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82" r:id="rId5"/>
    <p:sldId id="345" r:id="rId6"/>
    <p:sldId id="441" r:id="rId7"/>
    <p:sldId id="442" r:id="rId8"/>
    <p:sldId id="444" r:id="rId9"/>
    <p:sldId id="443" r:id="rId10"/>
    <p:sldId id="445" r:id="rId11"/>
    <p:sldId id="450" r:id="rId12"/>
    <p:sldId id="451" r:id="rId13"/>
    <p:sldId id="452" r:id="rId14"/>
    <p:sldId id="453" r:id="rId15"/>
    <p:sldId id="449" r:id="rId16"/>
    <p:sldId id="446" r:id="rId17"/>
    <p:sldId id="447" r:id="rId18"/>
    <p:sldId id="454" r:id="rId19"/>
    <p:sldId id="459" r:id="rId20"/>
    <p:sldId id="455" r:id="rId21"/>
    <p:sldId id="458" r:id="rId22"/>
    <p:sldId id="460" r:id="rId23"/>
    <p:sldId id="456" r:id="rId24"/>
    <p:sldId id="461" r:id="rId25"/>
    <p:sldId id="463" r:id="rId26"/>
    <p:sldId id="464" r:id="rId27"/>
    <p:sldId id="4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  <p14:sldId id="345"/>
            <p14:sldId id="441"/>
            <p14:sldId id="442"/>
            <p14:sldId id="444"/>
            <p14:sldId id="443"/>
            <p14:sldId id="445"/>
            <p14:sldId id="450"/>
            <p14:sldId id="451"/>
            <p14:sldId id="452"/>
            <p14:sldId id="453"/>
            <p14:sldId id="449"/>
            <p14:sldId id="446"/>
            <p14:sldId id="447"/>
            <p14:sldId id="454"/>
            <p14:sldId id="459"/>
            <p14:sldId id="455"/>
            <p14:sldId id="458"/>
            <p14:sldId id="460"/>
            <p14:sldId id="456"/>
            <p14:sldId id="461"/>
            <p14:sldId id="463"/>
            <p14:sldId id="464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17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34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https://rapidapi.com/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8333D-7777-E80F-9FAB-66E3FEB38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1A0DD3-3C7E-0B23-9A99-F7FB18A2A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4275F2-0326-A8EE-A107-CFE03E41C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6F7F4-53EB-C18B-A308-2FC593C71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4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C7AA3-4E26-C1D9-C34B-299C622FC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34F0B3-ABA6-DA21-85B3-3A4C079F5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7F2FB-39C9-DB91-06B0-0100C35A8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4C1A4-6016-CF4C-B6C0-5F0A8023F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27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BCD2C-8A75-2621-F578-4D76779A6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4C8F11-9C10-133F-9AD0-2947BF86F8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BA763E-0570-6FB5-B50A-7A1383906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6AB36-21EF-ADFE-6C3D-BA04C31C9D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7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6DBAE-E01E-3C75-3F45-5EFDD99D4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08E82-8A18-3155-9397-3C8EEC78A9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28C4EC-50E6-677A-50FE-F50C79E22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540F4-9BDB-CA53-D687-15555DABA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07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BA31E-F226-8C8D-B57A-B788D6749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D37FAA-378C-8D76-4777-096AA48A7F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6C237-316E-BDD0-468D-A784511E8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https://jsonplaceholder.typicode.com/users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F4E6E-997A-8AAF-07D0-8B2EC2DC6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79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85889-73F1-5327-3CDD-666A32406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1D7B9E-927E-5D7E-FBEE-23AD35DF4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7FD8D0-C451-0A35-0B71-238C45168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A1B7-0434-8F0C-AD73-ACCF61620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8DA20-60C3-2A27-8027-F1B7DD520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FB9587-077C-19D1-8E22-CBEA3CE3E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634490-A959-062A-2013-A8F79ED65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91399-E36A-E2D3-E0EC-C1D3552790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96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78FF8-9305-1260-DCD2-47DB972CF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B3E373-34E7-4B80-D974-06C55797A8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03A983-80E3-E8D3-2E28-9C7FD0F94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/>
              <a:t>https://jsonplaceholder.typicode.com/users?username=&lt;KORISNICKO_IME&gt;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5AD9-81A2-C07E-F491-DEB24F4CF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21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FBC09-60D6-BA48-56A8-D902B7857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060199-5C90-3F5C-B3B9-2B002813AF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091EFC-9E69-7799-359D-EE7C57108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b="1" dirty="0"/>
              <a:t>https://jsonplaceholder.typicode.com/posts/1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BC640-652C-1321-DF25-0095E4DA9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88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A68C-5A2B-EB0B-9CA1-78176F19A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8CCFCF-3884-4726-8D30-C57B80F7EA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7DB5B0-FEDD-BC5B-47C0-0D337EFB4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5D853-830B-FEE2-2FC2-58745A37F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8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DB076-E172-7353-9DCB-897D3B020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79E704-D733-D73C-7DC4-F0FE22DC8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1B9F87-1FE3-F5E6-ECF8-CC8BCC5D6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A320D-C3B6-87BF-FDFA-20CC8EC7A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26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58850-72FC-90D7-5820-B6C230B6E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B93FD5-45FF-91D1-F02E-B1D3C8A0B5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574BED-178C-00F7-957A-63C14C620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https://axios-http.com/docs/example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11499-6DE1-3BDB-6AF4-52EC131FB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0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EF4EA-F9C5-3729-97D2-BE68ECA5E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D439B9-C645-D157-90B2-B7A483E51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E63589-5829-D120-BFF6-95DC0906D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https://axios-http.com/docs/example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6966E-E69D-DBB8-E238-FA78F3186F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23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AAB6D-DDEC-74C2-7D13-8C8371996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CDF81-0E48-8F85-240D-7806558DF6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5FEEC-C63D-6D1A-46EA-2B87D422C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https://axios-http.com/docs/example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6706-51F7-7F60-8D67-030FCF0A3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55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6412C-701C-A1F6-9460-660A3AD3E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BA8CE2-CF05-E34B-54A9-2D7DA1D6AF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BF176B-BF22-8402-FCF8-DD02011AE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https://jsonplaceholder.typicode.com/users/1.</a:t>
            </a:r>
            <a:br>
              <a:rPr lang="en-US" dirty="0"/>
            </a:br>
            <a:br>
              <a:rPr lang="en-US" dirty="0"/>
            </a:br>
            <a:r>
              <a:rPr lang="hr-HR" dirty="0"/>
              <a:t>https://jsonplaceholder.typicode.com/posts?userId=1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64DDE-FF25-83A9-87EA-92D0FAD77C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19874-0B56-C801-1ED7-70AF0844C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233E52-FF1F-A7C9-1E5B-3B8C0E5B0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74565-D8A1-6377-2194-8C6111CF9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35B65-46A6-60DA-227D-C59AB6E72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5700E-5D6C-431A-C485-CE0F293C0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CC8644-94C3-953A-95F5-5B8B34534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75474-049D-F876-F29C-2A408EA93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73E49-E183-FFED-117E-E3F6D5DB9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92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15245-07D3-B59D-227C-7FC52B79C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0CA50F-24B8-F539-D09C-624E4AE17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46A16E-8E05-00C5-42C7-F4038DB5D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8BA52-10B9-6C78-C92B-4729C8F1A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03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0CF5B-693E-0811-A776-23AE574D8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A1202-CA4A-D870-5054-B0A9BBCDF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7577EE-2297-34F7-E3D4-828120B04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DB580-6BC7-194B-DBFF-B847639D47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77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F56EF-C897-5A5B-C349-ECF7FBE74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2891AE-FF46-23F6-4BBB-586506266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59CABC-4DFB-5BDC-0833-7729FDCA0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3578F-8697-979A-D542-C27B94063D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E7D0C-1EBF-C889-9BBF-8292D6DA3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BF1F12-7D3E-8762-D70B-B3F4AA299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B9A6D5-214A-0BA9-713E-01042DDB7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D5E7D-23BC-6E85-C307-7088149F2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8C4FA-830F-D476-132A-6C338C04A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C16241-FD5F-6982-470F-6471DF1B9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08F60E-757E-DB05-DA08-BA84645A3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6CEC1-3A60-A2DD-A64B-A47F99419C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5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01/06/2025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01/06/2025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01/06/2025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01/06/2025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01/06/2025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01/06/2025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01/06/2025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01/06/2025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01/06/2025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01/06/2025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01/06/2025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01/06/2025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01/06/2025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API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 programming interface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5F4DB-98BD-64BB-9EC5-791FFD28A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B89A94-F45C-A7F4-2B3B-52CB41E5E4B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METODE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20227-44AA-69C8-3D84-8918D8635E66}"/>
              </a:ext>
            </a:extLst>
          </p:cNvPr>
          <p:cNvSpPr txBox="1"/>
          <p:nvPr/>
        </p:nvSpPr>
        <p:spPr>
          <a:xfrm>
            <a:off x="990600" y="1237032"/>
            <a:ext cx="115983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✅ PUT</a:t>
            </a:r>
          </a:p>
          <a:p>
            <a:r>
              <a:rPr lang="hr-HR" b="1" dirty="0"/>
              <a:t>Svrha:</a:t>
            </a:r>
            <a:r>
              <a:rPr lang="hr-HR" dirty="0"/>
              <a:t> Zamjena cijelog resursa.</a:t>
            </a:r>
          </a:p>
          <a:p>
            <a:r>
              <a:rPr lang="hr-HR" b="1" dirty="0"/>
              <a:t>Primjer:</a:t>
            </a:r>
            <a:r>
              <a:rPr lang="hr-HR" dirty="0"/>
              <a:t> Ažuriranje cijelog korisničkog profila.</a:t>
            </a:r>
          </a:p>
          <a:p>
            <a:r>
              <a:rPr lang="hr-HR" b="1" dirty="0"/>
              <a:t>Značajke:</a:t>
            </a:r>
            <a:endParaRPr lang="hr-HR" dirty="0"/>
          </a:p>
          <a:p>
            <a:pPr lvl="1"/>
            <a:r>
              <a:rPr lang="hr-HR" dirty="0"/>
              <a:t>Moraš poslati </a:t>
            </a:r>
            <a:r>
              <a:rPr lang="hr-HR" b="1" dirty="0"/>
              <a:t>cijeli objekt</a:t>
            </a:r>
            <a:r>
              <a:rPr lang="hr-HR" dirty="0"/>
              <a:t>, čak i ako mijenjaš samo jedno polje.</a:t>
            </a:r>
          </a:p>
          <a:p>
            <a:pPr lvl="1"/>
            <a:r>
              <a:rPr lang="hr-HR" dirty="0"/>
              <a:t>Ako resurs ne postoji, može ga </a:t>
            </a:r>
            <a:r>
              <a:rPr lang="hr-HR" b="1" dirty="0"/>
              <a:t>kreirati</a:t>
            </a:r>
            <a:r>
              <a:rPr lang="hr-HR" dirty="0"/>
              <a:t> (ovisno o API implementaciji).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8AD779-7503-3749-31E1-1FE0411866AE}"/>
              </a:ext>
            </a:extLst>
          </p:cNvPr>
          <p:cNvSpPr txBox="1"/>
          <p:nvPr/>
        </p:nvSpPr>
        <p:spPr>
          <a:xfrm>
            <a:off x="967853" y="3613665"/>
            <a:ext cx="95955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✅ DELETE</a:t>
            </a:r>
          </a:p>
          <a:p>
            <a:r>
              <a:rPr lang="hr-HR" b="1" dirty="0"/>
              <a:t>Svrha:</a:t>
            </a:r>
            <a:r>
              <a:rPr lang="hr-HR" dirty="0"/>
              <a:t> Brisanje resursa s poslužitelja.</a:t>
            </a:r>
          </a:p>
          <a:p>
            <a:r>
              <a:rPr lang="hr-HR" b="1" dirty="0"/>
              <a:t>Primjer:</a:t>
            </a:r>
            <a:r>
              <a:rPr lang="hr-HR" dirty="0"/>
              <a:t> Brisanje korisničkog računa.</a:t>
            </a:r>
          </a:p>
          <a:p>
            <a:r>
              <a:rPr lang="hr-HR" b="1" dirty="0"/>
              <a:t>Značajke:</a:t>
            </a:r>
            <a:endParaRPr lang="hr-HR" dirty="0"/>
          </a:p>
          <a:p>
            <a:pPr lvl="1"/>
            <a:r>
              <a:rPr lang="hr-HR" dirty="0"/>
              <a:t>Nema tijelo zahtjeva, samo URL (npr. s ID-em resursa).</a:t>
            </a:r>
          </a:p>
          <a:p>
            <a:pPr lvl="1"/>
            <a:r>
              <a:rPr lang="hr-HR" dirty="0"/>
              <a:t>Moraš paziti da se ne pokrene greškom – obrisano = gotovo.</a:t>
            </a:r>
          </a:p>
        </p:txBody>
      </p:sp>
    </p:spTree>
    <p:extLst>
      <p:ext uri="{BB962C8B-B14F-4D97-AF65-F5344CB8AC3E}">
        <p14:creationId xmlns:p14="http://schemas.microsoft.com/office/powerpoint/2010/main" val="203713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16C67-A961-F7E9-3CDA-9C72144EC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1D98DA0-91FD-C3AB-699B-E9A1B893F90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METODE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79042-E4F0-CCA3-58DE-C643EF815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88" y="1588258"/>
            <a:ext cx="9247823" cy="36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1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26D65-06F8-2523-18F5-A939B46A9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7F75AC-53C9-75B6-AEDA-00A98A36D99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ENDPOINT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10E9D-AFB8-AAD0-7398-FD64ADD208A3}"/>
              </a:ext>
            </a:extLst>
          </p:cNvPr>
          <p:cNvSpPr txBox="1"/>
          <p:nvPr/>
        </p:nvSpPr>
        <p:spPr>
          <a:xfrm>
            <a:off x="990600" y="1305341"/>
            <a:ext cx="11343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Endpoint</a:t>
            </a:r>
            <a:r>
              <a:rPr lang="pl-PL" dirty="0"/>
              <a:t> je dodatak osnovnoj URL adresi</a:t>
            </a:r>
            <a:endParaRPr lang="en-US" dirty="0"/>
          </a:p>
          <a:p>
            <a:endParaRPr lang="en-US" dirty="0"/>
          </a:p>
          <a:p>
            <a:r>
              <a:rPr lang="en-US" dirty="0"/>
              <a:t>S</a:t>
            </a:r>
            <a:r>
              <a:rPr lang="hr-HR" dirty="0"/>
              <a:t>vaki endpoint ima svoju funkciju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.satellites)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758AD-4580-8860-6085-D3E849EA7E02}"/>
              </a:ext>
            </a:extLst>
          </p:cNvPr>
          <p:cNvSpPr txBox="1"/>
          <p:nvPr/>
        </p:nvSpPr>
        <p:spPr>
          <a:xfrm>
            <a:off x="990600" y="2322758"/>
            <a:ext cx="61483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Query Parametri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Koriste se za </a:t>
            </a:r>
            <a:r>
              <a:rPr lang="hr-HR" b="1" dirty="0"/>
              <a:t>filtriranje</a:t>
            </a:r>
            <a:r>
              <a:rPr lang="hr-HR" dirty="0"/>
              <a:t>, </a:t>
            </a:r>
            <a:r>
              <a:rPr lang="hr-HR" b="1" dirty="0"/>
              <a:t>pretragu</a:t>
            </a:r>
            <a:r>
              <a:rPr lang="hr-HR" dirty="0"/>
              <a:t> i </a:t>
            </a:r>
            <a:r>
              <a:rPr lang="hr-HR" b="1" dirty="0"/>
              <a:t>sortiranje</a:t>
            </a:r>
            <a:r>
              <a:rPr lang="hr-HR" dirty="0"/>
              <a:t> podataka.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Dodaju se nakon </a:t>
            </a:r>
            <a:r>
              <a:rPr lang="hr-HR" b="1" dirty="0"/>
              <a:t>?</a:t>
            </a:r>
            <a:r>
              <a:rPr lang="hr-HR" dirty="0"/>
              <a:t> u URL-u kao </a:t>
            </a:r>
            <a:r>
              <a:rPr lang="hr-HR" b="1" dirty="0"/>
              <a:t>ključ=vrijednost</a:t>
            </a:r>
            <a:r>
              <a:rPr lang="hr-H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Više parametara odvaja se znakom </a:t>
            </a:r>
            <a:r>
              <a:rPr lang="hr-HR" b="1" dirty="0"/>
              <a:t>&amp;</a:t>
            </a:r>
            <a:r>
              <a:rPr lang="hr-HR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1EA9B0-4A08-C8BC-E326-3EB85E708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220" y="4724370"/>
            <a:ext cx="6048375" cy="714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ABCF73-3DB2-0FFA-5BA0-9E62E71BA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220" y="3867330"/>
            <a:ext cx="75628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0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4C808-7EC0-D317-01D1-D1B68D32D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910B5A-7352-3DF8-60B6-895F1685287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JSON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0F85C1-A96C-E14C-2493-B8A6404B57FD}"/>
              </a:ext>
            </a:extLst>
          </p:cNvPr>
          <p:cNvSpPr txBox="1"/>
          <p:nvPr/>
        </p:nvSpPr>
        <p:spPr>
          <a:xfrm>
            <a:off x="570614" y="1305341"/>
            <a:ext cx="113438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🔍 </a:t>
            </a:r>
            <a:r>
              <a:rPr lang="hr-HR" b="1" dirty="0"/>
              <a:t>Što je JSON?</a:t>
            </a:r>
            <a:endParaRPr lang="hr-HR" dirty="0"/>
          </a:p>
          <a:p>
            <a:r>
              <a:rPr lang="hr-HR" dirty="0"/>
              <a:t>JSON je format za strukturiranje podataka inspiriran JavaScript objektima.</a:t>
            </a:r>
          </a:p>
          <a:p>
            <a:r>
              <a:rPr lang="hr-HR" dirty="0"/>
              <a:t>Skraćenica od </a:t>
            </a:r>
            <a:r>
              <a:rPr lang="hr-HR" b="1" dirty="0"/>
              <a:t>JavaScript Object Notation</a:t>
            </a:r>
            <a:r>
              <a:rPr lang="hr-HR" dirty="0"/>
              <a:t>.</a:t>
            </a:r>
          </a:p>
          <a:p>
            <a:r>
              <a:rPr lang="hr-HR" dirty="0"/>
              <a:t>Koristi se za slanje i primanje podataka putem interneta.</a:t>
            </a:r>
          </a:p>
          <a:p>
            <a:r>
              <a:rPr lang="hr-HR" dirty="0"/>
              <a:t>Sastoji se od </a:t>
            </a:r>
            <a:r>
              <a:rPr lang="hr-HR" b="1" dirty="0"/>
              <a:t>ključeva (uvijek stringovi)</a:t>
            </a:r>
            <a:r>
              <a:rPr lang="hr-HR" dirty="0"/>
              <a:t> i pripadajućih vrijednosti (</a:t>
            </a:r>
            <a:r>
              <a:rPr lang="hr-HR" b="1" dirty="0"/>
              <a:t>stringovi, brojevi, nizovi, objekti...</a:t>
            </a:r>
            <a:r>
              <a:rPr lang="hr-HR" dirty="0"/>
              <a:t>).</a:t>
            </a:r>
          </a:p>
          <a:p>
            <a:r>
              <a:rPr lang="hr-HR" dirty="0"/>
              <a:t>🔄 </a:t>
            </a:r>
            <a:r>
              <a:rPr lang="hr-HR" b="1" dirty="0"/>
              <a:t>JSON vs. JavaScript objekt</a:t>
            </a:r>
            <a:endParaRPr lang="hr-HR" dirty="0"/>
          </a:p>
          <a:p>
            <a:r>
              <a:rPr lang="hr-HR" dirty="0"/>
              <a:t>Slična struktura: </a:t>
            </a:r>
            <a:r>
              <a:rPr lang="hr-HR" b="1" dirty="0"/>
              <a:t>{ ključ: vrijednost }</a:t>
            </a:r>
            <a:endParaRPr lang="hr-HR" dirty="0"/>
          </a:p>
          <a:p>
            <a:r>
              <a:rPr lang="hr-HR" dirty="0"/>
              <a:t>Razlika: u JSON-u ključevi su </a:t>
            </a:r>
            <a:r>
              <a:rPr lang="hr-HR" b="1" dirty="0"/>
              <a:t>uvijek u navodnicima</a:t>
            </a:r>
            <a:r>
              <a:rPr lang="hr-HR" dirty="0"/>
              <a:t>, npr. </a:t>
            </a:r>
            <a:r>
              <a:rPr lang="hr-HR" b="1" dirty="0"/>
              <a:t>"name": "Ana"</a:t>
            </a:r>
            <a:r>
              <a:rPr lang="hr-HR" dirty="0"/>
              <a:t>.</a:t>
            </a:r>
          </a:p>
          <a:p>
            <a:r>
              <a:rPr lang="hr-HR" dirty="0"/>
              <a:t>JSON je </a:t>
            </a:r>
            <a:r>
              <a:rPr lang="hr-HR" b="1" dirty="0"/>
              <a:t>string (tekstualni prikaz)</a:t>
            </a:r>
            <a:r>
              <a:rPr lang="hr-HR" dirty="0"/>
              <a:t> koji se može poslati putem mreže, dok je JS objekt direktno iskoristiv u kodu.</a:t>
            </a:r>
          </a:p>
        </p:txBody>
      </p:sp>
    </p:spTree>
    <p:extLst>
      <p:ext uri="{BB962C8B-B14F-4D97-AF65-F5344CB8AC3E}">
        <p14:creationId xmlns:p14="http://schemas.microsoft.com/office/powerpoint/2010/main" val="236236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4973A-2747-6770-5F7C-5EAF1FD8A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652ED9-F397-E9C4-78FC-7405073783E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JSON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E8782-1D95-6CA3-AF17-2EE0135DD93D}"/>
              </a:ext>
            </a:extLst>
          </p:cNvPr>
          <p:cNvSpPr txBox="1"/>
          <p:nvPr/>
        </p:nvSpPr>
        <p:spPr>
          <a:xfrm>
            <a:off x="570614" y="1305341"/>
            <a:ext cx="113438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🪛 </a:t>
            </a:r>
            <a:r>
              <a:rPr lang="hr-HR" b="1" dirty="0"/>
              <a:t>Serializacija i parsiranje</a:t>
            </a:r>
            <a:endParaRPr lang="hr-HR" dirty="0"/>
          </a:p>
          <a:p>
            <a:r>
              <a:rPr lang="hr-HR" b="1" dirty="0"/>
              <a:t>Serializacija</a:t>
            </a:r>
            <a:r>
              <a:rPr lang="hr-HR" dirty="0"/>
              <a:t>: Pretvaranje JS objekta u JSON pomoću </a:t>
            </a:r>
            <a:r>
              <a:rPr lang="hr-HR" b="1" dirty="0"/>
              <a:t>JSON.stringify(objekt)</a:t>
            </a:r>
            <a:endParaRPr lang="hr-HR" dirty="0"/>
          </a:p>
          <a:p>
            <a:r>
              <a:rPr lang="hr-HR" b="1" dirty="0"/>
              <a:t>Parsiranje</a:t>
            </a:r>
            <a:r>
              <a:rPr lang="hr-HR" dirty="0"/>
              <a:t>: Pretvaranje JSON stringa natrag u JS objekt pomoću </a:t>
            </a:r>
            <a:r>
              <a:rPr lang="hr-HR" b="1" dirty="0"/>
              <a:t>JSON.parse(jsonString)</a:t>
            </a:r>
            <a:endParaRPr lang="en-US" b="1" dirty="0"/>
          </a:p>
          <a:p>
            <a:endParaRPr lang="en-US" b="1" dirty="0"/>
          </a:p>
          <a:p>
            <a:r>
              <a:rPr lang="hr-HR" dirty="0"/>
              <a:t>👀 </a:t>
            </a:r>
            <a:r>
              <a:rPr lang="hr-HR" b="1" dirty="0"/>
              <a:t>Vizualizacija JSON-a</a:t>
            </a:r>
            <a:endParaRPr lang="hr-HR" dirty="0"/>
          </a:p>
          <a:p>
            <a:r>
              <a:rPr lang="hr-HR" dirty="0"/>
              <a:t>Kompleksni JSON-ovi mogu biti teški za čitanje</a:t>
            </a:r>
          </a:p>
          <a:p>
            <a:r>
              <a:rPr lang="hr-HR" dirty="0"/>
              <a:t>Koristi alate poput </a:t>
            </a:r>
            <a:r>
              <a:rPr lang="hr-HR" b="1" dirty="0"/>
              <a:t>jsonviewer.stack.hu</a:t>
            </a:r>
            <a:r>
              <a:rPr lang="hr-HR" dirty="0"/>
              <a:t> za pregled u čitljivijem obliku (stablasto)</a:t>
            </a:r>
          </a:p>
          <a:p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AD9354-DEA2-DE54-D787-A4122B2C1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009" y="3502905"/>
            <a:ext cx="3306242" cy="20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7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202D-7D00-3F54-814F-3CCDB6E6A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CE01-746D-ADA9-20F6-E8511B9C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EB77C9-373C-2252-5200-897A71AF3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Otvori Postman.</a:t>
            </a:r>
          </a:p>
          <a:p>
            <a:r>
              <a:rPr lang="hr-HR" dirty="0"/>
              <a:t>Odaberi GET, POST, PUT, DELETE i testiraj svaki na nekom besplatnom API-ju (npr. JSONPlaceholder).</a:t>
            </a:r>
          </a:p>
          <a:p>
            <a:r>
              <a:rPr lang="en-US" dirty="0" err="1"/>
              <a:t>Loguj</a:t>
            </a:r>
            <a:r>
              <a:rPr lang="hr-HR" dirty="0"/>
              <a:t> što si dobio natrag (response).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F4075-63FA-0E6C-6717-F87282DDE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002" y="1536554"/>
            <a:ext cx="5695952" cy="37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C6D00-E26D-AA93-1201-1F65DCCB2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9A5239-EB0E-159B-2DFD-7884F4C2456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PROMISES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87E02-1D45-27F7-FCB4-4E0FFE7639B0}"/>
              </a:ext>
            </a:extLst>
          </p:cNvPr>
          <p:cNvSpPr txBox="1"/>
          <p:nvPr/>
        </p:nvSpPr>
        <p:spPr>
          <a:xfrm>
            <a:off x="570614" y="1490007"/>
            <a:ext cx="113438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Promise je objekat koji predstavlja budući rezultat neke asinhrone operacije. Može biti:</a:t>
            </a:r>
          </a:p>
          <a:p>
            <a:r>
              <a:rPr lang="hr-HR" b="1" i="1" dirty="0"/>
              <a:t>Pending</a:t>
            </a:r>
            <a:r>
              <a:rPr lang="hr-HR" b="1" dirty="0"/>
              <a:t> (u tijeku),</a:t>
            </a:r>
          </a:p>
          <a:p>
            <a:r>
              <a:rPr lang="hr-HR" b="1" i="1" dirty="0"/>
              <a:t>Fulfilled</a:t>
            </a:r>
            <a:r>
              <a:rPr lang="hr-HR" b="1" dirty="0"/>
              <a:t> (uspješan),</a:t>
            </a:r>
          </a:p>
          <a:p>
            <a:r>
              <a:rPr lang="hr-HR" b="1" i="1" dirty="0"/>
              <a:t>Rejected</a:t>
            </a:r>
            <a:r>
              <a:rPr lang="hr-HR" b="1" dirty="0"/>
              <a:t> (neuspješan).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63ED7-9C61-8CCB-4013-27FFE3FCF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616" y="2266779"/>
            <a:ext cx="4374474" cy="33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92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634FA-C476-8658-AD4F-46A4E3652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20A2E7-A2B1-C10B-8CE4-BC633C618D6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ASYNC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547D5-F5DF-E005-6B6A-4A18A6C96CD1}"/>
              </a:ext>
            </a:extLst>
          </p:cNvPr>
          <p:cNvSpPr txBox="1"/>
          <p:nvPr/>
        </p:nvSpPr>
        <p:spPr>
          <a:xfrm>
            <a:off x="570614" y="1490007"/>
            <a:ext cx="11343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Async funkcije</a:t>
            </a:r>
            <a:r>
              <a:rPr lang="hr-HR" dirty="0"/>
              <a:t> su posebna vrsta JavaScript funkcija koje omogućuju </a:t>
            </a:r>
            <a:r>
              <a:rPr lang="hr-HR" b="1" dirty="0"/>
              <a:t>pisanje asinhronog koda na način koji izgleda sinkronizirano</a:t>
            </a:r>
            <a:r>
              <a:rPr lang="hr-HR" dirty="0"/>
              <a:t>. One pojednostavljuju rad s </a:t>
            </a:r>
            <a:r>
              <a:rPr lang="hr-HR" b="1" dirty="0"/>
              <a:t>Promises</a:t>
            </a:r>
            <a:r>
              <a:rPr lang="hr-HR" dirty="0"/>
              <a:t> i omogućuju nam da "čekamo" na završetak asinhronih operacija koristeći ključnu riječ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3F8295-0560-0E6D-F8A8-C9B7559E4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15" y="2467177"/>
            <a:ext cx="5561819" cy="325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0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7140D-DC12-3215-70F6-1ECAA2DA5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01A2-017F-86C0-3F4C-DF956BB6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BDFF75-036B-52DB-41A8-908C0B85B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176" y="3048373"/>
            <a:ext cx="3932237" cy="3529848"/>
          </a:xfrm>
        </p:spPr>
        <p:txBody>
          <a:bodyPr>
            <a:normAutofit fontScale="92500"/>
          </a:bodyPr>
          <a:lstStyle/>
          <a:p>
            <a:r>
              <a:rPr lang="hr-HR" dirty="0"/>
              <a:t>Napravi formu s jednim input poljem gdje korisnik može unijeti "username".</a:t>
            </a:r>
          </a:p>
          <a:p>
            <a:br>
              <a:rPr lang="hr-HR" dirty="0"/>
            </a:br>
            <a:r>
              <a:rPr lang="hr-HR" dirty="0"/>
              <a:t>Klikom na gumb "Get User Data" dohvatiti korisničke podatke s ove API adrese:</a:t>
            </a:r>
          </a:p>
          <a:p>
            <a:r>
              <a:rPr lang="hr-HR" dirty="0"/>
              <a:t> </a:t>
            </a:r>
            <a:r>
              <a:rPr lang="hr-HR" b="1" dirty="0"/>
              <a:t>https://jsonplaceholder.typicode.com/users?username=&lt;KORISNICKO_IME&gt;</a:t>
            </a:r>
          </a:p>
          <a:p>
            <a:br>
              <a:rPr lang="hr-HR" dirty="0"/>
            </a:br>
            <a:r>
              <a:rPr lang="hr-HR" dirty="0"/>
              <a:t>Ispisati podatke o korisniku na ekran.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Bret</a:t>
            </a:r>
            <a:br>
              <a:rPr lang="en-US" dirty="0"/>
            </a:br>
            <a:r>
              <a:rPr lang="en-US" dirty="0" err="1"/>
              <a:t>Antonnete</a:t>
            </a:r>
            <a:br>
              <a:rPr lang="en-US" dirty="0"/>
            </a:br>
            <a:r>
              <a:rPr lang="en-US" dirty="0"/>
              <a:t>Samantha</a:t>
            </a: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91EA8F-7C29-19C1-F3A9-4B11F23A5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5" y="2191319"/>
            <a:ext cx="45910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E78F4-4F8E-7BBC-1B83-D84D16FFA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09AE-03A8-8557-193E-20A3970C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4E5F49-042A-FA8B-CF93-C85163611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2777480"/>
          </a:xfrm>
        </p:spPr>
        <p:txBody>
          <a:bodyPr>
            <a:normAutofit/>
          </a:bodyPr>
          <a:lstStyle/>
          <a:p>
            <a:r>
              <a:rPr lang="hr-HR" dirty="0"/>
              <a:t>Napravi funkciju getPost(), koja će:</a:t>
            </a:r>
            <a:br>
              <a:rPr lang="hr-HR" dirty="0"/>
            </a:br>
            <a:r>
              <a:rPr lang="hr-HR" dirty="0"/>
              <a:t>Koristiti Fetch API da dohvati podatke s URL-a:</a:t>
            </a:r>
            <a:endParaRPr lang="en-US" dirty="0"/>
          </a:p>
          <a:p>
            <a:r>
              <a:rPr lang="hr-HR" dirty="0"/>
              <a:t> </a:t>
            </a:r>
            <a:r>
              <a:rPr lang="hr-HR" b="1" dirty="0"/>
              <a:t>https://jsonplaceholder.typicode.com/posts/1</a:t>
            </a:r>
          </a:p>
          <a:p>
            <a:br>
              <a:rPr lang="hr-HR" dirty="0"/>
            </a:br>
            <a:r>
              <a:rPr lang="hr-HR" dirty="0"/>
              <a:t>Čekati da stignu podaci (await).</a:t>
            </a:r>
            <a:br>
              <a:rPr lang="hr-HR" dirty="0"/>
            </a:br>
            <a:r>
              <a:rPr lang="hr-HR" dirty="0"/>
              <a:t>Ispisati naslov i sadržaj (title i body) u konzolu.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F26BF0-4C6A-3ACE-9A5E-D81D8F758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727" y="2825086"/>
            <a:ext cx="5811358" cy="20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1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305341"/>
            <a:ext cx="61456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Što su API-ji?</a:t>
            </a:r>
          </a:p>
          <a:p>
            <a:r>
              <a:rPr lang="hr-HR" dirty="0"/>
              <a:t>API = Sučelje za programsko povezivanje aplikacija (Application Programming Interface).</a:t>
            </a:r>
          </a:p>
          <a:p>
            <a:r>
              <a:rPr lang="hr-HR" dirty="0"/>
              <a:t>API omogućuje strukturiranu komunikaciju između programa.</a:t>
            </a:r>
          </a:p>
          <a:p>
            <a:r>
              <a:rPr lang="hr-HR" dirty="0"/>
              <a:t>Javni API-ji su dostupni uz prijavu ili ključeve; neki su besplatni, a neki se plaćaju.</a:t>
            </a:r>
            <a:endParaRPr lang="en-US" dirty="0"/>
          </a:p>
          <a:p>
            <a:endParaRPr lang="hr-HR" dirty="0"/>
          </a:p>
          <a:p>
            <a:r>
              <a:rPr lang="hr-HR" b="1" dirty="0"/>
              <a:t>🔹 Zašto koristiti API-je?</a:t>
            </a:r>
          </a:p>
          <a:p>
            <a:r>
              <a:rPr lang="hr-HR" dirty="0"/>
              <a:t>Ubrzava razvoj aplikacija jer koristi postojeće podatke i usluge.</a:t>
            </a:r>
          </a:p>
          <a:p>
            <a:r>
              <a:rPr lang="hr-HR" dirty="0"/>
              <a:t>Nema potrebe za ponovnim razvojem već postojećih funkcionalnosti.</a:t>
            </a:r>
          </a:p>
          <a:p>
            <a:r>
              <a:rPr lang="hr-HR" dirty="0"/>
              <a:t>Primjeri: prijevod teksta, vremenska prognoza, sportski rezultati.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D05D8-C401-6901-4BA0-826FA5F4E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770" y="2024158"/>
            <a:ext cx="5609230" cy="23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AF96A-70E2-9D92-F4DC-955387E64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57144A-5612-B44B-D2D1-16675A5EE9D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AXIOS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6F6F41-E484-4D16-8CDB-28A5B701917D}"/>
              </a:ext>
            </a:extLst>
          </p:cNvPr>
          <p:cNvSpPr txBox="1"/>
          <p:nvPr/>
        </p:nvSpPr>
        <p:spPr>
          <a:xfrm>
            <a:off x="570614" y="1490007"/>
            <a:ext cx="113438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Najpopularniji</a:t>
            </a:r>
            <a:r>
              <a:rPr lang="en-US" dirty="0"/>
              <a:t> library </a:t>
            </a:r>
            <a:r>
              <a:rPr lang="hr-HR" dirty="0"/>
              <a:t>za slanje zahtjeva prema API-ju.</a:t>
            </a:r>
            <a:br>
              <a:rPr lang="en-US" dirty="0"/>
            </a:b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vraćaju</a:t>
            </a:r>
            <a:r>
              <a:rPr lang="en-US" dirty="0"/>
              <a:t> </a:t>
            </a:r>
            <a:r>
              <a:rPr lang="en-US" b="1" dirty="0"/>
              <a:t>Promise</a:t>
            </a:r>
            <a:r>
              <a:rPr lang="en-US" dirty="0"/>
              <a:t>.</a:t>
            </a:r>
          </a:p>
          <a:p>
            <a:r>
              <a:rPr lang="en-US" dirty="0" err="1"/>
              <a:t>Preporučuje</a:t>
            </a:r>
            <a:r>
              <a:rPr lang="en-US" dirty="0"/>
              <a:t> se </a:t>
            </a:r>
            <a:r>
              <a:rPr lang="en-US" dirty="0" err="1"/>
              <a:t>korištenje</a:t>
            </a:r>
            <a:r>
              <a:rPr lang="en-US" dirty="0"/>
              <a:t> </a:t>
            </a:r>
            <a:r>
              <a:rPr lang="en-US" b="1" dirty="0"/>
              <a:t>async/await</a:t>
            </a:r>
            <a:r>
              <a:rPr lang="en-US" dirty="0"/>
              <a:t>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bolje</a:t>
            </a:r>
            <a:r>
              <a:rPr lang="en-US" dirty="0"/>
              <a:t> </a:t>
            </a:r>
            <a:r>
              <a:rPr lang="en-US" dirty="0" err="1"/>
              <a:t>čitljivosti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lakšeg</a:t>
            </a:r>
            <a:r>
              <a:rPr lang="en-US" dirty="0"/>
              <a:t> </a:t>
            </a:r>
            <a:r>
              <a:rPr lang="en-US" dirty="0" err="1"/>
              <a:t>upravljanja</a:t>
            </a:r>
            <a:r>
              <a:rPr lang="en-US" dirty="0"/>
              <a:t> </a:t>
            </a:r>
            <a:r>
              <a:rPr lang="en-US" dirty="0" err="1"/>
              <a:t>pogreškama</a:t>
            </a:r>
            <a:r>
              <a:rPr lang="en-US" dirty="0"/>
              <a:t>.</a:t>
            </a:r>
          </a:p>
          <a:p>
            <a:r>
              <a:rPr lang="en-US" dirty="0"/>
              <a:t>POST, PUT </a:t>
            </a:r>
            <a:r>
              <a:rPr lang="en-US" dirty="0" err="1"/>
              <a:t>i</a:t>
            </a:r>
            <a:r>
              <a:rPr lang="en-US" dirty="0"/>
              <a:t> PATCH </a:t>
            </a:r>
            <a:r>
              <a:rPr lang="en-US" dirty="0" err="1"/>
              <a:t>zahtijevaju</a:t>
            </a:r>
            <a:r>
              <a:rPr lang="en-US" dirty="0"/>
              <a:t> </a:t>
            </a:r>
            <a:r>
              <a:rPr lang="en-US" dirty="0" err="1"/>
              <a:t>slanje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u body-u.</a:t>
            </a:r>
          </a:p>
          <a:p>
            <a:endParaRPr lang="en-US" dirty="0"/>
          </a:p>
          <a:p>
            <a:r>
              <a:rPr lang="en-US" dirty="0" err="1"/>
              <a:t>Većina</a:t>
            </a:r>
            <a:r>
              <a:rPr lang="en-US" dirty="0"/>
              <a:t> API-ja </a:t>
            </a:r>
            <a:r>
              <a:rPr lang="en-US" dirty="0" err="1"/>
              <a:t>traži</a:t>
            </a:r>
            <a:r>
              <a:rPr lang="en-US" dirty="0"/>
              <a:t> </a:t>
            </a:r>
            <a:r>
              <a:rPr lang="en-US" dirty="0" err="1"/>
              <a:t>autentifikaciju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zaglavlja</a:t>
            </a:r>
            <a:r>
              <a:rPr lang="en-US" dirty="0"/>
              <a:t> (headers), </a:t>
            </a:r>
            <a:r>
              <a:rPr lang="en-US" dirty="0" err="1"/>
              <a:t>npr</a:t>
            </a:r>
            <a:r>
              <a:rPr lang="en-US" dirty="0"/>
              <a:t>.: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075A0-94E9-910A-1841-1E0612E55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509" y="3572389"/>
            <a:ext cx="5514060" cy="179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2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95B53-5ED9-F605-A4DE-0A125D4E1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B773FF-6CEC-0EB2-9FAB-DB4022CD213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AXIOS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CB106-23B2-AE4F-2853-26F52D8D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24451"/>
            <a:ext cx="96583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284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A9A3E-F5D7-BAC7-AABD-318AA1BAC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08A530-17A3-F8EB-8FC2-F55CF11548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AUTENTIFIKACIJA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D9601-D97D-E359-64F7-41ABBE54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33674"/>
            <a:ext cx="85820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08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19052-0A1B-91B9-3EF1-8486D6E94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8251C4-395A-99B0-3968-F89D98469C1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AUTENTIFIKACIJA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22091-950B-FDA5-7F70-085EFD2B6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35" y="1210620"/>
            <a:ext cx="8772042" cy="44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07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9E922-C27D-299F-F1DB-91E742454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7F19-261F-13B2-8203-57E30F05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AC0461-780B-6D14-F977-86BA5D2EC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2777480"/>
          </a:xfrm>
        </p:spPr>
        <p:txBody>
          <a:bodyPr>
            <a:normAutofit lnSpcReduction="10000"/>
          </a:bodyPr>
          <a:lstStyle/>
          <a:p>
            <a:r>
              <a:rPr lang="hr-HR" dirty="0"/>
              <a:t>Dohvati korisnika s ID-em 1 s API-ja https://jsonplaceholder.typicode.com/users/1.</a:t>
            </a:r>
          </a:p>
          <a:p>
            <a:br>
              <a:rPr lang="hr-HR" dirty="0"/>
            </a:br>
            <a:r>
              <a:rPr lang="hr-HR" dirty="0"/>
              <a:t>Nakon što dohvaćen korisnik stigne, dohvati njegove postove s https://jsonplaceholder.typicode.com/posts?userId=1.</a:t>
            </a:r>
          </a:p>
          <a:p>
            <a:br>
              <a:rPr lang="hr-HR" dirty="0"/>
            </a:br>
            <a:r>
              <a:rPr lang="hr-HR" dirty="0"/>
              <a:t>Ispiši u konzolu ime korisnika i sve njegove naslove postova.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9C699-7BF3-5BCB-4D8F-52F2F7800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19" y="2552131"/>
            <a:ext cx="6002151" cy="22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CAAE8-265D-CC21-2B23-3DB720B5C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90668C-A057-D560-9969-7F783D3059E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163763-0527-0F76-529E-CF0DFBDAB8A3}"/>
              </a:ext>
            </a:extLst>
          </p:cNvPr>
          <p:cNvSpPr txBox="1"/>
          <p:nvPr/>
        </p:nvSpPr>
        <p:spPr>
          <a:xfrm>
            <a:off x="570614" y="1305341"/>
            <a:ext cx="61456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Što čini API vrijednim (i potencijalno profitabilnim)?</a:t>
            </a:r>
          </a:p>
          <a:p>
            <a:r>
              <a:rPr lang="hr-HR" b="1" dirty="0"/>
              <a:t>Vrijedna kolekcija podataka</a:t>
            </a:r>
            <a:endParaRPr lang="hr-HR" dirty="0"/>
          </a:p>
          <a:p>
            <a:pPr lvl="1"/>
            <a:r>
              <a:rPr lang="hr-HR" dirty="0"/>
              <a:t>Npr. baza s 1000 recepata za tjesteninu ili live vremenska stanica.</a:t>
            </a:r>
          </a:p>
          <a:p>
            <a:r>
              <a:rPr lang="hr-HR" b="1" dirty="0"/>
              <a:t>Vlastiti algoritam ili korisna usluga</a:t>
            </a:r>
            <a:endParaRPr lang="hr-HR" dirty="0"/>
          </a:p>
          <a:p>
            <a:pPr lvl="1"/>
            <a:r>
              <a:rPr lang="hr-HR" dirty="0"/>
              <a:t>Npr. izračun udaljenosti na temelju koordinata.</a:t>
            </a:r>
          </a:p>
          <a:p>
            <a:r>
              <a:rPr lang="hr-HR" b="1" dirty="0"/>
              <a:t>Pojednostavljeno sučelje (wrapper)</a:t>
            </a:r>
            <a:endParaRPr lang="hr-HR" dirty="0"/>
          </a:p>
          <a:p>
            <a:pPr lvl="1"/>
            <a:r>
              <a:rPr lang="hr-HR" dirty="0"/>
              <a:t>Npr. API koji omogućuje naručivanje pizze bez otvaranja web forme.</a:t>
            </a:r>
          </a:p>
          <a:p>
            <a:r>
              <a:rPr lang="hr-HR" b="1" dirty="0"/>
              <a:t>🔹 Primjer iz prakse</a:t>
            </a:r>
          </a:p>
          <a:p>
            <a:r>
              <a:rPr lang="hr-HR" dirty="0"/>
              <a:t>Postoji stvarni open-source API za Domino’s pizzu (na GitHubu).</a:t>
            </a:r>
          </a:p>
          <a:p>
            <a:r>
              <a:rPr lang="hr-HR" dirty="0"/>
              <a:t>Moguće ga je proučiti, analizirati i koristiti za učenje.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B557A-A702-9A2E-C94C-F5DDAE8BE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770" y="2024158"/>
            <a:ext cx="5609230" cy="23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2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03EDB-E4C5-248C-64B5-62B41397D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209A1A-6192-6953-E1F7-63CCB2EA4F6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ARHITEKTURA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9B523-4152-E2E0-DB17-3150A7FB97CD}"/>
              </a:ext>
            </a:extLst>
          </p:cNvPr>
          <p:cNvSpPr txBox="1"/>
          <p:nvPr/>
        </p:nvSpPr>
        <p:spPr>
          <a:xfrm>
            <a:off x="570614" y="1305341"/>
            <a:ext cx="113438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📐 API arhitektonske stilove:</a:t>
            </a:r>
          </a:p>
          <a:p>
            <a:r>
              <a:rPr lang="hr-HR" b="1" dirty="0"/>
              <a:t>REST</a:t>
            </a:r>
            <a:r>
              <a:rPr lang="hr-HR" dirty="0"/>
              <a:t> – najrašireniji i najvažniji za web razvoj.</a:t>
            </a:r>
          </a:p>
          <a:p>
            <a:r>
              <a:rPr lang="hr-HR" dirty="0"/>
              <a:t>Ostali stilovi: GraphQL, SOAP, gRPC.</a:t>
            </a:r>
          </a:p>
          <a:p>
            <a:r>
              <a:rPr lang="hr-HR" dirty="0"/>
              <a:t>Usporedba s arhitektonskim stilovima u gradnji kuća – izbor pravila i strukture.</a:t>
            </a:r>
          </a:p>
          <a:p>
            <a:r>
              <a:rPr lang="hr-HR" b="1" dirty="0"/>
              <a:t>🏛️ REST API – najčešći izbor</a:t>
            </a:r>
          </a:p>
          <a:p>
            <a:r>
              <a:rPr lang="hr-HR" dirty="0"/>
              <a:t>Koristi HTTP metode: GET, POST, PUT, PATCH, DELETE.</a:t>
            </a:r>
          </a:p>
          <a:p>
            <a:r>
              <a:rPr lang="hr-HR" dirty="0"/>
              <a:t>Jednostavan, standardiziran i široko podržan.</a:t>
            </a:r>
          </a:p>
        </p:txBody>
      </p:sp>
    </p:spTree>
    <p:extLst>
      <p:ext uri="{BB962C8B-B14F-4D97-AF65-F5344CB8AC3E}">
        <p14:creationId xmlns:p14="http://schemas.microsoft.com/office/powerpoint/2010/main" val="242921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04862-C00E-A4BD-1CCC-DE498626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785619-5C68-03AC-C27F-78D0D6FAAC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REST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65C47-9D9F-13CF-9061-9A282B4CB71F}"/>
              </a:ext>
            </a:extLst>
          </p:cNvPr>
          <p:cNvSpPr txBox="1"/>
          <p:nvPr/>
        </p:nvSpPr>
        <p:spPr>
          <a:xfrm>
            <a:off x="570614" y="1305341"/>
            <a:ext cx="1134388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🧱 Što je REST?</a:t>
            </a:r>
          </a:p>
          <a:p>
            <a:r>
              <a:rPr lang="hr-HR" dirty="0"/>
              <a:t>REST = Representational State Transfer (Prijenos reprezentacijskog stanja).</a:t>
            </a:r>
          </a:p>
          <a:p>
            <a:r>
              <a:rPr lang="hr-HR" dirty="0"/>
              <a:t>Skup pravila za strukturirani razvoj API-ja.</a:t>
            </a:r>
          </a:p>
          <a:p>
            <a:r>
              <a:rPr lang="hr-HR" b="1" dirty="0"/>
              <a:t>📏 Ključna pravila RESTful API-ja</a:t>
            </a:r>
          </a:p>
          <a:p>
            <a:r>
              <a:rPr lang="hr-HR" b="1" dirty="0"/>
              <a:t>Standardne HTTP metode</a:t>
            </a:r>
            <a:endParaRPr lang="hr-HR" dirty="0"/>
          </a:p>
          <a:p>
            <a:pPr lvl="1"/>
            <a:r>
              <a:rPr lang="hr-HR" dirty="0"/>
              <a:t>GET, POST, PUT, PATCH, DELETE.</a:t>
            </a:r>
          </a:p>
          <a:p>
            <a:r>
              <a:rPr lang="hr-HR" b="1" dirty="0"/>
              <a:t>Standardni format odgovora</a:t>
            </a:r>
            <a:endParaRPr lang="hr-HR" dirty="0"/>
          </a:p>
          <a:p>
            <a:pPr lvl="1"/>
            <a:r>
              <a:rPr lang="hr-HR" dirty="0"/>
              <a:t>JSON ili XML – jasan i strukturiran prijenos podataka.</a:t>
            </a:r>
          </a:p>
          <a:p>
            <a:r>
              <a:rPr lang="hr-HR" b="1" dirty="0"/>
              <a:t>Odvojenost klijent-poslužitelj</a:t>
            </a:r>
            <a:endParaRPr lang="hr-HR" dirty="0"/>
          </a:p>
          <a:p>
            <a:pPr lvl="1"/>
            <a:r>
              <a:rPr lang="hr-HR" dirty="0"/>
              <a:t>Klijent (korisnik) i poslužitelj (server) su neovisni sustavi.</a:t>
            </a:r>
          </a:p>
          <a:p>
            <a:r>
              <a:rPr lang="hr-HR" b="1" dirty="0"/>
              <a:t>Bezdržavno (stateless)</a:t>
            </a:r>
            <a:endParaRPr lang="hr-HR" dirty="0"/>
          </a:p>
          <a:p>
            <a:pPr lvl="1"/>
            <a:r>
              <a:rPr lang="hr-HR" dirty="0"/>
              <a:t>Svaki zahtjev sadrži sve potrebne informacije.</a:t>
            </a:r>
          </a:p>
          <a:p>
            <a:pPr lvl="1"/>
            <a:r>
              <a:rPr lang="hr-HR" dirty="0"/>
              <a:t>Server ne pamti prethodne zahtjeve.</a:t>
            </a:r>
          </a:p>
        </p:txBody>
      </p:sp>
    </p:spTree>
    <p:extLst>
      <p:ext uri="{BB962C8B-B14F-4D97-AF65-F5344CB8AC3E}">
        <p14:creationId xmlns:p14="http://schemas.microsoft.com/office/powerpoint/2010/main" val="341125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3A739-111E-A2EF-0257-777C0374C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5709CB-F15A-C3DF-A267-3E4A9B4C665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REST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22768B-C79D-07AF-BFFB-46603BB030A1}"/>
              </a:ext>
            </a:extLst>
          </p:cNvPr>
          <p:cNvSpPr txBox="1"/>
          <p:nvPr/>
        </p:nvSpPr>
        <p:spPr>
          <a:xfrm>
            <a:off x="570614" y="1305341"/>
            <a:ext cx="113438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Resursno orijentiran API</a:t>
            </a:r>
            <a:endParaRPr lang="hr-HR" dirty="0"/>
          </a:p>
          <a:p>
            <a:pPr lvl="1"/>
            <a:r>
              <a:rPr lang="hr-HR" dirty="0"/>
              <a:t>Svaki podatak je resurs, a pristupa mu se putem URI-ja (npr. URL-a).</a:t>
            </a:r>
          </a:p>
          <a:p>
            <a:r>
              <a:rPr lang="hr-HR" b="1" dirty="0"/>
              <a:t>🌐 Internet kao RESTful primjer</a:t>
            </a:r>
          </a:p>
          <a:p>
            <a:pPr lvl="1"/>
            <a:r>
              <a:rPr lang="hr-HR" dirty="0"/>
              <a:t>Web preglednici komuniciraju sa serverima putem HTTP-a.</a:t>
            </a:r>
          </a:p>
          <a:p>
            <a:pPr lvl="1"/>
            <a:r>
              <a:rPr lang="hr-HR" dirty="0"/>
              <a:t>Odgovori su u JSON, HTML ili XML formatu.</a:t>
            </a:r>
          </a:p>
          <a:p>
            <a:pPr lvl="1"/>
            <a:r>
              <a:rPr lang="hr-HR" dirty="0"/>
              <a:t>Svaki URL predstavlja resurs.</a:t>
            </a:r>
          </a:p>
          <a:p>
            <a:pPr lvl="1"/>
            <a:r>
              <a:rPr lang="hr-HR" dirty="0"/>
              <a:t>Svaki zahtjev je samostalan.</a:t>
            </a:r>
          </a:p>
        </p:txBody>
      </p:sp>
    </p:spTree>
    <p:extLst>
      <p:ext uri="{BB962C8B-B14F-4D97-AF65-F5344CB8AC3E}">
        <p14:creationId xmlns:p14="http://schemas.microsoft.com/office/powerpoint/2010/main" val="287001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6C03D-2FA4-0E41-0BD1-77E8D4229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04300-18A8-710D-07BC-DBFBE200802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METODE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76E84-AB95-B511-9F72-B39ECE4DAC91}"/>
              </a:ext>
            </a:extLst>
          </p:cNvPr>
          <p:cNvSpPr txBox="1"/>
          <p:nvPr/>
        </p:nvSpPr>
        <p:spPr>
          <a:xfrm>
            <a:off x="984913" y="1582340"/>
            <a:ext cx="61483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🔍 Uvod u HTTP metode</a:t>
            </a:r>
          </a:p>
          <a:p>
            <a:r>
              <a:rPr lang="hr-HR" dirty="0"/>
              <a:t>HTTP metode (ili "verbe") koriste se u komunikaciji između </a:t>
            </a:r>
            <a:r>
              <a:rPr lang="hr-HR" b="1" dirty="0"/>
              <a:t>klijenta</a:t>
            </a:r>
            <a:r>
              <a:rPr lang="hr-HR" dirty="0"/>
              <a:t> (npr. preglednika) i </a:t>
            </a:r>
            <a:r>
              <a:rPr lang="hr-HR" b="1" dirty="0"/>
              <a:t>servera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One definiraju </a:t>
            </a:r>
            <a:r>
              <a:rPr lang="hr-HR" b="1" dirty="0"/>
              <a:t>što klijent želi učiniti</a:t>
            </a:r>
            <a:r>
              <a:rPr lang="hr-HR" dirty="0"/>
              <a:t> s resursima na serveru (npr. dohvatiti podatke, dodati, izmijeniti ili obrisati).</a:t>
            </a:r>
          </a:p>
          <a:p>
            <a:r>
              <a:rPr lang="hr-HR" dirty="0"/>
              <a:t>Najčešće korištene metode su:</a:t>
            </a:r>
          </a:p>
          <a:p>
            <a:r>
              <a:rPr lang="hr-HR" b="1" dirty="0"/>
              <a:t>GET</a:t>
            </a:r>
            <a:endParaRPr lang="hr-HR" dirty="0"/>
          </a:p>
          <a:p>
            <a:r>
              <a:rPr lang="hr-HR" b="1" dirty="0"/>
              <a:t>POST</a:t>
            </a:r>
            <a:endParaRPr lang="hr-HR" dirty="0"/>
          </a:p>
          <a:p>
            <a:r>
              <a:rPr lang="hr-HR" b="1" dirty="0"/>
              <a:t>PUT</a:t>
            </a:r>
            <a:endParaRPr lang="hr-HR" dirty="0"/>
          </a:p>
          <a:p>
            <a:r>
              <a:rPr lang="hr-HR" b="1" dirty="0"/>
              <a:t>DELETE</a:t>
            </a:r>
            <a:endParaRPr lang="hr-HR" dirty="0"/>
          </a:p>
          <a:p>
            <a:r>
              <a:rPr lang="hr-HR" b="1" dirty="0"/>
              <a:t>PATCH</a:t>
            </a:r>
            <a:r>
              <a:rPr lang="hr-HR" dirty="0"/>
              <a:t> (manje korištena, ali korisna za djelomične izmjene)</a:t>
            </a:r>
          </a:p>
        </p:txBody>
      </p:sp>
    </p:spTree>
    <p:extLst>
      <p:ext uri="{BB962C8B-B14F-4D97-AF65-F5344CB8AC3E}">
        <p14:creationId xmlns:p14="http://schemas.microsoft.com/office/powerpoint/2010/main" val="6802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36FBB-36B4-A624-D17B-3646A34EF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34114B-83AC-6951-6CF6-22ECE7C5F6C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METODE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1995D-71EE-EBC4-8DC8-659DF300CF2D}"/>
              </a:ext>
            </a:extLst>
          </p:cNvPr>
          <p:cNvSpPr txBox="1"/>
          <p:nvPr/>
        </p:nvSpPr>
        <p:spPr>
          <a:xfrm>
            <a:off x="984913" y="1582340"/>
            <a:ext cx="61483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🔍 Uvod u HTTP metode</a:t>
            </a:r>
          </a:p>
          <a:p>
            <a:r>
              <a:rPr lang="hr-HR" dirty="0"/>
              <a:t>HTTP metode (ili "verbe") koriste se u komunikaciji između </a:t>
            </a:r>
            <a:r>
              <a:rPr lang="hr-HR" b="1" dirty="0"/>
              <a:t>klijenta</a:t>
            </a:r>
            <a:r>
              <a:rPr lang="hr-HR" dirty="0"/>
              <a:t> (npr. preglednika) i </a:t>
            </a:r>
            <a:r>
              <a:rPr lang="hr-HR" b="1" dirty="0"/>
              <a:t>servera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One definiraju </a:t>
            </a:r>
            <a:r>
              <a:rPr lang="hr-HR" b="1" dirty="0"/>
              <a:t>što klijent želi učiniti</a:t>
            </a:r>
            <a:r>
              <a:rPr lang="hr-HR" dirty="0"/>
              <a:t> s resursima na serveru (npr. dohvatiti podatke, dodati, izmijeniti ili obrisati).</a:t>
            </a:r>
          </a:p>
          <a:p>
            <a:r>
              <a:rPr lang="hr-HR" dirty="0"/>
              <a:t>Najčešće korištene metode su:</a:t>
            </a:r>
          </a:p>
          <a:p>
            <a:r>
              <a:rPr lang="hr-HR" b="1" dirty="0"/>
              <a:t>GET</a:t>
            </a:r>
            <a:endParaRPr lang="hr-HR" dirty="0"/>
          </a:p>
          <a:p>
            <a:r>
              <a:rPr lang="hr-HR" b="1" dirty="0"/>
              <a:t>POST</a:t>
            </a:r>
            <a:endParaRPr lang="hr-HR" dirty="0"/>
          </a:p>
          <a:p>
            <a:r>
              <a:rPr lang="hr-HR" b="1" dirty="0"/>
              <a:t>PUT</a:t>
            </a:r>
            <a:endParaRPr lang="hr-HR" dirty="0"/>
          </a:p>
          <a:p>
            <a:r>
              <a:rPr lang="hr-HR" b="1" dirty="0"/>
              <a:t>DELETE</a:t>
            </a:r>
            <a:endParaRPr lang="hr-HR" dirty="0"/>
          </a:p>
          <a:p>
            <a:r>
              <a:rPr lang="hr-HR" b="1" dirty="0"/>
              <a:t>PATCH</a:t>
            </a:r>
            <a:r>
              <a:rPr lang="hr-HR" dirty="0"/>
              <a:t> (manje korištena, ali korisna za djelomične izmjene)</a:t>
            </a:r>
          </a:p>
        </p:txBody>
      </p:sp>
    </p:spTree>
    <p:extLst>
      <p:ext uri="{BB962C8B-B14F-4D97-AF65-F5344CB8AC3E}">
        <p14:creationId xmlns:p14="http://schemas.microsoft.com/office/powerpoint/2010/main" val="7775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16672-0FD7-B15A-C968-D4331ED42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680505-73A0-6CA6-AEF4-5041685B3AD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API - METODE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BB2F8-38F2-AD5B-D35A-3BB8E9015AEA}"/>
              </a:ext>
            </a:extLst>
          </p:cNvPr>
          <p:cNvSpPr txBox="1"/>
          <p:nvPr/>
        </p:nvSpPr>
        <p:spPr>
          <a:xfrm>
            <a:off x="990600" y="1237032"/>
            <a:ext cx="115983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✅ GET</a:t>
            </a:r>
          </a:p>
          <a:p>
            <a:r>
              <a:rPr lang="hr-HR" b="1" dirty="0"/>
              <a:t>Svrha:</a:t>
            </a:r>
            <a:r>
              <a:rPr lang="hr-HR" dirty="0"/>
              <a:t> Dohvat podataka s poslužitelja.</a:t>
            </a:r>
          </a:p>
          <a:p>
            <a:r>
              <a:rPr lang="hr-HR" b="1" dirty="0"/>
              <a:t>Primjer:</a:t>
            </a:r>
            <a:r>
              <a:rPr lang="hr-HR" dirty="0"/>
              <a:t> Kada otvoriš web-stranicu, preglednik šalje GET zahtjev za HTML, CSS, JS itd.</a:t>
            </a:r>
          </a:p>
          <a:p>
            <a:r>
              <a:rPr lang="hr-HR" b="1" dirty="0"/>
              <a:t>Značajke:</a:t>
            </a:r>
            <a:endParaRPr lang="hr-HR" dirty="0"/>
          </a:p>
          <a:p>
            <a:pPr lvl="1"/>
            <a:r>
              <a:rPr lang="hr-HR" dirty="0"/>
              <a:t>Ne mijenja podatke na serveru.</a:t>
            </a:r>
          </a:p>
          <a:p>
            <a:pPr lvl="1"/>
            <a:r>
              <a:rPr lang="hr-HR" dirty="0"/>
              <a:t>Parametri se šalju </a:t>
            </a:r>
            <a:r>
              <a:rPr lang="hr-HR" b="1" dirty="0"/>
              <a:t>u URL-u</a:t>
            </a:r>
            <a:r>
              <a:rPr lang="hr-HR" dirty="0"/>
              <a:t>.</a:t>
            </a:r>
          </a:p>
          <a:p>
            <a:r>
              <a:rPr lang="hr-HR" b="1" dirty="0"/>
              <a:t>Primjer u URL-u: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8B8C5-5BFA-26EF-2A09-7585F7BDC399}"/>
              </a:ext>
            </a:extLst>
          </p:cNvPr>
          <p:cNvSpPr txBox="1"/>
          <p:nvPr/>
        </p:nvSpPr>
        <p:spPr>
          <a:xfrm>
            <a:off x="967853" y="3613665"/>
            <a:ext cx="95955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✅ POST</a:t>
            </a:r>
          </a:p>
          <a:p>
            <a:r>
              <a:rPr lang="hr-HR" b="1" dirty="0"/>
              <a:t>Svrha:</a:t>
            </a:r>
            <a:r>
              <a:rPr lang="hr-HR" dirty="0"/>
              <a:t> Slanje (kreiranje) novih podataka na server.</a:t>
            </a:r>
          </a:p>
          <a:p>
            <a:r>
              <a:rPr lang="hr-HR" b="1" dirty="0"/>
              <a:t>Primjer:</a:t>
            </a:r>
            <a:r>
              <a:rPr lang="hr-HR" dirty="0"/>
              <a:t> Slanje forme za registraciju.</a:t>
            </a:r>
          </a:p>
          <a:p>
            <a:r>
              <a:rPr lang="hr-HR" b="1" dirty="0"/>
              <a:t>Značajke:</a:t>
            </a:r>
            <a:endParaRPr lang="hr-HR" dirty="0"/>
          </a:p>
          <a:p>
            <a:pPr lvl="1"/>
            <a:r>
              <a:rPr lang="hr-HR" dirty="0"/>
              <a:t>Podaci se šalju </a:t>
            </a:r>
            <a:r>
              <a:rPr lang="hr-HR" b="1" dirty="0"/>
              <a:t>u tijelu zahtjeva</a:t>
            </a:r>
            <a:r>
              <a:rPr lang="hr-HR" dirty="0"/>
              <a:t>, ne u URL-u.</a:t>
            </a:r>
          </a:p>
          <a:p>
            <a:pPr lvl="1"/>
            <a:r>
              <a:rPr lang="hr-HR" dirty="0"/>
              <a:t>Često se koristi za: login, registraciju, narudžbe...</a:t>
            </a:r>
          </a:p>
          <a:p>
            <a:r>
              <a:rPr lang="hr-HR" b="1" dirty="0"/>
              <a:t>Sigurnije</a:t>
            </a:r>
            <a:r>
              <a:rPr lang="hr-HR" dirty="0"/>
              <a:t> od GET-a za slanje osjetljivih podataka.</a:t>
            </a:r>
          </a:p>
        </p:txBody>
      </p:sp>
    </p:spTree>
    <p:extLst>
      <p:ext uri="{BB962C8B-B14F-4D97-AF65-F5344CB8AC3E}">
        <p14:creationId xmlns:p14="http://schemas.microsoft.com/office/powerpoint/2010/main" val="385695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11897</TotalTime>
  <Words>1397</Words>
  <Application>Microsoft Office PowerPoint</Application>
  <PresentationFormat>Widescreen</PresentationFormat>
  <Paragraphs>190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Open Sans</vt:lpstr>
      <vt:lpstr>Open Sans Semibold</vt:lpstr>
      <vt:lpstr>Wingdings</vt:lpstr>
      <vt:lpstr>Office Theme</vt:lpstr>
      <vt:lpstr>Uvod u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VJEžba</vt:lpstr>
      <vt:lpstr>PowerPoint Presentation</vt:lpstr>
      <vt:lpstr>PowerPoint Presentation</vt:lpstr>
      <vt:lpstr>PowerPoint Presentation</vt:lpstr>
      <vt:lpstr>PowerPoint Presentation</vt:lpstr>
      <vt:lpstr>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338</cp:revision>
  <dcterms:created xsi:type="dcterms:W3CDTF">2021-08-14T09:32:24Z</dcterms:created>
  <dcterms:modified xsi:type="dcterms:W3CDTF">2025-06-01T19:02:15Z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