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8"/>
  </p:notesMasterIdLst>
  <p:sldIdLst>
    <p:sldId id="282" r:id="rId5"/>
    <p:sldId id="308" r:id="rId6"/>
    <p:sldId id="381" r:id="rId7"/>
    <p:sldId id="382" r:id="rId8"/>
    <p:sldId id="384" r:id="rId9"/>
    <p:sldId id="391" r:id="rId10"/>
    <p:sldId id="383" r:id="rId11"/>
    <p:sldId id="385" r:id="rId12"/>
    <p:sldId id="345" r:id="rId13"/>
    <p:sldId id="386" r:id="rId14"/>
    <p:sldId id="387" r:id="rId15"/>
    <p:sldId id="388" r:id="rId16"/>
    <p:sldId id="389" r:id="rId17"/>
    <p:sldId id="378" r:id="rId18"/>
    <p:sldId id="392" r:id="rId19"/>
    <p:sldId id="390" r:id="rId20"/>
    <p:sldId id="393" r:id="rId21"/>
    <p:sldId id="394" r:id="rId22"/>
    <p:sldId id="395" r:id="rId23"/>
    <p:sldId id="398" r:id="rId24"/>
    <p:sldId id="397" r:id="rId25"/>
    <p:sldId id="396" r:id="rId26"/>
    <p:sldId id="399" r:id="rId27"/>
    <p:sldId id="400" r:id="rId28"/>
    <p:sldId id="401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371" r:id="rId37"/>
    <p:sldId id="372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7" r:id="rId49"/>
    <p:sldId id="358" r:id="rId50"/>
    <p:sldId id="359" r:id="rId51"/>
    <p:sldId id="360" r:id="rId52"/>
    <p:sldId id="361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9" r:id="rId61"/>
    <p:sldId id="370" r:id="rId62"/>
    <p:sldId id="380" r:id="rId63"/>
    <p:sldId id="373" r:id="rId64"/>
    <p:sldId id="374" r:id="rId65"/>
    <p:sldId id="375" r:id="rId66"/>
    <p:sldId id="376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1"/>
            <p14:sldId id="382"/>
            <p14:sldId id="384"/>
            <p14:sldId id="391"/>
            <p14:sldId id="383"/>
            <p14:sldId id="385"/>
            <p14:sldId id="345"/>
            <p14:sldId id="386"/>
            <p14:sldId id="387"/>
            <p14:sldId id="388"/>
            <p14:sldId id="389"/>
            <p14:sldId id="378"/>
            <p14:sldId id="392"/>
            <p14:sldId id="390"/>
            <p14:sldId id="393"/>
            <p14:sldId id="394"/>
            <p14:sldId id="395"/>
            <p14:sldId id="398"/>
            <p14:sldId id="397"/>
            <p14:sldId id="396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371"/>
            <p14:sldId id="372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3"/>
            <p14:sldId id="364"/>
            <p14:sldId id="365"/>
            <p14:sldId id="366"/>
            <p14:sldId id="367"/>
            <p14:sldId id="368"/>
            <p14:sldId id="369"/>
            <p14:sldId id="379"/>
            <p14:sldId id="370"/>
            <p14:sldId id="380"/>
            <p14:sldId id="373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E1D4-78B8-37FD-1C3A-4164CC43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3E683-BEEE-32B6-54F7-E46083B4B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68D3-49FA-5D89-2863-27A2503AB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7FF3-B9AF-5DCB-C75B-601822417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FF9B-A097-0D77-DB9C-BBD803D1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4D646-2067-51BA-BC3A-03D9FD4C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33C53-DDFD-AAD9-0C1F-05E04623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AFA4-F555-5AF2-D867-4A1B7D26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9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5629-8EDA-1AFF-8BEE-44B71F4C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BBE4E-DE25-DA39-FEB4-8111164E9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D71DE-80DA-D762-7813-E6BCF70D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41F-34F3-886B-27D6-52DC1693E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FDDE4-586D-862D-1274-356A00EB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8308-9D9E-9E25-B455-526B6A3C3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6C387-0FFE-C9CA-FA07-31A1C9536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87EB-B6B8-D5D5-D913-81CC40868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2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BB44-9631-6D4D-68A8-4F4617D3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768D5-A8C3-8C55-112E-CDD264C1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A9026-F141-00C8-6C7D-C39A7E92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C0F4-FDDD-7B76-9078-0B431193C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9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8F65-A6BD-2CF2-9740-9100D5D8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2F345-C10E-3F25-FCB8-8FF90CCAF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24809-572B-B34B-18B8-9FDE1A6CD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0998-62B7-77DB-9780-3E3DE72E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0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AAD58-419B-AC87-8A45-4E763DDC1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90C4E-4E05-92AA-ED32-38E5DF3EE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E6347-55F5-E003-3593-48BAE452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DDB45-7D1D-3D70-E9AC-950D97AFB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9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3CF8-06C2-2540-2942-956F005F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45337-4256-4F6A-A5D9-E20B4C73E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BD818-2F59-443C-FE50-D3365EA7B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A51A-26F4-4FB6-8A2C-3CAB58BDA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0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5B7F-91E9-13A5-9323-9CB064B0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7BEBA-1AFB-5428-853E-7AA5AA10A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75EA0-73A4-E2A2-810F-05F00A98D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25DD-68B6-5947-D9B1-18A76D837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98D7-02A1-830F-6BD4-05800C95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37C2-F2FC-C3C9-8443-101FDE442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DD71-AF3C-4D87-23CF-A7BD93034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0EF2-09BD-E620-21E9-DD84AB099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0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0A41-CE9A-FD5A-F2A8-3AA3EF2E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F331F-3EA3-0DCF-9547-FC569A20A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E6ED-B066-380A-2FBB-FB5CA4888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2A19-1E3F-E7ED-B861-390C80870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51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89DE-BE26-C0AF-28EF-2367ED7D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E696D-9691-B283-38B2-C0C2BA243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9A186-502C-E75A-ECEF-1D0F78017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60D0-38EE-85FD-93AA-546B35489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2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14F9-687A-26E3-46FB-0F6A9C82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694F-315A-AA87-E03F-7F8A887DB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D9040-B72E-3E51-7C90-30138103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1963-731E-E215-23A3-7D9756D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08B8-4F09-6A2B-ECAD-BB98F316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84A01-CD7D-9455-0DDD-6B980DB71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578DD-B72E-267B-6EA6-3A5657E28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FD015-CE54-7BFA-12AA-CFB056B4C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7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F332-8BE5-1208-3AB1-0789671A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AAE2-FDC4-80A7-9F6A-B2B5A9B4B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7187-8FA0-135F-6F62-3F770D98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8326-3AFF-2165-7F48-1D6836F74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8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DEB63-517C-4051-3E57-9449028FB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4219D-5E97-8660-55FE-527473B85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03CD74-76EF-9B3D-1F1C-77360F4FE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7A9C1-7693-F06A-7499-FC3A2A0EB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4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9D73-8FC8-1906-E5A2-6726C1E5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EC52C-A105-22BC-FB9F-5A817051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FF684-E15A-BDC0-7C53-A0E8E4E2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11D98-7395-42E2-BCBE-C4FDFAF2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FA73-B3D0-5F8C-9F4D-EAD80C9C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3472-0A0B-7EAB-E38A-1B320FA48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AAE26-B863-5903-5F91-C833521AE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025C-3163-64C9-3D85-3391550C8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6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D9B5-646B-DE29-AA1A-44B16D58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1DC00-03DF-716C-CF65-116CA0357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775D8-DC33-A4DB-E13D-455A1BBED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EBFB-E239-D9CC-4C10-1E4397A3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61F1-6BDE-17F1-D3AB-63B36C3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C3A0-D999-2048-41AA-1D961676A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EE927-122C-01CE-9AAE-EDE39C466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3370-BE7B-BD7B-4983-0177835DC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CE55-D789-F97A-C3E5-0C561B70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E1239-3BB3-BCC1-3C6C-92E2845B0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547C9-D32E-D66D-647C-0490612DA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1194-B79D-1CA7-D6E9-D70B02F1A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1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E1A8-B39D-0F4B-A278-29A1F2CE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0D5E4-5DDE-5FE1-B34E-9404D8015E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A699-9DF0-E26A-BB77-8E4E88EBD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E4A6-7B4F-3BDA-7220-02E1FD159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2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88739-BCED-457B-159C-0E432003D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ABFEF-F0D7-602A-E910-D3B59273D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76D96-A1EE-4054-6FA6-373FBC8A0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C660-FD68-9875-EF91-32E90597A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2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4CB1-0F9A-32A8-1480-21FE01B6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11AE7-C392-1C7C-1142-79108C1C2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C0902-BBC0-9BFC-050E-36787CB1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6C30F-4DD8-057F-45BA-AD362197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7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8361-3868-6A3A-4AD0-3CBC1745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15954-23C2-AC63-AB09-9EB025972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82227-55B8-6D90-CBDF-120609DDA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6200D-AE50-5022-EE45-3765E1161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6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59F7-025B-794A-C05D-DE3A53E2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B715AB-21CC-FD6B-2C04-D63EC29EA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35700-78F8-8A44-05F5-10124A4D1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FC2CB-DEE1-39F9-ED2C-2D9FEEEDA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9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2867-D812-2DA8-769E-A3F694E9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CEB93-46DB-6DA9-9379-710790BD7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AB9C6-DDE9-A6AC-976F-499804D66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091F-34AF-E0F4-10A4-99EC22847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6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E7B74-4CCB-C272-96CF-DBFA6EC0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1762B-3EA2-A155-37B8-9AEE06704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7E85D-9AC2-84B4-8FD2-AEDF38E20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4C3-B7F7-EDEC-8EB9-08B00A755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1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DF983-2DE2-ADF2-79B6-B6C646C74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0D153-C36D-FC04-ADCC-FE5A018C5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9CA9B-A532-61DD-3327-919D4B1A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383-C8CD-4335-74B7-55E356BD1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1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4C01-AB28-CD7C-718F-0FC61E61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5AD3-D6E5-2177-DF15-A375B1CFC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B0AE6-EC02-9525-776E-7E8F5323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AD73-5CDF-F536-1DEE-697111670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77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4FA3E-7048-1DBC-EB31-E256B263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DE8D5-74E8-DE6E-D503-648E235EB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D030B-2BBD-F98D-134D-111B62C3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1CD2-1AEF-FCA0-9974-4981B6FDB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10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1533-C6C2-503F-9394-EF30D9CDA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E11B6-8B75-770B-CC58-8646CAB99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D33A7-04AA-0D4A-7089-6CDE4E435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731E0-9F2F-E39B-583C-072B60A04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23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8C72F-354F-054A-A33D-7289089ED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4CD4B-0EA2-476B-3DBD-A69E726D7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AF400-1BBB-7136-B8E7-BDAF1990F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473E5-87F0-3913-E077-D84F61C38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8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5C8C-C266-D585-89D6-7F2955EE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8BEAC-DD2D-E01F-1813-96D628636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196B0-3F2E-A513-23F0-1E4CD4732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EDBD-970D-2046-CB33-E883E88E6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94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8419-2463-4CD9-E85F-53B5ACCB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DFF234-65FA-C299-6DAE-15DEA58D6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10D06-94AC-779E-3875-D6FBCB072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620C-5FC4-EA44-A104-124398F44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43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7C64D-8B2D-CFE0-57B6-448820F4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3ECB0-C407-2DCE-A8B7-98129997D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D348CC-84C6-FECB-8DB3-D4B0F920A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C618B-65C4-30CB-D3EE-84161B163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50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8562-B2EF-18D3-B694-C217DFD1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4052C-D522-CAB0-31E8-93208DC9D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634CF-5422-3C06-1534-3157D282B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7D03-CE25-7896-CD94-2D2420D4D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35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F1E28-4E78-B7D7-3181-44E4891D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1B62B8-C54B-C659-98C0-28B4D7D03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A810C-4B30-7BAE-56F4-05860B980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BD2D-A867-B785-4757-028FE0259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28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912E-39A7-023A-9F12-804281EB1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8B026-BC39-A767-3BC6-D20A580D7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3CA68-6411-9644-D42B-1CC80B6E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2942-88DE-3DA0-128D-E656F5B3E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24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0AD36-AC7A-2E9A-B2E5-B34D7144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5D99FD-CB24-C596-3328-574C6380F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5B1B8-B9E9-0D7B-0D6B-DC7F60564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D3EE-0FDD-8AF5-E6AB-63D28687D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052D-867C-2C82-262C-4CDF8A56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E6E86-B18A-C659-7BD7-E9B49C9E3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3B0A1-D41A-8D41-E711-EE11F029A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6240-EE6C-C767-8457-B5B22DEB3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1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893D6-D938-B6D2-D416-FA6AF42D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3B9E-9507-DBF3-5C78-D0249824F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60A8F-F06D-901E-13BB-4AA02004F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C4088-0BA8-4FCE-8AAB-89D400860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85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8731-6CFD-A5EF-01C5-6699837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981BA-D747-CB61-289E-B6F99A74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6ED65-81A9-94E7-9CBB-0B3CC5A6E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A9080-082C-EFA1-AF9D-0884A62C1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18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6B08A-F7B0-60ED-484A-63A4990C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36C6E-19F4-3316-8BB8-EAAB75491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E9DC0-2EB3-46B3-4233-3846FC50C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D5EB4-7BFD-EAED-2539-2DDB3CCE0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3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784FF-E283-DB13-32C3-E9E4CA31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5EA7B-A455-0638-4970-08B1D459C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FE340-40E8-1721-EC4A-CB82A2DF2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40DA8-6176-51A9-5588-063B7B163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56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E2A4-B783-A813-D5FB-702859418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6C8D6-8BFD-8C6E-8B6E-BDA054FEB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AAA12-3A4E-B4C3-F8C0-0934D5C70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FBB1D-A04B-A375-14B7-B8922E21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36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475F-E42E-2EE7-E329-7ADE0AEE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1FC3C-6733-9F0B-A1C3-39F5FA1E1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E4DE1-C46D-E19A-22D3-553A03C20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C7FF-6E6B-6FDF-8700-54B3BE349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4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5426-0C11-0F88-3F63-BC83D1AA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BE903-DEB0-C435-24FA-32100310B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3615C-D156-71C8-14A1-FC7A3B88B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AFDE5-E6E2-C8A6-398C-6FBF43D98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16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BFE0-C48C-C222-E3DB-FFC149A1C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6D2D4-D8BE-86C6-A2AD-778666574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F43AB-DF87-1051-8AE2-C06860C05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851C-05F0-9C04-0910-BEF575EA3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5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37C6-BF4D-96FD-6CE3-0D0A7F9B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3007E-FB9E-6C9F-E7E6-8680ED8BD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FABF1-611C-E6EA-251B-34CFFC191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D87D-57B5-E048-8B85-6ED2A55F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83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2C87B-7921-0FE8-9B63-3EAA6E212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DBAF2-89A5-11C4-C293-05B11696F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F19A3-5666-7EB8-E3C3-B8A3CCA79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43E38-C846-9A73-A323-613CFDA4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11BD-B19D-BB88-29B8-173AF93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9C82F-238F-7367-6787-8A9EA71E0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9A0C8-CAA1-BA12-0E18-EE8345748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F03C-6D6C-35BD-DF93-66719FE96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0063-FA01-C2A8-990E-3348C64E5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67142-8F40-243D-3306-BDD7C2373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99FDF-BDC7-2136-AAB6-ED162807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776F0-FC08-5592-F89F-3AA12837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49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D7BA-0919-974C-00CB-DC3AFB4D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998D8-57C7-85C2-0158-C90ED63D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4B7F08-ED74-69DF-93B8-0E8EF4286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FE588-9535-49A3-29EE-398E693FE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73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0F95-4885-C955-EFDD-808C03EF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B7926-7A5B-8A50-D3CE-BB09DF035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D2890-4D1B-0644-A002-2B2106922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66675-ECAB-1F8E-590F-DC83269E5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AE7F-4D10-CFF2-4E33-7FBDE2C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C95F-4F0E-19F1-2288-E6431CA6C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50F6E-AE78-3DCE-7878-A28AC08DB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46FA-4246-F14E-1743-697EF7F7E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601FC-9FB3-CB3A-B308-ED59E728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192A9D-7C54-1D6A-A155-CD1A3AE50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799504-2DFF-9625-3A88-8F0F5E737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3687A-ADDF-1CF2-6C8B-5302CBF57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4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4.png"/><Relationship Id="rId4" Type="http://schemas.openxmlformats.org/officeDocument/2006/relationships/image" Target="../media/image18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Pohrana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50753-4C5F-600E-7657-A99F6527C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5FADE-B0C9-7DA4-5936-E24071FC00F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B73454-1E1F-71EF-8999-DC1799A2F510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3F665-D86D-498A-0F7C-9F2EB46E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15E92-8C13-1F1B-7E80-47A8F5DC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251959-4C13-E914-D6FA-DB554DA98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52CA9E-CA85-A8FB-984E-0A7474A22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3E61B4-D920-3F9A-F7DB-1D8AE68E3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719F-6F27-363C-1646-69F1B8C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707C6-CED5-C1DC-29C1-ABB8BCC7613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 &amp; DELETE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BD82D-9DF7-23DE-92D9-E8E946CE4FA9}"/>
              </a:ext>
            </a:extLst>
          </p:cNvPr>
          <p:cNvSpPr txBox="1"/>
          <p:nvPr/>
        </p:nvSpPr>
        <p:spPr>
          <a:xfrm>
            <a:off x="675002" y="280377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Ažuriranje više stupaca odjednom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AC923-D65F-69AE-067F-0CAA194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1" y="1596537"/>
            <a:ext cx="13049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E3A08-A374-1721-0ABB-EFC9E68B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1" y="2602674"/>
            <a:ext cx="27432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D89D5-EF7B-98D8-5A75-B1E06B66A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671" y="2764599"/>
            <a:ext cx="159067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BF887-15C4-5CA6-902E-7370076A14D6}"/>
              </a:ext>
            </a:extLst>
          </p:cNvPr>
          <p:cNvSpPr txBox="1"/>
          <p:nvPr/>
        </p:nvSpPr>
        <p:spPr>
          <a:xfrm>
            <a:off x="10191307" y="2395267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75E04-C165-62A3-B091-B2ECBB751EBB}"/>
              </a:ext>
            </a:extLst>
          </p:cNvPr>
          <p:cNvSpPr txBox="1"/>
          <p:nvPr/>
        </p:nvSpPr>
        <p:spPr>
          <a:xfrm>
            <a:off x="675002" y="167582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Ažuriranje podataka u SQL bazi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8BC17-F6CA-B4E1-D626-74F001D241E7}"/>
              </a:ext>
            </a:extLst>
          </p:cNvPr>
          <p:cNvSpPr txBox="1"/>
          <p:nvPr/>
        </p:nvSpPr>
        <p:spPr>
          <a:xfrm>
            <a:off x="735586" y="4027231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Brisanje podataka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73822-1ADE-93C4-12A7-62A78372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45" y="3929838"/>
            <a:ext cx="17907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A8145E-9FA0-C00F-8A2E-C4B13B2E814A}"/>
              </a:ext>
            </a:extLst>
          </p:cNvPr>
          <p:cNvSpPr txBox="1"/>
          <p:nvPr/>
        </p:nvSpPr>
        <p:spPr>
          <a:xfrm>
            <a:off x="10191307" y="3538641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FC6D11-4A10-596A-9FEC-B57C6B7F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534" y="3961228"/>
            <a:ext cx="1514475" cy="40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6DA294-CE70-DCE6-191F-DFD520C604A7}"/>
              </a:ext>
            </a:extLst>
          </p:cNvPr>
          <p:cNvSpPr txBox="1"/>
          <p:nvPr/>
        </p:nvSpPr>
        <p:spPr>
          <a:xfrm>
            <a:off x="735586" y="4881360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Kako obrisati SVE podatke, ali sačuvati tablicu?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84F503-82C9-DE88-1A00-50940215F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420" y="4820734"/>
            <a:ext cx="1962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1A05-B2F4-F7DF-DF98-3618C14D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9DFAE-1352-2EB1-8A50-C79927978A7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455D5-F71B-D2C1-0675-9CB2717B0D52}"/>
              </a:ext>
            </a:extLst>
          </p:cNvPr>
          <p:cNvSpPr txBox="1"/>
          <p:nvPr/>
        </p:nvSpPr>
        <p:spPr>
          <a:xfrm>
            <a:off x="675002" y="2803770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6659B-BA3E-5966-66EE-A6D9F82792FD}"/>
              </a:ext>
            </a:extLst>
          </p:cNvPr>
          <p:cNvSpPr txBox="1"/>
          <p:nvPr/>
        </p:nvSpPr>
        <p:spPr>
          <a:xfrm>
            <a:off x="675002" y="1675821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6D7993-AB46-FD7A-C53A-FDA6F21D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6" y="1905995"/>
            <a:ext cx="4636903" cy="1220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EE84D3-5A9D-46DE-280F-4C66D0765711}"/>
              </a:ext>
            </a:extLst>
          </p:cNvPr>
          <p:cNvSpPr txBox="1"/>
          <p:nvPr/>
        </p:nvSpPr>
        <p:spPr>
          <a:xfrm>
            <a:off x="675002" y="425865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Dodavanje prve narudžbe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556829-A2E5-0954-4F33-C562C62F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76" y="4176624"/>
            <a:ext cx="4314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1BDC-A594-5B31-3541-69AB655F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E159B-EB90-AE02-5AB3-FB27265434B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26E90-14A1-EBDB-B33F-DCD26FCE11AF}"/>
              </a:ext>
            </a:extLst>
          </p:cNvPr>
          <p:cNvSpPr txBox="1"/>
          <p:nvPr/>
        </p:nvSpPr>
        <p:spPr>
          <a:xfrm>
            <a:off x="706734" y="2883962"/>
            <a:ext cx="6145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 SQL-u postoje različite vrste JOIN-ova:</a:t>
            </a:r>
          </a:p>
          <a:p>
            <a:r>
              <a:rPr lang="hr-HR" dirty="0"/>
              <a:t>👉 </a:t>
            </a:r>
            <a:r>
              <a:rPr lang="hr-HR" b="1" dirty="0"/>
              <a:t>INNER JOIN</a:t>
            </a:r>
            <a:r>
              <a:rPr lang="hr-HR" dirty="0"/>
              <a:t> – Spaja samo one retke koji imaju podudaranje u obje tablice.</a:t>
            </a:r>
          </a:p>
          <a:p>
            <a:r>
              <a:rPr lang="hr-HR" dirty="0"/>
              <a:t>👉 </a:t>
            </a:r>
            <a:r>
              <a:rPr lang="hr-HR" b="1" dirty="0"/>
              <a:t>LEFT JOIN</a:t>
            </a:r>
            <a:r>
              <a:rPr lang="hr-HR" dirty="0"/>
              <a:t> – Uključuje sve retke iz lijeve tablice i samo podudarne iz desne.</a:t>
            </a:r>
          </a:p>
          <a:p>
            <a:r>
              <a:rPr lang="hr-HR" dirty="0"/>
              <a:t>👉 </a:t>
            </a:r>
            <a:r>
              <a:rPr lang="hr-HR" b="1" dirty="0"/>
              <a:t>RIGHT JOIN</a:t>
            </a:r>
            <a:r>
              <a:rPr lang="hr-HR" dirty="0"/>
              <a:t> – Obrnuto od LEFT JOIN.</a:t>
            </a:r>
          </a:p>
          <a:p>
            <a:r>
              <a:rPr lang="hr-HR" dirty="0"/>
              <a:t>👉 </a:t>
            </a:r>
            <a:r>
              <a:rPr lang="hr-HR" b="1" dirty="0"/>
              <a:t>FULL JOIN</a:t>
            </a:r>
            <a:r>
              <a:rPr lang="hr-HR" dirty="0"/>
              <a:t> – Vraća sve retke iz obje tablice, bez obzira na podudaranje.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3834A-DF8D-68A7-95BA-1E125655EFB2}"/>
              </a:ext>
            </a:extLst>
          </p:cNvPr>
          <p:cNvSpPr txBox="1"/>
          <p:nvPr/>
        </p:nvSpPr>
        <p:spPr>
          <a:xfrm>
            <a:off x="675002" y="1675821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Jedna od </a:t>
            </a:r>
            <a:r>
              <a:rPr lang="hr-HR" b="1" dirty="0"/>
              <a:t>najmoćnijih funkcionalnosti SQL-a</a:t>
            </a:r>
            <a:r>
              <a:rPr lang="hr-HR" dirty="0"/>
              <a:t> je </a:t>
            </a:r>
            <a:r>
              <a:rPr lang="hr-HR" b="1" dirty="0"/>
              <a:t>JOIN</a:t>
            </a:r>
            <a:r>
              <a:rPr lang="hr-HR" dirty="0"/>
              <a:t>, koja nam omogućuje </a:t>
            </a:r>
            <a:r>
              <a:rPr lang="hr-HR" b="1" dirty="0"/>
              <a:t>spajanje tablica na temelju odnosa između njih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37372-864C-7ADC-CEF4-C49907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19" y="1756023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D1602-2B85-406D-2C06-5A695F41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2" y="2444172"/>
            <a:ext cx="4920438" cy="490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3F885-9C04-04B1-B8D8-8932BBA77DC1}"/>
              </a:ext>
            </a:extLst>
          </p:cNvPr>
          <p:cNvGrpSpPr/>
          <p:nvPr/>
        </p:nvGrpSpPr>
        <p:grpSpPr>
          <a:xfrm>
            <a:off x="6807486" y="3594639"/>
            <a:ext cx="5311128" cy="859675"/>
            <a:chOff x="6820620" y="3241822"/>
            <a:chExt cx="5311128" cy="85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EC5D4-6668-F1CC-F513-DE03A9FB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3E0121-CFCF-7003-B317-F4B8EAB9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C25C1-8681-E60F-D464-7FA6144C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738A8D-5986-4A91-6FC1-2B0D6D51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2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broj narudžbe</a:t>
            </a:r>
            <a:r>
              <a:rPr lang="hr-HR" dirty="0"/>
              <a:t>, </a:t>
            </a:r>
            <a:r>
              <a:rPr lang="hr-HR" b="1" dirty="0"/>
              <a:t>naziv proizvoda</a:t>
            </a:r>
            <a:r>
              <a:rPr lang="hr-HR" dirty="0"/>
              <a:t>, </a:t>
            </a:r>
            <a:r>
              <a:rPr lang="hr-HR" b="1" dirty="0"/>
              <a:t>cijenu</a:t>
            </a:r>
            <a:r>
              <a:rPr lang="hr-HR" dirty="0"/>
              <a:t> i </a:t>
            </a:r>
            <a:r>
              <a:rPr lang="hr-HR" b="1" dirty="0"/>
              <a:t>stanje na skladištu</a:t>
            </a:r>
            <a:r>
              <a:rPr lang="hr-HR" dirty="0"/>
              <a:t>.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ime kupca, proizvod koji je kupio, cijenu i broj narudžbe</a:t>
            </a:r>
            <a:r>
              <a:rPr lang="hr-HR" dirty="0"/>
              <a:t> iz više tablica istovremeno.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980A7-6A1F-37BE-BA42-2F1B1E95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57" y="2500312"/>
            <a:ext cx="630555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716DD-6DE7-ACE3-D299-9DFA98C2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057" y="3931167"/>
            <a:ext cx="6286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9DAC-28A5-CD3E-01A2-67A86A893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81E-B707-A718-F041-A3BA24A1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FA222-DB6D-A366-04A0-EA6C07CE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🔥 Izrađujemo </a:t>
            </a:r>
            <a:r>
              <a:rPr lang="hr-HR" b="1" dirty="0"/>
              <a:t>kviz o glavnim gradovima</a:t>
            </a:r>
            <a:r>
              <a:rPr lang="hr-HR" dirty="0"/>
              <a:t>!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Aplikacija prikazuje ime države i korisnik mora unijeti glavni grad.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točan, povećava se broj bodova.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netočan – igra je gotova i prikazuje se rezultat.</a:t>
            </a:r>
          </a:p>
        </p:txBody>
      </p:sp>
    </p:spTree>
    <p:extLst>
      <p:ext uri="{BB962C8B-B14F-4D97-AF65-F5344CB8AC3E}">
        <p14:creationId xmlns:p14="http://schemas.microsoft.com/office/powerpoint/2010/main" val="35015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9967-3189-098E-8001-570B9AC1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C03D6-8D73-8D5D-CAF3-5BDD289D24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BA08-CF7A-E52E-980D-1099CCBB3427}"/>
              </a:ext>
            </a:extLst>
          </p:cNvPr>
          <p:cNvSpPr txBox="1"/>
          <p:nvPr/>
        </p:nvSpPr>
        <p:spPr>
          <a:xfrm>
            <a:off x="1024270" y="1647468"/>
            <a:ext cx="264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hr-HR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B4DD53-6B66-5784-374B-FE4E81D2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13" y="2193109"/>
            <a:ext cx="1884620" cy="19226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8D563F-17B6-B61A-C588-993DAFC4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921" y="2190362"/>
            <a:ext cx="3176809" cy="12664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BC15BB-E323-AA3A-621B-802F45C176F5}"/>
              </a:ext>
            </a:extLst>
          </p:cNvPr>
          <p:cNvSpPr txBox="1"/>
          <p:nvPr/>
        </p:nvSpPr>
        <p:spPr>
          <a:xfrm>
            <a:off x="4020713" y="1643376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Dohvaćanje podataka iz baze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B6984-7E68-73A7-CED7-09997CD802A9}"/>
              </a:ext>
            </a:extLst>
          </p:cNvPr>
          <p:cNvSpPr txBox="1"/>
          <p:nvPr/>
        </p:nvSpPr>
        <p:spPr>
          <a:xfrm>
            <a:off x="8240067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Pokretanje Express servera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011CA3-7864-E528-CDE4-9B01408D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372" y="2190362"/>
            <a:ext cx="2836568" cy="12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A1B2-8D60-CF7D-B08C-92C66EEF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133C36-5F26-94E0-8705-09A1514B75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E90B3-0411-7412-C4D2-0D9D8AFD31B2}"/>
              </a:ext>
            </a:extLst>
          </p:cNvPr>
          <p:cNvSpPr txBox="1"/>
          <p:nvPr/>
        </p:nvSpPr>
        <p:spPr>
          <a:xfrm>
            <a:off x="1024270" y="1647468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Generiranje slučajnog pitanja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31045-83D3-FC49-CFCF-A1CC8299D3F8}"/>
              </a:ext>
            </a:extLst>
          </p:cNvPr>
          <p:cNvSpPr txBox="1"/>
          <p:nvPr/>
        </p:nvSpPr>
        <p:spPr>
          <a:xfrm>
            <a:off x="6507763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Obrada odgovora korisnika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9D440-24EC-0BF7-3CE8-F6651E1C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289542"/>
            <a:ext cx="3346709" cy="196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8540E-99F3-6332-122E-82517EA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33" y="2289542"/>
            <a:ext cx="3464607" cy="2203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06FFB-09AF-2AE5-ECFA-0CB1FFCB9CE7}"/>
              </a:ext>
            </a:extLst>
          </p:cNvPr>
          <p:cNvSpPr txBox="1"/>
          <p:nvPr/>
        </p:nvSpPr>
        <p:spPr>
          <a:xfrm>
            <a:off x="921488" y="4984319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5F186-3234-9204-0D29-A6A96B8B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21" y="4916572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7966-0925-D5EB-1268-594B1F00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E1C-8B32-D980-7828-5A01931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47DD9-937B-340F-D6FE-BEC80C30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Možeš li dodati tablicu </a:t>
            </a:r>
            <a:r>
              <a:rPr lang="hr-HR" b="1" dirty="0" err="1"/>
              <a:t>flags</a:t>
            </a:r>
            <a:r>
              <a:rPr lang="hr-HR" dirty="0"/>
              <a:t> i napraviti kviz s prepoznavanjem zastava?</a:t>
            </a:r>
          </a:p>
          <a:p>
            <a:r>
              <a:rPr lang="hr-HR" dirty="0"/>
              <a:t>✔ Koristi </a:t>
            </a:r>
            <a:r>
              <a:rPr lang="hr-HR" b="1" dirty="0"/>
              <a:t>SELECT * FROM </a:t>
            </a:r>
            <a:r>
              <a:rPr lang="hr-HR" b="1" dirty="0" err="1"/>
              <a:t>flags</a:t>
            </a:r>
            <a:r>
              <a:rPr lang="hr-HR" b="1" dirty="0"/>
              <a:t>;</a:t>
            </a:r>
            <a:br>
              <a:rPr lang="hr-HR" dirty="0"/>
            </a:br>
            <a:r>
              <a:rPr lang="hr-HR" dirty="0"/>
              <a:t>✔ Prikaži sliku zastave i traži unos imena države</a:t>
            </a:r>
            <a:br>
              <a:rPr lang="hr-HR" dirty="0"/>
            </a:br>
            <a:r>
              <a:rPr lang="hr-HR" dirty="0"/>
              <a:t>✔ Ako korisnik pogriješi – igra završava!</a:t>
            </a:r>
          </a:p>
        </p:txBody>
      </p:sp>
    </p:spTree>
    <p:extLst>
      <p:ext uri="{BB962C8B-B14F-4D97-AF65-F5344CB8AC3E}">
        <p14:creationId xmlns:p14="http://schemas.microsoft.com/office/powerpoint/2010/main" val="1198356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2760B-E071-F247-11DC-4074D00F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054AB-20D1-78B2-5294-0D24975B8E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Relacijske baze podataka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1E2-FD30-BAF6-E774-B3B1A1EAFA1D}"/>
              </a:ext>
            </a:extLst>
          </p:cNvPr>
          <p:cNvSpPr txBox="1"/>
          <p:nvPr/>
        </p:nvSpPr>
        <p:spPr>
          <a:xfrm>
            <a:off x="990600" y="1295097"/>
            <a:ext cx="886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Relacije omogućuju povezivanje podataka iz više tablica, čime se povećava efikasnost pretrage i organizacije podataka.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65E9-00C4-C7EF-057F-145B32638ED5}"/>
              </a:ext>
            </a:extLst>
          </p:cNvPr>
          <p:cNvSpPr txBox="1">
            <a:spLocks/>
          </p:cNvSpPr>
          <p:nvPr/>
        </p:nvSpPr>
        <p:spPr>
          <a:xfrm>
            <a:off x="1031358" y="197545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Jedan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jedan</a:t>
            </a:r>
            <a:r>
              <a:rPr lang="en-US" sz="1600" dirty="0"/>
              <a:t> (1:1)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7AFA-74BD-D83F-FC8C-A1DFCAA239CA}"/>
              </a:ext>
            </a:extLst>
          </p:cNvPr>
          <p:cNvSpPr txBox="1"/>
          <p:nvPr/>
        </p:nvSpPr>
        <p:spPr>
          <a:xfrm>
            <a:off x="1031358" y="2644170"/>
            <a:ext cx="8860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Ovaj odnos znači da </a:t>
            </a:r>
            <a:r>
              <a:rPr lang="hr-HR" sz="1400" b="1" dirty="0"/>
              <a:t>jedan redak u jednoj tablici odgovara točno jednom retku u drugoj tablici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Koristi se </a:t>
            </a:r>
            <a:r>
              <a:rPr lang="hr-HR" sz="1400" b="1" dirty="0"/>
              <a:t>za </a:t>
            </a:r>
            <a:r>
              <a:rPr lang="hr-HR" sz="1400" b="1" dirty="0" err="1"/>
              <a:t>modularizaciju</a:t>
            </a:r>
            <a:r>
              <a:rPr lang="hr-HR" sz="1400" b="1" dirty="0"/>
              <a:t> baze</a:t>
            </a:r>
            <a:r>
              <a:rPr lang="hr-HR" sz="1400" dirty="0"/>
              <a:t> i izbjegavanje prevelikih tablica s previše stupaca.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C3E03-D918-F41D-A9D7-871411F8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83" y="3612905"/>
            <a:ext cx="3169389" cy="1949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362FD-F57D-29E7-E3F4-80A58B18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05" y="3792566"/>
            <a:ext cx="3838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3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0159-5D3C-EF0F-DB56-34B1FFD0B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47BAA-7344-AED4-AAAF-4AB02047E2D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JEDAN NA JEDAN (1:1)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984AA-B614-D702-A1D1-0F0E6A82BFEA}"/>
              </a:ext>
            </a:extLst>
          </p:cNvPr>
          <p:cNvSpPr txBox="1"/>
          <p:nvPr/>
        </p:nvSpPr>
        <p:spPr>
          <a:xfrm>
            <a:off x="990600" y="1295097"/>
            <a:ext cx="10008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Ovaj odnos znači da </a:t>
            </a:r>
            <a:r>
              <a:rPr lang="hr-HR" b="1" dirty="0"/>
              <a:t>jedan redak u jednoj tablici odgovara točno jednom retku u drugoj tablici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Koristi se </a:t>
            </a:r>
            <a:r>
              <a:rPr lang="hr-HR" b="1" dirty="0"/>
              <a:t>za </a:t>
            </a:r>
            <a:r>
              <a:rPr lang="hr-HR" b="1" dirty="0" err="1"/>
              <a:t>modularizaciju</a:t>
            </a:r>
            <a:r>
              <a:rPr lang="hr-HR" b="1" dirty="0"/>
              <a:t> baze</a:t>
            </a:r>
            <a:r>
              <a:rPr lang="hr-HR" dirty="0"/>
              <a:t> i izbjegavanje prevelikih tablica s previše stupaca.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7CD9B-1362-A952-6D41-F78E2E33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07" y="3836304"/>
            <a:ext cx="2903576" cy="178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D9227-49F4-6356-C796-359932E1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013" y="2335103"/>
            <a:ext cx="3212805" cy="133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818A8-1C0B-9788-CC0E-0B91F4EBA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779" y="2406225"/>
            <a:ext cx="3755525" cy="5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3C66-131C-9E44-1550-CF02244EB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779" y="3128962"/>
            <a:ext cx="3829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95BFF-248C-8FD0-0738-12503309C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779" y="3977056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071A-2CC6-EC9E-3AA2-353C6D05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259-6E46-8A50-A918-CFC12C4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B12A1-1595-ACF8-3440-476DF539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upit!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njihove kontakte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53CC9-D5B3-1BF1-48BD-939F03E4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58" y="1669422"/>
            <a:ext cx="3212805" cy="1331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08B0D4-A743-1A06-4A16-19AE0284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561" y="3168982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7D1D-C012-FC55-A3F6-F189E809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A956B-5DBA-3E9A-2DA3-D437D2F479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FD047-E7B5-1CE3-68DF-EF470C62C3AF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E3BD-3FF1-1843-5E43-D626B86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86" y="2703576"/>
            <a:ext cx="4374946" cy="17818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0D61C-E193-ED75-EC6D-6360B4D1734E}"/>
              </a:ext>
            </a:extLst>
          </p:cNvPr>
          <p:cNvSpPr txBox="1"/>
          <p:nvPr/>
        </p:nvSpPr>
        <p:spPr>
          <a:xfrm>
            <a:off x="6331688" y="2902026"/>
            <a:ext cx="40829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student može predati više domaćih zadaća.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kupac može napraviti više narudžbi.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autor može napisati više knjiga.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22282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BA14-EBDB-8FCB-3C5E-1A019CF3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57024-C3B3-7102-CCCD-37E6AB609C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71C2D-FC80-4D3A-AB02-E1F22685509E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C78E49-517C-F690-881E-3203592497D6}"/>
              </a:ext>
            </a:extLst>
          </p:cNvPr>
          <p:cNvGrpSpPr/>
          <p:nvPr/>
        </p:nvGrpSpPr>
        <p:grpSpPr>
          <a:xfrm>
            <a:off x="1084299" y="2859356"/>
            <a:ext cx="2249008" cy="1755839"/>
            <a:chOff x="1084299" y="2205824"/>
            <a:chExt cx="3086100" cy="2409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7F97B0-EAA9-FFFE-030E-07BFB809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299" y="2205824"/>
              <a:ext cx="2038350" cy="1238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40B2CD-0442-FB1E-AC8E-F4A0F57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299" y="3529345"/>
              <a:ext cx="3086100" cy="10858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EE6EBAE-EB9C-5A66-75C8-350C1227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282" y="2914011"/>
            <a:ext cx="3448050" cy="1695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7A764-04DB-2CE9-7C67-4282D16BC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525" y="2910496"/>
            <a:ext cx="362902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A4A31B-0960-CECF-6853-3CA723919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525" y="3870387"/>
            <a:ext cx="1981200" cy="1095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19F6B4-2990-3FE6-D6A6-107B707A2760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29DAA-8641-C649-4372-36806BE82A59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D371B-3582-D439-9907-7F2032D7068D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INNER JOIN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4003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9CE9-9806-82B6-E127-E4EF5E38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840DC-96F2-6BF2-79F1-C92FC77E16C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4D48-8094-98C6-361E-3711F1B2E63F}"/>
              </a:ext>
            </a:extLst>
          </p:cNvPr>
          <p:cNvSpPr txBox="1"/>
          <p:nvPr/>
        </p:nvSpPr>
        <p:spPr>
          <a:xfrm>
            <a:off x="990600" y="1455581"/>
            <a:ext cx="38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Odabir samo određenih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1ECC-D455-503D-7179-F80D1AA6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9" y="2099597"/>
            <a:ext cx="4419600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6160C-8851-87C1-51FA-E90CC2BE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424015"/>
            <a:ext cx="235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F67C-CA4E-487A-31A0-03827DF8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F38-2A9D-AA29-CFFC-9CFB92F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F1E8F-A83B-E731-B64A-E3095AF2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br>
              <a:rPr lang="en-US" b="1" dirty="0"/>
            </a:br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više zadaća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 (npr. datum zadaće).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B951-04FA-6158-DAA9-0787EA62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65" y="2450403"/>
            <a:ext cx="4374946" cy="17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1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A38D-8530-9441-C61C-C45A86F9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1BD159-8E10-D46A-DBE1-98A5E5713A5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(M:M)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3353-5B19-3EEB-DF6E-3A90244344F2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U </a:t>
            </a:r>
            <a:r>
              <a:rPr lang="pl-PL" b="1" dirty="0"/>
              <a:t>Many-to-Many</a:t>
            </a:r>
            <a:r>
              <a:rPr lang="pl-PL" dirty="0"/>
              <a:t> odnosu, </a:t>
            </a:r>
            <a:r>
              <a:rPr lang="pl-PL" b="1" dirty="0"/>
              <a:t>jedan zapis u jednoj tablici može biti povezan s više zapisa u drugoj tablici</a:t>
            </a:r>
            <a:r>
              <a:rPr lang="pl-PL" dirty="0"/>
              <a:t>, i obrnuto.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DCE1E-2E56-0FD2-7B6A-A2A5C4F09BFB}"/>
              </a:ext>
            </a:extLst>
          </p:cNvPr>
          <p:cNvSpPr txBox="1"/>
          <p:nvPr/>
        </p:nvSpPr>
        <p:spPr>
          <a:xfrm>
            <a:off x="6331688" y="2902026"/>
            <a:ext cx="4082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Student može biti upisan u više predmeta, a svaki predmet ima više studenata.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Kupci mogu kupiti više proizvoda, a svaki proizvod može biti kupljen od više kupaca.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Autori mogu napisati više knjiga, a svaka knjiga može imati više autora.</a:t>
            </a:r>
            <a:endParaRPr lang="hr-H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037D4-E7BF-031D-6E3B-2838F6D9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73" y="2515044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21DA-DDEE-8060-E3EE-47516EF8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6111D5-FBF1-CF5A-E3D0-0FF398C02BF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55CB8-2154-B5E3-9D59-7B677485B0D8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9F5F-8D21-1729-06C7-E115CE869BE5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F75D8D-AF15-2FEC-9E5D-EAD143793A8C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887A3-AC45-0F01-285D-4BE216F0EC21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JOIN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C0CB6-53E4-20D9-466C-1CC205B2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62" y="2847975"/>
            <a:ext cx="1201701" cy="679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7204F9-FB61-281F-5C4F-23586027C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62" y="3685596"/>
            <a:ext cx="1254864" cy="648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8B04F-7EF1-C5F0-80F9-02D1BF38F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62" y="4567596"/>
            <a:ext cx="1882185" cy="6979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E7FF1B-0E16-AE35-3BE5-31C90994D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195" y="2862654"/>
            <a:ext cx="2434856" cy="13526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2572AA-C40C-B93E-2A1E-10921F06C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158" y="4434386"/>
            <a:ext cx="2659911" cy="7766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14333-5058-C8CF-10F2-7F4449390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0793" y="2847975"/>
            <a:ext cx="3252345" cy="8232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3AC8E7-3AF7-6049-29A1-39AFCBE78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793" y="3903474"/>
            <a:ext cx="2095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0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B9D1-81E4-1190-1878-74C3219B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52849-8E4D-F428-580E-DC009EBF1C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41AD9-6324-104E-D8EF-5CBDE1296122}"/>
              </a:ext>
            </a:extLst>
          </p:cNvPr>
          <p:cNvSpPr txBox="1"/>
          <p:nvPr/>
        </p:nvSpPr>
        <p:spPr>
          <a:xfrm>
            <a:off x="990600" y="1455581"/>
            <a:ext cx="413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Skraćivanje upita pomoću aliasa (AS)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1C00-3415-2FF7-A6AD-FF3830C6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84" y="2440280"/>
            <a:ext cx="35052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F8100-8101-F3F1-7CD8-B5682D1FCFDD}"/>
              </a:ext>
            </a:extLst>
          </p:cNvPr>
          <p:cNvSpPr txBox="1"/>
          <p:nvPr/>
        </p:nvSpPr>
        <p:spPr>
          <a:xfrm>
            <a:off x="5521843" y="2698218"/>
            <a:ext cx="614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studenti → </a:t>
            </a:r>
            <a:r>
              <a:rPr lang="hr-HR" sz="1400" b="1" dirty="0"/>
              <a:t>s</a:t>
            </a:r>
            <a:br>
              <a:rPr lang="hr-HR" sz="1400" dirty="0"/>
            </a:br>
            <a:r>
              <a:rPr lang="hr-HR" sz="1400" dirty="0"/>
              <a:t>✔ upisi → </a:t>
            </a:r>
            <a:r>
              <a:rPr lang="hr-HR" sz="1400" b="1" dirty="0"/>
              <a:t>u</a:t>
            </a:r>
            <a:br>
              <a:rPr lang="hr-HR" sz="1400" dirty="0"/>
            </a:br>
            <a:r>
              <a:rPr lang="hr-HR" sz="1400" dirty="0"/>
              <a:t>✔ predmeti → </a:t>
            </a:r>
            <a:r>
              <a:rPr lang="hr-HR" sz="1400" b="1" dirty="0"/>
              <a:t>p</a:t>
            </a:r>
            <a:endParaRPr lang="en-US" sz="1400" b="1" dirty="0"/>
          </a:p>
          <a:p>
            <a:endParaRPr lang="en-US" sz="1400" b="1" dirty="0"/>
          </a:p>
          <a:p>
            <a:r>
              <a:rPr lang="hr-HR" sz="1400" dirty="0"/>
              <a:t>💡 Isti rezultat, ali kraći i pregledniji upit!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E3FC2-1B34-0CE2-8499-12738132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547315"/>
            <a:ext cx="1687365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9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3084-4F4E-DF46-855A-C9D9867E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5B94-046F-8A18-0A0D-AE5BB3A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C8F86-B97F-3E84-8386-9F473DE7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endParaRPr lang="hr-HR" dirty="0"/>
          </a:p>
          <a:p>
            <a:r>
              <a:rPr lang="hr-HR" dirty="0"/>
              <a:t>✔ Možeš dodati više </a:t>
            </a:r>
            <a:r>
              <a:rPr lang="hr-HR" b="1" dirty="0"/>
              <a:t>studenata</a:t>
            </a:r>
            <a:r>
              <a:rPr lang="hr-HR" dirty="0"/>
              <a:t> i </a:t>
            </a:r>
            <a:r>
              <a:rPr lang="hr-HR" b="1" dirty="0"/>
              <a:t>predmeta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dodavanjem novih atributa (npr. </a:t>
            </a:r>
            <a:r>
              <a:rPr lang="hr-HR" b="1" dirty="0"/>
              <a:t>ocjene</a:t>
            </a:r>
            <a:r>
              <a:rPr lang="hr-HR" dirty="0"/>
              <a:t> u tablici </a:t>
            </a:r>
            <a:r>
              <a:rPr lang="hr-HR" b="1" dirty="0"/>
              <a:t>upisi</a:t>
            </a:r>
            <a:r>
              <a:rPr lang="hr-HR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AD52F-BB4C-AF0A-C239-854CC11B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94" y="2420888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SQL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0238-01BC-E770-D831-E152577D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22" y="1344243"/>
            <a:ext cx="64484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9D55-EDDE-C6BE-D549-0151E3F5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22" y="2771775"/>
            <a:ext cx="6448425" cy="1314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25DB5-C4FA-1201-F20B-8A44F160DF8A}"/>
              </a:ext>
            </a:extLst>
          </p:cNvPr>
          <p:cNvSpPr txBox="1">
            <a:spLocks/>
          </p:cNvSpPr>
          <p:nvPr/>
        </p:nvSpPr>
        <p:spPr>
          <a:xfrm>
            <a:off x="1077248" y="1904392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SQL (</a:t>
            </a:r>
            <a:r>
              <a:rPr lang="hr-HR" b="1" dirty="0" err="1"/>
              <a:t>Structured</a:t>
            </a:r>
            <a:r>
              <a:rPr lang="hr-HR" b="1" dirty="0"/>
              <a:t> </a:t>
            </a:r>
            <a:r>
              <a:rPr lang="hr-HR" b="1" dirty="0" err="1"/>
              <a:t>Query</a:t>
            </a:r>
            <a:r>
              <a:rPr lang="hr-HR" b="1" dirty="0"/>
              <a:t> </a:t>
            </a:r>
            <a:r>
              <a:rPr lang="hr-HR" b="1" dirty="0" err="1"/>
              <a:t>Language</a:t>
            </a:r>
            <a:r>
              <a:rPr lang="hr-HR" b="1" dirty="0"/>
              <a:t>)</a:t>
            </a:r>
            <a:r>
              <a:rPr lang="hr-HR" dirty="0"/>
              <a:t> je jezik koji omogućuje </a:t>
            </a:r>
            <a:r>
              <a:rPr lang="hr-HR" b="1" dirty="0"/>
              <a:t>upite nad strukturiranom bazom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👉Ove baze podataka postoje </a:t>
            </a:r>
            <a:r>
              <a:rPr lang="hr-HR" b="1" dirty="0"/>
              <a:t>desetljećima</a:t>
            </a:r>
            <a:r>
              <a:rPr lang="hr-HR" dirty="0"/>
              <a:t> i nazivaju se još i </a:t>
            </a:r>
            <a:r>
              <a:rPr lang="hr-HR" b="1" dirty="0"/>
              <a:t>relacijske baze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es-ES" dirty="0" err="1"/>
              <a:t>Podaci</a:t>
            </a:r>
            <a:r>
              <a:rPr lang="es-ES" dirty="0"/>
              <a:t> su </a:t>
            </a:r>
            <a:r>
              <a:rPr lang="es-ES" b="1" dirty="0" err="1"/>
              <a:t>organizirani</a:t>
            </a:r>
            <a:r>
              <a:rPr lang="es-ES" b="1" dirty="0"/>
              <a:t> u </a:t>
            </a:r>
            <a:r>
              <a:rPr lang="es-ES" b="1" dirty="0" err="1"/>
              <a:t>tablice</a:t>
            </a:r>
            <a:r>
              <a:rPr lang="es-ES" dirty="0"/>
              <a:t> (</a:t>
            </a:r>
            <a:r>
              <a:rPr lang="es-ES" dirty="0" err="1"/>
              <a:t>slično</a:t>
            </a:r>
            <a:r>
              <a:rPr lang="es-ES" dirty="0"/>
              <a:t> Excel </a:t>
            </a:r>
            <a:r>
              <a:rPr lang="es-ES" dirty="0" err="1"/>
              <a:t>tablicama</a:t>
            </a:r>
            <a:r>
              <a:rPr lang="es-ES" dirty="0"/>
              <a:t>).</a:t>
            </a:r>
          </a:p>
          <a:p>
            <a:pPr marL="15875" indent="0">
              <a:buNone/>
            </a:pPr>
            <a:r>
              <a:rPr lang="hr-HR" dirty="0"/>
              <a:t>👉Svaka tablica sadrži </a:t>
            </a:r>
            <a:r>
              <a:rPr lang="hr-HR" b="1" dirty="0"/>
              <a:t>stupce (kolone)</a:t>
            </a:r>
            <a:r>
              <a:rPr lang="hr-HR" dirty="0"/>
              <a:t> koji definiraju </a:t>
            </a:r>
            <a:r>
              <a:rPr lang="hr-HR" b="1" dirty="0"/>
              <a:t>tipove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pl-PL" dirty="0"/>
              <a:t>Svaki redak tablice je </a:t>
            </a:r>
            <a:r>
              <a:rPr lang="pl-PL" b="1" dirty="0"/>
              <a:t>novi zapis (record)</a:t>
            </a:r>
            <a:r>
              <a:rPr lang="pl-PL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Relacije između podataka omogućuju povezivanje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Svaki blog post ima ID korisnika koji ga je napisao (</a:t>
            </a:r>
            <a:r>
              <a:rPr lang="hr-HR" dirty="0" err="1"/>
              <a:t>foreign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). 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8ADE76-19A5-448C-ECC4-1DBF33F4E196}"/>
              </a:ext>
            </a:extLst>
          </p:cNvPr>
          <p:cNvSpPr txBox="1">
            <a:spLocks/>
          </p:cNvSpPr>
          <p:nvPr/>
        </p:nvSpPr>
        <p:spPr>
          <a:xfrm>
            <a:off x="6716232" y="4351350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0479-735F-A7AE-F3F7-22065D54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C9085-D4AC-0993-9F4E-200C368C396A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Mijenjanje strukture tablica (ALTER TABLE)</a:t>
            </a:r>
            <a:endParaRPr lang="en-US" dirty="0"/>
          </a:p>
          <a:p>
            <a:endParaRPr lang="hr-H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834A6-A803-4D38-D550-FD1B2F851A99}"/>
              </a:ext>
            </a:extLst>
          </p:cNvPr>
          <p:cNvGrpSpPr/>
          <p:nvPr/>
        </p:nvGrpSpPr>
        <p:grpSpPr>
          <a:xfrm>
            <a:off x="3627141" y="1873825"/>
            <a:ext cx="4333875" cy="2480497"/>
            <a:chOff x="1226841" y="1635410"/>
            <a:chExt cx="4333875" cy="24804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BA30B-6D3C-0BDA-DC7A-C8421EB6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841" y="3088826"/>
              <a:ext cx="4333875" cy="4095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EAB67-F719-3CFB-66D4-3933210BF8EA}"/>
                </a:ext>
              </a:extLst>
            </p:cNvPr>
            <p:cNvGrpSpPr/>
            <p:nvPr/>
          </p:nvGrpSpPr>
          <p:grpSpPr>
            <a:xfrm>
              <a:off x="1226841" y="1635410"/>
              <a:ext cx="3295650" cy="2480497"/>
              <a:chOff x="1226841" y="1635410"/>
              <a:chExt cx="3295650" cy="24804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1C2EC52-23A7-AE37-9E34-31B569904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841" y="1635410"/>
                <a:ext cx="3209925" cy="5143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B2355B-83A0-D668-50EB-1CEBD944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41" y="2314418"/>
                <a:ext cx="3295650" cy="5429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427AF7B-5E37-D722-7632-624E6D54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841" y="3677757"/>
                <a:ext cx="2400300" cy="438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2767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2B79-8933-5CCE-DD05-CBF49EA5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EBFA3-7B10-1CB0-DB2B-B4264D8905AC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UPDATE,DELETE, ORDER BY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A6D63-6B7B-4362-8816-B55D4D95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9" y="2006959"/>
            <a:ext cx="38290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C85F6-C38A-DE5D-EEFC-EED66C61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9" y="2827263"/>
            <a:ext cx="42386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2BA67-8E8D-0617-8739-BB90BBC7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81" y="4666474"/>
            <a:ext cx="37433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BBD9-3C6F-A6DA-AE56-730BA841F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82" y="3988948"/>
            <a:ext cx="27336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63D51-3463-A683-0E31-4B601F4314AA}"/>
              </a:ext>
            </a:extLst>
          </p:cNvPr>
          <p:cNvSpPr txBox="1"/>
          <p:nvPr/>
        </p:nvSpPr>
        <p:spPr>
          <a:xfrm>
            <a:off x="990601" y="1455581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F2750-BE6C-02D1-00C3-100F9525F96F}"/>
              </a:ext>
            </a:extLst>
          </p:cNvPr>
          <p:cNvSpPr txBox="1"/>
          <p:nvPr/>
        </p:nvSpPr>
        <p:spPr>
          <a:xfrm>
            <a:off x="1034017" y="3571102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73F57-0A43-2B4A-1CCD-4B2B4A9A530C}"/>
              </a:ext>
            </a:extLst>
          </p:cNvPr>
          <p:cNvSpPr txBox="1"/>
          <p:nvPr/>
        </p:nvSpPr>
        <p:spPr>
          <a:xfrm>
            <a:off x="6690537" y="1455581"/>
            <a:ext cx="141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 BY</a:t>
            </a:r>
            <a:endParaRPr lang="hr-H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FEC89-108F-98E4-C2BA-4CF808DB3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37" y="2006959"/>
            <a:ext cx="5105400" cy="48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101468-A95B-0790-068C-0E4A0505E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537" y="2789163"/>
            <a:ext cx="541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4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F2B3-C1C8-AEBF-2741-42FCAC09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7B2-EF5A-3CF5-6AF8-371CD53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54977-B2B8-0D17-13C2-C5C4C10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samostalno:</a:t>
            </a:r>
            <a:endParaRPr lang="hr-HR" dirty="0"/>
          </a:p>
          <a:p>
            <a:r>
              <a:rPr lang="hr-HR" dirty="0"/>
              <a:t>✔ Ažurirati e-mail korisnika s </a:t>
            </a:r>
            <a:r>
              <a:rPr lang="hr-HR" b="1" dirty="0"/>
              <a:t>ID-em 2</a:t>
            </a:r>
            <a:r>
              <a:rPr lang="hr-HR" dirty="0"/>
              <a:t> na </a:t>
            </a:r>
            <a:r>
              <a:rPr lang="hr-HR" b="1" dirty="0"/>
              <a:t>"novi.email@email.com"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Obrisati korisnika s </a:t>
            </a:r>
            <a:r>
              <a:rPr lang="hr-HR" b="1" dirty="0"/>
              <a:t>ID-em 5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Sortirati korisnike prema </a:t>
            </a:r>
            <a:r>
              <a:rPr lang="hr-HR" b="1" dirty="0"/>
              <a:t>prezimenu uzlazno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950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58DE1-FEB8-1828-DE9A-6782DB822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9272C0-82C3-5FD3-3F89-58868B08DF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806AC-AD66-7E71-B969-62858E0C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 err="1"/>
              <a:t>Interni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052D1-89B2-D3C9-371F-2DD9B87FE7E7}"/>
              </a:ext>
            </a:extLst>
          </p:cNvPr>
          <p:cNvSpPr txBox="1"/>
          <p:nvPr/>
        </p:nvSpPr>
        <p:spPr>
          <a:xfrm>
            <a:off x="525869" y="2748886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Losa</a:t>
            </a:r>
            <a:r>
              <a:rPr lang="en-US" sz="1600" dirty="0"/>
              <a:t> </a:t>
            </a:r>
            <a:r>
              <a:rPr lang="en-US" sz="1600" dirty="0" err="1"/>
              <a:t>praksa</a:t>
            </a:r>
            <a:r>
              <a:rPr lang="en-US" sz="1600" dirty="0"/>
              <a:t>!</a:t>
            </a:r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Teško za održavanje</a:t>
            </a:r>
            <a:r>
              <a:rPr lang="en-US" sz="1600" dirty="0"/>
              <a:t> I debugging.</a:t>
            </a:r>
          </a:p>
          <a:p>
            <a:r>
              <a:rPr lang="hr-HR" sz="1600" dirty="0"/>
              <a:t>👉 Nerazdvojivo od HTML-a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412C92-C67C-3005-739B-07A6680D3EC5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Inline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2822C-B17D-2C43-8B69-C724F432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7" y="2181988"/>
            <a:ext cx="23241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4445B-9E78-5364-B598-3799DA26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21" y="2064114"/>
            <a:ext cx="2324100" cy="2486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0C48BA-8ACA-7D3B-F19A-CB9EF39F55FD}"/>
              </a:ext>
            </a:extLst>
          </p:cNvPr>
          <p:cNvSpPr txBox="1"/>
          <p:nvPr/>
        </p:nvSpPr>
        <p:spPr>
          <a:xfrm>
            <a:off x="6363193" y="4676923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b="1" dirty="0"/>
              <a:t>Bolje od </a:t>
            </a:r>
            <a:r>
              <a:rPr lang="hr-HR" sz="1600" b="1" dirty="0" err="1"/>
              <a:t>inline</a:t>
            </a:r>
            <a:r>
              <a:rPr lang="hr-HR" sz="1600" b="1" dirty="0"/>
              <a:t> JavaScript-a</a:t>
            </a:r>
            <a:r>
              <a:rPr lang="hr-HR" sz="1600" dirty="0"/>
              <a:t>, ali i dalje nije optimalno za veće projekte.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6178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44035-BA76-BDEA-4EA0-273CB9E5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45AFD-6A28-8BAE-C0CA-5B7C2B86CC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23D10-7B19-1114-698D-019B238D0FE5}"/>
              </a:ext>
            </a:extLst>
          </p:cNvPr>
          <p:cNvSpPr txBox="1"/>
          <p:nvPr/>
        </p:nvSpPr>
        <p:spPr>
          <a:xfrm>
            <a:off x="440365" y="3881389"/>
            <a:ext cx="487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Bolja organizacija koda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Lakše održavanje</a:t>
            </a:r>
            <a:endParaRPr lang="en-US" sz="1600" dirty="0"/>
          </a:p>
          <a:p>
            <a:r>
              <a:rPr lang="hr-HR" sz="1600" dirty="0"/>
              <a:t>👉 Bolje performanse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Omogućava </a:t>
            </a:r>
            <a:r>
              <a:rPr lang="hr-HR" sz="1600" b="1" dirty="0"/>
              <a:t>keširanje</a:t>
            </a:r>
            <a:r>
              <a:rPr lang="hr-HR" sz="1600" dirty="0"/>
              <a:t>, što ubrzava učitavanje stranice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Stranica</a:t>
            </a:r>
            <a:r>
              <a:rPr lang="en-US" sz="1600" dirty="0"/>
              <a:t> </a:t>
            </a:r>
            <a:r>
              <a:rPr lang="en-US" sz="1600" dirty="0" err="1"/>
              <a:t>radi</a:t>
            </a:r>
            <a:r>
              <a:rPr lang="en-US" sz="1600" dirty="0"/>
              <a:t> </a:t>
            </a:r>
            <a:r>
              <a:rPr lang="en-US" sz="1600" dirty="0" err="1"/>
              <a:t>brze</a:t>
            </a:r>
            <a:r>
              <a:rPr lang="en-US" sz="1600" dirty="0"/>
              <a:t> </a:t>
            </a:r>
            <a:r>
              <a:rPr lang="en-US" sz="1600" dirty="0" err="1"/>
              <a:t>jel</a:t>
            </a:r>
            <a:r>
              <a:rPr lang="en-US" sz="1600" dirty="0"/>
              <a:t> se </a:t>
            </a:r>
            <a:r>
              <a:rPr lang="en-US" sz="1600" dirty="0" err="1"/>
              <a:t>prvo</a:t>
            </a:r>
            <a:r>
              <a:rPr lang="en-US" sz="1600" dirty="0"/>
              <a:t> </a:t>
            </a:r>
            <a:r>
              <a:rPr lang="en-US" sz="1600" dirty="0" err="1"/>
              <a:t>prikaze</a:t>
            </a:r>
            <a:r>
              <a:rPr lang="en-US" sz="1600" dirty="0"/>
              <a:t> </a:t>
            </a:r>
            <a:r>
              <a:rPr lang="en-US" sz="1600" dirty="0" err="1"/>
              <a:t>sadrzaj</a:t>
            </a:r>
            <a:r>
              <a:rPr lang="en-US" sz="1600" dirty="0"/>
              <a:t>, </a:t>
            </a:r>
            <a:r>
              <a:rPr lang="en-US" sz="1600" dirty="0" err="1"/>
              <a:t>zatim</a:t>
            </a:r>
            <a:r>
              <a:rPr lang="en-US" sz="1600" dirty="0"/>
              <a:t> se </a:t>
            </a:r>
            <a:r>
              <a:rPr lang="en-US" sz="1600" dirty="0" err="1"/>
              <a:t>pokrece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E48114-B6BA-3C2F-0E5A-D69B0209BBA4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Eksterni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5853-2B56-008D-8D36-CF30F8C6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5" y="2047721"/>
            <a:ext cx="2417037" cy="1718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CDC9E6-86E5-3084-7708-633A0BAC2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8850"/>
            <a:ext cx="3476625" cy="752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2DC569-0246-F3D5-B8F4-CD51C93B8322}"/>
              </a:ext>
            </a:extLst>
          </p:cNvPr>
          <p:cNvSpPr txBox="1"/>
          <p:nvPr/>
        </p:nvSpPr>
        <p:spPr>
          <a:xfrm>
            <a:off x="5973283" y="2906738"/>
            <a:ext cx="487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J</a:t>
            </a:r>
            <a:r>
              <a:rPr lang="hr-HR" sz="1600" dirty="0" err="1"/>
              <a:t>avaScript</a:t>
            </a:r>
            <a:r>
              <a:rPr lang="hr-HR" sz="1600" dirty="0"/>
              <a:t> će se pokrenuti pre nego što se HTML učita</a:t>
            </a:r>
            <a:r>
              <a:rPr lang="en-US" sz="1600" dirty="0"/>
              <a:t>!</a:t>
            </a:r>
          </a:p>
          <a:p>
            <a:r>
              <a:rPr lang="hr-HR" sz="1600" dirty="0"/>
              <a:t>👉 Ako skripta pokuša da m</a:t>
            </a:r>
            <a:r>
              <a:rPr lang="en-US" sz="1600" dirty="0" err="1"/>
              <a:t>ijenja</a:t>
            </a:r>
            <a:r>
              <a:rPr lang="en-US" sz="1600" dirty="0"/>
              <a:t> </a:t>
            </a:r>
            <a:r>
              <a:rPr lang="hr-HR" sz="1600" dirty="0"/>
              <a:t>HTML elemente koji još </a:t>
            </a:r>
            <a:r>
              <a:rPr lang="hr-HR" sz="1600" b="1" dirty="0"/>
              <a:t>nisu učitani</a:t>
            </a:r>
            <a:r>
              <a:rPr lang="hr-HR" sz="1600" dirty="0"/>
              <a:t>, dobi</a:t>
            </a:r>
            <a:r>
              <a:rPr lang="en-US" sz="1600" dirty="0"/>
              <a:t>t </a:t>
            </a:r>
            <a:r>
              <a:rPr lang="hr-HR" sz="1600" dirty="0"/>
              <a:t>ćemo </a:t>
            </a:r>
            <a:r>
              <a:rPr lang="hr-HR" sz="1600" b="1" dirty="0"/>
              <a:t>grešku</a:t>
            </a:r>
            <a:r>
              <a:rPr lang="hr-HR" sz="1600" dirty="0"/>
              <a:t>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EDFF16-1DD8-FD8F-4DD0-9131A79FA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678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52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A111-FE8A-791D-3230-855134A1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E7D6EC-E9DF-C64A-25B7-C5DD8F099F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CFB2-84A9-84E4-02A9-BC479D60F11E}"/>
              </a:ext>
            </a:extLst>
          </p:cNvPr>
          <p:cNvSpPr txBox="1"/>
          <p:nvPr/>
        </p:nvSpPr>
        <p:spPr>
          <a:xfrm>
            <a:off x="879402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String (</a:t>
            </a:r>
            <a:r>
              <a:rPr lang="en-US" dirty="0" err="1"/>
              <a:t>Tekst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471A6-E98B-C4BB-F0C9-BADBD0F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71" y="2313691"/>
            <a:ext cx="24574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5602F-FDA0-DDBC-A629-B8ADB88C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16" y="1505728"/>
            <a:ext cx="279082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FDDF8-06E7-FCF6-54F1-8B9A478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758" y="3387163"/>
            <a:ext cx="24288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1FF17-99B0-700E-04C0-131A5AC0B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645" y="4498188"/>
            <a:ext cx="2238375" cy="695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32C9F2-3C26-BF3B-016C-C1A87CF6ED4D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EC53A-1F8E-35D1-7C15-280E58E9EBAE}"/>
              </a:ext>
            </a:extLst>
          </p:cNvPr>
          <p:cNvSpPr txBox="1"/>
          <p:nvPr/>
        </p:nvSpPr>
        <p:spPr>
          <a:xfrm>
            <a:off x="879402" y="3461244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Boolean (true/false)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FDAE0-0187-B173-3284-70E77E3A6EB1}"/>
              </a:ext>
            </a:extLst>
          </p:cNvPr>
          <p:cNvSpPr txBox="1"/>
          <p:nvPr/>
        </p:nvSpPr>
        <p:spPr>
          <a:xfrm>
            <a:off x="879402" y="4613609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Preglednik</a:t>
            </a:r>
            <a:r>
              <a:rPr lang="en-US" dirty="0"/>
              <a:t> </a:t>
            </a:r>
            <a:r>
              <a:rPr lang="en-US" dirty="0" err="1"/>
              <a:t>prepoznaje</a:t>
            </a:r>
            <a:endParaRPr lang="hr-H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382D1B-8731-069E-BC38-1F40A5C16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718" y="1924828"/>
            <a:ext cx="295275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11CD4-87C4-279F-1AAB-57C96E0DDC74}"/>
              </a:ext>
            </a:extLst>
          </p:cNvPr>
          <p:cNvSpPr txBox="1"/>
          <p:nvPr/>
        </p:nvSpPr>
        <p:spPr>
          <a:xfrm>
            <a:off x="1031802" y="257670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Brojevi</a:t>
            </a:r>
            <a:r>
              <a:rPr lang="en-US" dirty="0"/>
              <a:t> (Numbers)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43C4A-5EC8-C78F-9934-B392207E993C}"/>
              </a:ext>
            </a:extLst>
          </p:cNvPr>
          <p:cNvSpPr txBox="1"/>
          <p:nvPr/>
        </p:nvSpPr>
        <p:spPr>
          <a:xfrm>
            <a:off x="7838411" y="3901513"/>
            <a:ext cx="3630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Omogućuju nam da </a:t>
            </a:r>
            <a:r>
              <a:rPr lang="pl-PL" b="1" dirty="0"/>
              <a:t>pravilno koristimo podatke</a:t>
            </a:r>
            <a:r>
              <a:rPr lang="pl-PL" dirty="0"/>
              <a:t> u programu.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Sprječavaju greške – </a:t>
            </a:r>
            <a:r>
              <a:rPr lang="hr-HR" b="1" dirty="0"/>
              <a:t>ne možemo npr. zbrojiti </a:t>
            </a:r>
            <a:r>
              <a:rPr lang="hr-HR" b="1" dirty="0" err="1"/>
              <a:t>string</a:t>
            </a:r>
            <a:r>
              <a:rPr lang="hr-HR" b="1" dirty="0"/>
              <a:t> i broj</a:t>
            </a:r>
            <a:r>
              <a:rPr lang="hr-HR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1E6605-C2C1-DFFB-2A4B-E42E16368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718" y="3114675"/>
            <a:ext cx="3886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7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4EF8E-2565-878D-9F21-D190EEDF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F7EA0B-6242-7E99-F40A-FD1FC50CFD3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53366-A13D-A5EF-B993-B83E52AB3D12}"/>
              </a:ext>
            </a:extLst>
          </p:cNvPr>
          <p:cNvGrpSpPr/>
          <p:nvPr/>
        </p:nvGrpSpPr>
        <p:grpSpPr>
          <a:xfrm>
            <a:off x="517451" y="2952792"/>
            <a:ext cx="6145618" cy="756942"/>
            <a:chOff x="517451" y="2301027"/>
            <a:chExt cx="6145618" cy="7569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D755DB-DA24-AF39-875A-A4970AD7FB15}"/>
                </a:ext>
              </a:extLst>
            </p:cNvPr>
            <p:cNvSpPr txBox="1"/>
            <p:nvPr/>
          </p:nvSpPr>
          <p:spPr>
            <a:xfrm>
              <a:off x="517451" y="2301027"/>
              <a:ext cx="6145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/>
                <a:t>👉 </a:t>
              </a:r>
              <a:r>
                <a:rPr lang="en-US" dirty="0" err="1"/>
                <a:t>Deklaracija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01608-BE18-D43B-D9D4-2CC961A52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42" y="2724594"/>
              <a:ext cx="1619250" cy="33337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D8F5DF-8C3C-7D62-76B4-7879A2668E0D}"/>
              </a:ext>
            </a:extLst>
          </p:cNvPr>
          <p:cNvGrpSpPr/>
          <p:nvPr/>
        </p:nvGrpSpPr>
        <p:grpSpPr>
          <a:xfrm>
            <a:off x="7838411" y="2047543"/>
            <a:ext cx="3771900" cy="914400"/>
            <a:chOff x="7838411" y="2047543"/>
            <a:chExt cx="3771900" cy="914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70E4F5-73F7-B5EE-F345-C4653AA15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8411" y="2485693"/>
              <a:ext cx="3771900" cy="4762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4DAC27-12A4-2B90-4108-57B8FC504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8411" y="2047543"/>
              <a:ext cx="3038475" cy="43815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5E1CB-BCF9-5C76-4041-93025FCEF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2" y="4367963"/>
            <a:ext cx="51435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06C4E8-4FD7-D9E4-7986-DF7B82ECADFA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0E6ED-A0C3-2AD1-6494-B7F8E91D87A2}"/>
              </a:ext>
            </a:extLst>
          </p:cNvPr>
          <p:cNvSpPr txBox="1"/>
          <p:nvPr/>
        </p:nvSpPr>
        <p:spPr>
          <a:xfrm>
            <a:off x="517451" y="388864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Promijena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453D7-48A7-FF4D-9B48-95A08166F3A5}"/>
              </a:ext>
            </a:extLst>
          </p:cNvPr>
          <p:cNvSpPr txBox="1"/>
          <p:nvPr/>
        </p:nvSpPr>
        <p:spPr>
          <a:xfrm>
            <a:off x="517451" y="1165918"/>
            <a:ext cx="614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Omogućuju ponovnu upotrebu podataka bez ponavljanja koda.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Pomažu u organizaciji programa.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Omogućuju prilagodbu i promjene podataka tijekom izvršavanja programa.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89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4263-A875-F7BB-942C-30F75B62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030E7F-6E84-51D3-3888-48264A2121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1CED13-EDBF-B5DC-962C-0037698A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CB5347-F2FF-26A4-9626-51D50764D3AD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32BB5-A2B0-CA72-2AB7-625CBD9B10D8}"/>
              </a:ext>
            </a:extLst>
          </p:cNvPr>
          <p:cNvSpPr txBox="1"/>
          <p:nvPr/>
        </p:nvSpPr>
        <p:spPr>
          <a:xfrm>
            <a:off x="405809" y="2005890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var</a:t>
            </a:r>
            <a:r>
              <a:rPr lang="hr-HR" sz="1400" dirty="0"/>
              <a:t> dostupne su unutar cijele funkcije u kojoj su deklarirane, čak i prije same deklaracije.</a:t>
            </a: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2D2CC7-44B1-C253-0F96-CF65ADA5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8" y="2859866"/>
            <a:ext cx="4552950" cy="1552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BECAAB-9D7C-666A-CE13-118DB4D23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99" y="2859866"/>
            <a:ext cx="5457825" cy="152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8EC359-AF52-D563-24BC-9731FF41523B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let</a:t>
            </a:r>
            <a:r>
              <a:rPr lang="hr-HR" sz="1400" dirty="0"/>
              <a:t> dostupne su samo unutar bloka {} u kojem su definirane.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49655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BD38C-4CA1-0BBB-F036-D0A3698C9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279936-DADA-DEDA-AD1E-4C0ACF53A4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3D6E85-E4D8-4AA9-F04C-377D9010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3BEEB-229F-860D-0706-B241BDAC0E64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C38D0-6490-AE36-1E84-05BBCEC7F9B2}"/>
              </a:ext>
            </a:extLst>
          </p:cNvPr>
          <p:cNvSpPr txBox="1"/>
          <p:nvPr/>
        </p:nvSpPr>
        <p:spPr>
          <a:xfrm>
            <a:off x="405809" y="200589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 se "podigne" (</a:t>
            </a:r>
            <a:r>
              <a:rPr lang="hr-HR" sz="1400" dirty="0" err="1"/>
              <a:t>hoisted</a:t>
            </a:r>
            <a:r>
              <a:rPr lang="hr-HR" sz="1400" dirty="0"/>
              <a:t>) na vrh svoje funkcije, ali se inicijalizira kao </a:t>
            </a:r>
            <a:r>
              <a:rPr lang="hr-HR" sz="1400" dirty="0" err="1"/>
              <a:t>undefined</a:t>
            </a:r>
            <a:r>
              <a:rPr lang="hr-HR" sz="1400" dirty="0"/>
              <a:t>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DF771-D1DC-D88C-6E0A-6E013E99875D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se također podigne, ali nije inicijaliziran, pa ako mu pristupiš prije deklaracije, dobivaš </a:t>
            </a:r>
            <a:r>
              <a:rPr lang="hr-HR" sz="1400" dirty="0" err="1"/>
              <a:t>ReferenceError</a:t>
            </a:r>
            <a:r>
              <a:rPr lang="hr-HR" sz="1400" dirty="0"/>
              <a:t>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8B35A-1B49-53B3-3654-12F5B871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2" y="2715732"/>
            <a:ext cx="4724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8903A-17AA-D20E-426D-FBAD82DCB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42" y="2714348"/>
            <a:ext cx="58674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B46D8-6D1D-FD5E-464F-02B448F70E8A}"/>
              </a:ext>
            </a:extLst>
          </p:cNvPr>
          <p:cNvSpPr txBox="1"/>
          <p:nvPr/>
        </p:nvSpPr>
        <p:spPr>
          <a:xfrm>
            <a:off x="405809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</a:t>
            </a:r>
            <a:r>
              <a:rPr lang="hr-HR" sz="1400" dirty="0"/>
              <a:t> dopušta ponovnu deklaraciju iste varijable unutar istog dosega.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3B210-2AB9-3830-7394-D95D38DD9354}"/>
              </a:ext>
            </a:extLst>
          </p:cNvPr>
          <p:cNvSpPr txBox="1"/>
          <p:nvPr/>
        </p:nvSpPr>
        <p:spPr>
          <a:xfrm>
            <a:off x="6175743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dopušta ponovnu deklaraciju unutar istog dosega.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C17D7-AFA9-D122-6864-56450AB0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97" y="4182471"/>
            <a:ext cx="2428875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B1AE1-D7EB-2187-0A07-AA70B9912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942" y="4182471"/>
            <a:ext cx="4286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80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ECA6E-6B9C-A8E5-F3DE-0A79A0401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1738C7-CF2C-351A-1DC3-6767EA580C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B7CC07-573C-8901-9AA1-05D8469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666186-AC52-BA24-CE56-2E99180BA775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BB5D2-3425-5EFD-969A-7A0E8B7ABA2F}"/>
              </a:ext>
            </a:extLst>
          </p:cNvPr>
          <p:cNvSpPr txBox="1"/>
          <p:nvPr/>
        </p:nvSpPr>
        <p:spPr>
          <a:xfrm>
            <a:off x="405809" y="2005890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pl-PL" sz="1400" dirty="0"/>
              <a:t>var postaje svojstvo window objekta.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A0480A-AAA2-054B-467A-49C199BCEEFA}"/>
              </a:ext>
            </a:extLst>
          </p:cNvPr>
          <p:cNvSpPr txBox="1"/>
          <p:nvPr/>
        </p:nvSpPr>
        <p:spPr>
          <a:xfrm>
            <a:off x="6289157" y="2017551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postaje.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27F19-161E-E730-29E9-0267C6A1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30" y="2741697"/>
            <a:ext cx="4628796" cy="1614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964BA-4F04-0A0D-CCCD-8B49ECB6D701}"/>
              </a:ext>
            </a:extLst>
          </p:cNvPr>
          <p:cNvSpPr txBox="1"/>
          <p:nvPr/>
        </p:nvSpPr>
        <p:spPr>
          <a:xfrm>
            <a:off x="612803" y="477214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💡Koristi let umjesto var za bolju kontrolu dohvatljivosti i izbjegavanje neočekivanog ponašanja zbog </a:t>
            </a:r>
            <a:r>
              <a:rPr lang="hr-HR" sz="1600" dirty="0" err="1"/>
              <a:t>hoistinga</a:t>
            </a:r>
            <a:r>
              <a:rPr lang="hr-HR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469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NoSQL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538D0-2A1C-A42F-AF8F-CD4B0A952740}"/>
              </a:ext>
            </a:extLst>
          </p:cNvPr>
          <p:cNvSpPr txBox="1">
            <a:spLocks/>
          </p:cNvSpPr>
          <p:nvPr/>
        </p:nvSpPr>
        <p:spPr>
          <a:xfrm>
            <a:off x="990600" y="1431243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598333-39E8-CB82-2CA3-8E2ED928E706}"/>
              </a:ext>
            </a:extLst>
          </p:cNvPr>
          <p:cNvSpPr txBox="1">
            <a:spLocks/>
          </p:cNvSpPr>
          <p:nvPr/>
        </p:nvSpPr>
        <p:spPr>
          <a:xfrm>
            <a:off x="6716232" y="3479480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7767B-C8A4-BF00-B5B6-50B585D5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7" y="1431243"/>
            <a:ext cx="2343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DF50D-4901-773A-C5C5-1DE7E843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EFE852-22F4-1316-F0C3-D7AA73B0DD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IMENOVANJE VARIJABLI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40D6A-7EE1-5655-2538-9406CEF2F3D0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👉Dobar naziv varijable treba jasno opisivati podatak koji sadrži.</a:t>
            </a:r>
            <a:endParaRPr lang="en-US" sz="1400" dirty="0"/>
          </a:p>
          <a:p>
            <a:r>
              <a:rPr lang="hr-HR" sz="1400" dirty="0"/>
              <a:t>👉 Loše imenovanje otežava čitanje i razumijevanje koda.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78AA5-DC57-289A-F9DE-DF19CB0C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5" y="3960655"/>
            <a:ext cx="190500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8505B-E827-D16A-FDF9-264893F92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5" y="2543175"/>
            <a:ext cx="2371725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1F380-4530-1EB0-C2EB-0A3B31692301}"/>
              </a:ext>
            </a:extLst>
          </p:cNvPr>
          <p:cNvSpPr txBox="1"/>
          <p:nvPr/>
        </p:nvSpPr>
        <p:spPr>
          <a:xfrm>
            <a:off x="405809" y="328558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Koristi opisna imena</a:t>
            </a:r>
            <a:r>
              <a:rPr lang="hr-HR" sz="1400" dirty="0"/>
              <a:t> – ime varijable treba jasno opisati što sadrži.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6CE06-544E-A9B4-7992-C72B4A1F4176}"/>
              </a:ext>
            </a:extLst>
          </p:cNvPr>
          <p:cNvSpPr txBox="1"/>
          <p:nvPr/>
        </p:nvSpPr>
        <p:spPr>
          <a:xfrm>
            <a:off x="6446874" y="1465395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 koristi rezervirane riječi</a:t>
            </a:r>
            <a:r>
              <a:rPr lang="hr-HR" sz="1400" dirty="0"/>
              <a:t> – ne možeš nazvati varijablu</a:t>
            </a:r>
            <a:r>
              <a:rPr lang="en-US" sz="1400" dirty="0"/>
              <a:t> </a:t>
            </a:r>
            <a:r>
              <a:rPr lang="en-US" sz="1400" b="1" dirty="0"/>
              <a:t>var, function </a:t>
            </a:r>
            <a:r>
              <a:rPr lang="en-US" sz="1400" b="1" dirty="0" err="1"/>
              <a:t>itd</a:t>
            </a:r>
            <a:endParaRPr lang="en-US" sz="1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89E643-6714-CE2D-5FC1-36B768345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432" y="2216978"/>
            <a:ext cx="2733675" cy="428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A152D4-F44D-23B8-9ED9-F192432A1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432" y="3547190"/>
            <a:ext cx="2667000" cy="5048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44FAF7-08E8-007E-3122-32A08EFF1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432" y="4820314"/>
            <a:ext cx="3581400" cy="723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889A55-8380-2B39-F1AE-001D45655F21}"/>
              </a:ext>
            </a:extLst>
          </p:cNvPr>
          <p:cNvSpPr txBox="1"/>
          <p:nvPr/>
        </p:nvSpPr>
        <p:spPr>
          <a:xfrm>
            <a:off x="6446874" y="2817672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Varijabla ne može početi brojem</a:t>
            </a:r>
            <a:r>
              <a:rPr lang="hr-HR" sz="1400" dirty="0"/>
              <a:t> – ali broj može biti unutar imena.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E5115-DA83-DA15-05D5-151022057B51}"/>
              </a:ext>
            </a:extLst>
          </p:cNvPr>
          <p:cNvSpPr txBox="1"/>
          <p:nvPr/>
        </p:nvSpPr>
        <p:spPr>
          <a:xfrm>
            <a:off x="6446874" y="4180943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Nema razmaka u imenima varijabli</a:t>
            </a:r>
            <a:r>
              <a:rPr lang="hr-HR" sz="1400" dirty="0"/>
              <a:t> – koristi </a:t>
            </a:r>
            <a:r>
              <a:rPr lang="hr-HR" sz="1400" b="1" dirty="0" err="1"/>
              <a:t>camelCase</a:t>
            </a:r>
            <a:r>
              <a:rPr lang="hr-HR" sz="1400" dirty="0"/>
              <a:t> ili donju crtu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8691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2709-8DF4-9E5A-FCE9-3F548CAE2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E2E86F-ECF1-8ED0-C324-4925217E09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LENGTH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58BEF-D751-B8A1-14AD-8879FF06D440}"/>
              </a:ext>
            </a:extLst>
          </p:cNvPr>
          <p:cNvSpPr txBox="1"/>
          <p:nvPr/>
        </p:nvSpPr>
        <p:spPr>
          <a:xfrm>
            <a:off x="405809" y="1501083"/>
            <a:ext cx="4713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b="1" dirty="0"/>
              <a:t>length</a:t>
            </a:r>
            <a:r>
              <a:rPr lang="en-US" sz="1400" dirty="0"/>
              <a:t> </a:t>
            </a:r>
            <a:r>
              <a:rPr lang="pl-PL" sz="1400" dirty="0"/>
              <a:t>nam govori koliko znakova ima neki string.</a:t>
            </a:r>
            <a:endParaRPr lang="en-US" sz="1400" dirty="0"/>
          </a:p>
          <a:p>
            <a:r>
              <a:rPr lang="hr-HR" sz="1400" dirty="0"/>
              <a:t>👉Korisno za provjeru ograničenja broja znakova (npr. kod </a:t>
            </a:r>
            <a:r>
              <a:rPr lang="hr-HR" sz="1400" dirty="0" err="1"/>
              <a:t>tweetova</a:t>
            </a:r>
            <a:r>
              <a:rPr lang="hr-HR" sz="1400" dirty="0"/>
              <a:t>)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6EE09-C9A3-0E68-30F4-19633D47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8" y="2452541"/>
            <a:ext cx="22955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D3ECD-F847-C2B7-071A-65544B55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114" y="3827776"/>
            <a:ext cx="3485544" cy="1254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CB2510-F7F0-9C3C-2613-4B149416E7BE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Izračunava broj znakova.</a:t>
            </a:r>
            <a:br>
              <a:rPr lang="hr-HR" sz="1600" dirty="0"/>
            </a:br>
            <a:r>
              <a:rPr lang="hr-HR" sz="1600" dirty="0"/>
              <a:t>✔ Pokazuje koliko znakova je ostalo</a:t>
            </a:r>
            <a:r>
              <a:rPr lang="en-US" sz="1600" dirty="0"/>
              <a:t> (max: 140)</a:t>
            </a:r>
            <a:r>
              <a:rPr lang="hr-HR" sz="1600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FA4E6D-EF99-62A0-B5EC-64A9B30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1537C9-2399-BCB4-879D-0C630E3CECD3}"/>
              </a:ext>
            </a:extLst>
          </p:cNvPr>
          <p:cNvSpPr txBox="1">
            <a:spLocks/>
          </p:cNvSpPr>
          <p:nvPr/>
        </p:nvSpPr>
        <p:spPr>
          <a:xfrm>
            <a:off x="467168" y="327447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>
                <a:solidFill>
                  <a:schemeClr val="accent3"/>
                </a:solidFill>
              </a:rPr>
              <a:t>KOMENTIRANJE KODA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5C930E-364B-20BA-31DB-8F461B3ED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9" y="3985573"/>
            <a:ext cx="2638425" cy="285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EB8EBD-DA4E-7CD4-9697-51AAE2123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29" y="4409567"/>
            <a:ext cx="1781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1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E97E6-4907-10D8-8EFE-EEFBE6225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9FD4F3-B12A-1F1E-5D08-A3EB2289EC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SLICE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3B122-8A07-0BB1-1309-EE93F595ED38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 err="1"/>
              <a:t>slice</a:t>
            </a:r>
            <a:r>
              <a:rPr lang="hr-HR" sz="1400" dirty="0"/>
              <a:t>(start, </a:t>
            </a:r>
            <a:r>
              <a:rPr lang="hr-HR" sz="1400" dirty="0" err="1"/>
              <a:t>end</a:t>
            </a:r>
            <a:r>
              <a:rPr lang="hr-HR" sz="1400" dirty="0"/>
              <a:t>) uzima dio </a:t>
            </a:r>
            <a:r>
              <a:rPr lang="hr-HR" sz="1400" dirty="0" err="1"/>
              <a:t>stringa</a:t>
            </a:r>
            <a:r>
              <a:rPr lang="hr-HR" sz="1400" dirty="0"/>
              <a:t> od start do </a:t>
            </a:r>
            <a:r>
              <a:rPr lang="hr-HR" sz="1400" dirty="0" err="1"/>
              <a:t>end</a:t>
            </a:r>
            <a:r>
              <a:rPr lang="hr-HR" sz="1400" dirty="0"/>
              <a:t> (ne uključujući </a:t>
            </a:r>
            <a:r>
              <a:rPr lang="hr-HR" sz="1400" dirty="0" err="1"/>
              <a:t>end</a:t>
            </a:r>
            <a:r>
              <a:rPr lang="hr-HR" sz="1400" dirty="0"/>
              <a:t>).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Koristan je za ograničavanje unosa (npr. broj znakova u tweetu)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17BFC-C451-CB87-72E0-851259AC23AA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pl-PL" sz="1600" dirty="0"/>
              <a:t>Skrati tekst na </a:t>
            </a:r>
            <a:r>
              <a:rPr lang="pl-PL" sz="1600" b="1" dirty="0"/>
              <a:t>140 znakova</a:t>
            </a:r>
            <a:r>
              <a:rPr lang="hr-HR" sz="1600" dirty="0"/>
              <a:t>.</a:t>
            </a:r>
            <a:br>
              <a:rPr lang="hr-HR" sz="1600" dirty="0"/>
            </a:br>
            <a:r>
              <a:rPr lang="hr-HR" sz="1600" dirty="0"/>
              <a:t>✔ Prikaže skraćeni tekst pomoću </a:t>
            </a:r>
            <a:r>
              <a:rPr lang="en-US" sz="1600" dirty="0"/>
              <a:t>alert().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0341C5-9970-2A54-FC97-69D2483B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24A7F-239B-5D38-451B-A55991FC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9" y="2583199"/>
            <a:ext cx="30575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27357-6556-5A8E-B23B-318236A96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4272082"/>
            <a:ext cx="246697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E9399-AE2D-E710-78B7-85F0F4F2C593}"/>
              </a:ext>
            </a:extLst>
          </p:cNvPr>
          <p:cNvSpPr txBox="1"/>
          <p:nvPr/>
        </p:nvSpPr>
        <p:spPr>
          <a:xfrm>
            <a:off x="405809" y="3902972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Primjer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izvuci</a:t>
            </a:r>
            <a:r>
              <a:rPr lang="en-US" sz="1400" dirty="0"/>
              <a:t> </a:t>
            </a:r>
            <a:r>
              <a:rPr lang="en-US" sz="1400" dirty="0" err="1"/>
              <a:t>posljednji</a:t>
            </a:r>
            <a:r>
              <a:rPr lang="en-US" sz="1400" dirty="0"/>
              <a:t> </a:t>
            </a:r>
            <a:r>
              <a:rPr lang="en-US" sz="1400" dirty="0" err="1"/>
              <a:t>znak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2273C-C71F-B350-3445-7C017E21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8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514DE-B6A4-609B-6BCD-FF99F715D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CFBEF9-0D9C-BB15-B663-45B68EB1B58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SLICE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068B7-937F-D5A3-5956-842C0F7B01D7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 err="1"/>
              <a:t>slice</a:t>
            </a:r>
            <a:r>
              <a:rPr lang="hr-HR" sz="1400" dirty="0"/>
              <a:t>(start, </a:t>
            </a:r>
            <a:r>
              <a:rPr lang="hr-HR" sz="1400" dirty="0" err="1"/>
              <a:t>end</a:t>
            </a:r>
            <a:r>
              <a:rPr lang="hr-HR" sz="1400" dirty="0"/>
              <a:t>) uzima dio </a:t>
            </a:r>
            <a:r>
              <a:rPr lang="hr-HR" sz="1400" dirty="0" err="1"/>
              <a:t>stringa</a:t>
            </a:r>
            <a:r>
              <a:rPr lang="hr-HR" sz="1400" dirty="0"/>
              <a:t> od start do </a:t>
            </a:r>
            <a:r>
              <a:rPr lang="hr-HR" sz="1400" dirty="0" err="1"/>
              <a:t>end</a:t>
            </a:r>
            <a:r>
              <a:rPr lang="hr-HR" sz="1400" dirty="0"/>
              <a:t> (ne uključujući </a:t>
            </a:r>
            <a:r>
              <a:rPr lang="hr-HR" sz="1400" dirty="0" err="1"/>
              <a:t>end</a:t>
            </a:r>
            <a:r>
              <a:rPr lang="hr-HR" sz="1400" dirty="0"/>
              <a:t>).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Koristan je za ograničavanje unosa (npr. broj znakova u tweetu)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6174E-468E-51FF-F091-99D84147C1EE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pl-PL" sz="1600" dirty="0"/>
              <a:t>Skrati tekst na </a:t>
            </a:r>
            <a:r>
              <a:rPr lang="pl-PL" sz="1600" b="1" dirty="0"/>
              <a:t>140 znakova</a:t>
            </a:r>
            <a:r>
              <a:rPr lang="hr-HR" sz="1600" dirty="0"/>
              <a:t>.</a:t>
            </a:r>
            <a:br>
              <a:rPr lang="hr-HR" sz="1600" dirty="0"/>
            </a:br>
            <a:r>
              <a:rPr lang="hr-HR" sz="1600" dirty="0"/>
              <a:t>✔ Prikaže skraćeni tekst pomoću </a:t>
            </a:r>
            <a:r>
              <a:rPr lang="en-US" sz="1600" dirty="0"/>
              <a:t>alert().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416E7B-1A64-A38A-E65C-D3199F1C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15D88-9114-7288-DC23-166D823C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9" y="2583199"/>
            <a:ext cx="30575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541342-625B-75B8-0F44-2F164275F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4272082"/>
            <a:ext cx="246697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E24951-9460-D476-A7E3-59E44908841D}"/>
              </a:ext>
            </a:extLst>
          </p:cNvPr>
          <p:cNvSpPr txBox="1"/>
          <p:nvPr/>
        </p:nvSpPr>
        <p:spPr>
          <a:xfrm>
            <a:off x="405809" y="3902972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Primjer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izvuci</a:t>
            </a:r>
            <a:r>
              <a:rPr lang="en-US" sz="1400" dirty="0"/>
              <a:t> </a:t>
            </a:r>
            <a:r>
              <a:rPr lang="en-US" sz="1400" dirty="0" err="1"/>
              <a:t>posljednji</a:t>
            </a:r>
            <a:r>
              <a:rPr lang="en-US" sz="1400" dirty="0"/>
              <a:t> </a:t>
            </a:r>
            <a:r>
              <a:rPr lang="en-US" sz="1400" dirty="0" err="1"/>
              <a:t>znak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D372F7-BA94-F7D0-54EC-7D4F78498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8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8306-D3A6-DFA1-615D-1401E614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3FD0E5-177E-8BF0-28D3-DDF5A95489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MATEMATIKA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81570-03FF-2B64-3904-4EA1326A602D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Zatraži unos od korisnika pomoću </a:t>
            </a:r>
            <a:r>
              <a:rPr lang="hr-HR" sz="1600" dirty="0" err="1"/>
              <a:t>prompt</a:t>
            </a:r>
            <a:r>
              <a:rPr lang="hr-HR" sz="1600" dirty="0"/>
              <a:t>().</a:t>
            </a:r>
            <a:br>
              <a:rPr lang="hr-HR" sz="1600" dirty="0"/>
            </a:br>
            <a:r>
              <a:rPr lang="hr-HR" sz="1600" dirty="0"/>
              <a:t>✔ 2. Izračuna ljudske godine prema formuli.</a:t>
            </a:r>
            <a:br>
              <a:rPr lang="hr-HR" sz="1600" dirty="0"/>
            </a:br>
            <a:r>
              <a:rPr lang="hr-HR" sz="1600" dirty="0"/>
              <a:t>✔ 3. Prikazati rezultat pomoću </a:t>
            </a:r>
            <a:r>
              <a:rPr lang="hr-HR" sz="1600" dirty="0" err="1"/>
              <a:t>alert</a:t>
            </a:r>
            <a:r>
              <a:rPr lang="hr-HR" sz="1600" dirty="0"/>
              <a:t>().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9B9C5CC-0BD2-E628-DFC9-4224098B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33FE6-F351-F475-30A0-523A52FF2863}"/>
              </a:ext>
            </a:extLst>
          </p:cNvPr>
          <p:cNvSpPr txBox="1"/>
          <p:nvPr/>
        </p:nvSpPr>
        <p:spPr>
          <a:xfrm>
            <a:off x="405809" y="3795834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 Koji je </a:t>
            </a:r>
            <a:r>
              <a:rPr lang="en-US" sz="1400" dirty="0" err="1"/>
              <a:t>rezultat</a:t>
            </a:r>
            <a:r>
              <a:rPr lang="en-US" sz="1400" dirty="0"/>
              <a:t>?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3E43C0-5FB0-2E7E-78E8-46EE0F95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94A96-C0C8-210C-F73C-52EBAFF7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8" y="2090947"/>
            <a:ext cx="4438650" cy="11334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DFF457-D0D5-5D7D-71F1-35566BEC8FAE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MATEMATICKI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BB6E5E-BB8A-1A25-602A-75B812A16191}"/>
              </a:ext>
            </a:extLst>
          </p:cNvPr>
          <p:cNvSpPr txBox="1">
            <a:spLocks/>
          </p:cNvSpPr>
          <p:nvPr/>
        </p:nvSpPr>
        <p:spPr>
          <a:xfrm>
            <a:off x="401378" y="319629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REDOSLIJED OPERACIJA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6ADED7-B36D-8885-70A0-CEF0050A0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63" y="4165166"/>
            <a:ext cx="183832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8491F6-3FA5-07B9-F04A-926975356E27}"/>
              </a:ext>
            </a:extLst>
          </p:cNvPr>
          <p:cNvSpPr txBox="1"/>
          <p:nvPr/>
        </p:nvSpPr>
        <p:spPr>
          <a:xfrm>
            <a:off x="315432" y="4786460"/>
            <a:ext cx="4873256" cy="143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Prvo</a:t>
            </a:r>
            <a:r>
              <a:rPr lang="en-US" sz="1400" dirty="0"/>
              <a:t> se </a:t>
            </a:r>
            <a:r>
              <a:rPr lang="en-US" sz="1400" dirty="0" err="1"/>
              <a:t>izvršavaju</a:t>
            </a:r>
            <a:r>
              <a:rPr lang="en-US" sz="1400" dirty="0"/>
              <a:t> </a:t>
            </a:r>
            <a:r>
              <a:rPr lang="en-US" sz="1400" dirty="0" err="1"/>
              <a:t>množenje</a:t>
            </a:r>
            <a:r>
              <a:rPr lang="en-US" sz="1400" dirty="0"/>
              <a:t> *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dijeljenje</a:t>
            </a:r>
            <a:r>
              <a:rPr lang="en-US" sz="1400" dirty="0"/>
              <a:t> /, a </a:t>
            </a:r>
            <a:r>
              <a:rPr lang="en-US" sz="1400" dirty="0" err="1"/>
              <a:t>zatim</a:t>
            </a:r>
            <a:r>
              <a:rPr lang="en-US" sz="1400" dirty="0"/>
              <a:t> </a:t>
            </a:r>
            <a:r>
              <a:rPr lang="en-US" sz="1400" dirty="0" err="1"/>
              <a:t>zbrajanje</a:t>
            </a:r>
            <a:r>
              <a:rPr lang="en-US" sz="1400" dirty="0"/>
              <a:t> +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oduzimanje</a:t>
            </a:r>
            <a:r>
              <a:rPr lang="en-US" sz="1400" dirty="0"/>
              <a:t> -.✔ </a:t>
            </a:r>
          </a:p>
          <a:p>
            <a:r>
              <a:rPr lang="hr-HR" sz="1400" dirty="0"/>
              <a:t>👉 </a:t>
            </a:r>
            <a:r>
              <a:rPr lang="en-US" sz="1400" dirty="0"/>
              <a:t>Ako </a:t>
            </a:r>
            <a:r>
              <a:rPr lang="en-US" sz="1400" dirty="0" err="1"/>
              <a:t>želimo</a:t>
            </a:r>
            <a:r>
              <a:rPr lang="en-US" sz="1400" dirty="0"/>
              <a:t> </a:t>
            </a:r>
            <a:r>
              <a:rPr lang="en-US" sz="1400" dirty="0" err="1"/>
              <a:t>promijeniti</a:t>
            </a:r>
            <a:r>
              <a:rPr lang="en-US" sz="1400" dirty="0"/>
              <a:t> </a:t>
            </a:r>
            <a:r>
              <a:rPr lang="en-US" sz="1400" dirty="0" err="1"/>
              <a:t>redoslijed</a:t>
            </a:r>
            <a:r>
              <a:rPr lang="en-US" sz="1400" dirty="0"/>
              <a:t>, </a:t>
            </a:r>
            <a:r>
              <a:rPr lang="en-US" sz="1400" dirty="0" err="1"/>
              <a:t>koristimo</a:t>
            </a:r>
            <a:r>
              <a:rPr lang="en-US" sz="1400" dirty="0"/>
              <a:t> </a:t>
            </a:r>
            <a:r>
              <a:rPr lang="en-US" sz="1400" dirty="0" err="1"/>
              <a:t>zagrade</a:t>
            </a:r>
            <a:r>
              <a:rPr lang="en-US" sz="1400" dirty="0"/>
              <a:t> ().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197928-A424-F944-0CFC-07F89C195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077" y="4080009"/>
            <a:ext cx="1924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5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3D9E-6908-6279-982F-92AB2E7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8CC2C-0D88-C7B9-DBE0-B9B9CD2EE1F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NAPREDNI OPERATORI</a:t>
            </a:r>
            <a:endParaRPr lang="hr-H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8AE9D-D632-D9B2-F0A4-EE41950BFE96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INCREMENT/DECREMENT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58F5-C813-4032-D3C1-389FCD556060}"/>
              </a:ext>
            </a:extLst>
          </p:cNvPr>
          <p:cNvSpPr txBox="1">
            <a:spLocks/>
          </p:cNvSpPr>
          <p:nvPr/>
        </p:nvSpPr>
        <p:spPr>
          <a:xfrm>
            <a:off x="4276946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SKRACENI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BCD00-A25F-DD6F-1029-3FB35D26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3" y="2044781"/>
            <a:ext cx="2247900" cy="126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BEFAE-F534-F7C9-7F66-4EED0A3C1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30" y="2044781"/>
            <a:ext cx="1324909" cy="17873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E96C0E-EBA5-4C9E-989C-F1E09D1AB910}"/>
              </a:ext>
            </a:extLst>
          </p:cNvPr>
          <p:cNvSpPr txBox="1"/>
          <p:nvPr/>
        </p:nvSpPr>
        <p:spPr>
          <a:xfrm>
            <a:off x="426733" y="453223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💡Ovi operatori olakšavaju kod i poboljšavaju čitljivost.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2138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534B-86F6-60CC-B006-F2C0D6EA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8780EB-B366-FC8C-E109-92EBB45AEA3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7DF16-43CA-9480-CA2B-168C49D4B4CE}"/>
              </a:ext>
            </a:extLst>
          </p:cNvPr>
          <p:cNvSpPr txBox="1"/>
          <p:nvPr/>
        </p:nvSpPr>
        <p:spPr>
          <a:xfrm>
            <a:off x="6797407" y="2119076"/>
            <a:ext cx="4641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</a:t>
            </a:r>
            <a:r>
              <a:rPr lang="en-US" sz="1600" dirty="0" err="1"/>
              <a:t>Daje</a:t>
            </a:r>
            <a:r>
              <a:rPr lang="en-US" sz="1600" dirty="0"/>
              <a:t> dole </a:t>
            </a:r>
            <a:r>
              <a:rPr lang="en-US" sz="1600" dirty="0" err="1"/>
              <a:t>prikazani</a:t>
            </a:r>
            <a:r>
              <a:rPr lang="en-US" sz="1600" dirty="0"/>
              <a:t> </a:t>
            </a:r>
            <a:r>
              <a:rPr lang="en-US" sz="1600" dirty="0" err="1"/>
              <a:t>tekst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log </a:t>
            </a:r>
            <a:r>
              <a:rPr lang="en-US" sz="1600" dirty="0" err="1"/>
              <a:t>umjesto</a:t>
            </a:r>
            <a:r>
              <a:rPr lang="en-US" sz="1600" dirty="0"/>
              <a:t> </a:t>
            </a:r>
            <a:r>
              <a:rPr lang="en-US" sz="1600" dirty="0" err="1"/>
              <a:t>alera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FFAE0A-D1D1-5E24-AB4E-84CFED20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C16D4-7228-F5DE-9A17-078B7BCA87D7}"/>
              </a:ext>
            </a:extLst>
          </p:cNvPr>
          <p:cNvSpPr txBox="1"/>
          <p:nvPr/>
        </p:nvSpPr>
        <p:spPr>
          <a:xfrm>
            <a:off x="405809" y="1314124"/>
            <a:ext cx="4873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👉Koristimo je da izbjegnemo ponavljanje koda.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Pozivamo je samo kada nam treba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09BFB-5AAF-0F3E-9073-5F6B58E5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9" y="5039992"/>
            <a:ext cx="4352925" cy="409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D06D7B-AFC0-182E-2570-0E7E5681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500" y="3174406"/>
            <a:ext cx="2705100" cy="18655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D96686-E11F-00C7-E6F1-CFF9FEB2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99" y="1959269"/>
            <a:ext cx="4010025" cy="72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97DD35-0D84-3649-4B60-451C9021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2" y="3249747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3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4C7A9-C4CF-366D-077E-EEAF6F5C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B4241-8BC7-9A76-0A86-AF92E96682B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E330B-2FC5-E317-0FCC-FEFB8A00BF4A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treba primati količinu novca.</a:t>
            </a:r>
            <a:br>
              <a:rPr lang="hr-HR" sz="1600" dirty="0"/>
            </a:br>
            <a:r>
              <a:rPr lang="hr-HR" sz="1600" dirty="0"/>
              <a:t>✔ Izračunava koliko boca </a:t>
            </a:r>
            <a:r>
              <a:rPr lang="hr-HR" sz="1600" dirty="0" err="1"/>
              <a:t>mleka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Prikazuje koliko boca može kupiti.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30BE9-EB66-EEE0-E384-63FD776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5D6FF-86D5-8113-1805-E803528DF342}"/>
              </a:ext>
            </a:extLst>
          </p:cNvPr>
          <p:cNvSpPr txBox="1"/>
          <p:nvPr/>
        </p:nvSpPr>
        <p:spPr>
          <a:xfrm>
            <a:off x="405809" y="1314124"/>
            <a:ext cx="48732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hr-HR" sz="1400" dirty="0"/>
              <a:t>Parametri omogućuju da funkcija primi unos i koristi ga unutar svog koda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parametara, funkcija uvijek radi isto – s parametrima možemo mijenjati njen ishod!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B687A-1DC5-080A-A493-03C1B7C6C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369067"/>
            <a:ext cx="290512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5270F-BADF-97CC-DFF3-3EE3F9D19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754062"/>
            <a:ext cx="382905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02BFC-FE35-A62D-99EC-0CBD55581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266" y="3754062"/>
            <a:ext cx="4638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39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9822-5E57-CD8F-1762-6621A8C7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A9C4A-5085-08A1-D0C6-1667EEAD5F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7862B-6F9C-55E2-7EE2-B083BCE2EBCE}"/>
              </a:ext>
            </a:extLst>
          </p:cNvPr>
          <p:cNvSpPr txBox="1"/>
          <p:nvPr/>
        </p:nvSpPr>
        <p:spPr>
          <a:xfrm>
            <a:off x="6797407" y="2119076"/>
            <a:ext cx="46411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prima količinu novca.</a:t>
            </a:r>
            <a:br>
              <a:rPr lang="hr-HR" sz="1600" dirty="0"/>
            </a:br>
            <a:r>
              <a:rPr lang="hr-HR" sz="1600" dirty="0"/>
              <a:t>✔ Izračunava koliko boca ml</a:t>
            </a:r>
            <a:r>
              <a:rPr lang="en-US" sz="1600" dirty="0" err="1"/>
              <a:t>ij</a:t>
            </a:r>
            <a:r>
              <a:rPr lang="hr-HR" sz="1600" dirty="0" err="1"/>
              <a:t>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hr-HR" sz="1600" b="1" dirty="0"/>
              <a:t>Vraća kusur</a:t>
            </a:r>
            <a:r>
              <a:rPr lang="hr-HR" sz="1600" dirty="0"/>
              <a:t> (novac koji je ostao nakon kupovine).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FD738-C389-7C97-4952-07EAA1D5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14B3A-015C-A288-4438-49665D793A37}"/>
              </a:ext>
            </a:extLst>
          </p:cNvPr>
          <p:cNvSpPr txBox="1"/>
          <p:nvPr/>
        </p:nvSpPr>
        <p:spPr>
          <a:xfrm>
            <a:off x="405809" y="1314124"/>
            <a:ext cx="4873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omogućava funkciji da vrati vrijednost koja se može koristiti kasnije.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funkcija izvršava radnju, ali ne vraća nikakav rezultat.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46974-32E7-0622-E6CA-FF22333C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83675"/>
            <a:ext cx="4848225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38C34-FBF7-CAC5-606D-63879123F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32926"/>
            <a:ext cx="3086100" cy="1095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8C352E-AE75-A633-B7B3-148A869DA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375" y="4059112"/>
            <a:ext cx="28670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79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3265F-AF89-70B4-87CF-E3EF24B1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EFD25-2ABA-F490-6BB6-9FC2A4FA2A5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A758D-B563-545B-D9EC-C3E90A52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4" y="2053301"/>
            <a:ext cx="368617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AC6DB-0AFF-A643-7E57-652B3D74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74" y="3194972"/>
            <a:ext cx="370522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58CFA-8678-75CB-C951-A27B1D24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944" y="1996151"/>
            <a:ext cx="3819525" cy="1323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24EC28-1943-479D-3A1E-16749EA55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944" y="3552159"/>
            <a:ext cx="4819650" cy="561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D54FD8-C6FB-B0F6-4F61-21791146DE81}"/>
              </a:ext>
            </a:extLst>
          </p:cNvPr>
          <p:cNvSpPr txBox="1"/>
          <p:nvPr/>
        </p:nvSpPr>
        <p:spPr>
          <a:xfrm>
            <a:off x="2787161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 više funkcija poboljšavamo organizaciju koda!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82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6F93-B0F9-6F54-E65B-5664BA52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E292B-1E1C-216C-1E5A-7FE1252BC8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hr-HR" dirty="0"/>
              <a:t>SQL vs. </a:t>
            </a:r>
            <a:r>
              <a:rPr lang="hr-HR" dirty="0" err="1"/>
              <a:t>NoSQL</a:t>
            </a:r>
            <a:r>
              <a:rPr lang="hr-HR" dirty="0"/>
              <a:t> – Koji je bolji?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03B533-4421-91A1-D8EE-A4F20D9A611A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Ovo je </a:t>
            </a:r>
            <a:r>
              <a:rPr lang="hr-HR" b="1" dirty="0"/>
              <a:t>kontroverzna tema među developerima</a:t>
            </a:r>
            <a:r>
              <a:rPr lang="hr-HR" dirty="0"/>
              <a:t>! 🔥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/>
              <a:t>SQL baze</a:t>
            </a:r>
            <a:r>
              <a:rPr lang="hr-HR" dirty="0"/>
              <a:t> su </a:t>
            </a:r>
            <a:r>
              <a:rPr lang="hr-HR" b="1" dirty="0"/>
              <a:t>strukturirane, pouzdane i efikasne</a:t>
            </a:r>
            <a:r>
              <a:rPr lang="hr-HR" dirty="0"/>
              <a:t> za </a:t>
            </a:r>
            <a:r>
              <a:rPr lang="hr-HR" b="1" dirty="0"/>
              <a:t>velike projekte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 err="1"/>
              <a:t>NoSQL</a:t>
            </a:r>
            <a:r>
              <a:rPr lang="hr-HR" b="1" dirty="0"/>
              <a:t> baze</a:t>
            </a:r>
            <a:r>
              <a:rPr lang="hr-HR" dirty="0"/>
              <a:t> su </a:t>
            </a:r>
            <a:r>
              <a:rPr lang="hr-HR" b="1" dirty="0"/>
              <a:t>fleksibilnije i lakše za početnike</a:t>
            </a:r>
            <a:r>
              <a:rPr lang="hr-HR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🏆 </a:t>
            </a:r>
            <a:r>
              <a:rPr lang="hr-HR" b="1" dirty="0" err="1"/>
              <a:t>PostgreSQL</a:t>
            </a:r>
            <a:r>
              <a:rPr lang="hr-HR" b="1" dirty="0"/>
              <a:t> je najomiljenija baza među profesionalcima</a:t>
            </a:r>
            <a:r>
              <a:rPr lang="hr-HR" dirty="0"/>
              <a:t>!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➡ </a:t>
            </a:r>
            <a:r>
              <a:rPr lang="hr-HR" dirty="0" err="1"/>
              <a:t>MongoDB</a:t>
            </a:r>
            <a:r>
              <a:rPr lang="hr-HR" dirty="0"/>
              <a:t> je </a:t>
            </a:r>
            <a:r>
              <a:rPr lang="hr-HR" b="1" dirty="0"/>
              <a:t>popularan među početnicima</a:t>
            </a:r>
            <a:r>
              <a:rPr lang="hr-HR" dirty="0"/>
              <a:t>, ali mnogi profesionalni developeri preferiraju SQL.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765FA4-2CAD-217F-3D66-683B74A54400}"/>
              </a:ext>
            </a:extLst>
          </p:cNvPr>
          <p:cNvSpPr txBox="1">
            <a:spLocks/>
          </p:cNvSpPr>
          <p:nvPr/>
        </p:nvSpPr>
        <p:spPr>
          <a:xfrm>
            <a:off x="5709684" y="1526354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21917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0A584-B9AA-DEDB-86C6-8EF06C6E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A4B2BC-AE26-1045-5DCE-262BEB7A91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UVjETNI</a:t>
            </a:r>
            <a:r>
              <a:rPr lang="en-US" dirty="0"/>
              <a:t> IZRAZI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8D942B-8197-714B-A2E5-40CF8242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VISE UVIJETA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56AB2-09ED-BF3F-9C89-BF722248313D}"/>
              </a:ext>
            </a:extLst>
          </p:cNvPr>
          <p:cNvSpPr txBox="1"/>
          <p:nvPr/>
        </p:nvSpPr>
        <p:spPr>
          <a:xfrm>
            <a:off x="3530211" y="3939733"/>
            <a:ext cx="4873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Uvijeti</a:t>
            </a:r>
            <a:r>
              <a:rPr lang="en-US" dirty="0"/>
              <a:t> </a:t>
            </a:r>
            <a:r>
              <a:rPr lang="hr-HR" dirty="0"/>
              <a:t>omogućavaju kontrolu toka programa</a:t>
            </a:r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 </a:t>
            </a:r>
            <a:r>
              <a:rPr lang="en-US" dirty="0" err="1"/>
              <a:t>Mozemo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napredne</a:t>
            </a:r>
            <a:r>
              <a:rPr lang="en-US" dirty="0"/>
              <a:t> </a:t>
            </a:r>
            <a:r>
              <a:rPr lang="en-US" dirty="0" err="1"/>
              <a:t>logike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9C869-901C-06A7-535E-39EB6DDA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7" y="2119076"/>
            <a:ext cx="4076700" cy="1085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425AFF-4AEB-F4EF-6803-A545A216C189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JEDAN </a:t>
            </a:r>
            <a:r>
              <a:rPr lang="en-US" sz="1600" dirty="0" err="1"/>
              <a:t>UViJET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076267-C241-7F3A-00C3-F0D2F557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119076"/>
            <a:ext cx="4687527" cy="1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35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477AB-7449-C6B2-999E-512CADF9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D14143-26D4-9339-5D9E-572EB05B2FC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USPOredjivanje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53206-EF1E-3C42-2BE5-1C84B449B9E3}"/>
              </a:ext>
            </a:extLst>
          </p:cNvPr>
          <p:cNvSpPr txBox="1"/>
          <p:nvPr/>
        </p:nvSpPr>
        <p:spPr>
          <a:xfrm>
            <a:off x="5449388" y="2816421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Uvijek</a:t>
            </a:r>
            <a:r>
              <a:rPr lang="en-US" sz="1600" dirty="0"/>
              <a:t> </a:t>
            </a:r>
            <a:r>
              <a:rPr lang="en-US" sz="1600" dirty="0" err="1"/>
              <a:t>koristite</a:t>
            </a:r>
            <a:r>
              <a:rPr lang="en-US" sz="1600" dirty="0"/>
              <a:t> === za </a:t>
            </a:r>
            <a:r>
              <a:rPr lang="en-US" sz="1600" dirty="0" err="1"/>
              <a:t>precizne</a:t>
            </a:r>
            <a:r>
              <a:rPr lang="en-US" sz="1600" dirty="0"/>
              <a:t> </a:t>
            </a:r>
            <a:r>
              <a:rPr lang="en-US" sz="1600" dirty="0" err="1"/>
              <a:t>provjere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291FA-9C42-D6F5-6AD5-CCACA249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40939"/>
            <a:ext cx="4000500" cy="225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136D1-8473-70E6-7B9A-BB3EFC6A2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11" y="1440939"/>
            <a:ext cx="380047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770249-1C82-264B-7381-E7CC33DA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21" y="3327765"/>
            <a:ext cx="4873257" cy="12230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6D8F4F-38A6-18C4-F36E-B560844E7E31}"/>
              </a:ext>
            </a:extLst>
          </p:cNvPr>
          <p:cNvSpPr txBox="1"/>
          <p:nvPr/>
        </p:nvSpPr>
        <p:spPr>
          <a:xfrm>
            <a:off x="2606408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</a:t>
            </a:r>
            <a:r>
              <a:rPr lang="en-US" sz="1600" dirty="0"/>
              <a:t> </a:t>
            </a:r>
            <a:r>
              <a:rPr lang="en-US" sz="1600" dirty="0" err="1"/>
              <a:t>operatora</a:t>
            </a:r>
            <a:r>
              <a:rPr lang="en-US" sz="1600" dirty="0"/>
              <a:t> </a:t>
            </a:r>
            <a:r>
              <a:rPr lang="en-US" sz="1600" dirty="0" err="1"/>
              <a:t>usporedjivanja</a:t>
            </a:r>
            <a:r>
              <a:rPr lang="en-US" sz="1600" dirty="0"/>
              <a:t> </a:t>
            </a:r>
            <a:r>
              <a:rPr lang="en-US" sz="1600" dirty="0" err="1"/>
              <a:t>mozemo</a:t>
            </a:r>
            <a:r>
              <a:rPr lang="en-US" sz="1600" dirty="0"/>
              <a:t> </a:t>
            </a:r>
            <a:r>
              <a:rPr lang="en-US" sz="1600" dirty="0" err="1"/>
              <a:t>praviti</a:t>
            </a:r>
            <a:r>
              <a:rPr lang="en-US" sz="1600" dirty="0"/>
              <a:t> </a:t>
            </a:r>
            <a:r>
              <a:rPr lang="en-US" sz="1600" dirty="0" err="1"/>
              <a:t>slozenije</a:t>
            </a:r>
            <a:r>
              <a:rPr lang="en-US" sz="1600" dirty="0"/>
              <a:t> </a:t>
            </a:r>
            <a:r>
              <a:rPr lang="en-US" sz="1600" dirty="0" err="1"/>
              <a:t>logike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6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7B39C-357E-F019-94E7-0D8EC5CB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164438-5023-0C5C-1297-4D79BCFD0C3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Logicki</a:t>
            </a:r>
            <a:r>
              <a:rPr lang="en-US" dirty="0"/>
              <a:t> </a:t>
            </a:r>
            <a:r>
              <a:rPr lang="en-US" dirty="0" err="1"/>
              <a:t>operatori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2435E-0FF6-B549-391C-B8E8EAE4B513}"/>
              </a:ext>
            </a:extLst>
          </p:cNvPr>
          <p:cNvSpPr txBox="1"/>
          <p:nvPr/>
        </p:nvSpPr>
        <p:spPr>
          <a:xfrm>
            <a:off x="990600" y="1432972"/>
            <a:ext cx="54383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Logički operatori omogućavaju provjeru više </a:t>
            </a:r>
            <a:r>
              <a:rPr lang="hr-HR" sz="1600" dirty="0" err="1"/>
              <a:t>uslova</a:t>
            </a:r>
            <a:r>
              <a:rPr lang="hr-HR" sz="1600" dirty="0"/>
              <a:t> odjednom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28C07-D531-4F8F-D1EF-0871EBF8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84" y="2169758"/>
            <a:ext cx="63246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100E8-9DA9-832A-5FC5-5975FA6D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84" y="4060497"/>
            <a:ext cx="4237959" cy="84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CBE28-F6ED-DF3C-0CBD-B7D2A789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17" y="4060497"/>
            <a:ext cx="2890062" cy="1009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EEC6C-8948-0E75-B0AC-076FC800C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391" y="4062952"/>
            <a:ext cx="2137809" cy="10071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200B1-A759-CF31-6B6F-31B8DAA2AC0D}"/>
              </a:ext>
            </a:extLst>
          </p:cNvPr>
          <p:cNvSpPr txBox="1"/>
          <p:nvPr/>
        </p:nvSpPr>
        <p:spPr>
          <a:xfrm>
            <a:off x="7905307" y="2425716"/>
            <a:ext cx="6145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&amp;&amp; → Oba uvjeta moraju biti točna.</a:t>
            </a:r>
            <a:br>
              <a:rPr lang="hr-HR" sz="1400" dirty="0"/>
            </a:br>
            <a:r>
              <a:rPr lang="hr-HR" sz="1400" dirty="0"/>
              <a:t>✔ || → Barem jedan uvjet mora biti točan.</a:t>
            </a:r>
            <a:br>
              <a:rPr lang="hr-HR" sz="1400" dirty="0"/>
            </a:br>
            <a:r>
              <a:rPr lang="hr-HR" sz="1400" dirty="0"/>
              <a:t>✔ ! → Negira uvjet (suprotna vrijednost).</a:t>
            </a:r>
          </a:p>
        </p:txBody>
      </p:sp>
    </p:spTree>
    <p:extLst>
      <p:ext uri="{BB962C8B-B14F-4D97-AF65-F5344CB8AC3E}">
        <p14:creationId xmlns:p14="http://schemas.microsoft.com/office/powerpoint/2010/main" val="2167227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EBDA6-F6E0-AF16-7328-8F9CFA735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FE2947-2DC5-65F3-C38B-FBA70DC0A77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54EF6-8B58-4162-8260-CCB89A916F63}"/>
              </a:ext>
            </a:extLst>
          </p:cNvPr>
          <p:cNvSpPr txBox="1"/>
          <p:nvPr/>
        </p:nvSpPr>
        <p:spPr>
          <a:xfrm>
            <a:off x="585434" y="2297599"/>
            <a:ext cx="4873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/>
              <a:t>includes() </a:t>
            </a:r>
            <a:r>
              <a:rPr lang="it-IT" dirty="0" err="1"/>
              <a:t>provjerava</a:t>
            </a:r>
            <a:r>
              <a:rPr lang="it-IT" dirty="0"/>
              <a:t> da li </a:t>
            </a:r>
            <a:r>
              <a:rPr lang="it-IT" dirty="0" err="1"/>
              <a:t>niz</a:t>
            </a:r>
            <a:r>
              <a:rPr lang="it-IT" dirty="0"/>
              <a:t> </a:t>
            </a:r>
            <a:r>
              <a:rPr lang="it-IT" dirty="0" err="1"/>
              <a:t>sadrži</a:t>
            </a:r>
            <a:r>
              <a:rPr lang="it-IT" dirty="0"/>
              <a:t> </a:t>
            </a:r>
            <a:r>
              <a:rPr lang="it-IT" dirty="0" err="1"/>
              <a:t>određeni</a:t>
            </a:r>
            <a:r>
              <a:rPr lang="it-IT" dirty="0"/>
              <a:t> </a:t>
            </a:r>
            <a:r>
              <a:rPr lang="it-IT" dirty="0" err="1"/>
              <a:t>element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4AF6E-B74B-4C8C-3ADC-70CED2B8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3" y="1639970"/>
            <a:ext cx="48387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FD9D9-6CE9-D0AB-9803-CFD3C9F3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3107033"/>
            <a:ext cx="4600575" cy="771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5D75025-A616-9381-DBED-4615CEF672EC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CC310-B6B1-E1BF-A6E5-80E31FB860ED}"/>
              </a:ext>
            </a:extLst>
          </p:cNvPr>
          <p:cNvSpPr txBox="1"/>
          <p:nvPr/>
        </p:nvSpPr>
        <p:spPr>
          <a:xfrm>
            <a:off x="6690507" y="2044005"/>
            <a:ext cx="46464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b="1" dirty="0"/>
              <a:t>Korisnik unosi svoje ime.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Provjerava se da li je ime na listi gostiju.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je ime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"Dobrodošli!"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ime nije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"Žao nam je, možda sljedeći put."</a:t>
            </a:r>
            <a:endParaRPr lang="hr-HR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1D35B2-22A0-139A-619E-74D0A35B9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66" y="3988923"/>
            <a:ext cx="3815981" cy="11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9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00BC6-28DB-21CE-4FB6-98FB6F91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DA2303-8D9E-AC0F-3AE0-682A7F94C0A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4BADE-CDF5-A412-FC76-28A51B492488}"/>
              </a:ext>
            </a:extLst>
          </p:cNvPr>
          <p:cNvSpPr txBox="1"/>
          <p:nvPr/>
        </p:nvSpPr>
        <p:spPr>
          <a:xfrm>
            <a:off x="628238" y="1478892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Dodavanje novog gosta u niz</a:t>
            </a:r>
            <a:r>
              <a:rPr lang="en-US" dirty="0"/>
              <a:t> </a:t>
            </a:r>
            <a:r>
              <a:rPr lang="en-US" b="1" dirty="0"/>
              <a:t>push()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6C6354-806A-20C8-6218-46EB6836FF9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A6307-7464-6E5F-244B-B81CBA73367A}"/>
              </a:ext>
            </a:extLst>
          </p:cNvPr>
          <p:cNvSpPr txBox="1"/>
          <p:nvPr/>
        </p:nvSpPr>
        <p:spPr>
          <a:xfrm>
            <a:off x="6690507" y="2044005"/>
            <a:ext cx="46464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Ispisati brojeve od 1 do </a:t>
            </a:r>
            <a:r>
              <a:rPr lang="en-US" sz="1400" dirty="0"/>
              <a:t>10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✔ Ako je broj djeljiv s 3, umjesto broja ispisati "</a:t>
            </a:r>
            <a:r>
              <a:rPr lang="hr-HR" sz="1400" b="1" dirty="0" err="1"/>
              <a:t>Fizz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s 5, umjesto broja ispisati "</a:t>
            </a:r>
            <a:r>
              <a:rPr lang="hr-HR" sz="1400" b="1" dirty="0" err="1"/>
              <a:t>Buzz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i s 3 i s 5, umjesto broja ispisati "</a:t>
            </a:r>
            <a:r>
              <a:rPr lang="hr-HR" sz="1400" b="1" dirty="0" err="1"/>
              <a:t>FizzBuzz</a:t>
            </a:r>
            <a:r>
              <a:rPr lang="hr-HR" sz="1400" dirty="0"/>
              <a:t>".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0547-CA1B-1612-E3DD-52D17F15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1974079"/>
            <a:ext cx="340042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E4596-BDEE-99C0-618A-67A7D453D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3" y="3243704"/>
            <a:ext cx="340042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DDD30-23AE-A634-9912-6762AA006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32" y="4396630"/>
            <a:ext cx="3400425" cy="409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24503E-9617-2021-CCE4-E999E56037CE}"/>
              </a:ext>
            </a:extLst>
          </p:cNvPr>
          <p:cNvSpPr txBox="1"/>
          <p:nvPr/>
        </p:nvSpPr>
        <p:spPr>
          <a:xfrm>
            <a:off x="628238" y="2694284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Uklanjanje</a:t>
            </a:r>
            <a:r>
              <a:rPr lang="hr-HR" dirty="0"/>
              <a:t> gosta u niz</a:t>
            </a:r>
            <a:r>
              <a:rPr lang="en-US" dirty="0"/>
              <a:t>u </a:t>
            </a:r>
            <a:r>
              <a:rPr lang="en-US" b="1" dirty="0"/>
              <a:t>pop()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47727-31E6-66CE-25E8-49BB96657A82}"/>
              </a:ext>
            </a:extLst>
          </p:cNvPr>
          <p:cNvSpPr txBox="1"/>
          <p:nvPr/>
        </p:nvSpPr>
        <p:spPr>
          <a:xfrm>
            <a:off x="571279" y="3895872"/>
            <a:ext cx="487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Dobijanje prvog gosta u nizu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25DF63-4DF7-B8BF-3486-C1BF07B3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21" y="3905728"/>
            <a:ext cx="5175398" cy="5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1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2AAB-CBDF-8A67-B7D1-421E1878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A34B3B-442E-9E1B-CC67-66DFAA7640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F4DDD0-9A13-02AA-DE81-118E0BE8FF50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E50B2-EA5A-2F14-03E5-E3364A66461F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while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8F732-1427-E689-6B3F-9B91EED92E86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WHILE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775AB-DFCE-A9FC-7223-F0FBB59F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5" y="3501323"/>
            <a:ext cx="3981450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017A-4384-EECB-BD5B-736A89E6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1" y="4342403"/>
            <a:ext cx="4610100" cy="1171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DBF23A-C0C9-3A30-3870-3A0AF0A73505}"/>
              </a:ext>
            </a:extLst>
          </p:cNvPr>
          <p:cNvSpPr txBox="1"/>
          <p:nvPr/>
        </p:nvSpPr>
        <p:spPr>
          <a:xfrm>
            <a:off x="679940" y="1975295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Provjerava je li uvjet točan.</a:t>
            </a:r>
            <a:br>
              <a:rPr lang="hr-HR" sz="1600" dirty="0"/>
            </a:br>
            <a:r>
              <a:rPr lang="hr-HR" sz="1600" dirty="0"/>
              <a:t>2️⃣ Ako jest, izvršava kod u {}.</a:t>
            </a:r>
            <a:br>
              <a:rPr lang="hr-HR" sz="1600" dirty="0"/>
            </a:br>
            <a:r>
              <a:rPr lang="hr-HR" sz="1600" dirty="0"/>
              <a:t>3️⃣ Nakon svakog izvršenja, vraća se na gornju provjeru.</a:t>
            </a:r>
            <a:br>
              <a:rPr lang="hr-HR" sz="1600" dirty="0"/>
            </a:br>
            <a:r>
              <a:rPr lang="hr-HR" sz="1600" dirty="0"/>
              <a:t>4️⃣ Kada uvjet više nije točan, petlja se prekida.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A8957E-D41F-7B38-CE30-9024055F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7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D73EC-F7BF-0C93-4491-4D0BD3C0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03F9E5-ADC8-1533-C247-7DDAD9A298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01B632-1C6B-1973-F006-1CC3C070D89A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CFE10-6394-5784-8159-95D9C9DED4C9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for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B462-8CF7-2F92-F9A9-E1D914FCFA7B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FOR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95D3E-50AB-0C8A-7B7E-5F5874E30E61}"/>
              </a:ext>
            </a:extLst>
          </p:cNvPr>
          <p:cNvSpPr txBox="1"/>
          <p:nvPr/>
        </p:nvSpPr>
        <p:spPr>
          <a:xfrm>
            <a:off x="679940" y="1975295"/>
            <a:ext cx="48732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Inicijaliziramo i = 1 (početna vrijednost brojača).</a:t>
            </a:r>
            <a:br>
              <a:rPr lang="hr-HR" sz="1600" dirty="0"/>
            </a:br>
            <a:r>
              <a:rPr lang="hr-HR" sz="1600" dirty="0"/>
              <a:t>2️⃣ Provjeravamo uvjet i &lt;= 10 (ako je istinit, petlja se ponavlja).</a:t>
            </a:r>
            <a:br>
              <a:rPr lang="hr-HR" sz="1600" dirty="0"/>
            </a:br>
            <a:r>
              <a:rPr lang="hr-HR" sz="1600" dirty="0"/>
              <a:t>3️⃣ Izvršavamo kod u {} (u ovom slučaju, ispisujemo broj i).</a:t>
            </a:r>
            <a:br>
              <a:rPr lang="hr-HR" sz="1600" dirty="0"/>
            </a:br>
            <a:r>
              <a:rPr lang="hr-HR" sz="1600" dirty="0"/>
              <a:t>4️⃣ Povećavamo i++ i ponavljamo dok i ne postane 11 (tada petlja prestaje).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F1FE42-F6D8-D3BB-DE8B-AC386AF3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7C9BC-6FB4-9DD2-39DE-263335A2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3" y="4311060"/>
            <a:ext cx="28956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E197D-0684-4E62-AF60-609811448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25" y="4330110"/>
            <a:ext cx="2314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3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CB65-BA96-9715-5F93-CC068C9B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70AC-0A7C-DBC5-B9EA-C3914B37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FC853-B579-9F2D-F0A5-1564091C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Napravit ćeš funkciju koja će izabrati slučajno ime iz liste imena.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F3757-2DB6-C660-CF22-1F873997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80" y="2708920"/>
            <a:ext cx="513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438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0F2A6-F53B-86D6-DC26-1BE03E02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D0FC84-F73D-FAAF-5363-725C1754D64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8577F5-10B8-1E71-B573-87A74610FBE2}"/>
              </a:ext>
            </a:extLst>
          </p:cNvPr>
          <p:cNvSpPr txBox="1">
            <a:spLocks/>
          </p:cNvSpPr>
          <p:nvPr/>
        </p:nvSpPr>
        <p:spPr>
          <a:xfrm>
            <a:off x="6651208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E7B95-6589-FF70-AA6E-804B5CBF5BD3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Napraviti funkciju </a:t>
            </a:r>
            <a:r>
              <a:rPr lang="hr-HR" sz="1400" b="1" dirty="0" err="1"/>
              <a:t>beer</a:t>
            </a:r>
            <a:r>
              <a:rPr lang="hr-HR" sz="1400" b="1" dirty="0"/>
              <a:t>()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Koristiti </a:t>
            </a:r>
            <a:r>
              <a:rPr lang="hr-HR" sz="1400" b="1" dirty="0"/>
              <a:t>for</a:t>
            </a:r>
            <a:r>
              <a:rPr lang="hr-HR" sz="1400" dirty="0"/>
              <a:t> petlju da pjesma sama broji od </a:t>
            </a:r>
            <a:r>
              <a:rPr lang="hr-HR" sz="1400" b="1" dirty="0"/>
              <a:t>99 do 0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Svaki put kada petlja obradi broj, broj boca se smanjuje za </a:t>
            </a:r>
            <a:r>
              <a:rPr lang="hr-HR" sz="1400" b="1" dirty="0"/>
              <a:t>1</a:t>
            </a:r>
            <a:r>
              <a:rPr lang="hr-HR" sz="1400" dirty="0"/>
              <a:t>.</a:t>
            </a: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F2D83-831E-AC88-F856-E6F68397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4946"/>
            <a:ext cx="5145945" cy="1733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EA37D-980E-2063-0E2C-0CECC744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06" y="3405914"/>
            <a:ext cx="5145945" cy="16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68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60A8-3647-C041-8515-0C50006A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84A5-DF1A-6876-192C-7A57BA18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E77A5-78A9-23EF-8CDD-4EBC6AD8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Napiši funkciju koja prima broj </a:t>
            </a:r>
            <a:r>
              <a:rPr lang="hr-HR" b="1" dirty="0"/>
              <a:t>n</a:t>
            </a:r>
            <a:r>
              <a:rPr lang="hr-HR" dirty="0"/>
              <a:t> i vraća </a:t>
            </a:r>
            <a:r>
              <a:rPr lang="hr-HR" dirty="0" err="1"/>
              <a:t>Fibonacci</a:t>
            </a:r>
            <a:r>
              <a:rPr lang="hr-HR" dirty="0"/>
              <a:t> niz s </a:t>
            </a:r>
            <a:r>
              <a:rPr lang="hr-HR" b="1" dirty="0"/>
              <a:t>n</a:t>
            </a:r>
            <a:r>
              <a:rPr lang="hr-HR" dirty="0"/>
              <a:t> elemenata. U </a:t>
            </a:r>
            <a:r>
              <a:rPr lang="hr-HR" dirty="0" err="1"/>
              <a:t>Fibonacci</a:t>
            </a:r>
            <a:r>
              <a:rPr lang="hr-HR" dirty="0"/>
              <a:t> nizu, svaki broj (osim prva dva) je zbroj prethodna dva broja, pri čemu niz počinje s 0 i 1.</a:t>
            </a:r>
            <a:br>
              <a:rPr lang="hr-HR" dirty="0"/>
            </a:br>
            <a:r>
              <a:rPr lang="hr-HR" b="1" dirty="0"/>
              <a:t>Primjer:</a:t>
            </a:r>
            <a:br>
              <a:rPr lang="hr-HR" dirty="0"/>
            </a:br>
            <a:r>
              <a:rPr lang="hr-HR" dirty="0"/>
              <a:t>Ako pozovemo funkciju s vrijednošću 7, funkcija bi trebala vratiti niz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.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B903-F1DB-FC6B-198C-BC5F63FD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76" y="4709263"/>
            <a:ext cx="37242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BE9C1-0A6E-8706-0731-887AEAC2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717" y="232256"/>
            <a:ext cx="2339625" cy="39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67AD-3A3A-2C4A-C3D9-04ED473F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5D330-FFA8-C49C-5C03-9FDAAC4668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 err="1"/>
              <a:t>PostgreSQL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A385A-50BB-9937-550E-251608B839BA}"/>
              </a:ext>
            </a:extLst>
          </p:cNvPr>
          <p:cNvSpPr txBox="1"/>
          <p:nvPr/>
        </p:nvSpPr>
        <p:spPr>
          <a:xfrm>
            <a:off x="990600" y="1336119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70239-84A1-146F-66A0-F9EB0661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616" y="1336119"/>
            <a:ext cx="3701016" cy="297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17D3B-B503-49B9-E13F-4824D6851E1D}"/>
              </a:ext>
            </a:extLst>
          </p:cNvPr>
          <p:cNvSpPr txBox="1"/>
          <p:nvPr/>
        </p:nvSpPr>
        <p:spPr>
          <a:xfrm>
            <a:off x="6345865" y="4790776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</p:spTree>
    <p:extLst>
      <p:ext uri="{BB962C8B-B14F-4D97-AF65-F5344CB8AC3E}">
        <p14:creationId xmlns:p14="http://schemas.microsoft.com/office/powerpoint/2010/main" val="15617589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1CA9-65B4-086A-1C92-437B435A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980397-8E6B-FFD9-38A7-935DB5BE981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8FAF7A-E112-21F1-74FA-303CCF57ACED}"/>
              </a:ext>
            </a:extLst>
          </p:cNvPr>
          <p:cNvSpPr txBox="1"/>
          <p:nvPr/>
        </p:nvSpPr>
        <p:spPr>
          <a:xfrm>
            <a:off x="701151" y="1582340"/>
            <a:ext cx="9102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DOM je model web stranice koji omogućava JavaScriptu da mijenja HTML i CSS u realnom vremenu.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Kada se stranica učita, preglednik konvertira HTML u DOM objekt koji možemo selektirati i manipulirati.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DC3A91-5BA7-A7EF-8C44-248BBD37E922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DOCUMENT OBJECT MODEL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6DCE5-81D1-D730-7615-E357C0C6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5216045"/>
            <a:ext cx="49625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1472C-4146-BB2C-AF7A-14954888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2855128"/>
            <a:ext cx="6600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0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2D6E-9171-E8A4-C895-F1BDBF1E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A398A-76C6-15EE-2D0C-9E7D9743D82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4EA70-7FEC-10F2-514F-48C09366CFB4}"/>
              </a:ext>
            </a:extLst>
          </p:cNvPr>
          <p:cNvSpPr txBox="1"/>
          <p:nvPr/>
        </p:nvSpPr>
        <p:spPr>
          <a:xfrm>
            <a:off x="721774" y="1229777"/>
            <a:ext cx="9102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Omogucava</a:t>
            </a:r>
            <a:r>
              <a:rPr lang="en-US" dirty="0"/>
              <a:t> </a:t>
            </a:r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hr-HR" dirty="0"/>
              <a:t>HTML elemenata </a:t>
            </a:r>
            <a:r>
              <a:rPr lang="hr-HR" b="1" dirty="0"/>
              <a:t>(tekst, boja, sadržaj...)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Interakciju sa korisnikom (klikovi, </a:t>
            </a:r>
            <a:r>
              <a:rPr lang="en-US" dirty="0" err="1"/>
              <a:t>tiplovnica</a:t>
            </a:r>
            <a:r>
              <a:rPr lang="hr-HR" dirty="0"/>
              <a:t>, input polja...)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Automatizaciju promena </a:t>
            </a:r>
            <a:r>
              <a:rPr lang="pl-PL" b="1" dirty="0"/>
              <a:t>bez osv</a:t>
            </a:r>
            <a:r>
              <a:rPr lang="en-US" b="1" dirty="0"/>
              <a:t>j</a:t>
            </a:r>
            <a:r>
              <a:rPr lang="pl-PL" b="1" dirty="0"/>
              <a:t>ežavanja stranice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774265-E39E-D154-1B69-E9600DF83318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8710E-AB10-294A-9DE7-6021A0F5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5" y="2399753"/>
            <a:ext cx="6334125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DA2F0-DD5B-5337-CDF8-AA56A1853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5" y="3846549"/>
            <a:ext cx="7496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56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74ECC-8BAD-3E13-2D63-9F69A1BC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2C6F6E-E593-6B1F-3BF8-E4F790264E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10E45-CE80-74A2-18A2-362E7D7873A6}"/>
              </a:ext>
            </a:extLst>
          </p:cNvPr>
          <p:cNvSpPr txBox="1"/>
          <p:nvPr/>
        </p:nvSpPr>
        <p:spPr>
          <a:xfrm>
            <a:off x="732406" y="240948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</a:t>
            </a:r>
            <a:r>
              <a:rPr lang="hr-HR" dirty="0"/>
              <a:t>HTML elemenata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1FB56-1BA2-6D57-B544-F839EF30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9" y="1879747"/>
            <a:ext cx="3762375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AFE0CD-2B52-68AB-4023-ED2539D4B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89" y="3052200"/>
            <a:ext cx="344805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24758-1D3B-4566-9513-464100270280}"/>
              </a:ext>
            </a:extLst>
          </p:cNvPr>
          <p:cNvSpPr txBox="1"/>
          <p:nvPr/>
        </p:nvSpPr>
        <p:spPr>
          <a:xfrm>
            <a:off x="732405" y="361123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CSS</a:t>
            </a:r>
            <a:r>
              <a:rPr lang="hr-HR" dirty="0"/>
              <a:t> </a:t>
            </a:r>
            <a:r>
              <a:rPr lang="en-US" dirty="0" err="1"/>
              <a:t>stilova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FD38A1-745F-C306-00CA-48B79D46C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89" y="4203847"/>
            <a:ext cx="2857500" cy="34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F52D19-9FE8-4A8C-6226-B25D6F556D15}"/>
              </a:ext>
            </a:extLst>
          </p:cNvPr>
          <p:cNvSpPr txBox="1"/>
          <p:nvPr/>
        </p:nvSpPr>
        <p:spPr>
          <a:xfrm>
            <a:off x="732404" y="4628319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checkbox.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7AB54-26B3-CF9C-7771-206CBF358FA5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031FC-3A85-6054-06A4-2CAED38778A6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dirty="0" err="1"/>
              <a:t>Selektiraj</a:t>
            </a:r>
            <a:r>
              <a:rPr lang="hr-HR" sz="1400" dirty="0"/>
              <a:t> </a:t>
            </a:r>
            <a:r>
              <a:rPr lang="hr-HR" sz="1400" b="1" dirty="0"/>
              <a:t>treći</a:t>
            </a:r>
            <a:r>
              <a:rPr lang="en-US" sz="1400" b="1" dirty="0"/>
              <a:t> &lt;li&gt; </a:t>
            </a:r>
            <a:r>
              <a:rPr lang="hr-HR" sz="1400" b="1" dirty="0"/>
              <a:t>element</a:t>
            </a:r>
            <a:r>
              <a:rPr lang="hr-HR" sz="1400" dirty="0"/>
              <a:t> i </a:t>
            </a:r>
            <a:r>
              <a:rPr lang="hr-HR" sz="1400" dirty="0" err="1"/>
              <a:t>promeni</a:t>
            </a:r>
            <a:r>
              <a:rPr lang="hr-HR" sz="1400" dirty="0"/>
              <a:t> njegov tekst u </a:t>
            </a:r>
            <a:r>
              <a:rPr lang="hr-HR" sz="1400" b="1" dirty="0"/>
              <a:t>svoje ime</a:t>
            </a:r>
            <a:r>
              <a:rPr lang="hr-HR" sz="1400" dirty="0"/>
              <a:t> </a:t>
            </a:r>
            <a:r>
              <a:rPr lang="hr-HR" sz="1400" b="1" dirty="0"/>
              <a:t>(BEZ </a:t>
            </a:r>
            <a:r>
              <a:rPr lang="hr-HR" sz="1400" b="1" dirty="0" err="1"/>
              <a:t>menjanja</a:t>
            </a:r>
            <a:r>
              <a:rPr lang="hr-HR" sz="1400" b="1" dirty="0"/>
              <a:t> HTML-a)</a:t>
            </a:r>
            <a:r>
              <a:rPr lang="hr-HR" sz="1400" dirty="0"/>
              <a:t>!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4077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D8251-5589-253F-5885-0BFD1D3D6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EFFF4A-2871-6ADD-E9AA-E2B0F5ECBD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5F2D388-6793-6B5F-7484-95259EA410F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F0BD4-5069-EAF6-9F12-2D797416FDC0}"/>
              </a:ext>
            </a:extLst>
          </p:cNvPr>
          <p:cNvSpPr txBox="1"/>
          <p:nvPr/>
        </p:nvSpPr>
        <p:spPr>
          <a:xfrm>
            <a:off x="6690507" y="2044005"/>
            <a:ext cx="4646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dirty="0" err="1"/>
              <a:t>Promeni</a:t>
            </a:r>
            <a:r>
              <a:rPr lang="hr-HR" sz="1400" dirty="0"/>
              <a:t> boju Google linka pomoću JavaScript-a</a:t>
            </a: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46AFD-CCDC-CA01-C743-08F82350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63639"/>
            <a:ext cx="4646427" cy="140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133AC-B0D2-6CB7-8D6C-03B2BA0AF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46529"/>
            <a:ext cx="10563225" cy="923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E52DB-25CD-AF95-DE7C-828966A33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473418"/>
            <a:ext cx="7648575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CF6777-35CB-4307-7366-0B42C968C127}"/>
              </a:ext>
            </a:extLst>
          </p:cNvPr>
          <p:cNvSpPr txBox="1"/>
          <p:nvPr/>
        </p:nvSpPr>
        <p:spPr>
          <a:xfrm>
            <a:off x="2194127" y="5111281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</a:t>
            </a:r>
            <a:r>
              <a:rPr lang="hr-HR" sz="1600" b="1" dirty="0" err="1"/>
              <a:t>querySelector</a:t>
            </a:r>
            <a:r>
              <a:rPr lang="hr-HR" sz="1600" b="1" dirty="0"/>
              <a:t>() i </a:t>
            </a:r>
            <a:r>
              <a:rPr lang="hr-HR" sz="1600" b="1" dirty="0" err="1"/>
              <a:t>querySelectorAll</a:t>
            </a:r>
            <a:r>
              <a:rPr lang="hr-HR" sz="1600" b="1" dirty="0"/>
              <a:t>() </a:t>
            </a:r>
            <a:r>
              <a:rPr lang="hr-HR" sz="1600" dirty="0"/>
              <a:t>su najmoćniji jer mogu selektirati ID, klase i tagove istovremeno.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026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BB47-7A66-442A-C2A3-72651025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79856-F549-C8B7-3770-E5D4E296C1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CREATE TABLE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DBF6-1130-4DF0-9301-B35C9015C1F7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87ACEA-EC2D-682B-45F6-7CC5A50F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45" y="2299640"/>
            <a:ext cx="6372225" cy="22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EA2E-2A03-8FD7-6223-64173F8D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3E910-1B4D-E315-50BF-B5D8D3E1BB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INSERT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43C89A-B64D-5642-18E5-1E721F7A0E9C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12AC3-895F-9641-234C-A708EF56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4" y="1444960"/>
            <a:ext cx="282892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B71FA-F119-7887-3673-61869178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84" y="2673906"/>
            <a:ext cx="3200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0C2FA-7147-9F08-08F4-7C85C1A52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84" y="4066772"/>
            <a:ext cx="2590800" cy="561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10C8ED-FF02-327D-D965-5A72256BDD19}"/>
              </a:ext>
            </a:extLst>
          </p:cNvPr>
          <p:cNvSpPr txBox="1">
            <a:spLocks/>
          </p:cNvSpPr>
          <p:nvPr/>
        </p:nvSpPr>
        <p:spPr>
          <a:xfrm>
            <a:off x="1015410" y="2747144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154B2F-32C2-35D9-9C8C-5E3CD6B4187D}"/>
              </a:ext>
            </a:extLst>
          </p:cNvPr>
          <p:cNvSpPr txBox="1">
            <a:spLocks/>
          </p:cNvSpPr>
          <p:nvPr/>
        </p:nvSpPr>
        <p:spPr>
          <a:xfrm>
            <a:off x="1015410" y="4165567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BB75-19E5-B543-4BF3-A098049B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C1C7C-6B9B-AA46-758B-99302846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FCE8D-CA13-05C1-B9A6-6343E665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4A510-4E86-078A-B538-0CCBB527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25769-1601-8753-1B40-0AECB7BAD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4954</Words>
  <Application>Microsoft Office PowerPoint</Application>
  <PresentationFormat>Widescreen</PresentationFormat>
  <Paragraphs>491</Paragraphs>
  <Slides>63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Open Sans</vt:lpstr>
      <vt:lpstr>Open Sans Semibold</vt:lpstr>
      <vt:lpstr>Udemy Sans</vt:lpstr>
      <vt:lpstr>Wingdings</vt:lpstr>
      <vt:lpstr>Office Theme</vt:lpstr>
      <vt:lpstr>Uvod u baze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Interni JavaScript</vt:lpstr>
      <vt:lpstr>PowerPoint Presentation</vt:lpstr>
      <vt:lpstr>PowerPoint Presentation</vt:lpstr>
      <vt:lpstr>PowerPoint Presentation</vt:lpstr>
      <vt:lpstr>LET</vt:lpstr>
      <vt:lpstr>LET</vt:lpstr>
      <vt:lpstr>LET</vt:lpstr>
      <vt:lpstr>PowerPoint Presentation</vt:lpstr>
      <vt:lpstr>VJEZBA</vt:lpstr>
      <vt:lpstr>VJEZBA</vt:lpstr>
      <vt:lpstr>VJEZBA</vt:lpstr>
      <vt:lpstr>VJEZBA</vt:lpstr>
      <vt:lpstr>PowerPoint Presentation</vt:lpstr>
      <vt:lpstr>VJEZBA</vt:lpstr>
      <vt:lpstr>VJEZBA</vt:lpstr>
      <vt:lpstr>VJEZBA</vt:lpstr>
      <vt:lpstr>PowerPoint Presentation</vt:lpstr>
      <vt:lpstr>VISE UVIJETA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176</cp:revision>
  <dcterms:created xsi:type="dcterms:W3CDTF">2021-08-14T09:32:24Z</dcterms:created>
  <dcterms:modified xsi:type="dcterms:W3CDTF">2025-03-03T15:21:40Z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