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3"/>
  </p:notesMasterIdLst>
  <p:sldIdLst>
    <p:sldId id="304" r:id="rId5"/>
    <p:sldId id="305" r:id="rId6"/>
    <p:sldId id="306" r:id="rId7"/>
    <p:sldId id="308" r:id="rId8"/>
    <p:sldId id="309" r:id="rId9"/>
    <p:sldId id="310" r:id="rId10"/>
    <p:sldId id="311" r:id="rId11"/>
    <p:sldId id="312" r:id="rId12"/>
    <p:sldId id="313" r:id="rId13"/>
    <p:sldId id="316" r:id="rId14"/>
    <p:sldId id="314" r:id="rId15"/>
    <p:sldId id="315" r:id="rId16"/>
    <p:sldId id="317" r:id="rId17"/>
    <p:sldId id="318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30" r:id="rId28"/>
    <p:sldId id="331" r:id="rId29"/>
    <p:sldId id="332" r:id="rId30"/>
    <p:sldId id="333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/>
        </p14:section>
        <p14:section name="Untitled Section" id="{1DB02032-E45E-4409-AD9E-959B3FA7150D}">
          <p14:sldIdLst>
            <p14:sldId id="304"/>
            <p14:sldId id="305"/>
            <p14:sldId id="306"/>
            <p14:sldId id="308"/>
            <p14:sldId id="309"/>
            <p14:sldId id="310"/>
            <p14:sldId id="311"/>
            <p14:sldId id="312"/>
            <p14:sldId id="313"/>
            <p14:sldId id="316"/>
            <p14:sldId id="314"/>
            <p14:sldId id="315"/>
            <p14:sldId id="317"/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30"/>
            <p14:sldId id="331"/>
            <p14:sldId id="332"/>
            <p14:sldId id="33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60" d="100"/>
          <a:sy n="60" d="100"/>
        </p:scale>
        <p:origin x="96" y="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A7F15-F4A3-7DE5-C189-9B2BB398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5A00E-5D7E-E353-ADD5-F97D1727EB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0008BE-7B75-5E41-A50D-8BA7144AF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U </a:t>
            </a:r>
            <a:r>
              <a:rPr lang="hr-HR" b="1" dirty="0"/>
              <a:t>ranoj fazi interneta</a:t>
            </a:r>
            <a:r>
              <a:rPr lang="hr-HR" dirty="0"/>
              <a:t> (1990-ih), nije bilo CSS-a!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HTML je bio jedini alat za pravljenje sajtova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Nije bilo načina za dizajniranje stranica</a:t>
            </a:r>
            <a:r>
              <a:rPr lang="hr-HR" dirty="0"/>
              <a:t> – sve su izgledale dosadno.</a:t>
            </a:r>
          </a:p>
          <a:p>
            <a:r>
              <a:rPr lang="hr-HR" dirty="0"/>
              <a:t>Marc Andreessen, osnivač prvog internet pretraživača </a:t>
            </a:r>
            <a:r>
              <a:rPr lang="hr-HR" b="1" dirty="0"/>
              <a:t>Mosaic</a:t>
            </a:r>
            <a:r>
              <a:rPr lang="hr-HR" dirty="0"/>
              <a:t>, 1994. godine je rekao: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"Ako želite da kontrolišete izgled sajta... nažalost, nemate sreće."</a:t>
            </a:r>
            <a:br>
              <a:rPr lang="hr-HR" dirty="0"/>
            </a:br>
            <a:r>
              <a:rPr lang="hr-HR" dirty="0"/>
              <a:t>🔹 HTML </a:t>
            </a:r>
            <a:r>
              <a:rPr lang="hr-HR" b="1" dirty="0"/>
              <a:t>nije mogao da menja fontove, boje ili raspored sadržaja</a:t>
            </a:r>
            <a:r>
              <a:rPr lang="hr-HR" dirty="0"/>
              <a:t>.</a:t>
            </a:r>
            <a:endParaRPr lang="en-US" dirty="0"/>
          </a:p>
          <a:p>
            <a:endParaRPr lang="en-US" dirty="0"/>
          </a:p>
          <a:p>
            <a:r>
              <a:rPr lang="hr-HR" b="1" dirty="0"/>
              <a:t>Prvi pokušaj stilizacije – HTML 3.2 (1997)</a:t>
            </a:r>
          </a:p>
          <a:p>
            <a:pPr>
              <a:buFont typeface="+mj-lt"/>
              <a:buAutoNum type="arabicPeriod" startAt="1997"/>
            </a:pPr>
            <a:r>
              <a:rPr lang="hr-HR" dirty="0"/>
              <a:t>godine pojavljuje se </a:t>
            </a:r>
            <a:r>
              <a:rPr lang="hr-HR" b="1" dirty="0"/>
              <a:t>HTML 3.2</a:t>
            </a:r>
            <a:r>
              <a:rPr lang="hr-HR" dirty="0"/>
              <a:t>, koji je dodao:</a:t>
            </a:r>
            <a:br>
              <a:rPr lang="hr-HR" dirty="0"/>
            </a:br>
            <a:r>
              <a:rPr lang="hr-HR" dirty="0"/>
              <a:t>✅ &lt;font&gt; – menja veličinu i boju teksta</a:t>
            </a:r>
            <a:br>
              <a:rPr lang="hr-HR" dirty="0"/>
            </a:br>
            <a:r>
              <a:rPr lang="hr-HR" dirty="0"/>
              <a:t>✅ color – menja boju slova</a:t>
            </a:r>
            <a:br>
              <a:rPr lang="hr-HR" dirty="0"/>
            </a:br>
            <a:r>
              <a:rPr lang="hr-HR" dirty="0"/>
              <a:t>✅ &lt;center&gt; – centriranje teksta</a:t>
            </a:r>
          </a:p>
          <a:p>
            <a:r>
              <a:rPr lang="hr-HR" dirty="0"/>
              <a:t>🚨 </a:t>
            </a:r>
            <a:r>
              <a:rPr lang="hr-HR" b="1" dirty="0"/>
              <a:t>Ali ovo je brzo postao haos!</a:t>
            </a:r>
            <a:br>
              <a:rPr lang="hr-HR" dirty="0"/>
            </a:br>
            <a:r>
              <a:rPr lang="hr-HR" dirty="0"/>
              <a:t>🔹 HTML je </a:t>
            </a:r>
            <a:r>
              <a:rPr lang="hr-HR" b="1" dirty="0"/>
              <a:t>postao prepun neurednog koda</a:t>
            </a:r>
            <a:br>
              <a:rPr lang="hr-HR" dirty="0"/>
            </a:br>
            <a:r>
              <a:rPr lang="hr-HR" dirty="0"/>
              <a:t>🔹 Mešanje </a:t>
            </a:r>
            <a:r>
              <a:rPr lang="hr-HR" b="1" dirty="0"/>
              <a:t>sadržaja i stilova</a:t>
            </a:r>
            <a:r>
              <a:rPr lang="hr-HR" dirty="0"/>
              <a:t> pravilo je probleme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Web stranice su bile ogromne i teške za održavanje</a:t>
            </a:r>
            <a:endParaRPr lang="hr-HR" dirty="0"/>
          </a:p>
          <a:p>
            <a:r>
              <a:rPr lang="hr-HR" dirty="0"/>
              <a:t>Rezultat? 🤦‍♂️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Ovaj način stilizacije je odbačen</a:t>
            </a:r>
            <a:r>
              <a:rPr lang="hr-HR" dirty="0"/>
              <a:t> </a:t>
            </a:r>
            <a:r>
              <a:rPr lang="hr-HR" i="1" dirty="0"/>
              <a:t>(depreciran)</a:t>
            </a:r>
            <a:r>
              <a:rPr lang="hr-HR" dirty="0"/>
              <a:t>.</a:t>
            </a:r>
            <a:endParaRPr lang="en-US" dirty="0"/>
          </a:p>
          <a:p>
            <a:endParaRPr lang="en-US" dirty="0"/>
          </a:p>
          <a:p>
            <a:r>
              <a:rPr lang="hr-HR" b="1" dirty="0"/>
              <a:t>Rešenje – CSS (1996)</a:t>
            </a:r>
          </a:p>
          <a:p>
            <a:r>
              <a:rPr lang="hr-HR" dirty="0"/>
              <a:t>🔹 </a:t>
            </a:r>
            <a:r>
              <a:rPr lang="hr-HR" b="1" dirty="0"/>
              <a:t>1996. godine, W3C je predstavio CSS kao rešenje!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Glavna ideja CSS-a</a:t>
            </a:r>
            <a:r>
              <a:rPr lang="hr-HR" dirty="0"/>
              <a:t> – </a:t>
            </a:r>
            <a:r>
              <a:rPr lang="hr-HR" b="1" dirty="0"/>
              <a:t>razdvajanje sadržaja i dizajna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CSS se brine o izgledu</a:t>
            </a:r>
            <a:r>
              <a:rPr lang="hr-HR" dirty="0"/>
              <a:t>, dok </a:t>
            </a:r>
            <a:r>
              <a:rPr lang="hr-HR" b="1" dirty="0"/>
              <a:t>HTML ostaje čist i fokusiran na sadržaj</a:t>
            </a:r>
            <a:endParaRPr lang="hr-HR" dirty="0"/>
          </a:p>
          <a:p>
            <a:r>
              <a:rPr lang="hr-HR" dirty="0"/>
              <a:t>Håkon Wium Lie (tvorac CSS-a) rekao je: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"Ne treba ti haotičan HTML da bi napravio lep dizajn!"</a:t>
            </a:r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E1346-E3B4-7649-681B-F54BCF37F7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7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2245F-673E-643F-107A-9FA707DA8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02E076-9B5C-46BF-CCB8-F6884D087C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83CFA1-4033-7AD3-6407-8DB0E1B96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8CDE7-036E-03C7-1F14-2634F0DC4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19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418B7-3907-2FE6-AD69-1965E2A3F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2F3B50-4201-45B3-727D-0F44A30F6D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DA99A6-05A1-D90C-C379-42D290C16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6CA05-CC3B-F795-9081-EF3CB3A8C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8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98F30-FDB1-FA36-066B-164850539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98C7A4-9B07-BB45-06A8-F14BC1728B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CD7CFA-569D-EC93-FDCD-DF817EDB1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https://developer.mozilla.org/en-US/docs/Learn_web_development/Core/Styling_basics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C5BEB-75B1-9D7A-96E8-0497EA831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2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5E228-78FD-F520-B416-7B5A23BC8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4C9BBE-21E3-C055-FAC7-C39DF69A5F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9D4A30-805F-2E43-A084-1B72F4777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221C8-C5E8-6E49-14D1-F98D18287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74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A1A35-9B6B-9918-F04F-9F681C349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30B08-3846-0FB4-1CDD-5C28936EC2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33DCCF-D131-5B99-82B3-3367B1B33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64D67-CDEE-06BB-B33E-9D61C407E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30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88343-7E90-3C49-0F65-B8DB39B90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87B35A-4771-2AD1-9149-A6D49FC835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A27B8D-2127-A2B1-635E-81066A067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C4C4A-2923-AE65-EDF7-D1A1B109F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49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2CAFA-8E64-3A53-26EC-137DD1103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701A74-47FC-5B32-3A6A-927C100A18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8DBA1-2DB5-6074-C3AD-0228A96B8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B317E-CB80-3321-D70A-3EBB1748D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23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E60B3-5822-20BA-3A57-40239950D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84FA4C-6A82-972A-F8C7-21E2C9C02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81A516-3EA6-D472-76E3-F546F21E7E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859A3-1ACB-8B15-16BE-90FB2BF49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7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289AA-BCD7-1817-AEE5-A68622144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37760-BCA0-67D6-DD14-3555C6C845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9D28D4-D8EF-B5EB-2D57-100ACFB72D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31BB4-9114-18D8-36F7-E291BE374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85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998C0-0114-3ED3-C294-272455886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963F38-C5BB-3849-0C81-616841FE0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B880A-CFD9-5491-3679-FA208123B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F876C-46EF-D7FD-C47D-5017DB54E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7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9C0DF-4325-4FE5-110E-1069EB11A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451D02-5BBB-4A7A-E748-1DC06B95D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AC3AC-1D73-6D71-B6DE-5A8DEB084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https://dinoduvnjak.github.io/css-toogle/</a:t>
            </a:r>
          </a:p>
          <a:p>
            <a:endParaRPr lang="en-US" dirty="0"/>
          </a:p>
          <a:p>
            <a:r>
              <a:rPr lang="hr-HR" dirty="0"/>
              <a:t>https://developer.mozilla.org/en-US/docs/MDN/Guides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EAAB6-00DB-F145-280F-EB4788C0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EC191-2998-0264-CACE-524410C63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2019BF-84C5-47FC-9E86-6CA3E0793F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9CEDD2-FEB4-D6D5-3721-102CF2045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22515-C748-2907-02BB-9949D7B32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94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DBFE7-3BF2-D127-48B1-E74B543B0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0497BF-0719-4F17-6BD6-DDDC2F6B2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999A39-7F73-85A2-6720-4026CCD47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2D849-83E0-0F22-DE76-E49F6FA10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73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BD3F9-1632-F61C-3645-59B37DD7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2CA022-491E-CEE4-0D8F-54099837B8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5CFE9-2433-C27B-5146-62FED427A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4ED8D-F6A0-787A-5A13-A9AD82D3B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07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64C80-01FD-F5B6-1AE1-9CA512F03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52C597-DDC3-CAF0-F950-D5DADF913F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6B3701-EE77-C3A9-150D-34D057DDE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3AB3A-6431-F7FD-D3E0-A204CE928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A91F9-7A98-2DF8-808D-F63C9826D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90C9E7-5A08-A5A6-9C2E-6D5FB114B3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3D6BF-4BC5-F2B8-2A3D-5F47A8F8E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6B844-4AF0-E933-E319-19436B761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98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CB4E2-F8CC-A63E-4A19-4C2F9208F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D40BDC-4019-B52B-E3F1-8A0711F47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3C16EC-0B87-D1DC-133D-56DABA764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BADB8-1CD5-1F35-030C-EC95FB0BE4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03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E5D64-09B7-1CC9-5D36-F0BF9EFE8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E970C4-9736-256A-8E0C-7D181DD56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0D95E0-961E-953E-8B3A-BB6D3DF83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64427-47A5-7AE4-18DE-0D1E46EA6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6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D1033-1B1C-EADD-8ED9-C79E68B6C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EC494E-DDD1-66F4-649D-0D36CED73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AD89B6-3554-1DA9-F6A4-C1E6B04B0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https://www.w3schools.com/css/default.asp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DF8AA-3649-DB17-659A-A1A4A5D2F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243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F5B38-9255-962C-6E3A-4B0EFBDFA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0F7B1D-0582-7DC1-E400-1E3F238F7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364D6-8C7D-0DD8-D350-028873A33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https://dinoduvnjak.github.io/css-display/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F4B75-0095-D67C-FA0E-3EC820768E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53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7727E-A4B0-A8FA-D046-39636D92C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1401CC-CDEE-5200-AB52-07A5EC730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A8B799-125C-E113-29D1-B5726B22B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EEC49-AA6F-E39C-FE60-A8CE322EC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07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12AF9-E399-DC8A-35C5-4BA294086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FF9B93-D220-CD34-A2D2-02C8B53A8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F9E767-3103-C601-9D6A-33952DFDB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https://www.w3schools.com/css/default.asp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731C-76A8-6435-373A-C181CEBED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78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AB10E-E233-87C0-C9B9-371DC5790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B3029A-52CD-6094-FFB0-43FA3677D1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84ABFF-A2E4-D9CF-FD7B-C302397D9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825E5-66FD-363B-9CF7-D9B164DF0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462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EF053-E845-C4B3-10A6-2A0F157C3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187A2E-0182-226A-515E-DAA8E2F2AB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0126FD-D3E3-EA0E-88E9-7EFAF7E3E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205E5-3EE8-95BF-B3A6-F7B7D9CE4A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92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9130E-1793-A366-0B7E-C9DBF5135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60EE67-D4CD-B3F0-0422-CF8FDDA93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47507-11BE-F9FE-495A-CA0D42BF9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https://www.w3schools.com/css/default.asp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6F444-3980-6158-6EE7-6B34987E4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962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E0E04-2694-83A2-D69B-F5AEEF72A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F80D66-92FA-EFF3-631A-2BB4C84335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311CFD-4294-D6EC-04BD-59828573C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EB320-F202-DDE9-7568-99A262A02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34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9895D-D417-47A2-7898-07EEDC815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189065-FAC9-25C9-74B1-42424D0571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F882B2-3376-213C-856C-72AFEA2D2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228F3-9492-3A99-EE7D-FC43B9A6D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74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8B7A4-FCEA-E098-4FAA-99AD6917D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461AF-ACC8-FAE2-FB3C-B4BCD5709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3A7E34-ADB7-FB0B-10F4-EE9D5A97D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https://omatsuri.app/</a:t>
            </a:r>
            <a:endParaRPr lang="en-US" dirty="0"/>
          </a:p>
          <a:p>
            <a:r>
              <a:rPr lang="hr-HR" dirty="0"/>
              <a:t>https://devdocs.io/html/</a:t>
            </a:r>
            <a:endParaRPr lang="en-US" dirty="0"/>
          </a:p>
          <a:p>
            <a:r>
              <a:rPr lang="hr-HR" dirty="0"/>
              <a:t>https://htmlrev.com/</a:t>
            </a:r>
            <a:endParaRPr lang="en-US" dirty="0"/>
          </a:p>
          <a:p>
            <a:r>
              <a:rPr lang="hr-HR" dirty="0"/>
              <a:t>https://uiverse.io/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6C851-124F-FF05-A330-85AA2D696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6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9060F-EC25-4F51-60CF-20244ADE2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11E3A9-4EE4-068A-6F4E-90BA2C0804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4A91FB-E22A-ADCB-4276-D9DAE92CB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59452-E63C-E76D-1277-509A20249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1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38ED3-6ABB-518A-CA78-542F9244B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9D5228-58B0-6624-8C14-A1A8E2624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3628DB-4D1F-EA33-536B-D8A14B1F6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D5B5A-2611-6098-F954-9E8715487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0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EC3A6-AE11-01ED-9158-287640075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F77181-8900-398C-E7C2-747355C964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9FD566-9910-5FF0-9FA3-DDAF8152B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D40BF-4207-1BA6-FD53-5D772B2944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4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C4EC4-BFCF-4E46-0502-7B76B24DE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CE7915-FBC1-6937-15A9-9C77462BB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AD8070-6F86-1BE0-1A72-E45DA3A35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BAAAF-D6C6-49DC-9765-46CA07AFB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1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05493-3638-AFB3-AB4B-3945ADC14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21B21-60FD-6366-12F9-CC6BFFCB3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7F295C-5ECC-BFC6-6F59-F601768F7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4AA3A-03E5-B9BE-B7DF-251F14EF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93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1514F-3B94-1602-1B99-FE736ADAD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D43050-61C4-0E42-AF81-30EDFF5CB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46D22E-7000-691C-9BBF-98E3F25A2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78B25-7E09-C678-D273-F8742CE7A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09/03/2025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09/03/2025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09/03/2025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09/03/2025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09/03/2025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09/03/2025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09/03/2025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09/03/2025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09/03/2025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09/03/2025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09/03/2025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09/03/2025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09/03/2025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7AFEA-5C4D-F5E9-33C4-0C604EFC7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B044-B4BD-767A-124E-897543A3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 U CSS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16318-209D-387B-86DF-DB1FAB559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Stilizacija</a:t>
            </a:r>
            <a:r>
              <a:rPr lang="en-US" dirty="0"/>
              <a:t> web </a:t>
            </a:r>
            <a:r>
              <a:rPr lang="en-US" dirty="0" err="1"/>
              <a:t>stranica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9074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5388F-664F-FFE4-BBCA-2C58A57F1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47DD6F-1B1B-8052-B3C5-C17B69D482D9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ID SELEKTORI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41EC4-7C3A-89CB-1401-409972B5C631}"/>
              </a:ext>
            </a:extLst>
          </p:cNvPr>
          <p:cNvSpPr txBox="1"/>
          <p:nvPr/>
        </p:nvSpPr>
        <p:spPr>
          <a:xfrm>
            <a:off x="988280" y="2838939"/>
            <a:ext cx="61428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/>
              <a:t>ID je jedinstven</a:t>
            </a:r>
            <a:r>
              <a:rPr lang="hr-HR" dirty="0"/>
              <a:t> i koristi se kada želiš da </a:t>
            </a:r>
            <a:r>
              <a:rPr lang="hr-HR" dirty="0" err="1"/>
              <a:t>stilizuješ</a:t>
            </a:r>
            <a:r>
              <a:rPr lang="hr-HR" dirty="0"/>
              <a:t> </a:t>
            </a:r>
            <a:r>
              <a:rPr lang="hr-HR" b="1" dirty="0"/>
              <a:t>samo jedan</a:t>
            </a:r>
            <a:r>
              <a:rPr lang="hr-HR" dirty="0"/>
              <a:t> element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Svaki ID mora biti jedinstven u HTML dokumentu!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pl-PL" dirty="0"/>
              <a:t>Koristi ID-eve samo kada je zaista potrebno!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21BA0-12A2-FD5C-9B34-0988C6051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735" y="2880232"/>
            <a:ext cx="3048000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7CF98C-BFB4-783B-AA9B-1B2F398B3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623" y="3854601"/>
            <a:ext cx="15240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981B7-FE5C-5947-22C9-B3EBF2396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DEB2-55CB-41A5-B356-4D47A855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55641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Selektori Atributa</a:t>
            </a:r>
            <a:r>
              <a:rPr lang="en-US" sz="1600" dirty="0"/>
              <a:t> []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5A4E90-ED97-5EAA-D718-8DEFCE74EF40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Kako Ciljati HTML Elemente?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C62D9-ED44-80AB-74AC-BC475BDC4633}"/>
              </a:ext>
            </a:extLst>
          </p:cNvPr>
          <p:cNvSpPr txBox="1"/>
          <p:nvPr/>
        </p:nvSpPr>
        <p:spPr>
          <a:xfrm>
            <a:off x="988280" y="2983588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Ovim selektorom možemo </a:t>
            </a:r>
            <a:r>
              <a:rPr lang="hr-HR" b="1" dirty="0"/>
              <a:t>ciljati HTML elemente koji imaju određeni atribut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</a:t>
            </a:r>
            <a:r>
              <a:rPr lang="hr-HR" dirty="0" err="1"/>
              <a:t>Prim</a:t>
            </a:r>
            <a:r>
              <a:rPr lang="en-US" dirty="0"/>
              <a:t>j</a:t>
            </a:r>
            <a:r>
              <a:rPr lang="hr-HR" dirty="0" err="1"/>
              <a:t>eni</a:t>
            </a:r>
            <a:r>
              <a:rPr lang="en-US" dirty="0"/>
              <a:t>t </a:t>
            </a:r>
            <a:r>
              <a:rPr lang="hr-HR" dirty="0"/>
              <a:t>će stil </a:t>
            </a:r>
            <a:r>
              <a:rPr lang="hr-HR" b="1" dirty="0"/>
              <a:t>samo na</a:t>
            </a:r>
            <a:r>
              <a:rPr lang="en-US" b="1" dirty="0"/>
              <a:t> &lt;input&gt; </a:t>
            </a:r>
            <a:r>
              <a:rPr lang="hr-HR" dirty="0"/>
              <a:t>elemente sa</a:t>
            </a:r>
            <a:r>
              <a:rPr lang="en-US" dirty="0"/>
              <a:t> </a:t>
            </a:r>
            <a:r>
              <a:rPr lang="en-US" b="1" dirty="0"/>
              <a:t>type=“text”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B6928-100E-8AD3-6082-52715ADF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030" y="2918683"/>
            <a:ext cx="4019550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C607F0-A7C5-060C-FA1D-94EC0D1AA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400" y="3876753"/>
            <a:ext cx="24669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58FA9-C097-3717-CAD0-311D34A51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85A8-6337-70B9-A7BF-C2A1DF34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55641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Univerzalni Selektor</a:t>
            </a:r>
            <a:r>
              <a:rPr lang="en-US" sz="1600" dirty="0"/>
              <a:t> *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682E13-2BA2-39CF-BD3C-974AF895F507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Kako Ciljati HTML Elemente?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3A267A-DFD6-96F8-A3AF-C50F84385C2F}"/>
              </a:ext>
            </a:extLst>
          </p:cNvPr>
          <p:cNvSpPr txBox="1"/>
          <p:nvPr/>
        </p:nvSpPr>
        <p:spPr>
          <a:xfrm>
            <a:off x="988280" y="2983588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 err="1"/>
              <a:t>Primeni</a:t>
            </a:r>
            <a:r>
              <a:rPr lang="hr-HR" b="1" dirty="0"/>
              <a:t> stil na SVE elemente</a:t>
            </a:r>
            <a:r>
              <a:rPr lang="hr-HR" dirty="0"/>
              <a:t> u HTML dokumentu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hr-HR" b="1" dirty="0"/>
              <a:t>Korisno za </a:t>
            </a:r>
            <a:r>
              <a:rPr lang="hr-HR" b="1" dirty="0" err="1"/>
              <a:t>resetovanje</a:t>
            </a:r>
            <a:r>
              <a:rPr lang="hr-HR" b="1" dirty="0"/>
              <a:t> stilova</a:t>
            </a:r>
            <a:r>
              <a:rPr lang="hr-HR" dirty="0"/>
              <a:t> na početku CSS fajla!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465AC-B110-F138-4D7B-2A7AA0E7A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076" y="2976562"/>
            <a:ext cx="29622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4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F727F-9B52-1383-1603-F4057E104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41A073-4D54-DE7A-C2F1-949FF2BC3CB6}"/>
              </a:ext>
            </a:extLst>
          </p:cNvPr>
          <p:cNvSpPr txBox="1">
            <a:spLocks/>
          </p:cNvSpPr>
          <p:nvPr/>
        </p:nvSpPr>
        <p:spPr>
          <a:xfrm>
            <a:off x="946297" y="378725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Vjezba 2</a:t>
            </a:r>
            <a:endParaRPr lang="hr-H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2F28A-8B82-9FA9-08EA-D84821BFECED}"/>
              </a:ext>
            </a:extLst>
          </p:cNvPr>
          <p:cNvSpPr txBox="1"/>
          <p:nvPr/>
        </p:nvSpPr>
        <p:spPr>
          <a:xfrm>
            <a:off x="1233377" y="2636874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E59FF2D-AB24-5659-D2F8-7B5C5DDC78B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50851" y="1150010"/>
            <a:ext cx="524362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Cilj: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Dodati boje pomoću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named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colors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HEX i RGB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vrijednosti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Koraci:</a:t>
            </a: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background-color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stranice na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antiquewhite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h1 koristeći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named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colors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h2 koristeći HEX kod.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background-color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h1 koristeći HEX kod.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h2 koristeći RGB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vrijednost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B6AC5B-8EC4-EC5E-2528-17544BBB7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580" y="1919679"/>
            <a:ext cx="4855741" cy="243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D13FF-91D0-1EA5-9A89-1ABB75DAE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F342FD-963F-E4EA-97E2-8B8AD761B237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Chrome Developer </a:t>
            </a:r>
            <a:r>
              <a:rPr lang="hr-HR" dirty="0" err="1"/>
              <a:t>Tools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AA844F-FABE-6D95-167B-14D52240DBA8}"/>
              </a:ext>
            </a:extLst>
          </p:cNvPr>
          <p:cNvSpPr txBox="1"/>
          <p:nvPr/>
        </p:nvSpPr>
        <p:spPr>
          <a:xfrm>
            <a:off x="878959" y="1464092"/>
            <a:ext cx="61428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✅ Omogućuju inspekciju HTML i CSS koda</a:t>
            </a:r>
            <a:br>
              <a:rPr lang="hr-HR" sz="1600" dirty="0"/>
            </a:br>
            <a:r>
              <a:rPr lang="hr-HR" sz="1600" dirty="0"/>
              <a:t>✅ Otkrivanje i testiranje CSS pravila</a:t>
            </a:r>
            <a:br>
              <a:rPr lang="hr-HR" sz="1600" dirty="0"/>
            </a:br>
            <a:r>
              <a:rPr lang="hr-HR" sz="1600" dirty="0"/>
              <a:t>✅ Mijenjanje stilova uživo bez mijenjanja originalnog koda</a:t>
            </a:r>
            <a:br>
              <a:rPr lang="hr-HR" sz="1600" dirty="0"/>
            </a:br>
            <a:r>
              <a:rPr lang="hr-HR" sz="1600" dirty="0"/>
              <a:t>✅ Pregled automatski dodijeljenih stilova preglednika</a:t>
            </a:r>
            <a:endParaRPr lang="en-US" sz="1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A2529B-1593-0E63-DB71-54CB60018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597" y="3223925"/>
            <a:ext cx="4492101" cy="18756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C197BA-9F3F-D6C5-4A6B-4CD861BB8768}"/>
              </a:ext>
            </a:extLst>
          </p:cNvPr>
          <p:cNvSpPr txBox="1"/>
          <p:nvPr/>
        </p:nvSpPr>
        <p:spPr>
          <a:xfrm>
            <a:off x="878959" y="2880004"/>
            <a:ext cx="614561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🔹 </a:t>
            </a:r>
            <a:r>
              <a:rPr lang="hr-HR" sz="1400" b="1" dirty="0"/>
              <a:t>Metoda 1: Preko izbornika</a:t>
            </a:r>
            <a:br>
              <a:rPr lang="hr-HR" sz="1400" dirty="0"/>
            </a:br>
            <a:r>
              <a:rPr lang="hr-HR" sz="1400" dirty="0"/>
              <a:t>1️⃣ Klikni na tri točkice u gornjem desnom kutu Chrome-a</a:t>
            </a:r>
            <a:br>
              <a:rPr lang="hr-HR" sz="1400" dirty="0"/>
            </a:br>
            <a:r>
              <a:rPr lang="hr-HR" sz="1400" dirty="0"/>
              <a:t>2️⃣ </a:t>
            </a:r>
            <a:r>
              <a:rPr lang="hr-HR" sz="1400" b="1" dirty="0"/>
              <a:t>More </a:t>
            </a:r>
            <a:r>
              <a:rPr lang="hr-HR" sz="1400" b="1" dirty="0" err="1"/>
              <a:t>Tools</a:t>
            </a:r>
            <a:r>
              <a:rPr lang="hr-HR" sz="1400" b="1" dirty="0"/>
              <a:t> → Developer </a:t>
            </a:r>
            <a:r>
              <a:rPr lang="hr-HR" sz="1400" b="1" dirty="0" err="1"/>
              <a:t>Tools</a:t>
            </a:r>
            <a:br>
              <a:rPr lang="en-US" sz="1400" b="1" dirty="0"/>
            </a:br>
            <a:endParaRPr lang="hr-HR" sz="1400" dirty="0"/>
          </a:p>
          <a:p>
            <a:r>
              <a:rPr lang="hr-HR" sz="1400" dirty="0"/>
              <a:t>🔹 </a:t>
            </a:r>
            <a:r>
              <a:rPr lang="hr-HR" sz="1400" b="1" dirty="0"/>
              <a:t>Metoda 2: </a:t>
            </a:r>
            <a:r>
              <a:rPr lang="hr-HR" sz="1400" b="1" dirty="0" err="1"/>
              <a:t>Tipkovni</a:t>
            </a:r>
            <a:r>
              <a:rPr lang="hr-HR" sz="1400" b="1" dirty="0"/>
              <a:t> prečaci</a:t>
            </a:r>
            <a:br>
              <a:rPr lang="hr-HR" sz="1400" dirty="0"/>
            </a:br>
            <a:r>
              <a:rPr lang="hr-HR" sz="1400" dirty="0"/>
              <a:t>📌 Windows/Linux: </a:t>
            </a:r>
            <a:r>
              <a:rPr lang="hr-HR" sz="1400" b="1" dirty="0" err="1"/>
              <a:t>Ctrl</a:t>
            </a:r>
            <a:r>
              <a:rPr lang="hr-HR" sz="1400" b="1" dirty="0"/>
              <a:t> + </a:t>
            </a:r>
            <a:r>
              <a:rPr lang="hr-HR" sz="1400" b="1" dirty="0" err="1"/>
              <a:t>Shift</a:t>
            </a:r>
            <a:r>
              <a:rPr lang="hr-HR" sz="1400" b="1" dirty="0"/>
              <a:t> + I</a:t>
            </a:r>
            <a:r>
              <a:rPr lang="hr-HR" sz="1400" dirty="0"/>
              <a:t> ili </a:t>
            </a:r>
            <a:r>
              <a:rPr lang="hr-HR" sz="1400" b="1" dirty="0"/>
              <a:t>F12</a:t>
            </a:r>
            <a:br>
              <a:rPr lang="hr-HR" sz="1400" dirty="0"/>
            </a:br>
            <a:r>
              <a:rPr lang="hr-HR" sz="1400" dirty="0"/>
              <a:t>📌 Mac: </a:t>
            </a:r>
            <a:r>
              <a:rPr lang="hr-HR" sz="1400" b="1" dirty="0" err="1"/>
              <a:t>Cmd</a:t>
            </a:r>
            <a:r>
              <a:rPr lang="hr-HR" sz="1400" b="1" dirty="0"/>
              <a:t> + </a:t>
            </a:r>
            <a:r>
              <a:rPr lang="hr-HR" sz="1400" b="1" dirty="0" err="1"/>
              <a:t>Option</a:t>
            </a:r>
            <a:r>
              <a:rPr lang="hr-HR" sz="1400" b="1" dirty="0"/>
              <a:t> + I</a:t>
            </a:r>
            <a:br>
              <a:rPr lang="en-US" sz="1400" b="1" dirty="0"/>
            </a:br>
            <a:endParaRPr lang="hr-HR" sz="1400" dirty="0"/>
          </a:p>
          <a:p>
            <a:r>
              <a:rPr lang="hr-HR" sz="1400" dirty="0"/>
              <a:t>🔹 </a:t>
            </a:r>
            <a:r>
              <a:rPr lang="hr-HR" sz="1400" b="1" dirty="0"/>
              <a:t>Metoda 3: Desni klik (Najbrže!)</a:t>
            </a:r>
            <a:br>
              <a:rPr lang="hr-HR" sz="1400" dirty="0"/>
            </a:br>
            <a:r>
              <a:rPr lang="hr-HR" sz="1400" dirty="0"/>
              <a:t>1️⃣ Desni klik na bilo koji element na web stranici</a:t>
            </a:r>
            <a:br>
              <a:rPr lang="hr-HR" sz="1400" dirty="0"/>
            </a:br>
            <a:r>
              <a:rPr lang="hr-HR" sz="1400" dirty="0"/>
              <a:t>2️⃣ Klikni </a:t>
            </a:r>
            <a:r>
              <a:rPr lang="hr-HR" sz="1400" b="1" dirty="0" err="1"/>
              <a:t>Inspect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102482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4CB10-4D00-CAFE-2837-40023755C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4729A8-91A9-74F4-E2D5-84BA516119D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Chrome Developer </a:t>
            </a:r>
            <a:r>
              <a:rPr lang="hr-HR" dirty="0" err="1"/>
              <a:t>Tools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09B65-33E7-7509-0807-E8A11CF01D3E}"/>
              </a:ext>
            </a:extLst>
          </p:cNvPr>
          <p:cNvSpPr txBox="1"/>
          <p:nvPr/>
        </p:nvSpPr>
        <p:spPr>
          <a:xfrm>
            <a:off x="878959" y="1859338"/>
            <a:ext cx="61428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"</a:t>
            </a:r>
            <a:r>
              <a:rPr lang="hr-HR" dirty="0" err="1"/>
              <a:t>Computed</a:t>
            </a:r>
            <a:r>
              <a:rPr lang="hr-HR" dirty="0"/>
              <a:t>" kartica prikazuje konačni rezultat svih primijenjenih CSS pravila.</a:t>
            </a:r>
            <a:endParaRPr lang="en-US" dirty="0"/>
          </a:p>
          <a:p>
            <a:endParaRPr lang="en-US" dirty="0"/>
          </a:p>
          <a:p>
            <a:r>
              <a:rPr lang="hr-HR" dirty="0"/>
              <a:t>✅ Prikazuje sve boje, margine, fontove i druge osobine elementa</a:t>
            </a:r>
            <a:br>
              <a:rPr lang="hr-HR" dirty="0"/>
            </a:br>
            <a:r>
              <a:rPr lang="hr-HR" dirty="0"/>
              <a:t>✅ Ignorira precrtana pravila koja nisu aktivna</a:t>
            </a:r>
            <a:br>
              <a:rPr lang="hr-HR" dirty="0"/>
            </a:br>
            <a:r>
              <a:rPr lang="hr-HR" dirty="0"/>
              <a:t>✅ Omogućuje brže dijagnosticiranje problema</a:t>
            </a:r>
            <a:endParaRPr lang="en-US" dirty="0"/>
          </a:p>
          <a:p>
            <a:endParaRPr lang="en-US" b="1" dirty="0"/>
          </a:p>
          <a:p>
            <a:r>
              <a:rPr lang="hr-HR" b="1" dirty="0"/>
              <a:t>Primjer:</a:t>
            </a:r>
            <a:r>
              <a:rPr lang="hr-HR" dirty="0"/>
              <a:t> Ako se boja teksta ne prikazuje onako kako si očekivao, u </a:t>
            </a:r>
            <a:r>
              <a:rPr lang="hr-HR" b="1" dirty="0" err="1"/>
              <a:t>Computed</a:t>
            </a:r>
            <a:r>
              <a:rPr lang="hr-HR" dirty="0"/>
              <a:t> sekciji možeš vidjeti koje CSS pravilo ima prednost.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A39F1-48AE-3A77-818E-07D363F8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969" y="2594376"/>
            <a:ext cx="3653834" cy="16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591BD-21A4-B276-B347-908954B85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EDDE4F-BD07-0561-0A5A-4361C7C5E5DF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Chrome Developer </a:t>
            </a:r>
            <a:r>
              <a:rPr lang="hr-HR" dirty="0" err="1"/>
              <a:t>Tools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5119B-1715-1721-A121-B6D7AF60B942}"/>
              </a:ext>
            </a:extLst>
          </p:cNvPr>
          <p:cNvSpPr txBox="1"/>
          <p:nvPr/>
        </p:nvSpPr>
        <p:spPr>
          <a:xfrm>
            <a:off x="909141" y="2109424"/>
            <a:ext cx="65797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✅ Sve boje na stranici (pozadina, tekst, linkovi)</a:t>
            </a:r>
            <a:br>
              <a:rPr lang="hr-HR" dirty="0"/>
            </a:br>
            <a:r>
              <a:rPr lang="hr-HR" dirty="0"/>
              <a:t>✅ Koji se fontovi koriste</a:t>
            </a:r>
            <a:br>
              <a:rPr lang="hr-HR" dirty="0"/>
            </a:br>
            <a:r>
              <a:rPr lang="hr-HR" dirty="0"/>
              <a:t>✅ Koje veličine fontova su primijenjene</a:t>
            </a:r>
            <a:endParaRPr lang="en-US" dirty="0"/>
          </a:p>
          <a:p>
            <a:endParaRPr lang="hr-HR" dirty="0"/>
          </a:p>
          <a:p>
            <a:r>
              <a:rPr lang="hr-HR" dirty="0"/>
              <a:t>🔍 </a:t>
            </a:r>
            <a:r>
              <a:rPr lang="hr-HR" b="1" dirty="0"/>
              <a:t>Koristan trik:</a:t>
            </a:r>
            <a:r>
              <a:rPr lang="hr-HR" dirty="0"/>
              <a:t> Ako vidiš zanimljivu boju na nekoj web stranici, pomoću </a:t>
            </a:r>
            <a:r>
              <a:rPr lang="hr-HR" b="1" dirty="0"/>
              <a:t>CSS </a:t>
            </a:r>
            <a:r>
              <a:rPr lang="hr-HR" b="1" dirty="0" err="1"/>
              <a:t>Overview</a:t>
            </a:r>
            <a:r>
              <a:rPr lang="hr-HR" dirty="0"/>
              <a:t> možeš brzo dobiti njezin kod i iskoristiti je u svom projektu.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04778-9AC9-C59A-66FE-884F659D3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840" y="2081350"/>
            <a:ext cx="3210220" cy="28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97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BAD5D-40BD-4E22-B2EA-394186824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9BDF96-045A-7219-F3A9-16A80F8A96F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Box</a:t>
            </a:r>
            <a:r>
              <a:rPr lang="hr-HR" dirty="0"/>
              <a:t> Model: Margine, </a:t>
            </a:r>
            <a:r>
              <a:rPr lang="hr-HR" dirty="0" err="1"/>
              <a:t>Padding</a:t>
            </a:r>
            <a:r>
              <a:rPr lang="hr-HR" dirty="0"/>
              <a:t> i Obrubi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8EB44C-A2C4-660B-6CE1-F5B6BB9448B5}"/>
              </a:ext>
            </a:extLst>
          </p:cNvPr>
          <p:cNvSpPr txBox="1"/>
          <p:nvPr/>
        </p:nvSpPr>
        <p:spPr>
          <a:xfrm>
            <a:off x="878959" y="1687375"/>
            <a:ext cx="61428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element se </a:t>
            </a:r>
            <a:r>
              <a:rPr lang="en-US" dirty="0" err="1"/>
              <a:t>satoji</a:t>
            </a:r>
            <a:r>
              <a:rPr lang="en-US" dirty="0"/>
              <a:t> od:</a:t>
            </a:r>
          </a:p>
          <a:p>
            <a:endParaRPr lang="en-US" dirty="0"/>
          </a:p>
          <a:p>
            <a:r>
              <a:rPr lang="hr-HR" b="1" dirty="0"/>
              <a:t>Sadržaja (</a:t>
            </a:r>
            <a:r>
              <a:rPr lang="hr-HR" b="1" dirty="0" err="1"/>
              <a:t>Content</a:t>
            </a:r>
            <a:r>
              <a:rPr lang="hr-HR" b="1" dirty="0"/>
              <a:t>)</a:t>
            </a:r>
            <a:r>
              <a:rPr lang="hr-HR" dirty="0"/>
              <a:t> – Tekst, slika, paragraf, naslov itd.</a:t>
            </a:r>
            <a:endParaRPr lang="en-US" dirty="0"/>
          </a:p>
          <a:p>
            <a:br>
              <a:rPr lang="hr-HR" dirty="0"/>
            </a:br>
            <a:r>
              <a:rPr lang="hr-HR" b="1" dirty="0" err="1"/>
              <a:t>Padding</a:t>
            </a:r>
            <a:r>
              <a:rPr lang="hr-HR" b="1" dirty="0"/>
              <a:t>-a</a:t>
            </a:r>
            <a:r>
              <a:rPr lang="hr-HR" dirty="0"/>
              <a:t> – Unutrašnji razmak između sadržaja i obruba</a:t>
            </a:r>
            <a:endParaRPr lang="en-US" dirty="0"/>
          </a:p>
          <a:p>
            <a:br>
              <a:rPr lang="hr-HR" dirty="0"/>
            </a:br>
            <a:r>
              <a:rPr lang="hr-HR" b="1" dirty="0"/>
              <a:t>Obruba (</a:t>
            </a:r>
            <a:r>
              <a:rPr lang="hr-HR" b="1" dirty="0" err="1"/>
              <a:t>Border</a:t>
            </a:r>
            <a:r>
              <a:rPr lang="hr-HR" b="1" dirty="0"/>
              <a:t>)</a:t>
            </a:r>
            <a:r>
              <a:rPr lang="hr-HR" dirty="0"/>
              <a:t> – Linija koja okružuje element</a:t>
            </a:r>
            <a:endParaRPr lang="en-US" dirty="0"/>
          </a:p>
          <a:p>
            <a:br>
              <a:rPr lang="hr-HR" dirty="0"/>
            </a:br>
            <a:r>
              <a:rPr lang="hr-HR" b="1" dirty="0"/>
              <a:t>Margine (</a:t>
            </a:r>
            <a:r>
              <a:rPr lang="hr-HR" b="1" dirty="0" err="1"/>
              <a:t>Margin</a:t>
            </a:r>
            <a:r>
              <a:rPr lang="hr-HR" b="1" dirty="0"/>
              <a:t>)</a:t>
            </a:r>
            <a:r>
              <a:rPr lang="hr-HR" dirty="0"/>
              <a:t> – Razmak između elementa i drugih elemenata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3FBE84-67A5-4E3F-5829-E7B29D72F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207" y="2594376"/>
            <a:ext cx="3653834" cy="16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3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ED31C-BD72-532E-198B-E6904070A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31E2BE-9E40-8B6F-FBB4-083035B82D4C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&lt;div&gt; ELEMENT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CF9E3-B9FD-2269-A41D-904BCC103650}"/>
              </a:ext>
            </a:extLst>
          </p:cNvPr>
          <p:cNvSpPr txBox="1"/>
          <p:nvPr/>
        </p:nvSpPr>
        <p:spPr>
          <a:xfrm>
            <a:off x="878959" y="2057465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Ponekad je potrebno </a:t>
            </a:r>
            <a:r>
              <a:rPr lang="en-US" b="1" dirty="0" err="1"/>
              <a:t>grupirati</a:t>
            </a:r>
            <a:r>
              <a:rPr lang="hr-HR" b="1" dirty="0"/>
              <a:t> elemente u “</a:t>
            </a:r>
            <a:r>
              <a:rPr lang="en-US" b="1" dirty="0" err="1"/>
              <a:t>kontejnere</a:t>
            </a:r>
            <a:r>
              <a:rPr lang="hr-HR" b="1" dirty="0"/>
              <a:t>"</a:t>
            </a:r>
            <a:r>
              <a:rPr lang="hr-HR" dirty="0"/>
              <a:t> kako bismo im lakše dodali stilove.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en-US" b="1" dirty="0"/>
              <a:t>&lt;div&gt; </a:t>
            </a:r>
            <a:r>
              <a:rPr lang="hr-HR" dirty="0"/>
              <a:t>omogućava fleksibilnost u rasporedu elemenata na stranici.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AA350-779A-4946-40C3-3FB211143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246" y="1562165"/>
            <a:ext cx="4724400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BF6815-C0C9-3C09-5F2D-06470BF37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246" y="3428999"/>
            <a:ext cx="21336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03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2F367-F090-3B40-8EFB-46F0D7876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65DFA6-A46A-9568-2E48-DC585A715521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29668-40BC-AC9B-DE9D-D101207824F0}"/>
              </a:ext>
            </a:extLst>
          </p:cNvPr>
          <p:cNvSpPr txBox="1"/>
          <p:nvPr/>
        </p:nvSpPr>
        <p:spPr>
          <a:xfrm>
            <a:off x="878959" y="2642233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hr-HR" b="1" dirty="0"/>
              <a:t>Pravilo koje je niže u CSS fajlu ima veći prioritet</a:t>
            </a:r>
            <a:r>
              <a:rPr lang="hr-HR" dirty="0"/>
              <a:t> i može </a:t>
            </a:r>
            <a:r>
              <a:rPr lang="hr-HR" b="1" dirty="0"/>
              <a:t>pregaziti</a:t>
            </a:r>
            <a:r>
              <a:rPr lang="hr-HR" dirty="0"/>
              <a:t> prethodno definisana pravila.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en-US" dirty="0" err="1"/>
              <a:t>Tekst</a:t>
            </a:r>
            <a:r>
              <a:rPr lang="en-US" dirty="0"/>
              <a:t> &lt;li&gt; </a:t>
            </a:r>
            <a:r>
              <a:rPr lang="hr-HR" dirty="0"/>
              <a:t>će biti </a:t>
            </a:r>
            <a:r>
              <a:rPr lang="hr-HR" b="1" dirty="0"/>
              <a:t>plav</a:t>
            </a:r>
            <a:r>
              <a:rPr lang="hr-HR" dirty="0"/>
              <a:t>, jer drugo pravilo dolazi </a:t>
            </a:r>
            <a:r>
              <a:rPr lang="hr-HR" b="1" dirty="0"/>
              <a:t>kasnije</a:t>
            </a:r>
            <a:r>
              <a:rPr lang="hr-HR" dirty="0"/>
              <a:t> i pregazi prvo.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2A3E14-D5B2-765F-4443-BE314E4D20BE}"/>
              </a:ext>
            </a:extLst>
          </p:cNvPr>
          <p:cNvSpPr txBox="1"/>
          <p:nvPr/>
        </p:nvSpPr>
        <p:spPr>
          <a:xfrm>
            <a:off x="878959" y="1237032"/>
            <a:ext cx="9904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9ACED"/>
                </a:solidFill>
                <a:latin typeface="Open Sans" panose="020B0606030504020204" pitchFamily="34" charset="0"/>
              </a:rPr>
              <a:t>K</a:t>
            </a:r>
            <a:r>
              <a:rPr lang="hr-HR" sz="1800" kern="1200" dirty="0">
                <a:solidFill>
                  <a:srgbClr val="69ACED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ako CSS odlučuje koji stil će biti primenjen kada postoji više pravila za isti element</a:t>
            </a:r>
            <a:endParaRPr lang="hr-H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1B7400-3BE7-E457-D91A-E14E5D16B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662" y="2509836"/>
            <a:ext cx="44862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8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F0313-C99D-EAD0-6F3B-EA42B6A22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waterfall&#10;&#10;AI-generated content may be incorrect.">
            <a:extLst>
              <a:ext uri="{FF2B5EF4-FFF2-40B4-BE49-F238E27FC236}">
                <a16:creationId xmlns:a16="http://schemas.microsoft.com/office/drawing/2014/main" id="{FBAFAC77-96B4-7828-3D12-10114C92AB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703" r="4989" b="-1"/>
          <a:stretch/>
        </p:blipFill>
        <p:spPr>
          <a:xfrm>
            <a:off x="6022976" y="987425"/>
            <a:ext cx="5332412" cy="487362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829A98-E11B-B641-1BFC-1C63F190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>
            <a:normAutofit/>
          </a:bodyPr>
          <a:lstStyle/>
          <a:p>
            <a:r>
              <a:rPr lang="hr-HR" dirty="0"/>
              <a:t>Š</a:t>
            </a:r>
            <a:r>
              <a:rPr lang="en-US" dirty="0"/>
              <a:t>to je CSS?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57F7-C7EB-BF18-35AE-7D014E536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>
            <a:normAutofit/>
          </a:bodyPr>
          <a:lstStyle/>
          <a:p>
            <a:r>
              <a:rPr lang="hr-HR" dirty="0"/>
              <a:t>CSS je skraćenica za </a:t>
            </a:r>
            <a:r>
              <a:rPr lang="hr-HR" b="1" dirty="0"/>
              <a:t>Cascading Style Sheets</a:t>
            </a:r>
            <a:r>
              <a:rPr lang="hr-HR" dirty="0"/>
              <a:t> </a:t>
            </a:r>
            <a:r>
              <a:rPr lang="hr-HR" i="1" dirty="0"/>
              <a:t>(Kaskadne </a:t>
            </a:r>
            <a:r>
              <a:rPr lang="en-US" i="1" dirty="0" err="1"/>
              <a:t>Stilizirane</a:t>
            </a:r>
            <a:r>
              <a:rPr lang="en-US" i="1" dirty="0"/>
              <a:t> </a:t>
            </a:r>
            <a:r>
              <a:rPr lang="en-US" i="1" dirty="0" err="1"/>
              <a:t>tabele</a:t>
            </a:r>
            <a:endParaRPr lang="en-US" i="1" dirty="0"/>
          </a:p>
          <a:p>
            <a:r>
              <a:rPr lang="hr-HR" dirty="0"/>
              <a:t>💡 </a:t>
            </a:r>
            <a:r>
              <a:rPr lang="hr-HR" b="1" dirty="0"/>
              <a:t>Šta znači "kaskadno" (Cascading)?</a:t>
            </a:r>
            <a:br>
              <a:rPr lang="hr-HR" dirty="0"/>
            </a:br>
            <a:r>
              <a:rPr lang="hr-HR" dirty="0"/>
              <a:t>👉 Zamislimo </a:t>
            </a:r>
            <a:r>
              <a:rPr lang="hr-HR" b="1" dirty="0"/>
              <a:t>vodopad</a:t>
            </a:r>
            <a:r>
              <a:rPr lang="hr-HR" dirty="0"/>
              <a:t> – voda teče sa jednog nivoa na drugi.</a:t>
            </a:r>
            <a:br>
              <a:rPr lang="hr-HR" dirty="0"/>
            </a:br>
            <a:r>
              <a:rPr lang="hr-HR" dirty="0"/>
              <a:t>👉 Isto tako, </a:t>
            </a:r>
            <a:r>
              <a:rPr lang="hr-HR" b="1" dirty="0"/>
              <a:t>CSS stilovi se primenjuju od najopštijih do najspecifičnijih pravila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👉 Ovo omogućava </a:t>
            </a:r>
            <a:r>
              <a:rPr lang="hr-HR" b="1" dirty="0"/>
              <a:t>kontrolu dizajna</a:t>
            </a:r>
            <a:r>
              <a:rPr lang="hr-HR" dirty="0"/>
              <a:t> i fleksibilnost.</a:t>
            </a:r>
            <a:r>
              <a:rPr lang="hr-HR" i="1" dirty="0"/>
              <a:t> Tabele)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7180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CA91A-4207-1D6C-FBD0-CD122394A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E5A66C-62EC-8FF0-1599-0D097F9CE59F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7135E-E774-D432-646C-B0E06FC71432}"/>
              </a:ext>
            </a:extLst>
          </p:cNvPr>
          <p:cNvSpPr txBox="1"/>
          <p:nvPr/>
        </p:nvSpPr>
        <p:spPr>
          <a:xfrm>
            <a:off x="878959" y="2070699"/>
            <a:ext cx="61428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hr-HR" b="1" dirty="0"/>
              <a:t>CSS specifičnost određuje koji selektor ima prednost</a:t>
            </a:r>
            <a:r>
              <a:rPr lang="hr-HR" dirty="0"/>
              <a:t>. Pravila sa </a:t>
            </a:r>
            <a:r>
              <a:rPr lang="hr-HR" b="1" dirty="0"/>
              <a:t>više specifičnosti</a:t>
            </a:r>
            <a:r>
              <a:rPr lang="hr-HR" dirty="0"/>
              <a:t> će pobediti manje specifične.</a:t>
            </a:r>
            <a:br>
              <a:rPr lang="en-US" dirty="0"/>
            </a:br>
            <a:br>
              <a:rPr lang="en-US" dirty="0"/>
            </a:br>
            <a:r>
              <a:rPr lang="hr-HR" dirty="0"/>
              <a:t>1️⃣ </a:t>
            </a:r>
            <a:r>
              <a:rPr lang="hr-HR" b="1" dirty="0"/>
              <a:t>Element selektor</a:t>
            </a:r>
            <a:r>
              <a:rPr lang="hr-HR" dirty="0"/>
              <a:t> (p, li, h1)</a:t>
            </a:r>
            <a:br>
              <a:rPr lang="hr-HR" dirty="0"/>
            </a:br>
            <a:r>
              <a:rPr lang="hr-HR" dirty="0"/>
              <a:t>2️⃣ </a:t>
            </a:r>
            <a:r>
              <a:rPr lang="hr-HR" b="1" dirty="0"/>
              <a:t>Klasa selektor</a:t>
            </a:r>
            <a:r>
              <a:rPr lang="hr-HR" dirty="0"/>
              <a:t> (.moja-klasa)</a:t>
            </a:r>
            <a:br>
              <a:rPr lang="hr-HR" dirty="0"/>
            </a:br>
            <a:r>
              <a:rPr lang="hr-HR" dirty="0"/>
              <a:t>3️⃣ </a:t>
            </a:r>
            <a:r>
              <a:rPr lang="hr-HR" b="1" dirty="0"/>
              <a:t>Atribut selektor</a:t>
            </a:r>
            <a:r>
              <a:rPr lang="hr-HR" dirty="0"/>
              <a:t> ([type="text"])</a:t>
            </a:r>
            <a:br>
              <a:rPr lang="hr-HR" dirty="0"/>
            </a:br>
            <a:r>
              <a:rPr lang="hr-HR" dirty="0"/>
              <a:t>4️⃣ </a:t>
            </a:r>
            <a:r>
              <a:rPr lang="hr-HR" b="1" dirty="0"/>
              <a:t>ID selektor</a:t>
            </a:r>
            <a:r>
              <a:rPr lang="hr-HR" dirty="0"/>
              <a:t> (#moj-id)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547568-6241-7F4D-FBD2-E5DD4250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59" y="1179376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Specifičnost Selektora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F0BCF-4277-A6B1-BA4A-88512A5F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122" y="2070699"/>
            <a:ext cx="5261463" cy="27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44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2BD27-85FC-EB92-DB77-914F85193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60DB9B-A184-B66F-E2BE-07A55E98F8BA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1CA4F-2948-91AE-E412-C86D1F3E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59" y="1179376"/>
            <a:ext cx="5328139" cy="853976"/>
          </a:xfrm>
        </p:spPr>
        <p:txBody>
          <a:bodyPr>
            <a:normAutofit/>
          </a:bodyPr>
          <a:lstStyle/>
          <a:p>
            <a:r>
              <a:rPr lang="it-IT" sz="1600" dirty="0"/>
              <a:t>Tip Stila (Eksterni, Interni, Inline)</a:t>
            </a:r>
            <a:endParaRPr lang="hr-HR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A95E3-534F-41C3-2864-23AEE9478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46" y="2414906"/>
            <a:ext cx="4750315" cy="366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6398F2-1EF9-F8ED-830A-AAB6A0042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946" y="2781568"/>
            <a:ext cx="3313028" cy="19041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BD29FF-F177-3BAE-CF7A-401C006B3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959" y="2033352"/>
            <a:ext cx="5657116" cy="10678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E0485C-3B88-E86E-3403-FEBC5E6E9BAC}"/>
              </a:ext>
            </a:extLst>
          </p:cNvPr>
          <p:cNvSpPr txBox="1"/>
          <p:nvPr/>
        </p:nvSpPr>
        <p:spPr>
          <a:xfrm>
            <a:off x="878959" y="3756840"/>
            <a:ext cx="5388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👉Tekst će biti </a:t>
            </a:r>
            <a:r>
              <a:rPr lang="hr-HR" b="1" dirty="0"/>
              <a:t>zelen</a:t>
            </a:r>
            <a:r>
              <a:rPr lang="hr-HR" dirty="0"/>
              <a:t>, jer </a:t>
            </a:r>
            <a:r>
              <a:rPr lang="hr-HR" b="1" dirty="0"/>
              <a:t>inline stil ima najveći prioritet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20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841F1-5889-EC60-F37E-A0284C9F3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126D23-CCD7-0CAE-0B57-A0CFECB58005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BD99-B4E7-49ED-EA24-4E217AC994B7}"/>
              </a:ext>
            </a:extLst>
          </p:cNvPr>
          <p:cNvSpPr txBox="1"/>
          <p:nvPr/>
        </p:nvSpPr>
        <p:spPr>
          <a:xfrm>
            <a:off x="878959" y="2075333"/>
            <a:ext cx="61428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👉Ako želiš </a:t>
            </a:r>
            <a:r>
              <a:rPr lang="hr-HR" b="1" dirty="0"/>
              <a:t>apsolutno</a:t>
            </a:r>
            <a:r>
              <a:rPr lang="hr-HR" dirty="0"/>
              <a:t> da osiguraš da neko pravilo </a:t>
            </a:r>
            <a:r>
              <a:rPr lang="hr-HR" b="1" dirty="0"/>
              <a:t>uvek važi</a:t>
            </a:r>
            <a:r>
              <a:rPr lang="hr-HR" dirty="0"/>
              <a:t>, koristi </a:t>
            </a:r>
            <a:r>
              <a:rPr lang="en-US" dirty="0"/>
              <a:t>!important</a:t>
            </a:r>
          </a:p>
          <a:p>
            <a:endParaRPr lang="en-US" dirty="0"/>
          </a:p>
          <a:p>
            <a:r>
              <a:rPr lang="en-US" dirty="0" err="1"/>
              <a:t>Prekomjerena</a:t>
            </a:r>
            <a:r>
              <a:rPr lang="en-US" dirty="0"/>
              <a:t> </a:t>
            </a:r>
            <a:r>
              <a:rPr lang="en-US" dirty="0" err="1"/>
              <a:t>upotreba</a:t>
            </a:r>
            <a:r>
              <a:rPr lang="en-US" dirty="0"/>
              <a:t> !important </a:t>
            </a:r>
            <a:r>
              <a:rPr lang="hr-HR" dirty="0"/>
              <a:t>može zakomplikovati održavanje CSS-a. Koristi ga </a:t>
            </a:r>
            <a:r>
              <a:rPr lang="hr-HR" b="1" dirty="0"/>
              <a:t>samo kada je neophodno</a:t>
            </a:r>
            <a:r>
              <a:rPr lang="hr-HR" dirty="0"/>
              <a:t>!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F0ED5D-E714-0375-2CEE-7E7EF35F0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11" y="3998364"/>
            <a:ext cx="5381625" cy="1571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AA6395-85D3-3697-2B0C-52CA49236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634" y="2075333"/>
            <a:ext cx="3082070" cy="24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80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A8857-A4EE-0C20-8508-3D0ADAC2F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90FB62-F98A-D022-E31E-A17A4FCC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2333873"/>
            <a:ext cx="7008812" cy="2190253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38B1A86-6785-1964-C41C-673C0D98D48A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</a:rPr>
              <a:t>Vjezba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BA596-5F0A-4641-B457-821BF9BC4EBD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Replicirajte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sajt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slike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88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E6119-69A4-5E31-FE45-5C6EA4E5D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4FFDD7-7752-CD09-A693-350B8A933262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Kombin</a:t>
            </a:r>
            <a:r>
              <a:rPr lang="en-US" dirty="0" err="1"/>
              <a:t>iranje</a:t>
            </a:r>
            <a:r>
              <a:rPr lang="hr-HR" dirty="0"/>
              <a:t> CSS Selektora: Precizno Stiliz</a:t>
            </a:r>
            <a:r>
              <a:rPr lang="en-US" dirty="0" err="1"/>
              <a:t>iranje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A7E0F-F49E-D206-1916-4AA9B39C8E75}"/>
              </a:ext>
            </a:extLst>
          </p:cNvPr>
          <p:cNvSpPr txBox="1"/>
          <p:nvPr/>
        </p:nvSpPr>
        <p:spPr>
          <a:xfrm>
            <a:off x="935601" y="2983151"/>
            <a:ext cx="32890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en-US" sz="1200" dirty="0"/>
              <a:t>Oba </a:t>
            </a:r>
            <a:r>
              <a:rPr lang="en-US" sz="1200" dirty="0" err="1"/>
              <a:t>naslova</a:t>
            </a:r>
            <a:r>
              <a:rPr lang="en-US" sz="1200" dirty="0"/>
              <a:t> </a:t>
            </a:r>
            <a:r>
              <a:rPr lang="hr-HR" sz="1200" dirty="0"/>
              <a:t>će imati </a:t>
            </a:r>
            <a:r>
              <a:rPr lang="hr-HR" sz="1200" b="1" dirty="0" err="1"/>
              <a:t>blueviolet</a:t>
            </a:r>
            <a:r>
              <a:rPr lang="hr-HR" sz="1200" dirty="0"/>
              <a:t> boju</a:t>
            </a:r>
            <a:endParaRPr lang="en-US" sz="1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DC7EDE-8998-665B-C842-B56D0A0D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855" y="3654874"/>
            <a:ext cx="5328139" cy="853976"/>
          </a:xfrm>
        </p:spPr>
        <p:txBody>
          <a:bodyPr>
            <a:normAutofit/>
          </a:bodyPr>
          <a:lstStyle/>
          <a:p>
            <a:r>
              <a:rPr lang="it-IT" sz="1600" dirty="0" err="1"/>
              <a:t>Descendant</a:t>
            </a:r>
            <a:r>
              <a:rPr lang="it-IT" sz="1600" dirty="0"/>
              <a:t> </a:t>
            </a:r>
            <a:r>
              <a:rPr lang="it-IT" sz="1600" dirty="0" err="1"/>
              <a:t>Selektor</a:t>
            </a:r>
            <a:endParaRPr lang="hr-HR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8D9DFF-AA7E-52F5-5EAB-E74C2D366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5" y="2179628"/>
            <a:ext cx="1933575" cy="6858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F35DD9-2D56-D3B8-4EC6-BD504C633860}"/>
              </a:ext>
            </a:extLst>
          </p:cNvPr>
          <p:cNvSpPr txBox="1">
            <a:spLocks/>
          </p:cNvSpPr>
          <p:nvPr/>
        </p:nvSpPr>
        <p:spPr>
          <a:xfrm>
            <a:off x="5889208" y="145793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CHILD SELEKTOR (&gt;)</a:t>
            </a:r>
            <a:endParaRPr lang="hr-HR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196AD0-9B8A-61EF-909B-08CEA3C2D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171" y="2170862"/>
            <a:ext cx="1771650" cy="723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ADF300-CE6B-A8F2-BC11-1E3CA0BE48F0}"/>
              </a:ext>
            </a:extLst>
          </p:cNvPr>
          <p:cNvSpPr txBox="1"/>
          <p:nvPr/>
        </p:nvSpPr>
        <p:spPr>
          <a:xfrm>
            <a:off x="5889208" y="3024838"/>
            <a:ext cx="3289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en-US" sz="1200" dirty="0"/>
              <a:t>Samo </a:t>
            </a:r>
            <a:r>
              <a:rPr lang="en-US" sz="1200" dirty="0" err="1"/>
              <a:t>prvi</a:t>
            </a:r>
            <a:r>
              <a:rPr lang="en-US" sz="1200" dirty="0"/>
              <a:t> </a:t>
            </a:r>
            <a:r>
              <a:rPr lang="en-US" sz="1200" b="1" dirty="0"/>
              <a:t>&lt;p&gt;</a:t>
            </a:r>
            <a:r>
              <a:rPr lang="en-US" sz="1200" dirty="0"/>
              <a:t> </a:t>
            </a:r>
            <a:r>
              <a:rPr lang="hr-HR" sz="1200" dirty="0"/>
              <a:t>će dobiti boju </a:t>
            </a:r>
            <a:r>
              <a:rPr lang="hr-HR" sz="1200" b="1" dirty="0" err="1"/>
              <a:t>firebrick</a:t>
            </a:r>
            <a:r>
              <a:rPr lang="hr-HR" sz="1200" dirty="0"/>
              <a:t>, a drugi ostaje </a:t>
            </a:r>
            <a:r>
              <a:rPr lang="hr-HR" sz="1200" dirty="0" err="1"/>
              <a:t>neprom</a:t>
            </a:r>
            <a:r>
              <a:rPr lang="en-US" sz="1200" dirty="0" err="1"/>
              <a:t>ijenjeni</a:t>
            </a:r>
            <a:endParaRPr lang="en-US" sz="12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AD412F5-A465-4D6B-A038-AF31029CEB9F}"/>
              </a:ext>
            </a:extLst>
          </p:cNvPr>
          <p:cNvSpPr txBox="1">
            <a:spLocks/>
          </p:cNvSpPr>
          <p:nvPr/>
        </p:nvSpPr>
        <p:spPr>
          <a:xfrm>
            <a:off x="955092" y="1452792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GRUPIRANJE SELEKTORA (,)</a:t>
            </a:r>
            <a:endParaRPr lang="hr-HR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01C19D-91A4-89C6-1200-5B2630185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053" y="4286947"/>
            <a:ext cx="1419225" cy="657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8B47D9-AF07-9029-083E-B5F2DDC18E0A}"/>
              </a:ext>
            </a:extLst>
          </p:cNvPr>
          <p:cNvSpPr txBox="1"/>
          <p:nvPr/>
        </p:nvSpPr>
        <p:spPr>
          <a:xfrm>
            <a:off x="878959" y="5109166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it-IT" sz="1200" dirty="0" err="1"/>
              <a:t>Svi</a:t>
            </a:r>
            <a:r>
              <a:rPr lang="it-IT" sz="1200" dirty="0"/>
              <a:t> </a:t>
            </a:r>
            <a:r>
              <a:rPr lang="it-IT" sz="1200" b="1" dirty="0"/>
              <a:t>&lt;li&gt; </a:t>
            </a:r>
            <a:r>
              <a:rPr lang="it-IT" sz="1200" dirty="0" err="1"/>
              <a:t>unutar</a:t>
            </a:r>
            <a:r>
              <a:rPr lang="it-IT" sz="1200" dirty="0"/>
              <a:t> .box </a:t>
            </a:r>
            <a:r>
              <a:rPr lang="it-IT" sz="1200" dirty="0" err="1"/>
              <a:t>biće</a:t>
            </a:r>
            <a:r>
              <a:rPr lang="it-IT" sz="1200" dirty="0"/>
              <a:t> </a:t>
            </a:r>
            <a:r>
              <a:rPr lang="it-IT" sz="1200" dirty="0" err="1"/>
              <a:t>plavi</a:t>
            </a:r>
            <a:r>
              <a:rPr lang="it-IT" sz="1200" dirty="0"/>
              <a:t>, </a:t>
            </a:r>
            <a:r>
              <a:rPr lang="it-IT" sz="1200" dirty="0" err="1"/>
              <a:t>bez</a:t>
            </a:r>
            <a:r>
              <a:rPr lang="it-IT" sz="1200" dirty="0"/>
              <a:t> </a:t>
            </a:r>
            <a:r>
              <a:rPr lang="it-IT" sz="1200" dirty="0" err="1"/>
              <a:t>obzira</a:t>
            </a:r>
            <a:r>
              <a:rPr lang="it-IT" sz="1200" dirty="0"/>
              <a:t> da li su </a:t>
            </a:r>
            <a:r>
              <a:rPr lang="it-IT" sz="1200" dirty="0" err="1"/>
              <a:t>unutar</a:t>
            </a:r>
            <a:r>
              <a:rPr lang="it-IT" sz="1200" dirty="0"/>
              <a:t> </a:t>
            </a:r>
            <a:r>
              <a:rPr lang="it-IT" sz="1200" b="1" dirty="0"/>
              <a:t>&lt;</a:t>
            </a:r>
            <a:r>
              <a:rPr lang="it-IT" sz="1200" b="1" dirty="0" err="1"/>
              <a:t>ul</a:t>
            </a:r>
            <a:r>
              <a:rPr lang="it-IT" sz="1200" b="1" dirty="0"/>
              <a:t>&gt;, &lt;div&gt; </a:t>
            </a:r>
            <a:r>
              <a:rPr lang="it-IT" sz="1200" dirty="0"/>
              <a:t>ili </a:t>
            </a:r>
            <a:r>
              <a:rPr lang="it-IT" sz="1200" dirty="0" err="1"/>
              <a:t>drugog</a:t>
            </a:r>
            <a:r>
              <a:rPr lang="it-IT" sz="1200" dirty="0"/>
              <a:t> </a:t>
            </a:r>
            <a:r>
              <a:rPr lang="it-IT" sz="1200" dirty="0" err="1"/>
              <a:t>kontejnera</a:t>
            </a:r>
            <a:r>
              <a:rPr lang="it-IT" sz="1200" dirty="0"/>
              <a:t>.</a:t>
            </a:r>
            <a:endParaRPr lang="en-US" sz="12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79C54F4-8DDB-16B4-1FAD-472D8B24369F}"/>
              </a:ext>
            </a:extLst>
          </p:cNvPr>
          <p:cNvSpPr txBox="1">
            <a:spLocks/>
          </p:cNvSpPr>
          <p:nvPr/>
        </p:nvSpPr>
        <p:spPr>
          <a:xfrm>
            <a:off x="5889207" y="3616579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 err="1"/>
              <a:t>Chaining</a:t>
            </a:r>
            <a:r>
              <a:rPr lang="it-IT" sz="1600" dirty="0"/>
              <a:t> </a:t>
            </a:r>
            <a:r>
              <a:rPr lang="it-IT" sz="1600" dirty="0" err="1"/>
              <a:t>Selektora</a:t>
            </a:r>
            <a:r>
              <a:rPr lang="it-IT" sz="1600" dirty="0"/>
              <a:t> </a:t>
            </a:r>
            <a:endParaRPr lang="hr-HR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2E83E91-5DDC-EB55-4321-4F1308AE7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171" y="4302896"/>
            <a:ext cx="1714500" cy="6191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E66FA7B-4006-5749-962B-5E84E8BE0165}"/>
              </a:ext>
            </a:extLst>
          </p:cNvPr>
          <p:cNvSpPr txBox="1"/>
          <p:nvPr/>
        </p:nvSpPr>
        <p:spPr>
          <a:xfrm>
            <a:off x="5889208" y="5113303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👉Samo </a:t>
            </a:r>
            <a:r>
              <a:rPr lang="hr-HR" sz="1200" b="1" dirty="0"/>
              <a:t>&lt;li&gt; </a:t>
            </a:r>
            <a:r>
              <a:rPr lang="hr-HR" sz="1200" dirty="0"/>
              <a:t>elementi sa klasom </a:t>
            </a:r>
            <a:r>
              <a:rPr lang="hr-HR" sz="1200" b="1" dirty="0"/>
              <a:t>.</a:t>
            </a:r>
            <a:r>
              <a:rPr lang="hr-HR" sz="1200" b="1" dirty="0" err="1"/>
              <a:t>done</a:t>
            </a:r>
            <a:r>
              <a:rPr lang="hr-HR" sz="1200" b="1" dirty="0"/>
              <a:t> </a:t>
            </a:r>
            <a:r>
              <a:rPr lang="hr-HR" sz="1200" dirty="0"/>
              <a:t>bit će </a:t>
            </a:r>
            <a:r>
              <a:rPr lang="hr-HR" sz="1200" dirty="0" err="1"/>
              <a:t>seagreen</a:t>
            </a:r>
            <a:r>
              <a:rPr lang="hr-HR" sz="1200" dirty="0"/>
              <a:t>.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39A36-3DAE-7D20-7CA9-6610B86A94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7686" y="4274321"/>
            <a:ext cx="1476375" cy="6477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66CFF6-7BF0-F55C-F5EB-4BA0F97F4937}"/>
              </a:ext>
            </a:extLst>
          </p:cNvPr>
          <p:cNvSpPr txBox="1">
            <a:spLocks/>
          </p:cNvSpPr>
          <p:nvPr/>
        </p:nvSpPr>
        <p:spPr>
          <a:xfrm>
            <a:off x="9661884" y="358895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KOMBINIRANJE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2815975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0395E-95CF-8AAF-9255-CB5A3D4A7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8F52FF-05E3-962E-867F-12A0D074E0EC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Pozicioniranje: </a:t>
            </a:r>
            <a:r>
              <a:rPr lang="hr-HR" dirty="0" err="1"/>
              <a:t>Static</a:t>
            </a:r>
            <a:r>
              <a:rPr lang="hr-HR" dirty="0"/>
              <a:t>, </a:t>
            </a:r>
            <a:r>
              <a:rPr lang="hr-HR" dirty="0" err="1"/>
              <a:t>Relative</a:t>
            </a:r>
            <a:r>
              <a:rPr lang="hr-HR" dirty="0"/>
              <a:t>, </a:t>
            </a:r>
            <a:r>
              <a:rPr lang="hr-HR" dirty="0" err="1"/>
              <a:t>Absolute</a:t>
            </a:r>
            <a:r>
              <a:rPr lang="hr-HR" dirty="0"/>
              <a:t>, </a:t>
            </a:r>
            <a:r>
              <a:rPr lang="hr-HR" dirty="0" err="1"/>
              <a:t>Fixed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CB3AD-3DD5-5DD6-27EA-4CD5E3128FCD}"/>
              </a:ext>
            </a:extLst>
          </p:cNvPr>
          <p:cNvSpPr txBox="1"/>
          <p:nvPr/>
        </p:nvSpPr>
        <p:spPr>
          <a:xfrm>
            <a:off x="935601" y="2983151"/>
            <a:ext cx="3289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👉Elementi se </a:t>
            </a:r>
            <a:r>
              <a:rPr lang="en-US" sz="1200" dirty="0" err="1"/>
              <a:t>redaju</a:t>
            </a:r>
            <a:r>
              <a:rPr lang="hr-HR" sz="1200" dirty="0"/>
              <a:t> </a:t>
            </a:r>
            <a:r>
              <a:rPr lang="hr-HR" sz="1200" b="1" dirty="0"/>
              <a:t>jedan ispod drugog</a:t>
            </a:r>
            <a:r>
              <a:rPr lang="hr-HR" sz="1200" dirty="0"/>
              <a:t> po HTML </a:t>
            </a:r>
            <a:r>
              <a:rPr lang="hr-HR" sz="1200" dirty="0" err="1"/>
              <a:t>redosl</a:t>
            </a:r>
            <a:r>
              <a:rPr lang="en-US" sz="1200" dirty="0" err="1"/>
              <a:t>ijedu</a:t>
            </a:r>
            <a:endParaRPr lang="en-US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07F408-979A-B1BF-F297-2564E40BB920}"/>
              </a:ext>
            </a:extLst>
          </p:cNvPr>
          <p:cNvSpPr txBox="1">
            <a:spLocks/>
          </p:cNvSpPr>
          <p:nvPr/>
        </p:nvSpPr>
        <p:spPr>
          <a:xfrm>
            <a:off x="5889208" y="145793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 Relative</a:t>
            </a:r>
            <a:endParaRPr lang="hr-H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EAB92-3E1D-5BEB-0F9F-2EBC75460FDC}"/>
              </a:ext>
            </a:extLst>
          </p:cNvPr>
          <p:cNvSpPr txBox="1"/>
          <p:nvPr/>
        </p:nvSpPr>
        <p:spPr>
          <a:xfrm>
            <a:off x="5889208" y="3145444"/>
            <a:ext cx="3289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it-IT" sz="1200" dirty="0" err="1"/>
              <a:t>Element</a:t>
            </a:r>
            <a:r>
              <a:rPr lang="it-IT" sz="1200" dirty="0"/>
              <a:t> se </a:t>
            </a:r>
            <a:r>
              <a:rPr lang="it-IT" sz="1200" b="1" dirty="0" err="1"/>
              <a:t>pomera</a:t>
            </a:r>
            <a:r>
              <a:rPr lang="it-IT" sz="1200" b="1" dirty="0"/>
              <a:t> 50px </a:t>
            </a:r>
            <a:r>
              <a:rPr lang="it-IT" sz="1200" b="1" dirty="0" err="1"/>
              <a:t>desno</a:t>
            </a:r>
            <a:r>
              <a:rPr lang="it-IT" sz="1200" b="1" dirty="0"/>
              <a:t> i 50px </a:t>
            </a:r>
            <a:r>
              <a:rPr lang="it-IT" sz="1200" b="1" dirty="0" err="1"/>
              <a:t>dole</a:t>
            </a:r>
            <a:r>
              <a:rPr lang="it-IT" sz="1200" dirty="0"/>
              <a:t>, ali ne </a:t>
            </a:r>
            <a:r>
              <a:rPr lang="it-IT" sz="1200" dirty="0" err="1"/>
              <a:t>utjece</a:t>
            </a:r>
            <a:r>
              <a:rPr lang="it-IT" sz="1200" dirty="0"/>
              <a:t> </a:t>
            </a:r>
            <a:r>
              <a:rPr lang="it-IT" sz="1200" dirty="0" err="1"/>
              <a:t>na</a:t>
            </a:r>
            <a:r>
              <a:rPr lang="it-IT" sz="1200" dirty="0"/>
              <a:t> ostale </a:t>
            </a:r>
            <a:r>
              <a:rPr lang="it-IT" sz="1200" dirty="0" err="1"/>
              <a:t>elemente</a:t>
            </a:r>
            <a:r>
              <a:rPr lang="it-IT" sz="1200" dirty="0"/>
              <a:t>. </a:t>
            </a:r>
          </a:p>
          <a:p>
            <a:endParaRPr lang="it-IT" sz="1200" dirty="0"/>
          </a:p>
          <a:p>
            <a:r>
              <a:rPr lang="hr-HR" sz="1200" dirty="0"/>
              <a:t>👉 </a:t>
            </a:r>
            <a:r>
              <a:rPr lang="pl-PL" sz="1200" dirty="0"/>
              <a:t>Ne pomera se u odnosu na druge elemente, samo na svoju originalnu poziciju!</a:t>
            </a:r>
            <a:endParaRPr lang="en-US" sz="12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DCAE1AC-5F5F-8B1A-1ACC-6D33DEA780C7}"/>
              </a:ext>
            </a:extLst>
          </p:cNvPr>
          <p:cNvSpPr txBox="1">
            <a:spLocks/>
          </p:cNvSpPr>
          <p:nvPr/>
        </p:nvSpPr>
        <p:spPr>
          <a:xfrm>
            <a:off x="955092" y="1452792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 err="1"/>
              <a:t>Static</a:t>
            </a:r>
            <a:r>
              <a:rPr lang="it-IT" sz="1600" dirty="0"/>
              <a:t> (DEFAULT)</a:t>
            </a:r>
            <a:endParaRPr lang="hr-HR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53C88-D4A8-ACCF-E390-C17ADE30E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5" y="2124099"/>
            <a:ext cx="1638300" cy="695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4A4665-0CF1-F2C7-C543-988421B1F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307" y="2027533"/>
            <a:ext cx="18478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71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F1717-1E47-1FAB-FAF4-CE1CA56BE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717E96-C071-68CE-6C53-32300073933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Pozicioniranje: </a:t>
            </a:r>
            <a:r>
              <a:rPr lang="hr-HR" dirty="0" err="1"/>
              <a:t>Static</a:t>
            </a:r>
            <a:r>
              <a:rPr lang="hr-HR" dirty="0"/>
              <a:t>, </a:t>
            </a:r>
            <a:r>
              <a:rPr lang="hr-HR" dirty="0" err="1"/>
              <a:t>Relative</a:t>
            </a:r>
            <a:r>
              <a:rPr lang="hr-HR" dirty="0"/>
              <a:t>, </a:t>
            </a:r>
            <a:r>
              <a:rPr lang="hr-HR" dirty="0" err="1"/>
              <a:t>Absolute</a:t>
            </a:r>
            <a:r>
              <a:rPr lang="hr-HR" dirty="0"/>
              <a:t>, </a:t>
            </a:r>
            <a:r>
              <a:rPr lang="hr-HR" dirty="0" err="1"/>
              <a:t>Fixed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4C89C8-0713-7A8C-1738-0BB66FB8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01" y="11573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 err="1"/>
              <a:t>AbsolutE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B7D52-D660-D22D-96E8-E2CCACEF423B}"/>
              </a:ext>
            </a:extLst>
          </p:cNvPr>
          <p:cNvSpPr txBox="1"/>
          <p:nvPr/>
        </p:nvSpPr>
        <p:spPr>
          <a:xfrm>
            <a:off x="878959" y="3820642"/>
            <a:ext cx="38684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pl-PL" sz="1200" dirty="0"/>
              <a:t> Element se pomera u odnosu na svog najbližeg roditelja koji ima </a:t>
            </a:r>
            <a:r>
              <a:rPr lang="en-US" sz="1200" b="1" dirty="0" err="1"/>
              <a:t>position:relative</a:t>
            </a:r>
            <a:endParaRPr lang="en-US" sz="1200" b="1" dirty="0"/>
          </a:p>
          <a:p>
            <a:br>
              <a:rPr lang="en-US" sz="1200" b="1" dirty="0"/>
            </a:br>
            <a:r>
              <a:rPr lang="hr-HR" sz="1200" dirty="0"/>
              <a:t>👉 </a:t>
            </a:r>
            <a:r>
              <a:rPr lang="en-US" sz="1200" dirty="0"/>
              <a:t>A</a:t>
            </a:r>
            <a:r>
              <a:rPr lang="hr-HR" sz="1200" dirty="0" err="1"/>
              <a:t>ko</a:t>
            </a:r>
            <a:r>
              <a:rPr lang="hr-HR" sz="1200" dirty="0"/>
              <a:t> nijedan roditelj nema podešen</a:t>
            </a:r>
            <a:r>
              <a:rPr lang="en-US" sz="1200" dirty="0"/>
              <a:t> </a:t>
            </a:r>
            <a:r>
              <a:rPr lang="en-US" sz="1200" dirty="0" err="1"/>
              <a:t>postion</a:t>
            </a:r>
            <a:r>
              <a:rPr lang="en-US" sz="1200" dirty="0"/>
              <a:t>, </a:t>
            </a:r>
            <a:r>
              <a:rPr lang="pt-BR" sz="1200" dirty="0"/>
              <a:t>tada se pozicionira prema gornjem levom uglu.</a:t>
            </a:r>
          </a:p>
          <a:p>
            <a:endParaRPr lang="pt-BR" sz="1200" b="1" dirty="0"/>
          </a:p>
          <a:p>
            <a:r>
              <a:rPr lang="hr-HR" sz="1200" dirty="0"/>
              <a:t>👉 Ključni problem sa</a:t>
            </a:r>
            <a:r>
              <a:rPr lang="pt-BR" sz="1200" b="1" dirty="0"/>
              <a:t> absolute: </a:t>
            </a:r>
            <a:r>
              <a:rPr lang="hr-HR" sz="1200" dirty="0"/>
              <a:t>Element </a:t>
            </a:r>
            <a:r>
              <a:rPr lang="hr-HR" sz="1200" b="1" dirty="0"/>
              <a:t>izlazi iz normalnog toka dokumenta</a:t>
            </a:r>
            <a:r>
              <a:rPr lang="hr-HR" sz="1200" dirty="0"/>
              <a:t>, pa se ostali elementi ponašaju kao da on ne postoji.</a:t>
            </a:r>
            <a:endParaRPr 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54DA2A-CBC1-9E76-0922-4035060165B3}"/>
              </a:ext>
            </a:extLst>
          </p:cNvPr>
          <p:cNvSpPr txBox="1"/>
          <p:nvPr/>
        </p:nvSpPr>
        <p:spPr>
          <a:xfrm>
            <a:off x="6681333" y="3429000"/>
            <a:ext cx="3868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Element ostaje na istom m</a:t>
            </a:r>
            <a:r>
              <a:rPr lang="en-US" sz="1200" dirty="0"/>
              <a:t>j</a:t>
            </a:r>
            <a:r>
              <a:rPr lang="hr-HR" sz="1200" dirty="0" err="1"/>
              <a:t>estu</a:t>
            </a:r>
            <a:r>
              <a:rPr lang="hr-HR" sz="1200" dirty="0"/>
              <a:t> na ekranu, čak i kada korisnik </a:t>
            </a:r>
            <a:r>
              <a:rPr lang="en-US" sz="1200" dirty="0" err="1"/>
              <a:t>scrolluje</a:t>
            </a:r>
            <a:r>
              <a:rPr lang="hr-HR" sz="1200" dirty="0"/>
              <a:t>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👉 Koristi se za navigacije, </a:t>
            </a:r>
            <a:r>
              <a:rPr lang="en-US" sz="1200" dirty="0" err="1"/>
              <a:t>buttone</a:t>
            </a:r>
            <a:r>
              <a:rPr lang="en-US" sz="1200" dirty="0"/>
              <a:t> </a:t>
            </a:r>
            <a:r>
              <a:rPr lang="hr-HR" sz="1200" dirty="0"/>
              <a:t>za povratak na vrh, chat prozore itd.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91F7DA-4067-1B25-06B1-34CD1728A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42" y="1765139"/>
            <a:ext cx="4638675" cy="19907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CB680EB-345D-C2D9-1F47-A6C22CCB8B4D}"/>
              </a:ext>
            </a:extLst>
          </p:cNvPr>
          <p:cNvSpPr txBox="1">
            <a:spLocks/>
          </p:cNvSpPr>
          <p:nvPr/>
        </p:nvSpPr>
        <p:spPr>
          <a:xfrm>
            <a:off x="6643394" y="1106443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FIXED</a:t>
            </a:r>
            <a:endParaRPr lang="hr-HR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744631-AE7E-270F-F01C-A644AC0F8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180" y="1765139"/>
            <a:ext cx="17335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1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81781-C94C-ED18-56C2-E6ECBA6B7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3A88AC-B5C2-8296-82FE-04C5D1873A5A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Pozicioniranje: </a:t>
            </a:r>
            <a:r>
              <a:rPr lang="hr-HR" dirty="0" err="1"/>
              <a:t>Static</a:t>
            </a:r>
            <a:r>
              <a:rPr lang="hr-HR" dirty="0"/>
              <a:t>, </a:t>
            </a:r>
            <a:r>
              <a:rPr lang="hr-HR" dirty="0" err="1"/>
              <a:t>Relative</a:t>
            </a:r>
            <a:r>
              <a:rPr lang="hr-HR" dirty="0"/>
              <a:t>, </a:t>
            </a:r>
            <a:r>
              <a:rPr lang="hr-HR" dirty="0" err="1"/>
              <a:t>Absolute</a:t>
            </a:r>
            <a:r>
              <a:rPr lang="hr-HR" dirty="0"/>
              <a:t>, </a:t>
            </a:r>
            <a:r>
              <a:rPr lang="hr-HR" dirty="0" err="1"/>
              <a:t>Fixed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FC1B46-4BD5-418E-BF15-B4E91590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01" y="11573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/>
              <a:t>Z-INDEX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EE1BD2-3089-D5AE-FC9E-89D10F90D486}"/>
              </a:ext>
            </a:extLst>
          </p:cNvPr>
          <p:cNvSpPr txBox="1"/>
          <p:nvPr/>
        </p:nvSpPr>
        <p:spPr>
          <a:xfrm>
            <a:off x="878959" y="3820642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pl-PL" sz="1200" dirty="0"/>
              <a:t> </a:t>
            </a:r>
            <a:r>
              <a:rPr lang="en-US" sz="1200" dirty="0"/>
              <a:t>z-index </a:t>
            </a:r>
            <a:r>
              <a:rPr lang="pl-PL" sz="1200" dirty="0"/>
              <a:t>određuje koji element ide iznad kojeg u "trećoj dimenziji" (Z-osu).</a:t>
            </a:r>
            <a:endParaRPr lang="en-US" sz="1200" dirty="0"/>
          </a:p>
          <a:p>
            <a:endParaRPr lang="en-US" sz="1200" dirty="0"/>
          </a:p>
          <a:p>
            <a:r>
              <a:rPr lang="pl-PL" sz="1200" dirty="0"/>
              <a:t>👉 Veća vrednost → element ide iznad ostalih.</a:t>
            </a:r>
            <a:endParaRPr lang="en-US" sz="1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478177-16ED-DD29-7C43-39CD0E74C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42" y="1765139"/>
            <a:ext cx="46386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0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AB737-623B-0389-05DA-0DD12C65A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E667E3-4CFF-3280-3082-B45E844D013E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Vjezba</a:t>
            </a:r>
            <a:r>
              <a:rPr lang="en-US" sz="3200" dirty="0">
                <a:solidFill>
                  <a:schemeClr val="bg1"/>
                </a:solidFill>
              </a:rPr>
              <a:t>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9C196-1620-704F-C295-C3F3509C2625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Replicirajte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sajt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slike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Procitajte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prodjite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vjezbe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na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 schools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61A06-5C53-D53C-B471-B0155E217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709" y="1519830"/>
            <a:ext cx="5481190" cy="395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72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A4964-00DD-3580-8360-58774F55D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6E34CE-5454-7E73-A04F-1DACD4D606DD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Display: </a:t>
            </a:r>
            <a:r>
              <a:rPr lang="hr-HR" dirty="0" err="1"/>
              <a:t>Block</a:t>
            </a:r>
            <a:r>
              <a:rPr lang="hr-HR" dirty="0"/>
              <a:t>, </a:t>
            </a:r>
            <a:r>
              <a:rPr lang="hr-HR" dirty="0" err="1"/>
              <a:t>Inline</a:t>
            </a:r>
            <a:r>
              <a:rPr lang="hr-HR" dirty="0"/>
              <a:t>, </a:t>
            </a:r>
            <a:r>
              <a:rPr lang="hr-HR" dirty="0" err="1"/>
              <a:t>Inline-Block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9C2D27-40E1-ABA9-06C8-AB2DBDB2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801" y="13097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/>
              <a:t>INLINE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1FC3FA-41BC-B158-74C9-B67B6273FE5D}"/>
              </a:ext>
            </a:extLst>
          </p:cNvPr>
          <p:cNvSpPr txBox="1"/>
          <p:nvPr/>
        </p:nvSpPr>
        <p:spPr>
          <a:xfrm>
            <a:off x="878959" y="3820642"/>
            <a:ext cx="3868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Po </a:t>
            </a:r>
            <a:r>
              <a:rPr lang="hr-HR" sz="1200" dirty="0" err="1"/>
              <a:t>defaultu</a:t>
            </a:r>
            <a:r>
              <a:rPr lang="hr-HR" sz="1200" dirty="0"/>
              <a:t>, neki HTML elementi zauzimaju cijelu širinu stranice, čak i ako njihov sadržaj nije širok.</a:t>
            </a:r>
            <a:br>
              <a:rPr lang="hr-HR" sz="1200" dirty="0"/>
            </a:br>
            <a:r>
              <a:rPr lang="hr-HR" sz="1200" dirty="0"/>
              <a:t>👉 Primjeri: &lt;p&gt;, &lt;div&gt;, &lt;h1&gt;, &lt;</a:t>
            </a:r>
            <a:r>
              <a:rPr lang="hr-HR" sz="1200" dirty="0" err="1"/>
              <a:t>section</a:t>
            </a:r>
            <a:r>
              <a:rPr lang="hr-HR" sz="1200" dirty="0"/>
              <a:t>&gt;, &lt;</a:t>
            </a:r>
            <a:r>
              <a:rPr lang="hr-HR" sz="1200" dirty="0" err="1"/>
              <a:t>article</a:t>
            </a:r>
            <a:r>
              <a:rPr lang="hr-HR" sz="1200" dirty="0"/>
              <a:t>&gt;, &lt;</a:t>
            </a:r>
            <a:r>
              <a:rPr lang="hr-HR" sz="1200" dirty="0" err="1"/>
              <a:t>footer</a:t>
            </a:r>
            <a:r>
              <a:rPr lang="hr-HR" sz="1200" dirty="0"/>
              <a:t>&gt;.</a:t>
            </a:r>
            <a:endParaRPr lang="en-US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0679B-6DBC-B7CF-E62E-9BC34693A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21" y="2011346"/>
            <a:ext cx="1914525" cy="13049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96C50C-DBCE-CDE5-3B58-E0F19C75A78D}"/>
              </a:ext>
            </a:extLst>
          </p:cNvPr>
          <p:cNvSpPr txBox="1">
            <a:spLocks/>
          </p:cNvSpPr>
          <p:nvPr/>
        </p:nvSpPr>
        <p:spPr>
          <a:xfrm>
            <a:off x="1088001" y="1309770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/>
              <a:t>Block (Blok Elementi)</a:t>
            </a:r>
            <a:endParaRPr lang="hr-HR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B5960-87EE-2812-D222-2BCBFCBA2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755" y="2011346"/>
            <a:ext cx="2952750" cy="1323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CEC0CC-F545-FCCB-D37C-D55D7D32E19B}"/>
              </a:ext>
            </a:extLst>
          </p:cNvPr>
          <p:cNvSpPr txBox="1"/>
          <p:nvPr/>
        </p:nvSpPr>
        <p:spPr>
          <a:xfrm>
            <a:off x="5964801" y="3820641"/>
            <a:ext cx="38684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Ovi elementi zauzimaju samo onoliko prostora koliko im treba.</a:t>
            </a:r>
            <a:br>
              <a:rPr lang="hr-HR" sz="1200" dirty="0"/>
            </a:br>
            <a:r>
              <a:rPr lang="hr-HR" sz="1200" dirty="0"/>
              <a:t>👉 Ne možemo im postaviti širinu (</a:t>
            </a:r>
            <a:r>
              <a:rPr lang="hr-HR" sz="1200" b="1" dirty="0" err="1"/>
              <a:t>widght</a:t>
            </a:r>
            <a:r>
              <a:rPr lang="hr-HR" sz="1200" dirty="0"/>
              <a:t>) ili visinu (</a:t>
            </a:r>
            <a:r>
              <a:rPr lang="hr-HR" sz="1200" dirty="0" err="1"/>
              <a:t>height</a:t>
            </a:r>
            <a:r>
              <a:rPr lang="hr-HR" sz="1200" dirty="0"/>
              <a:t>).</a:t>
            </a:r>
            <a:br>
              <a:rPr lang="hr-HR" sz="1200" dirty="0"/>
            </a:br>
            <a:r>
              <a:rPr lang="hr-HR" sz="1200" dirty="0"/>
              <a:t>👉 Primjeri</a:t>
            </a:r>
            <a:r>
              <a:rPr lang="hr-HR" sz="1200" b="1" dirty="0"/>
              <a:t>: &lt;</a:t>
            </a:r>
            <a:r>
              <a:rPr lang="hr-HR" sz="1200" b="1" dirty="0" err="1"/>
              <a:t>span</a:t>
            </a:r>
            <a:r>
              <a:rPr lang="hr-HR" sz="1200" b="1" dirty="0"/>
              <a:t>&gt;, &lt;a&gt;, &lt;</a:t>
            </a:r>
            <a:r>
              <a:rPr lang="hr-HR" sz="1200" b="1" dirty="0" err="1"/>
              <a:t>strong</a:t>
            </a:r>
            <a:r>
              <a:rPr lang="hr-HR" sz="1200" b="1" dirty="0"/>
              <a:t>&gt;, &lt;em&gt;.</a:t>
            </a:r>
            <a:endParaRPr lang="en-US" sz="1200" b="1" dirty="0"/>
          </a:p>
          <a:p>
            <a:r>
              <a:rPr lang="hr-HR" sz="1200" dirty="0"/>
              <a:t>👉 Elementi će </a:t>
            </a:r>
            <a:r>
              <a:rPr lang="hr-HR" sz="1200" b="1" dirty="0"/>
              <a:t>stajati jedan pored drugog</a:t>
            </a:r>
            <a:r>
              <a:rPr lang="hr-HR" sz="1200" dirty="0"/>
              <a:t> i </a:t>
            </a:r>
            <a:r>
              <a:rPr lang="hr-HR" sz="1200" b="1" dirty="0" err="1"/>
              <a:t>ignori</a:t>
            </a:r>
            <a:r>
              <a:rPr lang="en-US" sz="1200" b="1" dirty="0"/>
              <a:t>rat</a:t>
            </a:r>
            <a:r>
              <a:rPr lang="hr-HR" sz="1200" b="1" dirty="0"/>
              <a:t>i širinu i visinu</a:t>
            </a:r>
            <a:r>
              <a:rPr lang="hr-HR" sz="1200" dirty="0"/>
              <a:t>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3129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F6CF5-EDE4-0A57-D87A-09F72FD6E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AAE8E-1FA9-2F2A-C197-4ECFEBD0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1010959"/>
            <a:ext cx="7008812" cy="483608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E5785-3589-C08C-8BF2-17DBD948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>
            <a:normAutofit/>
          </a:bodyPr>
          <a:lstStyle/>
          <a:p>
            <a:r>
              <a:rPr lang="pt-BR" dirty="0"/>
              <a:t>zaŠto KORISTIMO CSS?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3F72-CA71-B353-B2F0-AE77656A9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>
            <a:normAutofit/>
          </a:bodyPr>
          <a:lstStyle/>
          <a:p>
            <a:pPr marL="15875" indent="0">
              <a:buNone/>
            </a:pPr>
            <a:r>
              <a:rPr lang="hr-HR" sz="1500"/>
              <a:t>🎨 </a:t>
            </a:r>
            <a:r>
              <a:rPr lang="hr-HR" sz="1500" b="1"/>
              <a:t>CSS </a:t>
            </a:r>
            <a:r>
              <a:rPr lang="en-US" sz="1500" b="1" err="1"/>
              <a:t>transformira</a:t>
            </a:r>
            <a:r>
              <a:rPr lang="hr-HR" sz="1500" b="1"/>
              <a:t> običan HTML u atraktivan dizajn!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🔹 Bez CSS-a – sajtovi su obični, crno-beli i dosadni.</a:t>
            </a:r>
            <a:br>
              <a:rPr lang="hr-HR" sz="1500"/>
            </a:br>
            <a:r>
              <a:rPr lang="hr-HR" sz="1500"/>
              <a:t>🔹 </a:t>
            </a:r>
            <a:r>
              <a:rPr lang="hr-HR" sz="1500" b="1"/>
              <a:t>Uz CSS – možemo menjati: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🎨 </a:t>
            </a:r>
            <a:r>
              <a:rPr lang="hr-HR" sz="1500" b="1"/>
              <a:t>Boje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🔤 </a:t>
            </a:r>
            <a:r>
              <a:rPr lang="hr-HR" sz="1500" b="1"/>
              <a:t>Fontove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🖼 </a:t>
            </a:r>
            <a:r>
              <a:rPr lang="hr-HR" sz="1500" b="1"/>
              <a:t>Pozadinske slike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📏 </a:t>
            </a:r>
            <a:r>
              <a:rPr lang="hr-HR" sz="1500" b="1"/>
              <a:t>Raspored i veličinu elemenata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✨ </a:t>
            </a:r>
            <a:r>
              <a:rPr lang="hr-HR" sz="1500" b="1"/>
              <a:t>Animacije i efekte</a:t>
            </a:r>
            <a:endParaRPr lang="hr-HR" sz="1500"/>
          </a:p>
        </p:txBody>
      </p:sp>
    </p:spTree>
    <p:extLst>
      <p:ext uri="{BB962C8B-B14F-4D97-AF65-F5344CB8AC3E}">
        <p14:creationId xmlns:p14="http://schemas.microsoft.com/office/powerpoint/2010/main" val="3809409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49EA5-F707-71BD-441A-55598B8EF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B861C7-B478-D5E5-BD5E-26DDD94F75F3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Display: </a:t>
            </a:r>
            <a:r>
              <a:rPr lang="hr-HR" dirty="0" err="1"/>
              <a:t>Block</a:t>
            </a:r>
            <a:r>
              <a:rPr lang="hr-HR" dirty="0"/>
              <a:t>, </a:t>
            </a:r>
            <a:r>
              <a:rPr lang="hr-HR" dirty="0" err="1"/>
              <a:t>Inline</a:t>
            </a:r>
            <a:r>
              <a:rPr lang="hr-HR" dirty="0"/>
              <a:t>, </a:t>
            </a:r>
            <a:r>
              <a:rPr lang="hr-HR" dirty="0" err="1"/>
              <a:t>Inline-Block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D98EA-C57E-21CB-5CC5-6DB5D01D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801" y="13097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/>
              <a:t>None (</a:t>
            </a:r>
            <a:r>
              <a:rPr lang="it-IT" sz="1600" dirty="0" err="1"/>
              <a:t>Nestajanje</a:t>
            </a:r>
            <a:r>
              <a:rPr lang="it-IT" sz="1600" dirty="0"/>
              <a:t> </a:t>
            </a:r>
            <a:r>
              <a:rPr lang="it-IT" sz="1600" dirty="0" err="1"/>
              <a:t>Elementa</a:t>
            </a:r>
            <a:r>
              <a:rPr lang="it-IT" sz="1600" dirty="0"/>
              <a:t>)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F32704-00A4-029E-15B6-BDDA195B939E}"/>
              </a:ext>
            </a:extLst>
          </p:cNvPr>
          <p:cNvSpPr txBox="1"/>
          <p:nvPr/>
        </p:nvSpPr>
        <p:spPr>
          <a:xfrm>
            <a:off x="878959" y="3820642"/>
            <a:ext cx="38684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Kombinira karakteristike </a:t>
            </a:r>
            <a:r>
              <a:rPr lang="hr-HR" sz="1200" b="1" dirty="0" err="1"/>
              <a:t>blokovnih</a:t>
            </a:r>
            <a:r>
              <a:rPr lang="hr-HR" sz="1200" dirty="0"/>
              <a:t> i </a:t>
            </a:r>
            <a:r>
              <a:rPr lang="hr-HR" sz="1200" b="1" dirty="0" err="1"/>
              <a:t>inline</a:t>
            </a:r>
            <a:r>
              <a:rPr lang="hr-HR" sz="1200" dirty="0"/>
              <a:t> elemenata.</a:t>
            </a:r>
            <a:br>
              <a:rPr lang="hr-HR" sz="1200" dirty="0"/>
            </a:br>
            <a:r>
              <a:rPr lang="hr-HR" sz="1200" dirty="0"/>
              <a:t>👉 Može imati </a:t>
            </a:r>
            <a:r>
              <a:rPr lang="hr-HR" sz="1200" b="1" dirty="0"/>
              <a:t>širinu</a:t>
            </a:r>
            <a:r>
              <a:rPr lang="hr-HR" sz="1200" dirty="0"/>
              <a:t> i </a:t>
            </a:r>
            <a:r>
              <a:rPr lang="hr-HR" sz="1200" b="1" dirty="0"/>
              <a:t>visinu</a:t>
            </a:r>
            <a:r>
              <a:rPr lang="hr-HR" sz="1200" dirty="0"/>
              <a:t>, ali ne prelazi u novi red ako ima dovoljno mjesta.</a:t>
            </a:r>
            <a:endParaRPr lang="en-US" sz="1200" dirty="0"/>
          </a:p>
          <a:p>
            <a:r>
              <a:rPr lang="hr-HR" sz="1200" dirty="0"/>
              <a:t>👉 Elementi će </a:t>
            </a:r>
            <a:r>
              <a:rPr lang="hr-HR" sz="1200" b="1" dirty="0"/>
              <a:t>ostati u istom redu</a:t>
            </a:r>
            <a:r>
              <a:rPr lang="hr-HR" sz="1200" dirty="0"/>
              <a:t>, ali sada </a:t>
            </a:r>
            <a:r>
              <a:rPr lang="hr-HR" sz="1200" b="1" dirty="0"/>
              <a:t>možemo podešavati širinu i visinu</a:t>
            </a:r>
            <a:r>
              <a:rPr lang="hr-HR" sz="1200" dirty="0"/>
              <a:t>.</a:t>
            </a:r>
            <a:endParaRPr lang="en-US" sz="12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10B449-D570-93A1-442C-4553911737DC}"/>
              </a:ext>
            </a:extLst>
          </p:cNvPr>
          <p:cNvSpPr txBox="1">
            <a:spLocks/>
          </p:cNvSpPr>
          <p:nvPr/>
        </p:nvSpPr>
        <p:spPr>
          <a:xfrm>
            <a:off x="824023" y="1309770"/>
            <a:ext cx="5819371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 </a:t>
            </a:r>
            <a:r>
              <a:rPr lang="it-IT" sz="1600" dirty="0" err="1"/>
              <a:t>Inline</a:t>
            </a:r>
            <a:r>
              <a:rPr lang="it-IT" sz="1600" dirty="0"/>
              <a:t>-Block (</a:t>
            </a:r>
            <a:r>
              <a:rPr lang="it-IT" sz="1600" dirty="0" err="1"/>
              <a:t>Najbolje</a:t>
            </a:r>
            <a:r>
              <a:rPr lang="it-IT" sz="1600" dirty="0"/>
              <a:t> </a:t>
            </a:r>
            <a:r>
              <a:rPr lang="it-IT" sz="1600" dirty="0" err="1"/>
              <a:t>iz</a:t>
            </a:r>
            <a:r>
              <a:rPr lang="it-IT" sz="1600" dirty="0"/>
              <a:t> oba </a:t>
            </a:r>
            <a:r>
              <a:rPr lang="it-IT" sz="1600" dirty="0" err="1"/>
              <a:t>svijeta</a:t>
            </a:r>
            <a:r>
              <a:rPr lang="it-IT" sz="1600" dirty="0"/>
              <a:t>!)</a:t>
            </a:r>
            <a:endParaRPr lang="hr-HR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E7A1D2-DCD4-E8E2-35F2-1387F2AAF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755" y="2011346"/>
            <a:ext cx="2952750" cy="1323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52C78A-DBF7-15B9-985B-491EAEE091AE}"/>
              </a:ext>
            </a:extLst>
          </p:cNvPr>
          <p:cNvSpPr txBox="1"/>
          <p:nvPr/>
        </p:nvSpPr>
        <p:spPr>
          <a:xfrm>
            <a:off x="5964801" y="3820642"/>
            <a:ext cx="38684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Sakriva element u potpunosti – kao da ga nema u HTML-u!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it-IT" sz="1200" dirty="0"/>
              <a:t>Ne </a:t>
            </a:r>
            <a:r>
              <a:rPr lang="it-IT" sz="1200" dirty="0" err="1"/>
              <a:t>zauzima</a:t>
            </a:r>
            <a:r>
              <a:rPr lang="it-IT" sz="1200" dirty="0"/>
              <a:t> ni mesto u </a:t>
            </a:r>
            <a:r>
              <a:rPr lang="it-IT" sz="1200" dirty="0" err="1"/>
              <a:t>rasporedu</a:t>
            </a:r>
            <a:r>
              <a:rPr lang="it-IT" sz="1200" dirty="0"/>
              <a:t>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📌 </a:t>
            </a:r>
            <a:r>
              <a:rPr lang="hr-HR" sz="1200" b="1" dirty="0"/>
              <a:t>Koristi se za:</a:t>
            </a:r>
            <a:r>
              <a:rPr lang="en-US" sz="1200" b="1" dirty="0"/>
              <a:t>	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200" b="1" dirty="0"/>
              <a:t>Skrivanje menija</a:t>
            </a:r>
            <a:r>
              <a:rPr lang="hr-HR" sz="1200" dirty="0"/>
              <a:t> dok korisnik ne klikne dugme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b="1" dirty="0"/>
              <a:t>Uklanjanje elemenata na mobilnim verzijama sajta</a:t>
            </a:r>
            <a:endParaRPr lang="hr-HR" sz="1200" dirty="0"/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BE671-EF8F-0F57-47B5-4024EDF24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67" y="2044683"/>
            <a:ext cx="19812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00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07000-D653-26CF-AA6F-352B2F297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A28C2E-703C-3FC3-894C-3A835B292E64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Vjezba</a:t>
            </a:r>
            <a:r>
              <a:rPr lang="en-US" sz="3200" dirty="0">
                <a:solidFill>
                  <a:schemeClr val="bg1"/>
                </a:solidFill>
              </a:rPr>
              <a:t>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2EDEE-4B0F-D50B-5AE2-2374B03C2A81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tri kvadrata stoje u istom redu.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svi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kvadrat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stoje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jedan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ispod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drugoga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B7A79-F2BB-EEE6-7308-3D17241FA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10" y="282316"/>
            <a:ext cx="5981700" cy="2752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9952D-C87A-B794-6FCF-0790A967B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254" y="3246697"/>
            <a:ext cx="1728787" cy="33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13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EF3A0-8EB3-C7B4-68D9-492D1F10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8543D3-5994-FC9C-E7A4-0B8F02000F5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Float</a:t>
            </a:r>
            <a:r>
              <a:rPr lang="hr-HR" dirty="0"/>
              <a:t> – Plutanje Elemenata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9CA4FB-AFE0-53F4-4557-DCC4B2EC9E71}"/>
              </a:ext>
            </a:extLst>
          </p:cNvPr>
          <p:cNvSpPr txBox="1"/>
          <p:nvPr/>
        </p:nvSpPr>
        <p:spPr>
          <a:xfrm>
            <a:off x="967499" y="3865459"/>
            <a:ext cx="386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⚠️ Float je </a:t>
            </a:r>
            <a:r>
              <a:rPr lang="en-US" sz="1200" b="1" dirty="0" err="1"/>
              <a:t>najbolji</a:t>
            </a:r>
            <a:r>
              <a:rPr lang="en-US" sz="1200" b="1" dirty="0"/>
              <a:t> za:</a:t>
            </a:r>
          </a:p>
          <a:p>
            <a:r>
              <a:rPr lang="en-US" sz="1200" b="1" dirty="0"/>
              <a:t>✅ </a:t>
            </a:r>
            <a:r>
              <a:rPr lang="en-US" sz="1200" b="1" dirty="0" err="1"/>
              <a:t>Obmotavanje</a:t>
            </a:r>
            <a:r>
              <a:rPr lang="en-US" sz="1200" b="1" dirty="0"/>
              <a:t> </a:t>
            </a:r>
            <a:r>
              <a:rPr lang="en-US" sz="1200" b="1" dirty="0" err="1"/>
              <a:t>teksta</a:t>
            </a:r>
            <a:r>
              <a:rPr lang="en-US" sz="1200" b="1" dirty="0"/>
              <a:t> </a:t>
            </a:r>
            <a:r>
              <a:rPr lang="en-US" sz="1200" b="1" dirty="0" err="1"/>
              <a:t>oko</a:t>
            </a:r>
            <a:r>
              <a:rPr lang="en-US" sz="1200" b="1" dirty="0"/>
              <a:t> </a:t>
            </a:r>
            <a:r>
              <a:rPr lang="en-US" sz="1200" b="1" dirty="0" err="1"/>
              <a:t>slike</a:t>
            </a:r>
            <a:r>
              <a:rPr lang="en-US" sz="1200" b="1" dirty="0"/>
              <a:t> 🖼️</a:t>
            </a:r>
          </a:p>
          <a:p>
            <a:r>
              <a:rPr lang="en-US" sz="1200" b="1" dirty="0"/>
              <a:t>✅ </a:t>
            </a:r>
            <a:r>
              <a:rPr lang="en-US" sz="1200" b="1" dirty="0" err="1"/>
              <a:t>Jednostavne</a:t>
            </a:r>
            <a:r>
              <a:rPr lang="en-US" sz="1200" b="1" dirty="0"/>
              <a:t> </a:t>
            </a:r>
            <a:r>
              <a:rPr lang="en-US" sz="1200" b="1" dirty="0" err="1"/>
              <a:t>plivajuće</a:t>
            </a:r>
            <a:r>
              <a:rPr lang="en-US" sz="1200" b="1" dirty="0"/>
              <a:t> </a:t>
            </a:r>
            <a:r>
              <a:rPr lang="en-US" sz="1200" b="1" dirty="0" err="1"/>
              <a:t>elemente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3B1CE-BA93-348C-5585-6CC928927A7A}"/>
              </a:ext>
            </a:extLst>
          </p:cNvPr>
          <p:cNvSpPr txBox="1"/>
          <p:nvPr/>
        </p:nvSpPr>
        <p:spPr>
          <a:xfrm>
            <a:off x="967499" y="2952305"/>
            <a:ext cx="386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hr-HR" sz="1200" dirty="0" err="1"/>
              <a:t>Float</a:t>
            </a:r>
            <a:r>
              <a:rPr lang="hr-HR" sz="1200" dirty="0"/>
              <a:t> nam omogućava obmotavanje teksta oko elemenata, kao što su slike, i kreiranje dizajna sa "lebdećim" blokovima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670CE9-2F85-CBE0-0403-41F8C182B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74" y="1603020"/>
            <a:ext cx="1714500" cy="942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B73BEB-4A11-ECB5-82D7-8E27A3C8C442}"/>
              </a:ext>
            </a:extLst>
          </p:cNvPr>
          <p:cNvSpPr txBox="1"/>
          <p:nvPr/>
        </p:nvSpPr>
        <p:spPr>
          <a:xfrm>
            <a:off x="6987300" y="3231813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Nakon elemenata koji koriste </a:t>
            </a:r>
            <a:r>
              <a:rPr lang="hr-HR" sz="1200" b="1" dirty="0" err="1"/>
              <a:t>float</a:t>
            </a:r>
            <a:r>
              <a:rPr lang="hr-HR" sz="1200" dirty="0"/>
              <a:t>, ponekad je potrebno očistiti plutajući efekt.</a:t>
            </a:r>
            <a:br>
              <a:rPr lang="hr-HR" sz="1200" dirty="0"/>
            </a:br>
            <a:r>
              <a:rPr lang="hr-HR" sz="1200" dirty="0"/>
              <a:t>👉 Koristimo </a:t>
            </a:r>
            <a:r>
              <a:rPr lang="hr-HR" sz="1200" b="1" dirty="0" err="1"/>
              <a:t>clear</a:t>
            </a:r>
            <a:r>
              <a:rPr lang="hr-HR" sz="1200" b="1" dirty="0"/>
              <a:t>: </a:t>
            </a:r>
            <a:r>
              <a:rPr lang="hr-HR" sz="1200" b="1" dirty="0" err="1"/>
              <a:t>both</a:t>
            </a:r>
            <a:r>
              <a:rPr lang="hr-HR" sz="1200" b="1" dirty="0"/>
              <a:t>;</a:t>
            </a:r>
            <a:r>
              <a:rPr lang="hr-HR" sz="1200" dirty="0"/>
              <a:t> kako bismo osigurali da elementi ispod ne budu zaglavljeni.</a:t>
            </a:r>
            <a:endParaRPr lang="en-US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C84434-2215-CA97-E235-5ADB7F2D0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489" y="1539889"/>
            <a:ext cx="19240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91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E304A-04A4-B174-962A-3230B5121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F4720F-7DB8-1563-57D9-3EE460CF74E5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Float</a:t>
            </a:r>
            <a:r>
              <a:rPr lang="hr-HR" dirty="0"/>
              <a:t> – Plutanje Elemenata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CE9E32-F625-0B73-65A7-968714C1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64" y="1379336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LOSA PRAKSA</a:t>
            </a:r>
            <a:endParaRPr lang="hr-HR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33E373-2C65-D8C0-51C3-54082C3927C5}"/>
              </a:ext>
            </a:extLst>
          </p:cNvPr>
          <p:cNvSpPr txBox="1">
            <a:spLocks/>
          </p:cNvSpPr>
          <p:nvPr/>
        </p:nvSpPr>
        <p:spPr>
          <a:xfrm>
            <a:off x="6389067" y="1379336"/>
            <a:ext cx="5819371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 DOBRA PRAKSA</a:t>
            </a:r>
            <a:endParaRPr lang="hr-HR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659D1D-213A-4A0F-E071-B0A6608A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173" y="2131828"/>
            <a:ext cx="1056860" cy="1372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2C2133-75EA-3B80-7D31-145E95EDD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743" y="1982948"/>
            <a:ext cx="1312135" cy="23600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E848A6-E48E-6281-9FA2-78368AA22015}"/>
              </a:ext>
            </a:extLst>
          </p:cNvPr>
          <p:cNvSpPr txBox="1"/>
          <p:nvPr/>
        </p:nvSpPr>
        <p:spPr>
          <a:xfrm>
            <a:off x="1022434" y="3841367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🚫 </a:t>
            </a:r>
            <a:r>
              <a:rPr lang="hr-HR" sz="1200" dirty="0" err="1"/>
              <a:t>Float</a:t>
            </a:r>
            <a:r>
              <a:rPr lang="hr-HR" sz="1200" dirty="0"/>
              <a:t> NIJE preporučena tehnika za kompleksne rasporede.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✔ Bolje koristiti </a:t>
            </a:r>
            <a:r>
              <a:rPr lang="hr-HR" sz="1200" dirty="0" err="1"/>
              <a:t>Flexbox</a:t>
            </a:r>
            <a:r>
              <a:rPr lang="hr-HR" sz="1200" dirty="0"/>
              <a:t> i CSS Grid.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9112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CA5DF-2443-0EDF-748A-368CBD0DD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DF987E-A889-9883-7511-AB1B9BA4BD79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Vjezba</a:t>
            </a:r>
            <a:r>
              <a:rPr lang="en-US" sz="3200" dirty="0">
                <a:solidFill>
                  <a:schemeClr val="bg1"/>
                </a:solidFill>
              </a:rPr>
              <a:t>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F1192-3304-6471-8999-73949D275434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tri kvadrata stoje u istom redu.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svi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kvadrat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stoje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jedan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ispod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drugoga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4DD3B-3B2D-2523-CFDE-677DC0B4C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605" y="2708920"/>
            <a:ext cx="6725094" cy="114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62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EC118-1806-5CCB-C3FE-AAB5CA01E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5D3AC7-CCC3-C785-1860-EEE95A06C916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Responsivnost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1FFCC9-C2C7-090E-BC1D-2E756374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7" y="971133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MEDIA QUERIES</a:t>
            </a:r>
            <a:endParaRPr lang="hr-H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42FE00-03DD-2870-50F0-A124031CB3B6}"/>
              </a:ext>
            </a:extLst>
          </p:cNvPr>
          <p:cNvSpPr txBox="1"/>
          <p:nvPr/>
        </p:nvSpPr>
        <p:spPr>
          <a:xfrm>
            <a:off x="788583" y="4721076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Na desktopu</a:t>
            </a:r>
            <a:r>
              <a:rPr lang="hr-HR" sz="1200" dirty="0"/>
              <a:t> → B</a:t>
            </a:r>
            <a:r>
              <a:rPr lang="en-US" sz="1200" dirty="0" err="1"/>
              <a:t>ije</a:t>
            </a:r>
            <a:r>
              <a:rPr lang="hr-HR" sz="1200" dirty="0" err="1"/>
              <a:t>lo</a:t>
            </a:r>
            <a:r>
              <a:rPr lang="hr-HR" sz="1200" dirty="0"/>
              <a:t> 🎨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Na telefonu</a:t>
            </a:r>
            <a:r>
              <a:rPr lang="hr-HR" sz="1200" dirty="0"/>
              <a:t> → </a:t>
            </a:r>
            <a:r>
              <a:rPr lang="hr-HR" sz="1200" dirty="0" err="1"/>
              <a:t>Svetloplavo</a:t>
            </a:r>
            <a:r>
              <a:rPr lang="hr-HR" sz="1200" dirty="0"/>
              <a:t> 🎨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B4D4F2-0859-F0D6-F4CD-7C2B50003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77" y="1675259"/>
            <a:ext cx="2943225" cy="2143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CFAF33-10D3-B746-0CA7-BBBDA9814AB7}"/>
              </a:ext>
            </a:extLst>
          </p:cNvPr>
          <p:cNvSpPr txBox="1"/>
          <p:nvPr/>
        </p:nvSpPr>
        <p:spPr>
          <a:xfrm>
            <a:off x="788583" y="4051005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O</a:t>
            </a:r>
            <a:r>
              <a:rPr lang="hr-HR" sz="1200" dirty="0" err="1"/>
              <a:t>mogućavaju</a:t>
            </a:r>
            <a:r>
              <a:rPr lang="hr-HR" sz="1200" dirty="0"/>
              <a:t> </a:t>
            </a:r>
            <a:r>
              <a:rPr lang="hr-HR" sz="1200" b="1" dirty="0" err="1"/>
              <a:t>primenu</a:t>
            </a:r>
            <a:r>
              <a:rPr lang="hr-HR" sz="1200" b="1" dirty="0"/>
              <a:t> različitih CSS pravila u zavisnosti od veličine ekrana</a:t>
            </a:r>
            <a:endParaRPr lang="en-US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7B7298-BB3C-FC16-3B09-D7011F7FA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514" y="1671442"/>
            <a:ext cx="4686300" cy="21431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FA27DD-4379-4442-B5CC-E670CB6C4BDE}"/>
              </a:ext>
            </a:extLst>
          </p:cNvPr>
          <p:cNvSpPr txBox="1"/>
          <p:nvPr/>
        </p:nvSpPr>
        <p:spPr>
          <a:xfrm>
            <a:off x="6585514" y="4444630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Na velikim ekranima</a:t>
            </a:r>
            <a:r>
              <a:rPr lang="hr-HR" sz="1200" dirty="0"/>
              <a:t> → Elementi su horizontalno raspoređeni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Na malim ekranima</a:t>
            </a:r>
            <a:r>
              <a:rPr lang="hr-HR" sz="1200" dirty="0"/>
              <a:t> → Elementi su vertikalno složeni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9197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8BD0E-F224-035D-1C1E-5C6E750C2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745537-0E78-7FA1-7B68-F76C67CE446C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Responsivnost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01561F-6DED-5094-14C4-4AC72577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7" y="971133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CSS Grid – </a:t>
            </a:r>
            <a:r>
              <a:rPr lang="en-US" sz="1600" dirty="0" err="1"/>
              <a:t>Savršeni</a:t>
            </a:r>
            <a:r>
              <a:rPr lang="en-US" sz="1600" dirty="0"/>
              <a:t> Layout</a:t>
            </a:r>
            <a:endParaRPr lang="hr-H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8F44A0-4642-26D6-8132-37B27767BB64}"/>
              </a:ext>
            </a:extLst>
          </p:cNvPr>
          <p:cNvSpPr txBox="1"/>
          <p:nvPr/>
        </p:nvSpPr>
        <p:spPr>
          <a:xfrm>
            <a:off x="836429" y="3971481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Desktop</a:t>
            </a:r>
            <a:r>
              <a:rPr lang="hr-HR" sz="1200" dirty="0"/>
              <a:t> → </a:t>
            </a:r>
            <a:r>
              <a:rPr lang="hr-HR" sz="1200" dirty="0" err="1"/>
              <a:t>Dve</a:t>
            </a:r>
            <a:r>
              <a:rPr lang="hr-HR" sz="1200" dirty="0"/>
              <a:t> kolone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Mobilni</a:t>
            </a:r>
            <a:r>
              <a:rPr lang="hr-HR" sz="1200" dirty="0"/>
              <a:t> → Jedna kolona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5FAA5-97F5-D9A0-8C48-D5F11C32B82E}"/>
              </a:ext>
            </a:extLst>
          </p:cNvPr>
          <p:cNvSpPr txBox="1"/>
          <p:nvPr/>
        </p:nvSpPr>
        <p:spPr>
          <a:xfrm>
            <a:off x="836429" y="4433146"/>
            <a:ext cx="38684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O</a:t>
            </a:r>
            <a:r>
              <a:rPr lang="hr-HR" sz="1200" dirty="0" err="1"/>
              <a:t>mogućava</a:t>
            </a:r>
            <a:r>
              <a:rPr lang="hr-HR" sz="1200" dirty="0"/>
              <a:t> kreiranje kompleksnih rasporeda pomoću </a:t>
            </a:r>
            <a:r>
              <a:rPr lang="hr-HR" sz="1200" b="1" dirty="0"/>
              <a:t>redova i kolona</a:t>
            </a:r>
            <a:r>
              <a:rPr lang="hr-HR" sz="1200" dirty="0"/>
              <a:t>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CSS Grid je </a:t>
            </a:r>
            <a:r>
              <a:rPr lang="en-US" sz="1200" dirty="0" err="1"/>
              <a:t>moćan</a:t>
            </a:r>
            <a:r>
              <a:rPr lang="en-US" sz="1200" dirty="0"/>
              <a:t> za </a:t>
            </a:r>
            <a:r>
              <a:rPr lang="en-US" sz="1200" dirty="0" err="1"/>
              <a:t>kompleksne</a:t>
            </a:r>
            <a:r>
              <a:rPr lang="en-US" sz="1200" dirty="0"/>
              <a:t> </a:t>
            </a:r>
            <a:r>
              <a:rPr lang="en-US" sz="1200" dirty="0" err="1"/>
              <a:t>rasporede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omogućava</a:t>
            </a:r>
            <a:r>
              <a:rPr lang="en-US" sz="1200" dirty="0"/>
              <a:t> </a:t>
            </a:r>
            <a:r>
              <a:rPr lang="en-US" sz="1200" dirty="0" err="1"/>
              <a:t>nam</a:t>
            </a:r>
            <a:r>
              <a:rPr lang="en-US" sz="1200" dirty="0"/>
              <a:t> da </a:t>
            </a:r>
            <a:r>
              <a:rPr lang="en-US" sz="1200" dirty="0" err="1"/>
              <a:t>lako</a:t>
            </a:r>
            <a:r>
              <a:rPr lang="en-US" sz="1200" dirty="0"/>
              <a:t> </a:t>
            </a:r>
            <a:r>
              <a:rPr lang="en-US" sz="1200" dirty="0" err="1"/>
              <a:t>kontrolišemo</a:t>
            </a:r>
            <a:r>
              <a:rPr lang="en-US" sz="1200" dirty="0"/>
              <a:t> </a:t>
            </a:r>
            <a:r>
              <a:rPr lang="en-US" sz="1200" dirty="0" err="1"/>
              <a:t>širine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visine</a:t>
            </a:r>
            <a:r>
              <a:rPr lang="en-US" sz="1200" dirty="0"/>
              <a:t> </a:t>
            </a:r>
            <a:r>
              <a:rPr lang="en-US" sz="1200" dirty="0" err="1"/>
              <a:t>elemenata</a:t>
            </a:r>
            <a:r>
              <a:rPr lang="en-US" sz="12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3DEBA-C775-0D01-8716-21344363D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72" y="1590479"/>
            <a:ext cx="4276725" cy="23050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42979F4-2E3E-3DF8-934C-9F1313D40E39}"/>
              </a:ext>
            </a:extLst>
          </p:cNvPr>
          <p:cNvSpPr txBox="1">
            <a:spLocks/>
          </p:cNvSpPr>
          <p:nvPr/>
        </p:nvSpPr>
        <p:spPr>
          <a:xfrm>
            <a:off x="6449902" y="954810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CSS Grid – </a:t>
            </a:r>
            <a:r>
              <a:rPr lang="en-US" sz="1600" dirty="0" err="1"/>
              <a:t>Savršeni</a:t>
            </a:r>
            <a:r>
              <a:rPr lang="en-US" sz="1600" dirty="0"/>
              <a:t> Layout</a:t>
            </a:r>
            <a:endParaRPr lang="hr-HR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0CE54B-6E8B-BE9D-F081-5AC4DBDF7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188" y="1615511"/>
            <a:ext cx="5029200" cy="2247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D48737-9E17-B68A-09CC-4FB3E83FEF30}"/>
              </a:ext>
            </a:extLst>
          </p:cNvPr>
          <p:cNvSpPr txBox="1"/>
          <p:nvPr/>
        </p:nvSpPr>
        <p:spPr>
          <a:xfrm>
            <a:off x="6449902" y="4011057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Desktop</a:t>
            </a:r>
            <a:r>
              <a:rPr lang="hr-HR" sz="1200" dirty="0"/>
              <a:t> → Elementi su u redu (horizontalno)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Mobilni</a:t>
            </a:r>
            <a:r>
              <a:rPr lang="hr-HR" sz="1200" dirty="0"/>
              <a:t> → Elementi su složeni vertikalno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25F986-C334-7A91-1D44-D363C633CB4F}"/>
              </a:ext>
            </a:extLst>
          </p:cNvPr>
          <p:cNvSpPr txBox="1"/>
          <p:nvPr/>
        </p:nvSpPr>
        <p:spPr>
          <a:xfrm>
            <a:off x="6491188" y="4693321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Flexbox je </a:t>
            </a:r>
            <a:r>
              <a:rPr lang="en-US" sz="1200" dirty="0" err="1"/>
              <a:t>odličan</a:t>
            </a:r>
            <a:r>
              <a:rPr lang="en-US" sz="1200" dirty="0"/>
              <a:t> za </a:t>
            </a:r>
            <a:r>
              <a:rPr lang="en-US" sz="1200" dirty="0" err="1"/>
              <a:t>navigacione</a:t>
            </a:r>
            <a:r>
              <a:rPr lang="en-US" sz="1200" dirty="0"/>
              <a:t> </a:t>
            </a:r>
            <a:r>
              <a:rPr lang="en-US" sz="1200" dirty="0" err="1"/>
              <a:t>menije</a:t>
            </a:r>
            <a:r>
              <a:rPr lang="en-US" sz="1200" dirty="0"/>
              <a:t>, </a:t>
            </a:r>
            <a:r>
              <a:rPr lang="en-US" sz="1200" dirty="0" err="1"/>
              <a:t>dugmiće</a:t>
            </a:r>
            <a:r>
              <a:rPr lang="en-US" sz="1200" dirty="0"/>
              <a:t>,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raspored</a:t>
            </a:r>
            <a:r>
              <a:rPr lang="en-US" sz="1200" dirty="0"/>
              <a:t> </a:t>
            </a:r>
            <a:r>
              <a:rPr lang="en-US" sz="1200" dirty="0" err="1"/>
              <a:t>elemenata</a:t>
            </a:r>
            <a:r>
              <a:rPr lang="en-US" sz="1200" dirty="0"/>
              <a:t> u </a:t>
            </a:r>
            <a:r>
              <a:rPr lang="en-US" sz="1200" dirty="0" err="1"/>
              <a:t>liniji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4973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4779F-D814-B240-C6A6-42361294F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6320FA-7463-CBA0-7AC2-B923099AAD71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Responsivnost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8A73A4-01AE-474C-D53E-96D45EFC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7" y="971133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BOOTSTRAP</a:t>
            </a:r>
            <a:endParaRPr lang="hr-H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004493-1AE2-6D5D-6914-455608B0E76B}"/>
              </a:ext>
            </a:extLst>
          </p:cNvPr>
          <p:cNvSpPr txBox="1"/>
          <p:nvPr/>
        </p:nvSpPr>
        <p:spPr>
          <a:xfrm>
            <a:off x="907377" y="3456307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Desktop</a:t>
            </a:r>
            <a:r>
              <a:rPr lang="hr-HR" sz="1200" dirty="0"/>
              <a:t> → 2 kolone (50% - 50%)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Mobilni</a:t>
            </a:r>
            <a:r>
              <a:rPr lang="hr-HR" sz="1200" dirty="0"/>
              <a:t> → Automatski prelazi u 1 kolonu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EC4D7-B37D-AE73-FCFA-6C56C3EBA306}"/>
              </a:ext>
            </a:extLst>
          </p:cNvPr>
          <p:cNvSpPr txBox="1"/>
          <p:nvPr/>
        </p:nvSpPr>
        <p:spPr>
          <a:xfrm>
            <a:off x="907377" y="4203418"/>
            <a:ext cx="386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hr-HR" sz="1200" b="1" dirty="0"/>
              <a:t> </a:t>
            </a:r>
            <a:r>
              <a:rPr lang="hr-HR" sz="1200" b="1" dirty="0" err="1"/>
              <a:t>Bootstrap</a:t>
            </a:r>
            <a:r>
              <a:rPr lang="hr-HR" sz="1200" b="1" dirty="0"/>
              <a:t> pruža gotove stilove i </a:t>
            </a:r>
            <a:r>
              <a:rPr lang="hr-HR" sz="1200" b="1" dirty="0" err="1"/>
              <a:t>predefinisane</a:t>
            </a:r>
            <a:r>
              <a:rPr lang="hr-HR" sz="1200" b="1" dirty="0"/>
              <a:t> klase za jednostavan dizajn bez puno kodiranja</a:t>
            </a:r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CE44DD-D943-707B-EAA4-67E92CBFD617}"/>
              </a:ext>
            </a:extLst>
          </p:cNvPr>
          <p:cNvSpPr txBox="1">
            <a:spLocks/>
          </p:cNvSpPr>
          <p:nvPr/>
        </p:nvSpPr>
        <p:spPr>
          <a:xfrm>
            <a:off x="6449902" y="954810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ALTERNATIVE</a:t>
            </a:r>
            <a:endParaRPr lang="hr-H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5B3464-859E-1F2D-FCC5-9374CE79E298}"/>
              </a:ext>
            </a:extLst>
          </p:cNvPr>
          <p:cNvSpPr txBox="1"/>
          <p:nvPr/>
        </p:nvSpPr>
        <p:spPr>
          <a:xfrm>
            <a:off x="6449902" y="1780375"/>
            <a:ext cx="3868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TAILWIND CSS</a:t>
            </a:r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BULMA</a:t>
            </a:r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KENDO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E6DEB0-A5D3-26D3-4BB0-87DA4239C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47" y="1808786"/>
            <a:ext cx="34290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55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9EE4534-A34F-E06A-2827-12810201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E01A3E5-5B9B-91D9-36E9-040D6C05B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1"/>
            <a:ext cx="9144000" cy="1492216"/>
          </a:xfrm>
        </p:spPr>
        <p:txBody>
          <a:bodyPr>
            <a:noAutofit/>
          </a:bodyPr>
          <a:lstStyle/>
          <a:p>
            <a:r>
              <a:rPr lang="hr-HR" sz="1200" b="1" dirty="0"/>
              <a:t>Zadatak: </a:t>
            </a:r>
            <a:r>
              <a:rPr lang="en-US" sz="1200" b="1" dirty="0" err="1"/>
              <a:t>Dizajnirate</a:t>
            </a:r>
            <a:r>
              <a:rPr lang="en-US" sz="1200" b="1" dirty="0"/>
              <a:t> I </a:t>
            </a:r>
            <a:r>
              <a:rPr lang="en-US" sz="1200" b="1" dirty="0" err="1"/>
              <a:t>izradite</a:t>
            </a:r>
            <a:r>
              <a:rPr lang="en-US" sz="1200" b="1" dirty="0"/>
              <a:t> </a:t>
            </a:r>
            <a:r>
              <a:rPr lang="en-US" sz="1200" b="1" dirty="0" err="1"/>
              <a:t>websajt</a:t>
            </a:r>
            <a:r>
              <a:rPr lang="en-US" sz="1200" b="1" dirty="0"/>
              <a:t> za video </a:t>
            </a:r>
            <a:r>
              <a:rPr lang="en-US" sz="1200" b="1" dirty="0" err="1"/>
              <a:t>klub</a:t>
            </a:r>
            <a:endParaRPr lang="hr-HR" sz="1200" b="1" dirty="0"/>
          </a:p>
          <a:p>
            <a:r>
              <a:rPr lang="hr-HR" sz="1200" b="1" dirty="0"/>
              <a:t>Cilj: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- </a:t>
            </a:r>
            <a:r>
              <a:rPr lang="en-US" sz="1200" dirty="0" err="1"/>
              <a:t>Grupno</a:t>
            </a:r>
            <a:r>
              <a:rPr lang="en-US" sz="1200" dirty="0"/>
              <a:t> </a:t>
            </a:r>
            <a:r>
              <a:rPr lang="en-US" sz="1200" dirty="0" err="1"/>
              <a:t>dizajnirate</a:t>
            </a:r>
            <a:r>
              <a:rPr lang="en-US" sz="1200" dirty="0"/>
              <a:t> I </a:t>
            </a:r>
            <a:r>
              <a:rPr lang="en-US" sz="1200" dirty="0" err="1"/>
              <a:t>pojedinacno</a:t>
            </a:r>
            <a:r>
              <a:rPr lang="en-US" sz="1200" dirty="0"/>
              <a:t> </a:t>
            </a:r>
            <a:r>
              <a:rPr lang="en-US" sz="1200" dirty="0" err="1"/>
              <a:t>izradite</a:t>
            </a:r>
            <a:r>
              <a:rPr lang="en-US" sz="1200" dirty="0"/>
              <a:t> </a:t>
            </a:r>
            <a:r>
              <a:rPr lang="en-US" sz="1200" dirty="0" err="1"/>
              <a:t>websajt</a:t>
            </a:r>
            <a:r>
              <a:rPr lang="en-US" sz="1200" dirty="0"/>
              <a:t> za </a:t>
            </a:r>
            <a:r>
              <a:rPr lang="en-US" sz="1200" dirty="0" err="1"/>
              <a:t>rentanje</a:t>
            </a:r>
            <a:r>
              <a:rPr lang="en-US" sz="1200" dirty="0"/>
              <a:t> </a:t>
            </a:r>
            <a:r>
              <a:rPr lang="en-US" sz="1200" dirty="0" err="1"/>
              <a:t>filmova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- </a:t>
            </a:r>
            <a:r>
              <a:rPr lang="en-US" sz="1200" dirty="0" err="1"/>
              <a:t>Izradite</a:t>
            </a:r>
            <a:r>
              <a:rPr lang="en-US" sz="1200" dirty="0"/>
              <a:t> git hub repository za </a:t>
            </a:r>
            <a:r>
              <a:rPr lang="en-US" sz="1200" dirty="0" err="1"/>
              <a:t>websajt</a:t>
            </a:r>
            <a:r>
              <a:rPr lang="en-US" sz="1200" dirty="0"/>
              <a:t> u </a:t>
            </a:r>
            <a:r>
              <a:rPr lang="en-US" sz="1200" dirty="0" err="1"/>
              <a:t>uplodujte</a:t>
            </a:r>
            <a:r>
              <a:rPr lang="en-US" sz="1200" dirty="0"/>
              <a:t> </a:t>
            </a:r>
            <a:r>
              <a:rPr lang="en-US" sz="1200" dirty="0" err="1"/>
              <a:t>sadrzaj</a:t>
            </a:r>
            <a:r>
              <a:rPr lang="en-US" sz="1200" dirty="0"/>
              <a:t> </a:t>
            </a:r>
            <a:r>
              <a:rPr lang="en-US" sz="1200" dirty="0" err="1"/>
              <a:t>websajta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200" b="1" dirty="0"/>
              <a:t>Cilj:</a:t>
            </a:r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- </a:t>
            </a:r>
            <a:r>
              <a:rPr lang="en-US" sz="1200" b="1" dirty="0" err="1"/>
              <a:t>Filtriranje</a:t>
            </a:r>
            <a:r>
              <a:rPr lang="en-US" sz="1200" b="1" dirty="0"/>
              <a:t> po </a:t>
            </a:r>
            <a:r>
              <a:rPr lang="en-US" sz="1200" b="1" dirty="0" err="1"/>
              <a:t>zanru</a:t>
            </a:r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- </a:t>
            </a:r>
            <a:r>
              <a:rPr lang="en-US" sz="1200" b="1" dirty="0" err="1"/>
              <a:t>Filtriranje</a:t>
            </a:r>
            <a:r>
              <a:rPr lang="en-US" sz="1200" b="1" dirty="0"/>
              <a:t> da li je film </a:t>
            </a:r>
            <a:r>
              <a:rPr lang="en-US" sz="1200" b="1" dirty="0" err="1"/>
              <a:t>zauzet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641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1304-C666-D2D0-FD5F-D60345A1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50404"/>
            <a:ext cx="5328139" cy="853976"/>
          </a:xfrm>
        </p:spPr>
        <p:txBody>
          <a:bodyPr>
            <a:normAutofit/>
          </a:bodyPr>
          <a:lstStyle/>
          <a:p>
            <a:r>
              <a:rPr lang="hr-HR" sz="1800" dirty="0"/>
              <a:t>Inline CSS (Unutar HTML oznake)</a:t>
            </a:r>
            <a:endParaRPr lang="hr-HR" sz="18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pl-PL"/>
              <a:t>Dodavanja CSS-a u HTML Stranice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6DCCB3-34F0-F425-03DE-C82AA3432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3617243"/>
            <a:ext cx="4705350" cy="352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8CCA3D-5A54-518B-4CAA-EA86BE57A29B}"/>
              </a:ext>
            </a:extLst>
          </p:cNvPr>
          <p:cNvSpPr txBox="1"/>
          <p:nvPr/>
        </p:nvSpPr>
        <p:spPr>
          <a:xfrm>
            <a:off x="990599" y="3767143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Problem s Inline CSS-om</a:t>
            </a:r>
          </a:p>
          <a:p>
            <a:r>
              <a:rPr lang="hr-HR" dirty="0"/>
              <a:t>🔹 Težak za održavanje</a:t>
            </a:r>
            <a:br>
              <a:rPr lang="hr-HR" dirty="0"/>
            </a:br>
            <a:r>
              <a:rPr lang="hr-HR" dirty="0"/>
              <a:t>🔹 Nije praktičan za više elemenata</a:t>
            </a:r>
            <a:br>
              <a:rPr lang="hr-HR" dirty="0"/>
            </a:br>
            <a:r>
              <a:rPr lang="hr-HR" dirty="0"/>
              <a:t>🔹 Ne koristi se često, osim za brze prom</a:t>
            </a:r>
            <a:r>
              <a:rPr lang="en-US" dirty="0"/>
              <a:t>j</a:t>
            </a:r>
            <a:r>
              <a:rPr lang="hr-HR" dirty="0"/>
              <a:t>ene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87476-FB5A-1CC6-A866-F629DAE7257B}"/>
              </a:ext>
            </a:extLst>
          </p:cNvPr>
          <p:cNvSpPr txBox="1"/>
          <p:nvPr/>
        </p:nvSpPr>
        <p:spPr>
          <a:xfrm>
            <a:off x="990599" y="2926413"/>
            <a:ext cx="6142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Pogodno kada želiš </a:t>
            </a:r>
            <a:r>
              <a:rPr lang="hr-HR" b="1" dirty="0"/>
              <a:t>brzo promeniti stil samo jednog elementa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45845-0F19-813E-6B6C-9CB63C56B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0390-3D5B-5606-2E8C-CA7976F3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50404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Internal CSS (Unutar</a:t>
            </a:r>
            <a:r>
              <a:rPr lang="en-US" sz="1600" dirty="0"/>
              <a:t> &lt;style&gt; </a:t>
            </a:r>
            <a:r>
              <a:rPr lang="hr-HR" sz="1600" dirty="0"/>
              <a:t>sekcije</a:t>
            </a:r>
            <a:r>
              <a:rPr lang="en-US" sz="1600" dirty="0"/>
              <a:t>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A4E9E3-1280-908B-BC99-3ECD01352B2A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pl-PL"/>
              <a:t>Dodavanja CSS-a u HTML Stranice</a:t>
            </a:r>
            <a:endParaRPr lang="hr-H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859B1-ADF7-C291-C275-76383CA28B87}"/>
              </a:ext>
            </a:extLst>
          </p:cNvPr>
          <p:cNvSpPr txBox="1"/>
          <p:nvPr/>
        </p:nvSpPr>
        <p:spPr>
          <a:xfrm>
            <a:off x="990599" y="3767143"/>
            <a:ext cx="5715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Problem s Inline CSS-om</a:t>
            </a:r>
          </a:p>
          <a:p>
            <a:r>
              <a:rPr lang="hr-HR" dirty="0"/>
              <a:t>🔹 Ako sajt ima </a:t>
            </a:r>
            <a:r>
              <a:rPr lang="hr-HR" b="1" dirty="0"/>
              <a:t>više HTML stranica</a:t>
            </a:r>
            <a:r>
              <a:rPr lang="hr-HR" dirty="0"/>
              <a:t>, moraš ponavljati stilove u svakom fajlu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4A09-D74B-43BB-4A49-37FA3E56AC60}"/>
              </a:ext>
            </a:extLst>
          </p:cNvPr>
          <p:cNvSpPr txBox="1"/>
          <p:nvPr/>
        </p:nvSpPr>
        <p:spPr>
          <a:xfrm>
            <a:off x="990599" y="2926413"/>
            <a:ext cx="614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it-IT" dirty="0"/>
              <a:t>Može se koristiti za </a:t>
            </a:r>
            <a:r>
              <a:rPr lang="it-IT" b="1" dirty="0"/>
              <a:t>stilizaciju cele stranice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B8EBB-2659-04AD-B4BD-7B12B2E1D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271" y="2377392"/>
            <a:ext cx="2830391" cy="216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7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DB58E-E135-9463-AFB3-DC51F202B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5C4C-AC86-394B-EC2E-CA2888D6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50404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External CSS (U posebnom fajlu)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826DA6-1CEF-60E0-1ECA-39CFF810B7A6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pl-PL" dirty="0"/>
              <a:t>Dodavanja CSS-a u HTML Stranice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7212C1-C7CE-C99C-BE1B-42CC7A50CF88}"/>
              </a:ext>
            </a:extLst>
          </p:cNvPr>
          <p:cNvSpPr txBox="1"/>
          <p:nvPr/>
        </p:nvSpPr>
        <p:spPr>
          <a:xfrm>
            <a:off x="990599" y="2926413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/>
              <a:t>Lakše održavanje</a:t>
            </a:r>
            <a:r>
              <a:rPr lang="hr-HR" dirty="0"/>
              <a:t> – svi stilovi su na jednom mestu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it-IT" dirty="0"/>
              <a:t>Više stranica koristi isti CSS fajl</a:t>
            </a:r>
          </a:p>
          <a:p>
            <a:endParaRPr lang="it-IT" dirty="0"/>
          </a:p>
          <a:p>
            <a:r>
              <a:rPr lang="hr-HR" dirty="0"/>
              <a:t>👉 </a:t>
            </a:r>
            <a:r>
              <a:rPr lang="hr-HR" b="1" dirty="0"/>
              <a:t>Brže učitavanje</a:t>
            </a:r>
            <a:r>
              <a:rPr lang="hr-HR" dirty="0"/>
              <a:t> – pregledači keširaju CSS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E6C1D-EAE6-5522-935D-F02AAE8D7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3279314"/>
            <a:ext cx="42100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9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4C726-F9A9-24D5-CC11-CDD9D5F74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0685-116F-3F1F-74DC-A19B0F00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 anchor="ctr">
            <a:normAutofit/>
          </a:bodyPr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1</a:t>
            </a:r>
            <a:endParaRPr lang="hr-H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4CF0A4-6B64-7105-66AD-D779B18A7DD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928557"/>
            <a:ext cx="5041776" cy="325304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ClrTx/>
              <a:buNone/>
            </a:pP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sr-Latn-RS" altLang="sr-Latn-RS" sz="2200" b="1" i="0" u="none" strike="noStrike" cap="none" normalizeH="0" baseline="0" dirty="0">
                <a:ln>
                  <a:noFill/>
                </a:ln>
                <a:effectLst/>
              </a:rPr>
              <a:t>Cilj:</a:t>
            </a: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 Napravi stranicu sa tri </a:t>
            </a:r>
            <a:r>
              <a:rPr kumimoji="0" lang="en-US" altLang="sr-Latn-RS" sz="2200" b="0" i="0" u="none" strike="noStrike" cap="none" normalizeH="0" baseline="0" dirty="0" err="1">
                <a:ln>
                  <a:noFill/>
                </a:ln>
                <a:effectLst/>
              </a:rPr>
              <a:t>linka</a:t>
            </a: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 koja menjaju boju teksta koristeći sva tri metoda.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sr-Latn-RS" altLang="sr-Latn-RS" sz="2200" b="1" i="0" u="none" strike="noStrike" cap="none" normalizeH="0" baseline="0" dirty="0">
                <a:ln>
                  <a:noFill/>
                </a:ln>
                <a:effectLst/>
              </a:rPr>
              <a:t>Koraci: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1️⃣ Kreiraj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 index.html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2️⃣ Dodaj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 inline.html, internal.html </a:t>
            </a:r>
            <a:r>
              <a:rPr kumimoji="0" lang="en-US" altLang="sr-Latn-RS" sz="22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 external.html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3️⃣</a:t>
            </a:r>
            <a:r>
              <a:rPr lang="sr-Latn-RS" altLang="sr-Latn-RS" sz="2200" b="1" dirty="0"/>
              <a:t>Koristi inline, internal i external CSS za stilizaciju </a:t>
            </a:r>
            <a:r>
              <a:rPr lang="en-US" altLang="sr-Latn-RS" sz="2200" b="1" dirty="0" err="1"/>
              <a:t>naslova</a:t>
            </a:r>
            <a:endParaRPr kumimoji="0" lang="sr-Latn-RS" altLang="sr-Latn-R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35DF9A-918B-811F-3FD3-E62A2CB7E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3217997"/>
            <a:ext cx="5041776" cy="1309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02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94D30-8D65-19C2-9C39-ED1118C71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6F5488-AA82-9EA1-D1D1-E762BDF7C666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ELEMENT Selektori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80D8A-7293-BE1C-3F27-5D7A813EA4B3}"/>
              </a:ext>
            </a:extLst>
          </p:cNvPr>
          <p:cNvSpPr txBox="1"/>
          <p:nvPr/>
        </p:nvSpPr>
        <p:spPr>
          <a:xfrm>
            <a:off x="988280" y="1774107"/>
            <a:ext cx="9904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CSS selektori omogućavaju nam da izaberemo HTML elemente i </a:t>
            </a:r>
            <a:r>
              <a:rPr lang="en-US" dirty="0" err="1"/>
              <a:t>primjenimo</a:t>
            </a:r>
            <a:r>
              <a:rPr lang="hr-HR" dirty="0"/>
              <a:t> stilove na njih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394F60-EECF-7BAA-3B25-DB7200DA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859" y="2876297"/>
            <a:ext cx="2451117" cy="12492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B16480-0E76-0D00-29EE-0D7BF0A2BD0E}"/>
              </a:ext>
            </a:extLst>
          </p:cNvPr>
          <p:cNvSpPr txBox="1"/>
          <p:nvPr/>
        </p:nvSpPr>
        <p:spPr>
          <a:xfrm>
            <a:off x="1048438" y="2828835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dirty="0" err="1"/>
              <a:t>Primeniće</a:t>
            </a:r>
            <a:r>
              <a:rPr lang="hr-HR" dirty="0"/>
              <a:t> stil na </a:t>
            </a:r>
            <a:r>
              <a:rPr lang="hr-HR" b="1" dirty="0"/>
              <a:t>sve</a:t>
            </a:r>
            <a:r>
              <a:rPr lang="en-US" b="1" dirty="0"/>
              <a:t> h1 </a:t>
            </a:r>
            <a:r>
              <a:rPr lang="en-US" dirty="0" err="1"/>
              <a:t>elemente</a:t>
            </a:r>
            <a:r>
              <a:rPr lang="en-US" dirty="0"/>
              <a:t> I HTML </a:t>
            </a:r>
            <a:r>
              <a:rPr lang="en-US" dirty="0" err="1"/>
              <a:t>fajlu</a:t>
            </a:r>
            <a:endParaRPr lang="en-US" dirty="0"/>
          </a:p>
          <a:p>
            <a:endParaRPr lang="en-US" dirty="0"/>
          </a:p>
          <a:p>
            <a:r>
              <a:rPr lang="en-US" dirty="0"/>
              <a:t>⚠ </a:t>
            </a:r>
            <a:r>
              <a:rPr lang="en-US" dirty="0" err="1"/>
              <a:t>Oprez</a:t>
            </a:r>
            <a:r>
              <a:rPr lang="en-US" dirty="0"/>
              <a:t>! Element </a:t>
            </a:r>
            <a:r>
              <a:rPr lang="en-US" dirty="0" err="1"/>
              <a:t>selektori</a:t>
            </a:r>
            <a:r>
              <a:rPr lang="en-US" dirty="0"/>
              <a:t> </a:t>
            </a:r>
            <a:r>
              <a:rPr lang="en-US" dirty="0" err="1"/>
              <a:t>primjenjuju</a:t>
            </a:r>
            <a:r>
              <a:rPr lang="en-US" dirty="0"/>
              <a:t> </a:t>
            </a:r>
            <a:r>
              <a:rPr lang="en-US" dirty="0" err="1"/>
              <a:t>stil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HTML </a:t>
            </a:r>
            <a:r>
              <a:rPr lang="en-US" dirty="0" err="1"/>
              <a:t>elemente</a:t>
            </a:r>
            <a:r>
              <a:rPr lang="en-US" dirty="0"/>
              <a:t> tog </a:t>
            </a:r>
            <a:r>
              <a:rPr lang="en-US" dirty="0" err="1"/>
              <a:t>tipa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1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8FE77-7F9F-CA85-1C21-E5E0FD893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404F-54F8-F6DC-397E-317E45D8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43088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Klasa Selektori</a:t>
            </a:r>
            <a:r>
              <a:rPr lang="en-US" sz="1600" dirty="0"/>
              <a:t> .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D7FA3D-E0F0-BC87-0BE8-842FE19CC1E6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CLASS SELEKTORI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E1574-B339-7032-CA27-67B996ED98DF}"/>
              </a:ext>
            </a:extLst>
          </p:cNvPr>
          <p:cNvSpPr txBox="1"/>
          <p:nvPr/>
        </p:nvSpPr>
        <p:spPr>
          <a:xfrm>
            <a:off x="988280" y="2838939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👉Klase se koriste za </a:t>
            </a:r>
            <a:r>
              <a:rPr lang="en-US" dirty="0" err="1"/>
              <a:t>grupiranje</a:t>
            </a:r>
            <a:r>
              <a:rPr lang="hr-HR" dirty="0"/>
              <a:t> više elemenata koji </a:t>
            </a:r>
            <a:r>
              <a:rPr lang="en-US" dirty="0" err="1"/>
              <a:t>dijele</a:t>
            </a:r>
            <a:r>
              <a:rPr lang="hr-HR" dirty="0"/>
              <a:t> isti stil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</a:t>
            </a:r>
            <a:r>
              <a:rPr lang="en-US" dirty="0"/>
              <a:t>M</a:t>
            </a:r>
            <a:r>
              <a:rPr lang="pl-PL" dirty="0"/>
              <a:t>ožeš dodati istu klasu na više elemenata!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D1ADD2-FDB9-D427-460F-D7E72DAB3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298" y="3867150"/>
            <a:ext cx="1704975" cy="876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405714-A5D3-A0F1-D7A1-0D02CA46D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611" y="2867603"/>
            <a:ext cx="3562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2433</Words>
  <Application>Microsoft Office PowerPoint</Application>
  <PresentationFormat>Widescreen</PresentationFormat>
  <Paragraphs>274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Open Sans</vt:lpstr>
      <vt:lpstr>Open Sans Semibold</vt:lpstr>
      <vt:lpstr>Wingdings</vt:lpstr>
      <vt:lpstr>Office Theme</vt:lpstr>
      <vt:lpstr>UVOD U CSS</vt:lpstr>
      <vt:lpstr>Što je CSS?</vt:lpstr>
      <vt:lpstr>zaŠto KORISTIMO CSS?</vt:lpstr>
      <vt:lpstr>Inline CSS (Unutar HTML oznake)</vt:lpstr>
      <vt:lpstr>Internal CSS (Unutar &lt;style&gt; sekcije)</vt:lpstr>
      <vt:lpstr>External CSS (U posebnom fajlu)</vt:lpstr>
      <vt:lpstr>VJEžBA 1</vt:lpstr>
      <vt:lpstr>PowerPoint Presentation</vt:lpstr>
      <vt:lpstr>Klasa Selektori .</vt:lpstr>
      <vt:lpstr>PowerPoint Presentation</vt:lpstr>
      <vt:lpstr>Selektori Atributa []</vt:lpstr>
      <vt:lpstr>Univerzalni Selektor 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Specifičnost Selektora</vt:lpstr>
      <vt:lpstr>Tip Stila (Eksterni, Interni, Inline)</vt:lpstr>
      <vt:lpstr>PowerPoint Presentation</vt:lpstr>
      <vt:lpstr>PowerPoint Presentation</vt:lpstr>
      <vt:lpstr>Descendant Selektor</vt:lpstr>
      <vt:lpstr>PowerPoint Presentation</vt:lpstr>
      <vt:lpstr>AbsolutE</vt:lpstr>
      <vt:lpstr>Z-INDEX</vt:lpstr>
      <vt:lpstr>PowerPoint Presentation</vt:lpstr>
      <vt:lpstr>INLINE</vt:lpstr>
      <vt:lpstr>None (Nestajanje Elementa)</vt:lpstr>
      <vt:lpstr>PowerPoint Presentation</vt:lpstr>
      <vt:lpstr>PowerPoint Presentation</vt:lpstr>
      <vt:lpstr>LOSA PRAKSA</vt:lpstr>
      <vt:lpstr>PowerPoint Presentation</vt:lpstr>
      <vt:lpstr>MEDIA QUERIES</vt:lpstr>
      <vt:lpstr>CSS Grid – Savršeni Layout</vt:lpstr>
      <vt:lpstr>BOOTSTRAP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126</cp:revision>
  <dcterms:created xsi:type="dcterms:W3CDTF">2021-08-14T09:32:24Z</dcterms:created>
  <dcterms:modified xsi:type="dcterms:W3CDTF">2025-03-09T15:28:31Z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