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7" r:id="rId14"/>
    <p:sldId id="410" r:id="rId15"/>
    <p:sldId id="388" r:id="rId16"/>
    <p:sldId id="389" r:id="rId17"/>
    <p:sldId id="414" r:id="rId18"/>
    <p:sldId id="395" r:id="rId19"/>
    <p:sldId id="398" r:id="rId20"/>
    <p:sldId id="397" r:id="rId21"/>
    <p:sldId id="411" r:id="rId22"/>
    <p:sldId id="396" r:id="rId23"/>
    <p:sldId id="399" r:id="rId24"/>
    <p:sldId id="400" r:id="rId25"/>
    <p:sldId id="401" r:id="rId26"/>
    <p:sldId id="402" r:id="rId27"/>
    <p:sldId id="404" r:id="rId28"/>
    <p:sldId id="405" r:id="rId29"/>
    <p:sldId id="406" r:id="rId30"/>
    <p:sldId id="407" r:id="rId31"/>
    <p:sldId id="390" r:id="rId32"/>
    <p:sldId id="413" r:id="rId33"/>
    <p:sldId id="408" r:id="rId34"/>
    <p:sldId id="412" r:id="rId35"/>
    <p:sldId id="4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7"/>
            <p14:sldId id="410"/>
            <p14:sldId id="388"/>
            <p14:sldId id="389"/>
            <p14:sldId id="414"/>
            <p14:sldId id="395"/>
            <p14:sldId id="398"/>
            <p14:sldId id="397"/>
            <p14:sldId id="411"/>
            <p14:sldId id="396"/>
            <p14:sldId id="399"/>
            <p14:sldId id="400"/>
            <p14:sldId id="401"/>
            <p14:sldId id="402"/>
            <p14:sldId id="404"/>
            <p14:sldId id="405"/>
            <p14:sldId id="406"/>
            <p14:sldId id="407"/>
            <p14:sldId id="390"/>
            <p14:sldId id="413"/>
            <p14:sldId id="408"/>
            <p14:sldId id="412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47" d="100"/>
          <a:sy n="47" d="100"/>
        </p:scale>
        <p:origin x="141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2D7-3D49-043D-86E0-F790EA68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A1907-06F8-D8D8-D271-C83A748AD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33E94-2072-19F3-62D9-EFD40D07C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https://docs.google.com/document/d/1iOxlBd63WG4rDuyEodS3I69lpM60IxLilB6mgGbCUgU/edit?usp=sharing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7AA3-47B4-DEB7-E810-69CCEF8F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8A340-08EC-EE96-65AD-AA19B7E32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3286F1-D15F-F39F-A228-F20DEBF30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50643-B7CA-6DD8-554C-1CFF311CD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0671-D8E9-0C76-8173-A06CC5B9A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https://docs.google.com/document/d/1i--zRsM3qWEkR8TV0YO4KKkDKm3CCpY5TM1wmCBNG5M/edit?usp=sharing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68446-1B21-6877-CBB5-AAFE95135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63B930-92A4-2EFE-9069-ED482733A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D5154-E395-0A4C-ABB3-6EB7BAA00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AC09D-AC5A-C0D6-99A2-14510776B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25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https://docs.google.com/document/d/1sg1P-OaHvvqpU4esAPm74g1JixzMHOjvKWTIfHrJdxc/edit?usp=sharing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/>
              <a:t>https://docs.google.com/document/d/1zKC2AqkcjIkm3VYRt_GC1lc5C3WkbGBK1z_kbT26Ses/edit?usp=sharing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F7113-FCCB-F4E6-4BF7-A7289124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F8676-C1F1-C48B-B38D-C208BA63B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F5B8E5-1735-0C02-9064-C25B5E34E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EC84-BD65-376C-F99B-3E6E68EE8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7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https://docs.google.com/document/d/1yj9ZgRMeeVH-M-Khr318v2uXekogUSFAQFC9KAqBhvo/edit?usp=sharing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0BDE0-FEB3-F697-BE18-9C0C72A0A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BD1F2-11C7-A903-6D71-5383BC43C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7F5DE-8252-DA09-32D2-CD7F47C36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https://docs.google.com/document/d/1v11ex24b5KZ5C7AVHrSNdipiSX8wOAPqtwGSeYseo_g/edit?tab=t.0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6D474-39EF-1D44-0DFE-53953A8EF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72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398-9B40-E5EE-B0F5-2E88FA3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5B8A-4449-54FD-835A-B9F994C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B3031-4E67-8CB2-C4A1-AF4B4004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https://docs.google.com/document/d/1DFs5Y93wuRjF9xnY9SWvMOreWY7Lro_Yj7_f7Ix16VY/edit?usp=sharing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3E3-B6D0-CDC9-BE24-C04F879C5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https://www.enterprisedb.com/blog/postgres-developers-favorite-database-2024#:~:text=2024%20Stack%20Overflow%20survey%20names,year%20in%20a%20row%20%7C%20EDB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r>
              <a:rPr lang="en-US" dirty="0"/>
              <a:t> – </a:t>
            </a:r>
            <a:r>
              <a:rPr lang="en-US" dirty="0" err="1"/>
              <a:t>pokazi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 I koji </a:t>
            </a:r>
            <a:r>
              <a:rPr lang="en-US" dirty="0" err="1"/>
              <a:t>su</a:t>
            </a:r>
            <a:r>
              <a:rPr lang="en-US" dirty="0"/>
              <a:t> data types </a:t>
            </a:r>
            <a:r>
              <a:rPr lang="en-US" dirty="0" err="1"/>
              <a:t>sql</a:t>
            </a:r>
            <a:r>
              <a:rPr lang="en-US" dirty="0"/>
              <a:t> data types</a:t>
            </a:r>
          </a:p>
          <a:p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04/06/2025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04/06/2025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8B7F2-967C-1634-8524-15E0B536B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B774-607E-E1B6-80C0-C8203481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B784-377E-FEC1-FDE6-77919365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endParaRPr lang="en-US" dirty="0"/>
          </a:p>
          <a:p>
            <a:r>
              <a:rPr lang="hr-HR" dirty="0"/>
              <a:t>https://docs.google.com/document/d/1iOxlBd63WG4rDuyEodS3I69lpM60IxLilB6mgGbCUgU/edit?usp=sharing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45091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18484" y="1870134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97840" y="428168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DA1DE-C49D-2ED2-FDD0-705EEDB5A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637EAA-649E-F865-613A-C9B9921BBA8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E497D-A895-23A1-DEED-98F27FB6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34" y="1237032"/>
            <a:ext cx="6162675" cy="284797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C0AA558-6739-115E-98DF-3A98FBBF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505" y="4478825"/>
            <a:ext cx="87223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INNER JOIN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vraća samo „preklapajuće“ id-jeve (1, 2, 4).</a:t>
            </a:r>
            <a:endParaRPr kumimoji="0" lang="en-U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JOIN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vraća sve id-jeve iz A (1, 2, 3, 4), a za id=3 će podaci iz B biti NULL.</a:t>
            </a:r>
          </a:p>
        </p:txBody>
      </p:sp>
    </p:spTree>
    <p:extLst>
      <p:ext uri="{BB962C8B-B14F-4D97-AF65-F5344CB8AC3E}">
        <p14:creationId xmlns:p14="http://schemas.microsoft.com/office/powerpoint/2010/main" val="261691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76025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340719"/>
            <a:ext cx="88604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modularizaciju baze</a:t>
            </a:r>
            <a:r>
              <a:rPr lang="hr-HR" sz="1400" dirty="0"/>
              <a:t> i izbjegavanje prevelikih tablica s previše stupaca.</a:t>
            </a:r>
            <a:r>
              <a:rPr lang="en-US" sz="1400" dirty="0"/>
              <a:t> </a:t>
            </a:r>
            <a:r>
              <a:rPr lang="en-US" sz="1400" dirty="0" err="1"/>
              <a:t>Nije</a:t>
            </a:r>
            <a:r>
              <a:rPr lang="en-US" sz="1400" dirty="0"/>
              <a:t> dobro za </a:t>
            </a:r>
            <a:r>
              <a:rPr lang="en-US" sz="1400" dirty="0" err="1"/>
              <a:t>preformanse</a:t>
            </a:r>
            <a:r>
              <a:rPr lang="en-US" sz="1400" dirty="0"/>
              <a:t> </a:t>
            </a:r>
            <a:r>
              <a:rPr lang="en-US" sz="1400" dirty="0" err="1"/>
              <a:t>kada</a:t>
            </a:r>
            <a:r>
              <a:rPr lang="en-US" sz="1400" dirty="0"/>
              <a:t> </a:t>
            </a:r>
            <a:r>
              <a:rPr lang="en-US" sz="1400" dirty="0" err="1"/>
              <a:t>tablica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previse </a:t>
            </a:r>
            <a:r>
              <a:rPr lang="en-US" sz="1400" dirty="0" err="1"/>
              <a:t>stupaca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83" y="3167390"/>
            <a:ext cx="4220210" cy="2596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1:1</a:t>
            </a:r>
            <a:br>
              <a:rPr lang="en-US" dirty="0"/>
            </a:br>
            <a:br>
              <a:rPr lang="en-US" dirty="0"/>
            </a:br>
            <a:r>
              <a:rPr lang="hr-HR" dirty="0"/>
              <a:t>https://docs.google.com/document/d/1i--zRsM3qWEkR8TV0YO4KKkDKm3CCpY5TM1wmCBNG5M/edit?usp=sharing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80B9A-ACE7-4410-18CF-3FF06486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39" y="2107769"/>
            <a:ext cx="6076048" cy="230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FEC43-427B-ABE8-F398-F825B91F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540A-3959-2A39-B1F5-7FB71C48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14F10E-7156-A5DF-B027-C4F9F7823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2695E-9D87-97C9-68DB-02F0D3D4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8B03FF-CBA5-B3EA-CACC-188B79CD3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875071" y="2848583"/>
            <a:ext cx="2883267" cy="2251016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197" y="3068504"/>
            <a:ext cx="3858469" cy="1897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848583"/>
            <a:ext cx="3909845" cy="862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911461"/>
            <a:ext cx="2463068" cy="1361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1:M</a:t>
            </a:r>
          </a:p>
          <a:p>
            <a:r>
              <a:rPr lang="hr-HR" dirty="0"/>
              <a:t>https://docs.google.com/document/d/1sg1P-OaHvvqpU4esAPm74g1JixzMHOjvKWTIfHrJdxc/edit?usp=sharing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EC362-D94F-15D6-3317-7F8303B4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285" y="2271712"/>
            <a:ext cx="641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</a:t>
            </a:r>
            <a:r>
              <a:rPr lang="en-US" dirty="0"/>
              <a:t>M</a:t>
            </a:r>
            <a:r>
              <a:rPr lang="hr-HR" dirty="0"/>
              <a:t>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M:M</a:t>
            </a:r>
          </a:p>
          <a:p>
            <a:endParaRPr lang="en-US" dirty="0"/>
          </a:p>
          <a:p>
            <a:r>
              <a:rPr lang="hr-HR" dirty="0"/>
              <a:t>https://docs.google.com/document/d/1zKC2AqkcjIkm3VYRt_GC1lc5C3WkbGBK1z_kbT26Ses/edit?usp=sharing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345EB-1DF1-8F7F-6FC1-5FB525B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17" y="2175368"/>
            <a:ext cx="6086583" cy="188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367833" y="1567539"/>
            <a:ext cx="6704214" cy="3837163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POVEZIVANJE SA BAZOM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990600" y="1824889"/>
            <a:ext cx="2649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581262"/>
            <a:ext cx="3839752" cy="3917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2DF1E-5BA5-98DA-C739-154E173FE59B}"/>
              </a:ext>
            </a:extLst>
          </p:cNvPr>
          <p:cNvSpPr txBox="1"/>
          <p:nvPr/>
        </p:nvSpPr>
        <p:spPr>
          <a:xfrm>
            <a:off x="990600" y="2704235"/>
            <a:ext cx="4741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pg</a:t>
            </a:r>
            <a:r>
              <a:rPr lang="en-US" dirty="0"/>
              <a:t> (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package)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93B2-76DC-44B9-E499-86CEC697B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9E861E-2F0B-A621-5A54-702C8DAECC9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EXPRESS.JS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4F24E-C115-4AB6-FB9C-E992F215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05" y="1879615"/>
            <a:ext cx="3946265" cy="2818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5CA7C-77C7-0FDE-D6EA-6005AA7242E6}"/>
              </a:ext>
            </a:extLst>
          </p:cNvPr>
          <p:cNvSpPr txBox="1"/>
          <p:nvPr/>
        </p:nvSpPr>
        <p:spPr>
          <a:xfrm>
            <a:off x="1039502" y="1237032"/>
            <a:ext cx="1120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Express.js je </a:t>
            </a:r>
            <a:r>
              <a:rPr lang="en-US" dirty="0" err="1"/>
              <a:t>popularan</a:t>
            </a:r>
            <a:r>
              <a:rPr lang="en-US" dirty="0"/>
              <a:t>, </a:t>
            </a:r>
            <a:r>
              <a:rPr lang="en-US" dirty="0" err="1"/>
              <a:t>minimalistički</a:t>
            </a:r>
            <a:r>
              <a:rPr lang="en-US" dirty="0"/>
              <a:t> web-</a:t>
            </a:r>
            <a:r>
              <a:rPr lang="en-US" dirty="0" err="1"/>
              <a:t>aplikacijski</a:t>
            </a:r>
            <a:r>
              <a:rPr lang="en-US" dirty="0"/>
              <a:t> </a:t>
            </a:r>
            <a:r>
              <a:rPr lang="en-US" dirty="0" err="1"/>
              <a:t>okvir</a:t>
            </a:r>
            <a:r>
              <a:rPr lang="en-US" dirty="0"/>
              <a:t> za Node.js. </a:t>
            </a:r>
            <a:r>
              <a:rPr lang="en-US" dirty="0" err="1"/>
              <a:t>Dostupan</a:t>
            </a:r>
            <a:r>
              <a:rPr lang="en-US" dirty="0"/>
              <a:t> je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(express)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djeluje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tanka </a:t>
            </a:r>
            <a:r>
              <a:rPr lang="en-US" dirty="0" err="1"/>
              <a:t>nadogradnja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ugrađeni</a:t>
            </a:r>
            <a:r>
              <a:rPr lang="en-US" dirty="0"/>
              <a:t> Node-</a:t>
            </a:r>
            <a:r>
              <a:rPr lang="en-US" dirty="0" err="1"/>
              <a:t>ov</a:t>
            </a:r>
            <a:r>
              <a:rPr lang="en-US" dirty="0"/>
              <a:t> HTTP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dodajući</a:t>
            </a:r>
            <a:r>
              <a:rPr lang="en-US" dirty="0"/>
              <a:t> </a:t>
            </a:r>
            <a:r>
              <a:rPr lang="en-US" dirty="0" err="1"/>
              <a:t>apstrakcije</a:t>
            </a:r>
            <a:r>
              <a:rPr lang="en-US" dirty="0"/>
              <a:t> </a:t>
            </a:r>
            <a:r>
              <a:rPr lang="en-US" dirty="0" err="1"/>
              <a:t>višeg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za </a:t>
            </a:r>
            <a:r>
              <a:rPr lang="en-US" dirty="0" err="1"/>
              <a:t>izradu</a:t>
            </a:r>
            <a:r>
              <a:rPr lang="en-US" dirty="0"/>
              <a:t> web-</a:t>
            </a:r>
            <a:r>
              <a:rPr lang="en-US" dirty="0" err="1"/>
              <a:t>servera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API-ja.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9C440-821C-E693-C8B5-28F742C0778C}"/>
              </a:ext>
            </a:extLst>
          </p:cNvPr>
          <p:cNvSpPr txBox="1"/>
          <p:nvPr/>
        </p:nvSpPr>
        <p:spPr>
          <a:xfrm>
            <a:off x="1115701" y="4759389"/>
            <a:ext cx="9299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Jednostavnost nad “sve-u-jednom”</a:t>
            </a:r>
            <a:r>
              <a:rPr lang="hr-HR" dirty="0"/>
              <a:t>: Express vam daje tek dovoljno strukture (ruter, middleware, rukovanje zahtjevom/odgovorom) bez nametanja određenog rasporeda projekta ili dodatnih značajki (kao što su ORM-ovi ili motor za predloške).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0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378454" y="1170432"/>
            <a:ext cx="4631032" cy="4539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600" dirty="0"/>
              <a:t>👉 </a:t>
            </a:r>
            <a:r>
              <a:rPr lang="hr-HR" sz="1600" b="1" dirty="0"/>
              <a:t>SQL (</a:t>
            </a:r>
            <a:r>
              <a:rPr lang="hr-HR" sz="1600" b="1" dirty="0" err="1"/>
              <a:t>Structured</a:t>
            </a:r>
            <a:r>
              <a:rPr lang="hr-HR" sz="1600" b="1" dirty="0"/>
              <a:t> </a:t>
            </a:r>
            <a:r>
              <a:rPr lang="hr-HR" sz="1600" b="1" dirty="0" err="1"/>
              <a:t>Query</a:t>
            </a:r>
            <a:r>
              <a:rPr lang="hr-HR" sz="1600" b="1" dirty="0"/>
              <a:t> </a:t>
            </a:r>
            <a:r>
              <a:rPr lang="hr-HR" sz="1600" b="1" dirty="0" err="1"/>
              <a:t>Language</a:t>
            </a:r>
            <a:r>
              <a:rPr lang="hr-HR" sz="1600" b="1" dirty="0"/>
              <a:t>)</a:t>
            </a:r>
            <a:r>
              <a:rPr lang="hr-HR" sz="1600" dirty="0"/>
              <a:t> je jezik koji omogućuje </a:t>
            </a:r>
            <a:r>
              <a:rPr lang="hr-HR" sz="1600" b="1" dirty="0"/>
              <a:t>upite nad strukturiranom bazom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👉Ove baze podataka postoje </a:t>
            </a:r>
            <a:r>
              <a:rPr lang="hr-HR" sz="1600" b="1" dirty="0"/>
              <a:t>desetljećima</a:t>
            </a:r>
            <a:r>
              <a:rPr lang="hr-HR" sz="1600" dirty="0"/>
              <a:t> i nazivaju se još i </a:t>
            </a:r>
            <a:r>
              <a:rPr lang="hr-HR" sz="1600" b="1" dirty="0"/>
              <a:t>relacijske baze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</a:t>
            </a:r>
            <a:r>
              <a:rPr lang="es-ES" sz="1600" dirty="0" err="1"/>
              <a:t>Podaci</a:t>
            </a:r>
            <a:r>
              <a:rPr lang="es-ES" sz="1600" dirty="0"/>
              <a:t> su </a:t>
            </a:r>
            <a:r>
              <a:rPr lang="es-ES" sz="1600" b="1" dirty="0" err="1"/>
              <a:t>organizirani</a:t>
            </a:r>
            <a:r>
              <a:rPr lang="es-ES" sz="1600" b="1" dirty="0"/>
              <a:t> u </a:t>
            </a:r>
            <a:r>
              <a:rPr lang="es-ES" sz="1600" b="1" dirty="0" err="1"/>
              <a:t>tablice</a:t>
            </a:r>
            <a:r>
              <a:rPr lang="es-ES" sz="1600" dirty="0"/>
              <a:t> (</a:t>
            </a:r>
            <a:r>
              <a:rPr lang="es-ES" sz="1600" dirty="0" err="1"/>
              <a:t>slično</a:t>
            </a:r>
            <a:r>
              <a:rPr lang="es-ES" sz="1600" dirty="0"/>
              <a:t> Excel </a:t>
            </a:r>
            <a:r>
              <a:rPr lang="es-ES" sz="1600" dirty="0" err="1"/>
              <a:t>tablicama</a:t>
            </a:r>
            <a:r>
              <a:rPr lang="es-ES" sz="1600" dirty="0"/>
              <a:t>).</a:t>
            </a:r>
          </a:p>
          <a:p>
            <a:pPr marL="15875" indent="0">
              <a:buNone/>
            </a:pPr>
            <a:r>
              <a:rPr lang="hr-HR" sz="1600" dirty="0"/>
              <a:t>👉Svaka tablica sadrži </a:t>
            </a:r>
            <a:r>
              <a:rPr lang="hr-HR" sz="1600" b="1" dirty="0"/>
              <a:t>stupce (kolone)</a:t>
            </a:r>
            <a:r>
              <a:rPr lang="hr-HR" sz="1600" dirty="0"/>
              <a:t> koji definiraju </a:t>
            </a:r>
            <a:r>
              <a:rPr lang="hr-HR" sz="1600" b="1" dirty="0"/>
              <a:t>tipove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</a:t>
            </a:r>
            <a:r>
              <a:rPr lang="pl-PL" sz="1600" dirty="0"/>
              <a:t>Svaki redak tablice je </a:t>
            </a:r>
            <a:r>
              <a:rPr lang="pl-PL" sz="1600" b="1" dirty="0"/>
              <a:t>novi zapis (record)</a:t>
            </a:r>
            <a:r>
              <a:rPr lang="pl-PL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Relacije između podataka omogućuju povezivanje tablica.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Svaki blog post ima ID korisnika koji ga je napisao (</a:t>
            </a:r>
            <a:r>
              <a:rPr lang="hr-HR" sz="1600" dirty="0" err="1"/>
              <a:t>foreign</a:t>
            </a:r>
            <a:r>
              <a:rPr lang="hr-HR" sz="1600" dirty="0"/>
              <a:t> </a:t>
            </a:r>
            <a:r>
              <a:rPr lang="hr-HR" sz="1600" dirty="0" err="1"/>
              <a:t>key</a:t>
            </a:r>
            <a:r>
              <a:rPr lang="hr-HR" sz="1600" dirty="0"/>
              <a:t>). 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UPDATE, DELETE, ORDER BY I ALTER</a:t>
            </a:r>
            <a:br>
              <a:rPr lang="en-US" dirty="0"/>
            </a:br>
            <a:br>
              <a:rPr lang="en-US" dirty="0"/>
            </a:br>
            <a:r>
              <a:rPr lang="hr-HR" dirty="0"/>
              <a:t>https://docs.google.com/document/d/1yj9ZgRMeeVH-M-Khr318v2uXekogUSFAQFC9KAqBhvo/edit?usp=sharing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AAD0E-B24A-B0E8-3EBA-B07269FE5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612A-EB4F-E922-02F9-AEC0DF13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7C8CCA-B3C6-4B5E-53A2-E2985C849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Napravite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API u Node.js-u</a:t>
            </a:r>
            <a:br>
              <a:rPr lang="en-US" dirty="0"/>
            </a:br>
            <a:br>
              <a:rPr lang="en-US" dirty="0"/>
            </a:br>
            <a:r>
              <a:rPr lang="hr-HR" dirty="0"/>
              <a:t>https://docs.google.com/document/d/1v11ex24b5KZ5C7AVHrSNdipiSX8wOAPqtwGSeYseo_g/edit?tab=t.0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01D83-1D2E-F9DA-E067-074FD5C3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9" y="1743559"/>
            <a:ext cx="6356681" cy="24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37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E889-3F08-7E96-6885-8C4587BE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039-2199-2681-134E-A2B602BE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A58F0-B744-E3F6-CD77-AEB356EB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en-US" sz="1200" dirty="0"/>
              <a:t>ZADATAK - https://docs.google.com/document/d/1DFs5Y93wuRjF9xnY9SWvMOreWY7Lro_Yj7_f7Ix16VY/edit?usp=sharing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17243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en-US" b="1" dirty="0"/>
              <a:t> (</a:t>
            </a:r>
            <a:r>
              <a:rPr lang="en-US" b="1" dirty="0" err="1"/>
              <a:t>omiljena_hrana</a:t>
            </a:r>
            <a:r>
              <a:rPr lang="en-US" b="1" dirty="0"/>
              <a:t> </a:t>
            </a:r>
            <a:r>
              <a:rPr lang="en-US" b="1" dirty="0" err="1"/>
              <a:t>samo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ANA </a:t>
            </a:r>
            <a:r>
              <a:rPr lang="en-US" b="1" dirty="0" err="1"/>
              <a:t>korisnika</a:t>
            </a:r>
            <a:r>
              <a:rPr lang="en-US" b="1" dirty="0"/>
              <a:t>)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09795" y="4091455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6" y="1431243"/>
            <a:ext cx="3845905" cy="22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5097" y="1526354"/>
            <a:ext cx="6313017" cy="3805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800" dirty="0"/>
              <a:t>Ovo je </a:t>
            </a:r>
            <a:r>
              <a:rPr lang="hr-HR" sz="1800" b="1" dirty="0"/>
              <a:t>kontroverzna tema među developerima</a:t>
            </a:r>
            <a:r>
              <a:rPr lang="hr-HR" sz="1800" dirty="0"/>
              <a:t>! 🔥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/>
              <a:t>SQL baze</a:t>
            </a:r>
            <a:r>
              <a:rPr lang="hr-HR" sz="1800" dirty="0"/>
              <a:t> su </a:t>
            </a:r>
            <a:r>
              <a:rPr lang="hr-HR" sz="1800" b="1" dirty="0"/>
              <a:t>strukturirane, pouzdane i efikasne</a:t>
            </a:r>
            <a:r>
              <a:rPr lang="hr-HR" sz="1800" dirty="0"/>
              <a:t> za </a:t>
            </a:r>
            <a:r>
              <a:rPr lang="hr-HR" sz="1800" b="1" dirty="0"/>
              <a:t>velike projekte</a:t>
            </a:r>
            <a:r>
              <a:rPr lang="hr-HR" sz="1800" dirty="0"/>
              <a:t>.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 err="1"/>
              <a:t>NoSQL</a:t>
            </a:r>
            <a:r>
              <a:rPr lang="hr-HR" sz="1800" b="1" dirty="0"/>
              <a:t> baze</a:t>
            </a:r>
            <a:r>
              <a:rPr lang="hr-HR" sz="1800" dirty="0"/>
              <a:t> su </a:t>
            </a:r>
            <a:r>
              <a:rPr lang="hr-HR" sz="1800" b="1" dirty="0"/>
              <a:t>fleksibilnije i lakše za početnike</a:t>
            </a:r>
            <a:r>
              <a:rPr lang="hr-HR" sz="1800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🏆 </a:t>
            </a:r>
            <a:r>
              <a:rPr lang="hr-HR" sz="1800" b="1" dirty="0" err="1"/>
              <a:t>PostgreSQL</a:t>
            </a:r>
            <a:r>
              <a:rPr lang="hr-HR" sz="1800" b="1" dirty="0"/>
              <a:t> je najomiljenija baza među profesionalcima</a:t>
            </a:r>
            <a:r>
              <a:rPr lang="hr-HR" sz="1800" dirty="0"/>
              <a:t>!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➡ </a:t>
            </a:r>
            <a:r>
              <a:rPr lang="hr-HR" sz="1800" dirty="0" err="1"/>
              <a:t>MongoDB</a:t>
            </a:r>
            <a:r>
              <a:rPr lang="hr-HR" sz="1800" dirty="0"/>
              <a:t> je </a:t>
            </a:r>
            <a:r>
              <a:rPr lang="hr-HR" sz="1800" b="1" dirty="0"/>
              <a:t>popularan među početnicima</a:t>
            </a:r>
            <a:r>
              <a:rPr lang="hr-HR" sz="1800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6530758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751368" y="1336119"/>
            <a:ext cx="52586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</a:t>
            </a:r>
            <a:r>
              <a:rPr lang="en-US" sz="1400" dirty="0"/>
              <a:t> - </a:t>
            </a:r>
            <a:r>
              <a:rPr lang="en-US" sz="1400" dirty="0" err="1"/>
              <a:t>ali</a:t>
            </a:r>
            <a:r>
              <a:rPr lang="en-US" sz="1400" dirty="0"/>
              <a:t> </a:t>
            </a:r>
            <a:r>
              <a:rPr lang="en-US" sz="1400" dirty="0" err="1"/>
              <a:t>iskoristeno</a:t>
            </a:r>
            <a:r>
              <a:rPr lang="en-US" sz="1400" dirty="0"/>
              <a:t> je </a:t>
            </a:r>
            <a:r>
              <a:rPr lang="en-US" sz="1400" dirty="0" err="1"/>
              <a:t>memorije</a:t>
            </a:r>
            <a:r>
              <a:rPr lang="en-US" sz="1400" dirty="0"/>
              <a:t> Koliko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znakova</a:t>
            </a:r>
            <a:r>
              <a:rPr lang="hr-HR" sz="1400" dirty="0"/>
              <a:t> znakova)</a:t>
            </a:r>
            <a:br>
              <a:rPr lang="en-US" sz="1400" dirty="0"/>
            </a:br>
            <a:r>
              <a:rPr lang="en-US" sz="1400" dirty="0"/>
              <a:t>- CHAR(50) -</a:t>
            </a:r>
            <a:r>
              <a:rPr lang="en-US" sz="1400" dirty="0" err="1"/>
              <a:t>fiksira</a:t>
            </a:r>
            <a:r>
              <a:rPr lang="en-US" sz="1400" dirty="0"/>
              <a:t> </a:t>
            </a:r>
            <a:r>
              <a:rPr lang="en-US" sz="1400" dirty="0" err="1"/>
              <a:t>memoriju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vrijednost</a:t>
            </a:r>
            <a:r>
              <a:rPr lang="en-US" sz="1400" dirty="0"/>
              <a:t> </a:t>
            </a:r>
            <a:r>
              <a:rPr lang="en-US" sz="1400" dirty="0" err="1"/>
              <a:t>koja</a:t>
            </a:r>
            <a:r>
              <a:rPr lang="en-US" sz="1400" dirty="0"/>
              <a:t> je </a:t>
            </a:r>
            <a:r>
              <a:rPr lang="en-US" sz="1400" dirty="0" err="1"/>
              <a:t>unesena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8225</TotalTime>
  <Words>2524</Words>
  <Application>Microsoft Office PowerPoint</Application>
  <PresentationFormat>Widescreen</PresentationFormat>
  <Paragraphs>249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213</cp:revision>
  <dcterms:created xsi:type="dcterms:W3CDTF">2021-08-14T09:32:24Z</dcterms:created>
  <dcterms:modified xsi:type="dcterms:W3CDTF">2025-06-04T19:43:35Z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