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73345" autoAdjust="0"/>
  </p:normalViewPr>
  <p:slideViewPr>
    <p:cSldViewPr snapToGrid="0">
      <p:cViewPr varScale="1">
        <p:scale>
          <a:sx n="118" d="100"/>
          <a:sy n="118" d="100"/>
        </p:scale>
        <p:origin x="196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16.4.2025.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 Notes: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 discussion on real-world examples (recent high-profile breaches) to illustrate how lack of security can affect organizations both financially and reputationally.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 the role of cybersecurity awareness in all departments of an organization.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Explain why security and privacy are not just IT issues but are central to corporate governance and risk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basic primer video or interactive module on cybersecurity fundamentals from organizations such as NIST or SANS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Infographics or news articles that highlight trends in cyberattacks and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Reading: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“Cybersecurity 101” articles or introductory chapters from textbooks like </a:t>
            </a:r>
            <a:r>
              <a:rPr lang="en-US" i="1" dirty="0"/>
              <a:t>Cybersecurity and Cyberwar: What Everyone Needs to Know</a:t>
            </a:r>
            <a:r>
              <a:rPr lang="en-US" dirty="0"/>
              <a:t> by P. W. Singer and Allan Friedman.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6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Walk through each element of the CIA triad with practical examples. For instance, explain how encryption (for confidentiality), digital signatures (for integrity), and redundant systems (for availability) each play a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using a short in-class activity where students classify different security scenarios under the correct pillar.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documents or guides on the CIA model from reputable bodies such as NIST’s Cybersecurity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interactive tools or simulations that visually demonstrate the principles of confidentiality, integrity, and availability.</a:t>
            </a:r>
          </a:p>
          <a:p>
            <a:pPr>
              <a:buNone/>
            </a:pPr>
            <a:r>
              <a:rPr lang="en-US" b="1" dirty="0"/>
              <a:t>Additional Reading:</a:t>
            </a:r>
          </a:p>
          <a:p>
            <a:pPr>
              <a:buNone/>
            </a:pPr>
            <a:r>
              <a:rPr lang="en-US" dirty="0"/>
              <a:t>Articles or textbook chapters discussing the evolution of the CIA triad and its application in modern networks.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853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 Notes: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 the importance of assigning clear roles for data protection. Discuss how documentation (policies, procedures, incident response plans) is critical to managing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walk-through of a typical incident response lifecycle and review case studies from sectors like healthcare or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Templates or best-practice guides for data protection policies and incident response plans from sites such as SANS Institute or government cybersecurity agencies.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Checklists or flowcharts that illustrate the process of data handling and breach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Reading: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Whitepapers on building an effective incident response plan or case studies analyzing data breach impacts in regulated sectors.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1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 the importance of assigning clear roles for data protection. Discuss how documentation (policies, procedures, incident response plans) is critical to managing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walk-through of a typical incident response lifecycle and review case studies from sectors like healthcare or finance.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Templates or best-practice guides for data protection policies and incident response plans from sites such as SANS Institute or government cybersecurity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Checklists or flowcharts that illustrate the process of data handling and breach reporting.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Whitepapers on building an effective incident response plan or case studies analyzing data breach impacts in regulated sectors.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226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Differentiate between the speed and efficiency of symmetric encryption versus the enhanced security (at the cost of speed) provided by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including a live demonstration or a simplified diagram that illustrates how public and private keys work together.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Beginner-friendly online tutorials like “Crypto101” that clearly explain the basics of cryptography.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encryption tools or simulations available on educational websites to visualize encryption processes in real time.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Articles or research papers discussing recent developments in encryption standards and the evolving security landscape regarding encryption practices.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723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Illustrate the concept of a one-way function by comparing hashing with reversible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why salting passwords is necessary to prevent attacks (e.g., rainbow tables).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real-world examples of how compromised hash functions in legacy systems led to security breaches.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OWASP guidelines on secure password storage and hashing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demos that allow students to see how different inputs yield unique hashes.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In-depth articles that analyze modern hash functions versus older, vulnerable ones, plus comparisons and recommendations for best practices.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270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role of each security measure and how they complement each other to form a layered defense.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a discussion on emerging threats and how traditional measures need to evolve (e.g., next-generation firewalls, behavioral analysis in IDS).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 case study analysis of a security breach that failed due to a lapse in one or more of these defenses.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Whitepapers and technical briefings from cybersecurity firms that outline current threat landscapes.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Videos or recorded webinars that explore the functioning of firewalls and IDS/IPS in depth.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Up-to-date research articles or industry reports on cyber threats and defenses—this can help spark advanced discussions on evolving security trends.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30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Outline the key components of legal frameworks like GDPR and how they enforce accountability through fines and public scrutiny.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importance of regular audits and continuous monitoring in maintaining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global impact of such regulations and how organizations adapt their security practices accordingly.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GDPR documentation and guidelines available from European data protection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courses or webinars on compliance, available from platforms like Coursera or edX, that focus on real-world applications.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case studies or legal analyses on high-profile data breaches, including critical evaluations of the British Airways case, and resources on setting up robust compliance frameworks.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04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16.4.2025.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Data Security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6CC9-59DB-574D-01B9-43A03556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37A71-79D2-32E5-CB08-65EA137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50B6B2-6272-D71B-34FD-2D133177BFA2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🔹 Cyberattacks, data breaches, and privacy violations are becoming more frequent and more sophisticated — making it essential for businesses and individuals to implement strong security and privacy practices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7BFA6-2705-D01E-E41F-7C04B95E55CE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🔹 Modern organizations rely heavily on data — from customer information to proprietary business strategies. Without adequate security and privacy controls, sensitive data can be exposed to threats like hacking, unauthorized access, or accidental disclosure.</a:t>
            </a:r>
          </a:p>
          <a:p>
            <a:pPr>
              <a:buNone/>
            </a:pPr>
            <a:r>
              <a:rPr lang="en-US" b="1" dirty="0"/>
              <a:t>✅ Consequences of Poor Security and Privacy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Breaches</a:t>
            </a:r>
            <a:r>
              <a:rPr lang="en-US" dirty="0"/>
              <a:t> – Exposure of customer or business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</a:t>
            </a:r>
            <a:r>
              <a:rPr lang="en-US" dirty="0"/>
              <a:t> – Fines, penalties, and lawsuits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 Damage</a:t>
            </a:r>
            <a:r>
              <a:rPr lang="en-US" dirty="0"/>
              <a:t> – Loss of customer trust and brand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Disruption</a:t>
            </a:r>
            <a:r>
              <a:rPr lang="en-US" dirty="0"/>
              <a:t> – Downtime caused by attacks or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291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39D0C-4DF3-FA97-BE24-B586C680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0E88D-6425-C493-43CE-E0E961D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A2DC0-5930-7715-1E81-5BE1A4A1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81175"/>
            <a:ext cx="8877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133C3-E6DD-D2F8-8D71-90B4ACFD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35D67F-1E9D-50D8-8D3F-7DA00AE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323562" y="2464863"/>
            <a:ext cx="9947688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The three core pillars of information security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Confidentiality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only accessible to authorized parties.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Encrypting customer credit card details to prevent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remains accurate and unchanged during transmission and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Using hashing to verify that downloaded files are not corrupted.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Availability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accessible when needed.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Implementing failover systems to maintain access during outages.</a:t>
            </a:r>
          </a:p>
        </p:txBody>
      </p:sp>
    </p:spTree>
    <p:extLst>
      <p:ext uri="{BB962C8B-B14F-4D97-AF65-F5344CB8AC3E}">
        <p14:creationId xmlns:p14="http://schemas.microsoft.com/office/powerpoint/2010/main" val="36450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32DD-FB64-3BBF-C0FA-F8F3DA72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5CD5C-FED8-770E-0FC7-47A1297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602962" y="2482850"/>
            <a:ext cx="9947688" cy="3238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Organizations must define: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is responsible</a:t>
            </a:r>
            <a:r>
              <a:rPr lang="en-US" dirty="0"/>
              <a:t> for data protection (Data Protection Officer or equivalent).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is collected, processed, and stored</a:t>
            </a:r>
            <a:r>
              <a:rPr lang="en-US" dirty="0"/>
              <a:t> (Data Flow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breaches will be reported and handled</a:t>
            </a:r>
            <a:r>
              <a:rPr lang="en-US" dirty="0"/>
              <a:t> (Incident Response Plan).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" indent="0">
              <a:buNone/>
            </a:pPr>
            <a:r>
              <a:rPr lang="en-US" dirty="0"/>
              <a:t>Example: A healthcare provider should have documented policies for handling patient records and notifying affected parties in case of a breach.</a:t>
            </a:r>
          </a:p>
        </p:txBody>
      </p:sp>
    </p:spTree>
    <p:extLst>
      <p:ext uri="{BB962C8B-B14F-4D97-AF65-F5344CB8AC3E}">
        <p14:creationId xmlns:p14="http://schemas.microsoft.com/office/powerpoint/2010/main" val="642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87F5-0262-4975-AB80-B524CFF7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B3256-1C6D-A1A8-4370-96EFA0A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ENCRYPTION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36B67-1007-AD9F-43B8-2D84A978FEDB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protects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during</a:t>
            </a:r>
            <a:r>
              <a:rPr lang="hr-HR" dirty="0"/>
              <a:t> </a:t>
            </a:r>
            <a:r>
              <a:rPr lang="hr-HR" dirty="0" err="1"/>
              <a:t>transmission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storage</a:t>
            </a:r>
            <a:r>
              <a:rPr lang="hr-HR" dirty="0"/>
              <a:t>.</a:t>
            </a:r>
          </a:p>
          <a:p>
            <a:pPr>
              <a:buFont typeface="+mj-lt"/>
              <a:buAutoNum type="arabicPeriod"/>
            </a:pPr>
            <a:r>
              <a:rPr lang="hr-HR" b="1" dirty="0" err="1"/>
              <a:t>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Same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both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AES (Advanced </a:t>
            </a:r>
            <a:r>
              <a:rPr lang="hr-HR" dirty="0" err="1"/>
              <a:t>Encryption</a:t>
            </a:r>
            <a:r>
              <a:rPr lang="hr-HR" dirty="0"/>
              <a:t> Standard)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</a:t>
            </a:r>
            <a:r>
              <a:rPr lang="hr-HR" dirty="0" err="1"/>
              <a:t>Fast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efficient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compromised</a:t>
            </a:r>
            <a:r>
              <a:rPr lang="hr-HR" dirty="0"/>
              <a:t>, </a:t>
            </a:r>
            <a:r>
              <a:rPr lang="hr-HR" dirty="0" err="1"/>
              <a:t>the</a:t>
            </a:r>
            <a:r>
              <a:rPr lang="hr-HR" dirty="0"/>
              <a:t> data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vulnerable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Asymmetric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Uses</a:t>
            </a:r>
            <a:r>
              <a:rPr lang="hr-HR" dirty="0"/>
              <a:t> a </a:t>
            </a:r>
            <a:r>
              <a:rPr lang="hr-HR" dirty="0" err="1"/>
              <a:t>pair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keys</a:t>
            </a:r>
            <a:r>
              <a:rPr lang="hr-HR" dirty="0"/>
              <a:t>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Public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encryption</a:t>
            </a:r>
            <a:endParaRPr lang="hr-HR" dirty="0"/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Private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decryption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RSA (</a:t>
            </a:r>
            <a:r>
              <a:rPr lang="hr-HR" dirty="0" err="1"/>
              <a:t>Rivest</a:t>
            </a:r>
            <a:r>
              <a:rPr lang="hr-HR" dirty="0"/>
              <a:t>–</a:t>
            </a:r>
            <a:r>
              <a:rPr lang="hr-HR" dirty="0" err="1"/>
              <a:t>Shamir</a:t>
            </a:r>
            <a:r>
              <a:rPr lang="hr-HR" dirty="0"/>
              <a:t>–</a:t>
            </a:r>
            <a:r>
              <a:rPr lang="hr-HR" dirty="0" err="1"/>
              <a:t>Adleman</a:t>
            </a:r>
            <a:r>
              <a:rPr lang="hr-H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Secure </a:t>
            </a:r>
            <a:r>
              <a:rPr lang="hr-HR" dirty="0" err="1"/>
              <a:t>even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exposed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Slower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Hybrid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Combines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HTTPS </a:t>
            </a:r>
            <a:r>
              <a:rPr lang="hr-HR" dirty="0" err="1"/>
              <a:t>uses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establish</a:t>
            </a:r>
            <a:r>
              <a:rPr lang="hr-HR" dirty="0"/>
              <a:t> a </a:t>
            </a:r>
            <a:r>
              <a:rPr lang="hr-HR" dirty="0" err="1"/>
              <a:t>connection</a:t>
            </a:r>
            <a:r>
              <a:rPr lang="hr-HR" dirty="0"/>
              <a:t>,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transmit</a:t>
            </a:r>
            <a:r>
              <a:rPr lang="hr-H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145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00F6E-6867-2704-2EE6-4BD1CF1C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1B31-6E31-6780-92A6-1739D60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HASHING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BB945-0ADA-FCA7-990A-55791F4D766F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data into a fixed-size value (hash) to verify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One-way process — data cannot be recovered from the hash.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SHA-256 (Secure Hash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Ensures that data has not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Used for storing passwords securely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Websites store a hash of the password instead of the actual password — even if the hash is exposed, the password remains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1566-1BFA-23AA-7C2A-E6E26017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BC45-754A-61FE-B349-7AA0B33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THREATS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FBC7-98C4-F9B4-E60A-21E9E203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3063861"/>
            <a:ext cx="4668838" cy="19621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102DA-2DB8-6C8A-7534-C9BD16706FAC}"/>
              </a:ext>
            </a:extLst>
          </p:cNvPr>
          <p:cNvSpPr txBox="1">
            <a:spLocks/>
          </p:cNvSpPr>
          <p:nvPr/>
        </p:nvSpPr>
        <p:spPr>
          <a:xfrm>
            <a:off x="5505450" y="1974836"/>
            <a:ext cx="6686550" cy="4524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✅ </a:t>
            </a:r>
            <a:r>
              <a:rPr lang="hr-HR" b="1" dirty="0" err="1"/>
              <a:t>Firewalls</a:t>
            </a:r>
            <a:r>
              <a:rPr lang="hr-HR" dirty="0"/>
              <a:t> –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networks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 err="1"/>
              <a:t>Intrusion</a:t>
            </a:r>
            <a:r>
              <a:rPr lang="hr-HR" b="1" dirty="0"/>
              <a:t> </a:t>
            </a:r>
            <a:r>
              <a:rPr lang="hr-HR" b="1" dirty="0" err="1"/>
              <a:t>Detection</a:t>
            </a:r>
            <a:r>
              <a:rPr lang="hr-HR" b="1" dirty="0"/>
              <a:t>/</a:t>
            </a:r>
            <a:r>
              <a:rPr lang="hr-HR" b="1" dirty="0" err="1"/>
              <a:t>Prevention</a:t>
            </a:r>
            <a:r>
              <a:rPr lang="hr-HR" b="1" dirty="0"/>
              <a:t> Systems (IDS/IPS)</a:t>
            </a:r>
            <a:r>
              <a:rPr lang="hr-HR" dirty="0"/>
              <a:t> – Monitor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</a:t>
            </a:r>
            <a:r>
              <a:rPr lang="hr-HR" dirty="0" err="1"/>
              <a:t>traffic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Antivirus </a:t>
            </a:r>
            <a:r>
              <a:rPr lang="hr-HR" b="1" dirty="0" err="1"/>
              <a:t>and</a:t>
            </a:r>
            <a:r>
              <a:rPr lang="hr-HR" b="1" dirty="0"/>
              <a:t> </a:t>
            </a:r>
            <a:r>
              <a:rPr lang="hr-HR" b="1" dirty="0" err="1"/>
              <a:t>Antimalware</a:t>
            </a:r>
            <a:r>
              <a:rPr lang="hr-HR" dirty="0"/>
              <a:t> – </a:t>
            </a:r>
            <a:r>
              <a:rPr lang="hr-HR" dirty="0" err="1"/>
              <a:t>Detect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remove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software.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Access Controls</a:t>
            </a:r>
            <a:r>
              <a:rPr lang="hr-HR" dirty="0"/>
              <a:t> – Use role-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multi-</a:t>
            </a:r>
            <a:r>
              <a:rPr lang="hr-HR" dirty="0" err="1"/>
              <a:t>factor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(MFA).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Data </a:t>
            </a:r>
            <a:r>
              <a:rPr lang="hr-HR" b="1" dirty="0" err="1"/>
              <a:t>Loss</a:t>
            </a:r>
            <a:r>
              <a:rPr lang="hr-HR" b="1" dirty="0"/>
              <a:t> </a:t>
            </a:r>
            <a:r>
              <a:rPr lang="hr-HR" b="1" dirty="0" err="1"/>
              <a:t>Prevention</a:t>
            </a:r>
            <a:r>
              <a:rPr lang="hr-HR" b="1" dirty="0"/>
              <a:t> (DLP)</a:t>
            </a:r>
            <a:r>
              <a:rPr lang="hr-HR" dirty="0"/>
              <a:t> – </a:t>
            </a:r>
            <a:r>
              <a:rPr lang="hr-HR" dirty="0" err="1"/>
              <a:t>Prevent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</a:t>
            </a:r>
            <a:r>
              <a:rPr lang="hr-HR" dirty="0" err="1"/>
              <a:t>transferred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copied</a:t>
            </a:r>
            <a:r>
              <a:rPr lang="hr-HR" dirty="0"/>
              <a:t> </a:t>
            </a:r>
            <a:r>
              <a:rPr lang="hr-HR" dirty="0" err="1"/>
              <a:t>without</a:t>
            </a:r>
            <a:r>
              <a:rPr lang="hr-HR" dirty="0"/>
              <a:t> </a:t>
            </a:r>
            <a:r>
              <a:rPr lang="hr-HR" dirty="0" err="1"/>
              <a:t>permission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0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769F-780F-DB66-9CAF-AE03A4D1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7C309-8601-C02A-B16B-C817FEBF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</a:t>
            </a:r>
            <a:r>
              <a:rPr lang="hr-HR" dirty="0"/>
              <a:t>LAWS AND REGULATIONS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47571-7674-12F9-596F-3F257C442F2D}"/>
              </a:ext>
            </a:extLst>
          </p:cNvPr>
          <p:cNvSpPr txBox="1">
            <a:spLocks/>
          </p:cNvSpPr>
          <p:nvPr/>
        </p:nvSpPr>
        <p:spPr>
          <a:xfrm>
            <a:off x="6153150" y="1981187"/>
            <a:ext cx="5715000" cy="353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Compliance Requirements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Protection Impact Assessments (DPIA)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risks associated with data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Implementing Policies and Procedures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how data is collected, stored, and protected.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Outline breach notification protocols.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 Audits and Monitoring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internal audits and vulnerability assessments.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systems meet compliance requirements.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8A5BD3-D8D7-73D1-8751-83C656BC67E2}"/>
              </a:ext>
            </a:extLst>
          </p:cNvPr>
          <p:cNvSpPr txBox="1">
            <a:spLocks/>
          </p:cNvSpPr>
          <p:nvPr/>
        </p:nvSpPr>
        <p:spPr>
          <a:xfrm>
            <a:off x="908050" y="5562600"/>
            <a:ext cx="11080750" cy="1058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Example of a GDPR Breach Penalty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2019, British Airways was fined </a:t>
            </a:r>
            <a:r>
              <a:rPr lang="en-US" b="1" dirty="0"/>
              <a:t>£183 million</a:t>
            </a:r>
            <a:r>
              <a:rPr lang="en-US" dirty="0"/>
              <a:t> for failing to protect customer data due to security vulnerabilities.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A93CC-243E-99F3-5988-A87E3B7D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2681564"/>
            <a:ext cx="5049838" cy="14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2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412</TotalTime>
  <Words>1599</Words>
  <Application>Microsoft Office PowerPoint</Application>
  <PresentationFormat>Widescreen</PresentationFormat>
  <Paragraphs>143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SECURITY AND PRIVACY</vt:lpstr>
      <vt:lpstr>SECURITY AND PRIVACY</vt:lpstr>
      <vt:lpstr>SECURITY AND PRIVACY</vt:lpstr>
      <vt:lpstr>SECURITY AND PRIVACY - BASICS</vt:lpstr>
      <vt:lpstr>SECURITY AND PRIVACY - BASICS</vt:lpstr>
      <vt:lpstr>SECURITY AND PRIVACY - ENCRYPTION </vt:lpstr>
      <vt:lpstr>SECURITY AND PRIVACY - HASHING </vt:lpstr>
      <vt:lpstr>SECURITY AND PRIVACY - THREATS </vt:lpstr>
      <vt:lpstr>SECURITY AND PRIVACY - LAWS AND REGULATIONS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94</cp:revision>
  <dcterms:created xsi:type="dcterms:W3CDTF">2024-02-12T13:35:47Z</dcterms:created>
  <dcterms:modified xsi:type="dcterms:W3CDTF">2025-04-16T15:13:26Z</dcterms:modified>
</cp:coreProperties>
</file>