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82" r:id="rId5"/>
    <p:sldId id="308" r:id="rId6"/>
    <p:sldId id="411" r:id="rId7"/>
    <p:sldId id="412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378" r:id="rId16"/>
    <p:sldId id="420" r:id="rId17"/>
    <p:sldId id="421" r:id="rId18"/>
    <p:sldId id="422" r:id="rId19"/>
    <p:sldId id="423" r:id="rId20"/>
    <p:sldId id="424" r:id="rId21"/>
    <p:sldId id="425" r:id="rId22"/>
    <p:sldId id="426" r:id="rId23"/>
    <p:sldId id="427" r:id="rId24"/>
    <p:sldId id="428" r:id="rId25"/>
    <p:sldId id="429" r:id="rId26"/>
    <p:sldId id="430" r:id="rId27"/>
    <p:sldId id="4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411"/>
            <p14:sldId id="412"/>
            <p14:sldId id="413"/>
            <p14:sldId id="414"/>
            <p14:sldId id="415"/>
            <p14:sldId id="416"/>
            <p14:sldId id="417"/>
            <p14:sldId id="418"/>
            <p14:sldId id="419"/>
            <p14:sldId id="378"/>
            <p14:sldId id="420"/>
            <p14:sldId id="421"/>
            <p14:sldId id="422"/>
            <p14:sldId id="423"/>
            <p14:sldId id="424"/>
            <p14:sldId id="425"/>
            <p14:sldId id="426"/>
            <p14:sldId id="427"/>
            <p14:sldId id="428"/>
            <p14:sldId id="429"/>
            <p14:sldId id="430"/>
            <p14:sldId id="43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281CDD-90EE-FFEF-E218-69A33EAAF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F0D57F-66F3-FEF8-C3F3-2A27843A2F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2881D-1EF2-7FDF-69A8-0B6A0ED19A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561EDE-969C-0105-568E-7FAE6B75A5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833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D6293-CD00-CE0F-29E0-057637E87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36EEE-62BC-2A8F-A641-790A2FEA39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35C08-BDDA-355C-9531-017563BA3C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D25C-D1AA-608E-809C-CA34A9650D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0BB6E-9308-6A04-76A4-A50CFA57D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3C2DA-12E8-AD67-FE76-8F38B8DE5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212969-D8FE-E81C-25C7-CCBBE9B3CB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067B1-1B41-7CDE-88E1-82DAB220F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851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25077C-23AD-FC7D-1C74-E2AF44168C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E35EE9-B272-6066-9AEC-4D23D9316B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24D492-E9D0-82FD-18D5-59067E0F5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0A75D-FD16-00F3-87B3-36916D24AF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4905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0EE57-1469-42E4-B8B0-82C5C1C7E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5C2866-F12E-CF97-7F72-37BC60B552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82659-7A33-D7A1-8E11-2C096D8C67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5F7B2-C611-E31D-78F2-1F270AC7E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906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B01FF0-3014-7B91-A15D-C75C0FE0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FAC205-B3AC-DE72-000C-2CC71C6CA9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726921-FB41-BE5F-FFDF-3A0DAD8D5A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http://127.0.0.1:5000/swagger-ui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77738D-6CB3-C506-F8B7-67FD3F76A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7075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D4463-F6F9-F32D-B8DE-BF1D0FFFC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CC856-0180-0FD0-984B-06CF5C2FB5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EFEDDF-FC24-692B-5D5F-C1177B25B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51E0E-C050-D26E-F078-C3B549F7E7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4647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D3D73-2766-6825-5C3C-B14ACCDF2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CF92D8-6DD7-29D8-3516-870AA75DCC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1CB458-DB6C-7187-0766-133D331B44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C161B-34C1-366A-444E-4BDA5DEAD1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698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2656A-C8F1-C5DD-9EAF-961918972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0C715-9345-01E9-0080-D61B922CA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A6F74-3721-4913-D363-E045C26D06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345738-6E7A-FD7C-0692-090FA3098A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5299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5A46C-D95A-25ED-4415-9030003992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6C7F7D-D9DA-9777-8CC3-5B6E15B9BE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E041AE-3520-2D3A-F7ED-BDECE216D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105658-1072-E6BE-01EE-2AA75B1012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14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0F3ED-AD4B-5529-5DDE-D177E33C3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3C7AA1-EA85-5854-133C-3122EE4C9E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A7471B-44AB-AC28-9B9D-F8DE90DE0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https://jwt.io/introduction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D2B2CA-7FA1-BB2D-90A0-9CFFCC7594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371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E955D-56EE-9DF4-CA95-E2EEA0BF1E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9291EF-4BBE-1581-AA03-FC87BB4A13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B2343-A040-5FB9-55CD-47FF309BB2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https://jwt.io/introduction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85A8D-01B4-01D3-045B-31E4033F47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5229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B0ABE-CD3E-A421-18A8-D4394D14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D739CA-6FE2-5287-BEBA-C09F489554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684386-10E1-4D88-FE63-F9243009A0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https://jwt.io/introduction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F4EDF3-AC35-0541-3ADE-1AAC6390E9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5167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BFB20-9934-FCDA-7D70-CB3A07733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CAF457-1D83-C10C-AD8E-42488BE7E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8422D2-C731-84CF-71FD-FEB75B795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https://jwt.io/introduction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769CCC-51CA-D878-BA02-21CFB701E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0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0E55A-62CC-9339-1A46-F36592B923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B2B22D-5FB6-4DE2-B3D3-15D6DDCF5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EE3418-4242-D35F-0216-C949120829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596172-D2F9-067B-F145-79B4D5D9ED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0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538874-1F99-FFF0-E2C0-472B4EF3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6F420-8AD8-4466-8174-29E47B0E60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1C768B-A396-1FD1-950A-C528E5CE3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BAA2C-B5C7-1E86-BE49-FBD70A52F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85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6EDEE-C635-E34B-0699-05063A8C2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ED56E6-5248-A33A-1F19-7403E3A9D5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A49D14-DE19-386A-27C7-D3F2B157EB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43B72-7332-E936-7A56-1CCBA216A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61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73BAD-98BC-DA1F-2D7B-07E3C7582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EF12A8-1718-C4A2-1E65-3D5506AA1E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C40676-7111-8015-B924-D4165FE17E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ED89-04F3-4A6B-61F2-E63DCB30B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97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D7CC60-C687-CBAF-3053-03EBC63A0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9B7D07-5C03-87FE-66D7-8A69D97A63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4CA9AF-307B-317E-7664-C98A45D40B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00622-A063-4EF3-7521-0721EA7698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28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E7D61-7DA0-8C5D-10BE-095E65DE5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D2035D-2FB1-6440-870C-1561FAFF73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86C084-5773-427E-924B-CFBC2D61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Otvorite </a:t>
            </a:r>
            <a:r>
              <a:rPr lang="hr-HR" dirty="0" err="1"/>
              <a:t>Visual</a:t>
            </a:r>
            <a:r>
              <a:rPr lang="hr-HR" dirty="0"/>
              <a:t> Studio </a:t>
            </a:r>
            <a:r>
              <a:rPr lang="hr-HR" dirty="0" err="1"/>
              <a:t>Code</a:t>
            </a:r>
            <a:r>
              <a:rPr lang="hr-HR" dirty="0"/>
              <a:t> ili editor po izboru Kreirajte folder (možete ga nazvati “</a:t>
            </a:r>
            <a:r>
              <a:rPr lang="hr-HR" dirty="0" err="1"/>
              <a:t>Recording</a:t>
            </a:r>
            <a:r>
              <a:rPr lang="hr-HR" dirty="0"/>
              <a:t>”, “</a:t>
            </a:r>
            <a:r>
              <a:rPr lang="hr-HR" dirty="0" err="1"/>
              <a:t>rest</a:t>
            </a:r>
            <a:r>
              <a:rPr lang="hr-HR" dirty="0"/>
              <a:t> API </a:t>
            </a:r>
            <a:r>
              <a:rPr lang="hr-HR" dirty="0" err="1"/>
              <a:t>project</a:t>
            </a:r>
            <a:r>
              <a:rPr lang="hr-HR" dirty="0"/>
              <a:t>” ili slično) U folderu se nalazi samo .</a:t>
            </a:r>
            <a:r>
              <a:rPr lang="hr-HR" dirty="0" err="1"/>
              <a:t>vscode</a:t>
            </a:r>
            <a:r>
              <a:rPr lang="hr-HR" dirty="0"/>
              <a:t> folder s osnovnim postavkama (npr. </a:t>
            </a:r>
            <a:r>
              <a:rPr lang="hr-HR" dirty="0" err="1"/>
              <a:t>zoom</a:t>
            </a:r>
            <a:r>
              <a:rPr lang="hr-HR" dirty="0"/>
              <a:t> </a:t>
            </a:r>
            <a:r>
              <a:rPr lang="hr-HR" dirty="0" err="1"/>
              <a:t>level</a:t>
            </a:r>
            <a:r>
              <a:rPr lang="hr-HR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23E45-F475-4065-A1C4-00D5DFDB7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02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6EC26-D244-3BDC-1474-9C314BBC9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D9357-8BBA-8DF3-3F26-1F8E2ECB00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BB5E7-A1AB-642A-C450-8BA794DEC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4FAA0-45AD-B15E-2E98-2DE9895A1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273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3.png"/><Relationship Id="rId7" Type="http://schemas.openxmlformats.org/officeDocument/2006/relationships/image" Target="../media/image10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10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9.png"/><Relationship Id="rId7" Type="http://schemas.openxmlformats.org/officeDocument/2006/relationships/image" Target="../media/image1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2.png"/><Relationship Id="rId11" Type="http://schemas.openxmlformats.org/officeDocument/2006/relationships/image" Target="../media/image117.png"/><Relationship Id="rId5" Type="http://schemas.openxmlformats.org/officeDocument/2006/relationships/image" Target="../media/image111.png"/><Relationship Id="rId10" Type="http://schemas.openxmlformats.org/officeDocument/2006/relationships/image" Target="../media/image116.png"/><Relationship Id="rId4" Type="http://schemas.openxmlformats.org/officeDocument/2006/relationships/image" Target="../media/image110.png"/><Relationship Id="rId9" Type="http://schemas.openxmlformats.org/officeDocument/2006/relationships/image" Target="../media/image1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Python </a:t>
            </a:r>
            <a:r>
              <a:rPr lang="en-US" dirty="0"/>
              <a:t>W</a:t>
            </a:r>
            <a:r>
              <a:rPr lang="hr-HR" dirty="0" err="1"/>
              <a:t>eb</a:t>
            </a:r>
            <a:r>
              <a:rPr lang="hr-HR" dirty="0"/>
              <a:t> </a:t>
            </a:r>
            <a:r>
              <a:rPr lang="hr-HR" dirty="0" err="1"/>
              <a:t>framework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7159D8-9252-1365-3106-D2B0C7937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2A565A6-BDE9-3842-51E2-05C69229C38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KONFIGURACIJSKI FAJLOVI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CACA243-019A-3022-A0B2-879B2BFDB07C}"/>
              </a:ext>
            </a:extLst>
          </p:cNvPr>
          <p:cNvSpPr txBox="1">
            <a:spLocks/>
          </p:cNvSpPr>
          <p:nvPr/>
        </p:nvSpPr>
        <p:spPr>
          <a:xfrm>
            <a:off x="1028700" y="1476034"/>
            <a:ext cx="2730499" cy="92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.</a:t>
            </a:r>
            <a:r>
              <a:rPr lang="en-US" sz="1400" dirty="0" err="1"/>
              <a:t>flaskenv</a:t>
            </a:r>
            <a:br>
              <a:rPr lang="en-US" sz="1400" dirty="0"/>
            </a:br>
            <a:br>
              <a:rPr lang="en-US" sz="1400" dirty="0"/>
            </a:br>
            <a:r>
              <a:rPr lang="pl-PL" sz="1100" dirty="0"/>
              <a:t>Sadrži varijable za pokretanje Flask aplikacije</a:t>
            </a:r>
            <a:endParaRPr lang="en-US" sz="1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145086-EB31-A784-344B-F78CCFCFA6C5}"/>
              </a:ext>
            </a:extLst>
          </p:cNvPr>
          <p:cNvSpPr txBox="1">
            <a:spLocks/>
          </p:cNvSpPr>
          <p:nvPr/>
        </p:nvSpPr>
        <p:spPr>
          <a:xfrm>
            <a:off x="4673601" y="1399834"/>
            <a:ext cx="2412999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100" dirty="0"/>
              <a:t> </a:t>
            </a:r>
            <a:r>
              <a:rPr lang="hr-HR" sz="1400" dirty="0"/>
              <a:t>requirements</a:t>
            </a:r>
            <a:r>
              <a:rPr lang="hr-HR" sz="1100" dirty="0"/>
              <a:t>.txt</a:t>
            </a:r>
            <a:br>
              <a:rPr lang="en-US" sz="1100" dirty="0"/>
            </a:br>
            <a:br>
              <a:rPr lang="en-US" sz="1100" dirty="0"/>
            </a:br>
            <a:r>
              <a:rPr lang="hr-HR" sz="1100" dirty="0"/>
              <a:t>Sadrži sve potrebne biblioteke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B5701-8E68-35A5-242E-F659C06D30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341" y="2505075"/>
            <a:ext cx="1524000" cy="6286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A2B644-6AAF-9E93-9483-F72F1CA71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1400" y="2352675"/>
            <a:ext cx="1676400" cy="781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AF23F5-8CF2-F2F5-7966-97B71B54F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0341" y="3992562"/>
            <a:ext cx="29718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800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20492-FB4D-BE63-488F-C5C25372C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B81400E-71A5-DF46-DBDA-93420D98AC9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SMOREST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D62F4CB-C448-A46A-C815-BF32CFF9A601}"/>
              </a:ext>
            </a:extLst>
          </p:cNvPr>
          <p:cNvSpPr txBox="1">
            <a:spLocks/>
          </p:cNvSpPr>
          <p:nvPr/>
        </p:nvSpPr>
        <p:spPr>
          <a:xfrm>
            <a:off x="812800" y="1124301"/>
            <a:ext cx="2730499" cy="9282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.db.py</a:t>
            </a:r>
            <a:br>
              <a:rPr lang="en-US" sz="1400" dirty="0"/>
            </a:br>
            <a:br>
              <a:rPr lang="en-US" sz="1400" dirty="0"/>
            </a:br>
            <a:r>
              <a:rPr lang="en-US" sz="1100" dirty="0" err="1"/>
              <a:t>Prebacujemo</a:t>
            </a:r>
            <a:r>
              <a:rPr lang="en-US" sz="1100" dirty="0"/>
              <a:t> </a:t>
            </a:r>
            <a:r>
              <a:rPr lang="en-US" sz="1100" dirty="0" err="1"/>
              <a:t>podatke</a:t>
            </a:r>
            <a:r>
              <a:rPr lang="en-US" sz="1100" dirty="0"/>
              <a:t> u </a:t>
            </a:r>
            <a:r>
              <a:rPr lang="en-US" sz="1100" dirty="0" err="1"/>
              <a:t>poseban</a:t>
            </a:r>
            <a:r>
              <a:rPr lang="en-US" sz="1100" dirty="0"/>
              <a:t> </a:t>
            </a:r>
            <a:r>
              <a:rPr lang="en-US" sz="1100" dirty="0" err="1"/>
              <a:t>fajl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9F17A23-6A08-CD92-F376-8DB4F9CC1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4424651"/>
            <a:ext cx="2374900" cy="8228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555ADAB-CFAB-265C-1E1F-B85B3B35A5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875953"/>
            <a:ext cx="1933575" cy="110609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B3ADC80-6999-3B95-C88A-9BCC055D46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4424651"/>
            <a:ext cx="3697286" cy="112209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EAD3586-A669-2D43-BC2D-0DE484F53CA5}"/>
              </a:ext>
            </a:extLst>
          </p:cNvPr>
          <p:cNvSpPr txBox="1">
            <a:spLocks/>
          </p:cNvSpPr>
          <p:nvPr/>
        </p:nvSpPr>
        <p:spPr>
          <a:xfrm>
            <a:off x="812800" y="3050338"/>
            <a:ext cx="2412999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 err="1"/>
              <a:t>Updejtujemo</a:t>
            </a:r>
            <a:r>
              <a:rPr lang="en-US" sz="1100" dirty="0"/>
              <a:t> </a:t>
            </a:r>
            <a:r>
              <a:rPr lang="en-US" sz="1100" dirty="0" err="1"/>
              <a:t>pozive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B3F38B-F7C1-9ADA-BC8F-A6B0F0E4DE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3421757"/>
            <a:ext cx="4127500" cy="43854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66362F-F7F5-34A0-2F8D-A9C0F13F84F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0600" y="1906409"/>
            <a:ext cx="1292225" cy="103503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945A29-6083-613D-220E-AD3A4D84E3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48400" y="1588404"/>
            <a:ext cx="2789873" cy="93338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4391475-48B8-5EB3-7FD6-9BA4B3CFACA2}"/>
              </a:ext>
            </a:extLst>
          </p:cNvPr>
          <p:cNvSpPr txBox="1"/>
          <p:nvPr/>
        </p:nvSpPr>
        <p:spPr>
          <a:xfrm>
            <a:off x="6124575" y="4014836"/>
            <a:ext cx="61499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5875" indent="0">
              <a:buNone/>
            </a:pPr>
            <a:r>
              <a:rPr lang="en-US" dirty="0"/>
              <a:t>Why is this not working??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5567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 - </a:t>
            </a:r>
            <a:r>
              <a:rPr lang="hr-HR" dirty="0"/>
              <a:t>Kreirajte endpoint koji vraća listu svih artikala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- </a:t>
            </a:r>
            <a:r>
              <a:rPr lang="hr-HR" dirty="0"/>
              <a:t>Dohvatite pojedinačni artikl koristeći </a:t>
            </a:r>
            <a:r>
              <a:rPr lang="hr-HR" b="1" dirty="0"/>
              <a:t>item_id</a:t>
            </a:r>
            <a:r>
              <a:rPr lang="hr-HR" dirty="0"/>
              <a:t> iz URL-a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96D2E9-13CC-3A12-42FB-722D8F9517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450" y="1206953"/>
            <a:ext cx="4229100" cy="16573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F525BC-B9C7-468F-1E75-33F297FE5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5565" y="3354403"/>
            <a:ext cx="3054804" cy="2605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ABA7F-8D57-6B00-F5DD-8120B23DC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A37CEB-7E86-3467-BF06-50E622CE1B4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UPDATE AND DELETE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0F9FF11-51B4-A181-2697-C8EAF80B833C}"/>
              </a:ext>
            </a:extLst>
          </p:cNvPr>
          <p:cNvSpPr txBox="1">
            <a:spLocks/>
          </p:cNvSpPr>
          <p:nvPr/>
        </p:nvSpPr>
        <p:spPr>
          <a:xfrm>
            <a:off x="990600" y="1237032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Uredimo</a:t>
            </a:r>
            <a:r>
              <a:rPr lang="en-US" sz="1400" dirty="0"/>
              <a:t> </a:t>
            </a:r>
            <a:r>
              <a:rPr lang="en-US" sz="1400" dirty="0" err="1"/>
              <a:t>strukturu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7E69F2-B837-3548-7236-C0162C322A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995" y="1622322"/>
            <a:ext cx="973425" cy="106910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9D00DE7-6BB1-ABA4-BA24-A4E75A17410B}"/>
              </a:ext>
            </a:extLst>
          </p:cNvPr>
          <p:cNvGrpSpPr/>
          <p:nvPr/>
        </p:nvGrpSpPr>
        <p:grpSpPr>
          <a:xfrm>
            <a:off x="1146995" y="3223115"/>
            <a:ext cx="3377826" cy="1111660"/>
            <a:chOff x="1146995" y="3038168"/>
            <a:chExt cx="3377826" cy="111166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65F448D-E094-C72D-165D-2670425E8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8188" y="3038168"/>
              <a:ext cx="956633" cy="111166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03B2D524-E318-079F-F431-490F13B2C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46995" y="3133289"/>
              <a:ext cx="1914525" cy="921418"/>
            </a:xfrm>
            <a:prstGeom prst="rect">
              <a:avLst/>
            </a:prstGeom>
          </p:spPr>
        </p:pic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B50AEB8-978B-2490-25BB-9CCE75420761}"/>
              </a:ext>
            </a:extLst>
          </p:cNvPr>
          <p:cNvGrpSpPr/>
          <p:nvPr/>
        </p:nvGrpSpPr>
        <p:grpSpPr>
          <a:xfrm>
            <a:off x="6582152" y="3469910"/>
            <a:ext cx="3377826" cy="1016807"/>
            <a:chOff x="6660361" y="4464676"/>
            <a:chExt cx="3377826" cy="1016807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B8757F3-FAA9-BAC8-F6B2-BE1836E9161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51916" y="4464676"/>
              <a:ext cx="886271" cy="1016807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1DB6581-39E9-1DA7-92DE-C9B762E9D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660361" y="4557186"/>
              <a:ext cx="2161560" cy="867500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D8EF1E7-0C79-DC68-EB2F-FC694F08DC56}"/>
              </a:ext>
            </a:extLst>
          </p:cNvPr>
          <p:cNvGrpSpPr/>
          <p:nvPr/>
        </p:nvGrpSpPr>
        <p:grpSpPr>
          <a:xfrm>
            <a:off x="6582152" y="1445282"/>
            <a:ext cx="3789787" cy="1753475"/>
            <a:chOff x="6248400" y="1384422"/>
            <a:chExt cx="3789787" cy="175347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FDBAD2-815F-C55B-582F-63E7D1835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48400" y="1840523"/>
              <a:ext cx="2027289" cy="850903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97C24E0-8A27-B1A8-DAA1-A091D20D622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749527" y="1384422"/>
              <a:ext cx="1288660" cy="1753475"/>
            </a:xfrm>
            <a:prstGeom prst="rect">
              <a:avLst/>
            </a:prstGeom>
          </p:spPr>
        </p:pic>
      </p:grp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B56F8366-E62A-042D-04B1-DA172A8C9309}"/>
              </a:ext>
            </a:extLst>
          </p:cNvPr>
          <p:cNvSpPr txBox="1">
            <a:spLocks/>
          </p:cNvSpPr>
          <p:nvPr/>
        </p:nvSpPr>
        <p:spPr>
          <a:xfrm>
            <a:off x="1086874" y="3038167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UPDATE (PUT)</a:t>
            </a:r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EE4A228-A0D8-7340-F7CE-CEAA64B1583C}"/>
              </a:ext>
            </a:extLst>
          </p:cNvPr>
          <p:cNvSpPr txBox="1">
            <a:spLocks/>
          </p:cNvSpPr>
          <p:nvPr/>
        </p:nvSpPr>
        <p:spPr>
          <a:xfrm>
            <a:off x="6502400" y="1260335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0113015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C767B-08A7-B4A6-1A37-BED6255F7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587055-B9A6-A2F7-3370-6A8901F2ED0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BLUEPRINTS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49B90D7-1A99-BC35-158E-10B0C188EF3D}"/>
              </a:ext>
            </a:extLst>
          </p:cNvPr>
          <p:cNvSpPr txBox="1">
            <a:spLocks/>
          </p:cNvSpPr>
          <p:nvPr/>
        </p:nvSpPr>
        <p:spPr>
          <a:xfrm>
            <a:off x="990600" y="1237032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Uredimo</a:t>
            </a:r>
            <a:r>
              <a:rPr lang="en-US" sz="1400" dirty="0"/>
              <a:t> </a:t>
            </a:r>
            <a:r>
              <a:rPr lang="en-US" sz="1400" dirty="0" err="1"/>
              <a:t>strukturu</a:t>
            </a:r>
            <a:endParaRPr lang="en-US" sz="1400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44E039A-BE9B-DC0A-0EDC-A0E06E18C00F}"/>
              </a:ext>
            </a:extLst>
          </p:cNvPr>
          <p:cNvSpPr txBox="1">
            <a:spLocks/>
          </p:cNvSpPr>
          <p:nvPr/>
        </p:nvSpPr>
        <p:spPr>
          <a:xfrm>
            <a:off x="1109663" y="2857655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Item.py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754B51-D422-AD0E-AC73-B67E21BA2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9662" y="1630230"/>
            <a:ext cx="3324225" cy="10191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F19439C-6CE8-5139-AFC0-A472AD90E3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1209" y="3227550"/>
            <a:ext cx="2878138" cy="238689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75647DD-8BC9-6ABC-8428-9FD4CB68B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78652" y="2469977"/>
            <a:ext cx="4597098" cy="314446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51F6B8-6358-CA8C-7EF9-9AF93EF01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78652" y="1398328"/>
            <a:ext cx="3324226" cy="89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937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7D9962-0842-C2FC-7F95-045189584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AB90817-0E21-0A12-C90B-44099475EA4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BLUEPRINTS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D5CE8044-481D-E416-61E7-9F8804D7B641}"/>
              </a:ext>
            </a:extLst>
          </p:cNvPr>
          <p:cNvSpPr txBox="1">
            <a:spLocks/>
          </p:cNvSpPr>
          <p:nvPr/>
        </p:nvSpPr>
        <p:spPr>
          <a:xfrm>
            <a:off x="990600" y="1264621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store.py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438BD5-CAF1-1A4E-3688-20B887850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1000" y="1748440"/>
            <a:ext cx="4787900" cy="2899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D21CEF-B118-6815-9565-AA8D6AD264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33" y="1729656"/>
            <a:ext cx="4238625" cy="339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835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BC1D-E4D0-9079-D377-102A5DE97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DE4432-ACCC-E7D2-5849-5A02BB544F9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BLUEPRINTS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66D5A5D4-7778-BC0E-F52C-CFE0D3F3E8AA}"/>
              </a:ext>
            </a:extLst>
          </p:cNvPr>
          <p:cNvSpPr txBox="1">
            <a:spLocks/>
          </p:cNvSpPr>
          <p:nvPr/>
        </p:nvSpPr>
        <p:spPr>
          <a:xfrm>
            <a:off x="990600" y="1264621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app.py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F197A8-5E26-59FB-2A72-AF92D66517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00" y="1724826"/>
            <a:ext cx="5262138" cy="277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0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FC997-CBA9-F464-B9CA-91D971FC3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67F7721-1C17-14CE-47F0-8A8252FB6C7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SWAGGER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CC14F7DB-A6CB-14EF-48AF-BBC7377F6B6C}"/>
              </a:ext>
            </a:extLst>
          </p:cNvPr>
          <p:cNvSpPr txBox="1">
            <a:spLocks/>
          </p:cNvSpPr>
          <p:nvPr/>
        </p:nvSpPr>
        <p:spPr>
          <a:xfrm>
            <a:off x="990600" y="1264621"/>
            <a:ext cx="1974646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app.py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C045CB-873A-E001-7E63-B812FBFB9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435" y="1758950"/>
            <a:ext cx="1704975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EEE51-2166-06C3-C1F7-B17FC72B17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5435" y="2500467"/>
            <a:ext cx="6530195" cy="2292055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06ACE3-0F95-54B9-9DD6-4F251A12C93F}"/>
              </a:ext>
            </a:extLst>
          </p:cNvPr>
          <p:cNvSpPr txBox="1">
            <a:spLocks/>
          </p:cNvSpPr>
          <p:nvPr/>
        </p:nvSpPr>
        <p:spPr>
          <a:xfrm>
            <a:off x="1125435" y="4819227"/>
            <a:ext cx="2731087" cy="31697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Testiranje</a:t>
            </a:r>
            <a:r>
              <a:rPr lang="en-US" sz="1400" dirty="0"/>
              <a:t> </a:t>
            </a:r>
            <a:r>
              <a:rPr lang="en-US" sz="1400" dirty="0" err="1"/>
              <a:t>pomocu</a:t>
            </a:r>
            <a:r>
              <a:rPr lang="en-US" sz="1400" dirty="0"/>
              <a:t> </a:t>
            </a:r>
            <a:r>
              <a:rPr lang="en-US" sz="1400" dirty="0" err="1"/>
              <a:t>swaggera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DCFAB6-E7A4-4070-BED1-578DBF7AE0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5435" y="5076187"/>
            <a:ext cx="5805377" cy="517192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1FB783-BB9A-953F-823D-62D49362C745}"/>
              </a:ext>
            </a:extLst>
          </p:cNvPr>
          <p:cNvSpPr txBox="1">
            <a:spLocks/>
          </p:cNvSpPr>
          <p:nvPr/>
        </p:nvSpPr>
        <p:spPr>
          <a:xfrm>
            <a:off x="5379782" y="1601968"/>
            <a:ext cx="6727159" cy="14587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Organizacija koda u više fajlova (i foldera) poboljšava održavanje i čitljivost projekta</a:t>
            </a:r>
          </a:p>
          <a:p>
            <a:pPr marL="15875" indent="0">
              <a:buNone/>
            </a:pPr>
            <a:r>
              <a:rPr lang="hr-HR" sz="1400" dirty="0"/>
              <a:t>Korištenje flask-smorest pruža automatsku dokumentaciju putem swagger-ui</a:t>
            </a:r>
          </a:p>
          <a:p>
            <a:pPr marL="15875" indent="0">
              <a:buNone/>
            </a:pPr>
            <a:r>
              <a:rPr lang="hr-HR" sz="1400" dirty="0"/>
              <a:t>Blueprints i MethodViews omogućavaju modularan pristup, što olakšava proširenje i skaliranje</a:t>
            </a:r>
          </a:p>
        </p:txBody>
      </p:sp>
    </p:spTree>
    <p:extLst>
      <p:ext uri="{BB962C8B-B14F-4D97-AF65-F5344CB8AC3E}">
        <p14:creationId xmlns:p14="http://schemas.microsoft.com/office/powerpoint/2010/main" val="21942940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4EBA4-5133-DD97-FB93-D3BA63C34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8EEDD2-86C4-8FB9-41E5-DED25417991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VALIDACIJA (</a:t>
            </a:r>
            <a:r>
              <a:rPr lang="hr-HR" dirty="0"/>
              <a:t>Marshmallow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1621AC1E-D52B-9CCA-C2E4-99C438E0F242}"/>
              </a:ext>
            </a:extLst>
          </p:cNvPr>
          <p:cNvSpPr txBox="1">
            <a:spLocks/>
          </p:cNvSpPr>
          <p:nvPr/>
        </p:nvSpPr>
        <p:spPr>
          <a:xfrm>
            <a:off x="1022555" y="1258491"/>
            <a:ext cx="2357284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100" dirty="0"/>
              <a:t>📂 </a:t>
            </a:r>
            <a:r>
              <a:rPr lang="hr-HR" sz="1100" b="1" dirty="0"/>
              <a:t>Kreirajte </a:t>
            </a:r>
            <a:r>
              <a:rPr lang="en-US" sz="1100" b="1" dirty="0"/>
              <a:t>file </a:t>
            </a:r>
            <a:r>
              <a:rPr lang="hr-HR" sz="1100" b="1" dirty="0"/>
              <a:t>schemas.py</a:t>
            </a:r>
            <a:endParaRPr lang="en-US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C57198D-8232-E966-5355-5FD8E01B1F8C}"/>
              </a:ext>
            </a:extLst>
          </p:cNvPr>
          <p:cNvSpPr txBox="1">
            <a:spLocks/>
          </p:cNvSpPr>
          <p:nvPr/>
        </p:nvSpPr>
        <p:spPr>
          <a:xfrm>
            <a:off x="1201995" y="3440298"/>
            <a:ext cx="10515600" cy="1812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200" dirty="0"/>
              <a:t>Benefiti primjene Marshmallow schema</a:t>
            </a:r>
          </a:p>
          <a:p>
            <a:pPr marL="15875" indent="0">
              <a:buNone/>
            </a:pPr>
            <a:r>
              <a:rPr lang="en-US" sz="1200" dirty="0"/>
              <a:t>- </a:t>
            </a:r>
            <a:r>
              <a:rPr lang="hr-HR" sz="1200" dirty="0"/>
              <a:t>Jasnoća i konzistentnost:</a:t>
            </a:r>
          </a:p>
          <a:p>
            <a:pPr marL="15875" indent="0">
              <a:buNone/>
            </a:pPr>
            <a:r>
              <a:rPr lang="en-US" sz="1200" dirty="0"/>
              <a:t>- </a:t>
            </a:r>
            <a:r>
              <a:rPr lang="hr-HR" sz="1200" dirty="0"/>
              <a:t>Definiramo što se očekuje u svakom zahtjevu na jednom mjestu (u schemas.py)</a:t>
            </a:r>
          </a:p>
          <a:p>
            <a:pPr marL="15875" indent="0">
              <a:buNone/>
            </a:pPr>
            <a:r>
              <a:rPr lang="en-US" sz="1200" dirty="0"/>
              <a:t>- </a:t>
            </a:r>
            <a:r>
              <a:rPr lang="hr-HR" sz="1200" dirty="0"/>
              <a:t>Dokumentacija u Swagger UI sada sadrži primjer vrijednosti (sample value schema)</a:t>
            </a:r>
            <a:r>
              <a:rPr lang="en-US" sz="1200" dirty="0"/>
              <a:t>- </a:t>
            </a:r>
            <a:endParaRPr lang="hr-HR" sz="1200" dirty="0"/>
          </a:p>
          <a:p>
            <a:pPr marL="15875" indent="0">
              <a:buNone/>
            </a:pPr>
            <a:r>
              <a:rPr lang="hr-HR" sz="1200" dirty="0"/>
              <a:t>Automatizirana validacija:</a:t>
            </a:r>
          </a:p>
          <a:p>
            <a:pPr marL="15875" indent="0">
              <a:buNone/>
            </a:pPr>
            <a:r>
              <a:rPr lang="en-US" sz="1200" dirty="0"/>
              <a:t>- </a:t>
            </a:r>
            <a:r>
              <a:rPr lang="hr-HR" sz="1200" dirty="0"/>
              <a:t>Validacija ulaznih podataka postaje jednostavnija i održivija</a:t>
            </a:r>
          </a:p>
          <a:p>
            <a:pPr marL="15875" indent="0">
              <a:buNone/>
            </a:pPr>
            <a:r>
              <a:rPr lang="en-US" sz="1200" dirty="0"/>
              <a:t>- </a:t>
            </a:r>
            <a:r>
              <a:rPr lang="hr-HR" sz="1200" dirty="0"/>
              <a:t>Smanjuje se potreba za ručnim provjerama u kodu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00BF1E-89BC-A818-BB11-CE7B60157B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596" y="1649846"/>
            <a:ext cx="3793101" cy="16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664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15278A-93EA-D0FB-A1E5-978AA0267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3E255D-2CBC-427C-F381-648486BDD50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VALIDACIJA (</a:t>
            </a:r>
            <a:r>
              <a:rPr lang="hr-HR" dirty="0"/>
              <a:t>Marshmallow</a:t>
            </a:r>
            <a:r>
              <a:rPr lang="en-US" dirty="0"/>
              <a:t>)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E2503B2-D7FF-7314-EBF5-323024E52672}"/>
              </a:ext>
            </a:extLst>
          </p:cNvPr>
          <p:cNvSpPr txBox="1">
            <a:spLocks/>
          </p:cNvSpPr>
          <p:nvPr/>
        </p:nvSpPr>
        <p:spPr>
          <a:xfrm>
            <a:off x="990599" y="1264621"/>
            <a:ext cx="3330677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Implementirajte</a:t>
            </a:r>
            <a:r>
              <a:rPr lang="en-US" sz="1400" dirty="0"/>
              <a:t> scheme u item.py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6359BE-6B27-6590-B6FD-9E14B9BEA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723" y="1858297"/>
            <a:ext cx="3466139" cy="13204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28394F-1481-BC4C-B5D8-A704EB411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4818" y="1858297"/>
            <a:ext cx="3195824" cy="21974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1935A0-5EED-EA1C-BEE7-BC890EA937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0723" y="3561283"/>
            <a:ext cx="2079610" cy="1626317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6B66EDB-E040-8DC0-BA52-996F8B9FA95E}"/>
              </a:ext>
            </a:extLst>
          </p:cNvPr>
          <p:cNvSpPr txBox="1">
            <a:spLocks/>
          </p:cNvSpPr>
          <p:nvPr/>
        </p:nvSpPr>
        <p:spPr>
          <a:xfrm>
            <a:off x="6307392" y="1264620"/>
            <a:ext cx="3330677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Implementirajte</a:t>
            </a:r>
            <a:r>
              <a:rPr lang="en-US" sz="1400" dirty="0"/>
              <a:t> scheme u store.py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522B84-F27C-39EB-7F6A-2F47D07320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8674" y="4373787"/>
            <a:ext cx="5071730" cy="1245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63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2224585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dirty="0"/>
              <a:t>🔹 </a:t>
            </a:r>
            <a:r>
              <a:rPr lang="hr-HR" b="1" dirty="0"/>
              <a:t>Što je </a:t>
            </a:r>
            <a:r>
              <a:rPr lang="hr-HR" b="1" dirty="0" err="1"/>
              <a:t>Flask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Lagan, mikro web </a:t>
            </a:r>
            <a:r>
              <a:rPr lang="hr-HR" dirty="0" err="1"/>
              <a:t>framework</a:t>
            </a:r>
            <a:r>
              <a:rPr lang="hr-HR" dirty="0"/>
              <a:t> za Python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Jednostavan za učenje i razvoj manjih aplikacija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Ne forsira korištenje određenih alata ili biblioteka, što ga čini fleksibilnim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54598" y="1751992"/>
            <a:ext cx="4833142" cy="359618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Prednosti: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Jednostavan i brz za razvoj manjih aplikacija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Fleksibilan i lako proširiv ekstenzijama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Velika zajednica i obilje primjera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Mane: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Nije najbolji izbor za velike, složene aplikacije bez dodatne arhitekture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Manje "</a:t>
            </a:r>
            <a:r>
              <a:rPr lang="hr-HR" dirty="0" err="1"/>
              <a:t>out-of-the-box</a:t>
            </a:r>
            <a:r>
              <a:rPr lang="hr-HR" dirty="0"/>
              <a:t>" funkcionalnosti u odnosu na veće </a:t>
            </a:r>
            <a:r>
              <a:rPr lang="hr-HR" dirty="0" err="1"/>
              <a:t>frameworke</a:t>
            </a:r>
            <a:r>
              <a:rPr lang="hr-HR" dirty="0"/>
              <a:t> poput </a:t>
            </a:r>
            <a:r>
              <a:rPr lang="hr-HR" dirty="0" err="1"/>
              <a:t>Django</a:t>
            </a:r>
            <a:r>
              <a:rPr lang="hr-HR" dirty="0"/>
              <a:t>-a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BBC40-736E-746C-7120-3D9D01C0CE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B991BD-611A-DCA9-A30E-9375F9214AB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RESPONSES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4ECD2BA7-5A66-2B1E-318F-9B8A5B7AD94F}"/>
              </a:ext>
            </a:extLst>
          </p:cNvPr>
          <p:cNvSpPr txBox="1">
            <a:spLocks/>
          </p:cNvSpPr>
          <p:nvPr/>
        </p:nvSpPr>
        <p:spPr>
          <a:xfrm>
            <a:off x="981739" y="1264621"/>
            <a:ext cx="3330677" cy="10355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100" dirty="0"/>
              <a:t>✔ Filter polja i tipizaciju podataka pri slanju odgovora</a:t>
            </a:r>
            <a:br>
              <a:rPr lang="hr-HR" sz="1100" dirty="0"/>
            </a:br>
            <a:r>
              <a:rPr lang="hr-HR" sz="1100" dirty="0"/>
              <a:t>✔ Jasnije definiranje statusnih kodova za svaki </a:t>
            </a:r>
            <a:r>
              <a:rPr lang="hr-HR" sz="1100" dirty="0" err="1"/>
              <a:t>endpoint</a:t>
            </a:r>
            <a:br>
              <a:rPr lang="hr-HR" sz="1100" dirty="0"/>
            </a:br>
            <a:r>
              <a:rPr lang="hr-HR" sz="1100" dirty="0"/>
              <a:t>✔ Automatsko ažuriranje API dokumentacije u </a:t>
            </a:r>
            <a:r>
              <a:rPr lang="hr-HR" sz="1100" dirty="0" err="1"/>
              <a:t>Swagger</a:t>
            </a:r>
            <a:r>
              <a:rPr lang="hr-HR" sz="1100" dirty="0"/>
              <a:t> UI</a:t>
            </a:r>
            <a:endParaRPr lang="en-US" sz="14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B533B34-751D-2503-C6B7-BAEA87B9E267}"/>
              </a:ext>
            </a:extLst>
          </p:cNvPr>
          <p:cNvSpPr txBox="1">
            <a:spLocks/>
          </p:cNvSpPr>
          <p:nvPr/>
        </p:nvSpPr>
        <p:spPr>
          <a:xfrm>
            <a:off x="5613361" y="1237032"/>
            <a:ext cx="965278" cy="36989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/>
              <a:t>Item.py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B680EEE-20FD-2A64-E264-BFB1BE875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69" y="1606927"/>
            <a:ext cx="3267075" cy="7048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1F831A0-6AE1-7663-1394-326C07AEE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8369" y="2466424"/>
            <a:ext cx="4373415" cy="293485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3F8C6930-AB46-906D-0DAE-5E5F1176ED44}"/>
              </a:ext>
            </a:extLst>
          </p:cNvPr>
          <p:cNvGrpSpPr/>
          <p:nvPr/>
        </p:nvGrpSpPr>
        <p:grpSpPr>
          <a:xfrm>
            <a:off x="918526" y="2613167"/>
            <a:ext cx="3330677" cy="2528117"/>
            <a:chOff x="440061" y="2979990"/>
            <a:chExt cx="3330677" cy="2528117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A55A2C9F-621B-F41E-6791-156A78FAD9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1045" y="3465000"/>
              <a:ext cx="2893496" cy="334508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60C41872-8D0D-4954-BD9B-62998C02D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1045" y="4029738"/>
              <a:ext cx="2181000" cy="1478369"/>
            </a:xfrm>
            <a:prstGeom prst="rect">
              <a:avLst/>
            </a:prstGeom>
          </p:spPr>
        </p:pic>
        <p:sp>
          <p:nvSpPr>
            <p:cNvPr id="18" name="Content Placeholder 2">
              <a:extLst>
                <a:ext uri="{FF2B5EF4-FFF2-40B4-BE49-F238E27FC236}">
                  <a16:creationId xmlns:a16="http://schemas.microsoft.com/office/drawing/2014/main" id="{4BFD728E-60E1-EC6A-DD0A-02A5BBF30235}"/>
                </a:ext>
              </a:extLst>
            </p:cNvPr>
            <p:cNvSpPr txBox="1">
              <a:spLocks/>
            </p:cNvSpPr>
            <p:nvPr/>
          </p:nvSpPr>
          <p:spPr>
            <a:xfrm>
              <a:off x="440061" y="2979990"/>
              <a:ext cx="3330677" cy="36989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368300" indent="-35242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Wingdings" pitchFamily="2" charset="2"/>
                <a:buChar char="§"/>
                <a:tabLst/>
                <a:defRPr sz="2400" kern="120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1pPr>
              <a:lvl2pPr marL="771525" indent="-274638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Wingdings" pitchFamily="2" charset="2"/>
                <a:buChar char="§"/>
                <a:tabLst/>
                <a:defRPr sz="2200" kern="120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Wingdings" pitchFamily="2" charset="2"/>
                <a:buChar char="§"/>
                <a:defRPr sz="2000" kern="120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Wingdings" pitchFamily="2" charset="2"/>
                <a:buChar char="§"/>
                <a:defRPr sz="1800" kern="120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4pPr>
              <a:lvl5pPr marL="1960563" indent="-225425" algn="l" defTabSz="914400" rtl="0" eaLnBrk="1" latinLnBrk="0" hangingPunct="1">
                <a:lnSpc>
                  <a:spcPct val="90000"/>
                </a:lnSpc>
                <a:spcBef>
                  <a:spcPts val="600"/>
                </a:spcBef>
                <a:spcAft>
                  <a:spcPts val="600"/>
                </a:spcAft>
                <a:buClr>
                  <a:schemeClr val="accent2"/>
                </a:buClr>
                <a:buFont typeface="Wingdings" pitchFamily="2" charset="2"/>
                <a:buChar char="§"/>
                <a:tabLst/>
                <a:defRPr sz="1600" kern="1200">
                  <a:solidFill>
                    <a:schemeClr val="tx1"/>
                  </a:solidFill>
                  <a:latin typeface="+mn-lt"/>
                  <a:ea typeface="Open Sans" panose="020B0606030504020204" pitchFamily="34" charset="0"/>
                  <a:cs typeface="Open Sans" panose="020B0606030504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5875" indent="0">
                <a:buNone/>
              </a:pPr>
              <a:r>
                <a:rPr lang="en-US" sz="1400" dirty="0"/>
                <a:t>store.py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D6DBF998-A34D-D7B0-D89D-A4D2EF8FF74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38369" y="3283632"/>
            <a:ext cx="3005342" cy="1982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47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1000F-E8D5-7DDA-37A2-B2F8DF0C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484E406-AAA3-E3D8-62D0-D9D759AF7A5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</a:t>
            </a:r>
            <a:r>
              <a:rPr lang="en-US" dirty="0" err="1"/>
              <a:t>Autentifikacija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sigurnost</a:t>
            </a:r>
            <a:endParaRPr lang="hr-HR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02175FC2-67C1-C280-131B-0FB5EB559288}"/>
              </a:ext>
            </a:extLst>
          </p:cNvPr>
          <p:cNvSpPr txBox="1">
            <a:spLocks/>
          </p:cNvSpPr>
          <p:nvPr/>
        </p:nvSpPr>
        <p:spPr>
          <a:xfrm>
            <a:off x="1010093" y="1567648"/>
            <a:ext cx="1743740" cy="319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b="1" dirty="0"/>
              <a:t>What is a JWT?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9A2BA7-272C-2B23-6149-827C249CE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7320" y="1887279"/>
            <a:ext cx="2522821" cy="12842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F855E49-1E00-C369-BF66-B11167CB28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2653" y="1940930"/>
            <a:ext cx="2869240" cy="3115738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DFA7E6EB-D1E6-F7B2-F496-95C58A2E6817}"/>
              </a:ext>
            </a:extLst>
          </p:cNvPr>
          <p:cNvSpPr txBox="1">
            <a:spLocks/>
          </p:cNvSpPr>
          <p:nvPr/>
        </p:nvSpPr>
        <p:spPr>
          <a:xfrm>
            <a:off x="5521842" y="3429000"/>
            <a:ext cx="5078818" cy="319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🔄 </a:t>
            </a:r>
            <a:r>
              <a:rPr lang="hr-HR" sz="1100" b="1" dirty="0"/>
              <a:t>Token </a:t>
            </a:r>
            <a:r>
              <a:rPr lang="hr-HR" sz="1100" b="1" dirty="0" err="1"/>
              <a:t>refresh</a:t>
            </a:r>
            <a:r>
              <a:rPr lang="hr-HR" sz="1100" b="1" dirty="0"/>
              <a:t> i sigurnost: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b="1" dirty="0"/>
              <a:t>Rok trajanja:</a:t>
            </a:r>
            <a:r>
              <a:rPr lang="hr-HR" sz="11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Access tokeni ne traju vječno – kraći rok trajanja povećava sigurnost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b="1" dirty="0"/>
              <a:t>Token </a:t>
            </a:r>
            <a:r>
              <a:rPr lang="hr-HR" sz="1100" b="1" dirty="0" err="1"/>
              <a:t>refreshing</a:t>
            </a:r>
            <a:r>
              <a:rPr lang="hr-HR" sz="1100" b="1" dirty="0"/>
              <a:t>:</a:t>
            </a:r>
            <a:r>
              <a:rPr lang="hr-HR" sz="11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Mehanizam kojim se osvježava token kako bi se spriječio neautorizirani pristup na javnim uređajima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Primjer: Ako korisnik pokušava izbrisati račun s "starim" tokenom, API traži ponovno </a:t>
            </a:r>
            <a:r>
              <a:rPr lang="hr-HR" sz="1100" dirty="0" err="1"/>
              <a:t>autentikaciju</a:t>
            </a:r>
            <a:endParaRPr lang="hr-HR" sz="1100" dirty="0"/>
          </a:p>
        </p:txBody>
      </p:sp>
    </p:spTree>
    <p:extLst>
      <p:ext uri="{BB962C8B-B14F-4D97-AF65-F5344CB8AC3E}">
        <p14:creationId xmlns:p14="http://schemas.microsoft.com/office/powerpoint/2010/main" val="122130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59FE3-5BD5-FAD8-AD25-5A93D08C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E8C8052-A87E-7AC7-09BB-32449C7578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</a:t>
            </a:r>
            <a:r>
              <a:rPr lang="en-US" dirty="0" err="1"/>
              <a:t>Autentifikacija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sigurnost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3BD11E-D878-B448-1F8A-A8CD42F8F9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91" y="1237032"/>
            <a:ext cx="1866900" cy="1162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2F0B67-BE78-4910-3073-B6AE73C61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391" y="2411547"/>
            <a:ext cx="4486275" cy="1343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297D36-DABC-CCDC-5FBC-37B5A3A2C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9391" y="3885757"/>
            <a:ext cx="3124200" cy="7239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25913D8-13C6-74D2-8ADF-305CB482EF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1195" y="2647507"/>
            <a:ext cx="5149788" cy="59178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E8D1593-B2FB-65F8-DA9E-D4089EB46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45214" y="4804808"/>
            <a:ext cx="5172075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278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2F6FB-6DD4-C8EB-C291-3F1F58DF5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AB258D0-2732-AE60-D5BE-7A402F1B635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</a:t>
            </a:r>
            <a:r>
              <a:rPr lang="en-US" dirty="0" err="1"/>
              <a:t>Autentifikacija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sigurnost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07EF5E-9901-8F5E-1882-209F4710C5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4122" y="1946422"/>
            <a:ext cx="5229225" cy="1514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DF1CD1-BEB1-9CCA-DC24-C9570408E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4122" y="1470172"/>
            <a:ext cx="3676650" cy="476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1631A5-CB6A-F9CB-EF6F-ED6725BFB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122" y="4166301"/>
            <a:ext cx="3810000" cy="4286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1E08ACF-C0D9-2FD9-BD86-E6FAD979A8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74122" y="4594926"/>
            <a:ext cx="2647950" cy="2857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A31D98A-2D70-CD14-9902-C7517AFA5A0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16960" y="1720314"/>
            <a:ext cx="4693480" cy="55388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69D670E-4CAE-18A8-ABCB-A62CA008A42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6960" y="1463139"/>
            <a:ext cx="36576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3064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2BC2C4-EF76-D788-85E7-054890E67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7B5374A-FF26-ACB5-AB1D-4DA344348BB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</a:t>
            </a:r>
            <a:r>
              <a:rPr lang="en-US" dirty="0" err="1"/>
              <a:t>Autentifikacija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sigurnost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FACAA8-B05D-CB66-909E-7FDFD5E22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508" y="1387881"/>
            <a:ext cx="2933700" cy="12858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DF35EE-2E38-D5FD-C0BF-544088DEBE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508" y="2824605"/>
            <a:ext cx="3638550" cy="9334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8CAAC10-7AF0-FA6E-0A64-8C821466C5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74" y="4203311"/>
            <a:ext cx="3121763" cy="1232275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51D4E45-6943-8D7F-7A4D-9CB0BC171DD7}"/>
              </a:ext>
            </a:extLst>
          </p:cNvPr>
          <p:cNvGrpSpPr/>
          <p:nvPr/>
        </p:nvGrpSpPr>
        <p:grpSpPr>
          <a:xfrm>
            <a:off x="6739935" y="1437664"/>
            <a:ext cx="3619500" cy="633413"/>
            <a:chOff x="5979707" y="3034819"/>
            <a:chExt cx="3619500" cy="633413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40475BB-A0AB-5448-0E3A-BF13B4328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979707" y="3344382"/>
              <a:ext cx="3619500" cy="323850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DA558F3-1FD1-C1E1-54D9-B57649150AD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979707" y="3034819"/>
              <a:ext cx="1104900" cy="333375"/>
            </a:xfrm>
            <a:prstGeom prst="rect">
              <a:avLst/>
            </a:prstGeom>
          </p:spPr>
        </p:pic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8A756D03-505B-8650-5AC9-D7482D707D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51908" y="4203311"/>
            <a:ext cx="1950300" cy="13013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4ABA473-A35B-8821-5220-B51EE1083A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739935" y="2051526"/>
            <a:ext cx="2857500" cy="21907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86E0B27-5DFB-8E7E-4A3A-DEDC6334295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01597" y="2551088"/>
            <a:ext cx="2286475" cy="27284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EC7BE8B-12AE-BB7A-F761-0DF75DC45F7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03684" y="2551088"/>
            <a:ext cx="1319439" cy="2728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9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661053-1B36-558D-9BB4-EF03AFF34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783442-2315-17F9-F903-F71D06A3E42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- INSTALACIJA</a:t>
            </a:r>
            <a:endParaRPr lang="hr-HR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4047C5-4C85-D4C1-8254-FF08A18CC1BA}"/>
              </a:ext>
            </a:extLst>
          </p:cNvPr>
          <p:cNvSpPr txBox="1">
            <a:spLocks/>
          </p:cNvSpPr>
          <p:nvPr/>
        </p:nvSpPr>
        <p:spPr>
          <a:xfrm>
            <a:off x="1073021" y="1672773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AutoNum type="arabicPeriod"/>
            </a:pPr>
            <a:r>
              <a:rPr lang="hr-HR" sz="1100" dirty="0"/>
              <a:t>Kreiranje virtualnog </a:t>
            </a:r>
            <a:r>
              <a:rPr lang="hr-HR" sz="1100" dirty="0" err="1"/>
              <a:t>okruženj</a:t>
            </a:r>
            <a:r>
              <a:rPr lang="en-US" sz="1100" dirty="0"/>
              <a:t>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8C735F-1836-8375-AD15-5802EC1AF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276" y="3076573"/>
            <a:ext cx="2495661" cy="7258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FA9348-1BE6-E385-AE7C-807272FF4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6100" y="2003940"/>
            <a:ext cx="283845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89012F-2329-90A5-1083-7A6CDED0CC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6100" y="2666999"/>
            <a:ext cx="2733675" cy="1066800"/>
          </a:xfrm>
          <a:prstGeom prst="rect">
            <a:avLst/>
          </a:prstGeom>
        </p:spPr>
      </p:pic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147631B-2C10-4019-5CDE-C016C02959B4}"/>
              </a:ext>
            </a:extLst>
          </p:cNvPr>
          <p:cNvSpPr txBox="1">
            <a:spLocks/>
          </p:cNvSpPr>
          <p:nvPr/>
        </p:nvSpPr>
        <p:spPr>
          <a:xfrm>
            <a:off x="6301017" y="1672772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2. </a:t>
            </a:r>
            <a:r>
              <a:rPr lang="en-US" sz="1100" dirty="0" err="1"/>
              <a:t>Instalacija</a:t>
            </a:r>
            <a:r>
              <a:rPr lang="en-US" sz="1100" dirty="0"/>
              <a:t> flask-a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F144E1D8-66D8-62AB-3BD3-011C2919A986}"/>
              </a:ext>
            </a:extLst>
          </p:cNvPr>
          <p:cNvSpPr txBox="1">
            <a:spLocks/>
          </p:cNvSpPr>
          <p:nvPr/>
        </p:nvSpPr>
        <p:spPr>
          <a:xfrm>
            <a:off x="1073021" y="4116488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3. </a:t>
            </a:r>
            <a:r>
              <a:rPr kumimoji="0" lang="sr-Latn-R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Kreirajte datoteku 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app.py I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unesite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</a:t>
            </a:r>
            <a:endParaRPr lang="en-US" sz="11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E6F6720-FA1B-AD3B-A9AB-0028BAAD29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0831" y="4549486"/>
            <a:ext cx="2114550" cy="600075"/>
          </a:xfrm>
          <a:prstGeom prst="rect">
            <a:avLst/>
          </a:prstGeom>
        </p:spPr>
      </p:pic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43B82C5-E717-77EF-2660-7687721BD5DA}"/>
              </a:ext>
            </a:extLst>
          </p:cNvPr>
          <p:cNvSpPr txBox="1">
            <a:spLocks/>
          </p:cNvSpPr>
          <p:nvPr/>
        </p:nvSpPr>
        <p:spPr>
          <a:xfrm>
            <a:off x="6315194" y="4049730"/>
            <a:ext cx="2988616" cy="438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4.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Pokrenite</a:t>
            </a:r>
            <a:r>
              <a:rPr kumimoji="0" lang="en-US" altLang="sr-Latn-R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sr-Latn-R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aplikaciju</a:t>
            </a:r>
            <a:endParaRPr lang="en-US" sz="1100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B460A86-1F05-ECAC-DBCE-3A052F04A6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6100" y="4608713"/>
            <a:ext cx="1209675" cy="3905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21A982-47FD-E6B1-6865-003CB5408C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42276" y="2111087"/>
            <a:ext cx="2019300" cy="81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841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64E574-422C-510D-7D24-0D5D13923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59F98B0-6735-A85F-D076-2548E82C46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PRVI ENDPOINT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5084B89-EC15-B346-1651-B4D17A217723}"/>
              </a:ext>
            </a:extLst>
          </p:cNvPr>
          <p:cNvSpPr txBox="1">
            <a:spLocks/>
          </p:cNvSpPr>
          <p:nvPr/>
        </p:nvSpPr>
        <p:spPr>
          <a:xfrm>
            <a:off x="1021629" y="1310934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 U većini REST API-ja koristimo bazu podataka, ali za sada ćemo podatke spremiti u Python listi.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AA4604-823D-8E37-9797-284138D02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0167" y="4746912"/>
            <a:ext cx="1514475" cy="37147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DB8CEDC-42CA-5A51-39E4-40DA7AFF289B}"/>
              </a:ext>
            </a:extLst>
          </p:cNvPr>
          <p:cNvSpPr txBox="1">
            <a:spLocks/>
          </p:cNvSpPr>
          <p:nvPr/>
        </p:nvSpPr>
        <p:spPr>
          <a:xfrm>
            <a:off x="1076564" y="4375438"/>
            <a:ext cx="1113744" cy="29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400" dirty="0" err="1"/>
              <a:t>Testiranje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3B384-26BF-40EC-2FBB-8EC695653D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0167" y="1704824"/>
            <a:ext cx="3242485" cy="130968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8E65383-DEAE-95FC-5550-65D7E84F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167" y="3508946"/>
            <a:ext cx="3242485" cy="45148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8CF2A17-BE9E-0B74-4140-43CD0FCAF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492" y="4704049"/>
            <a:ext cx="59340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036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05087-E03D-F3CD-DF8D-1084AB41A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39321A4-3385-D421-7A25-D7A436D8D3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JSON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EEF3E55-6835-0E79-9573-799DA3F905A5}"/>
              </a:ext>
            </a:extLst>
          </p:cNvPr>
          <p:cNvSpPr txBox="1">
            <a:spLocks/>
          </p:cNvSpPr>
          <p:nvPr/>
        </p:nvSpPr>
        <p:spPr>
          <a:xfrm>
            <a:off x="1021629" y="1193977"/>
            <a:ext cx="6665711" cy="11930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📜 </a:t>
            </a:r>
            <a:r>
              <a:rPr lang="hr-HR" sz="1100" b="1" dirty="0"/>
              <a:t>Što je JSON?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b="1" dirty="0"/>
              <a:t>JSON</a:t>
            </a:r>
            <a:r>
              <a:rPr lang="hr-HR" sz="1100" dirty="0"/>
              <a:t> je skraćenica za JavaScript </a:t>
            </a:r>
            <a:r>
              <a:rPr lang="hr-HR" sz="1100" dirty="0" err="1"/>
              <a:t>Object</a:t>
            </a:r>
            <a:r>
              <a:rPr lang="hr-HR" sz="1100" dirty="0"/>
              <a:t> </a:t>
            </a:r>
            <a:r>
              <a:rPr lang="hr-HR" sz="1100" dirty="0" err="1"/>
              <a:t>Notation</a:t>
            </a:r>
            <a:r>
              <a:rPr lang="hr-HR" sz="1100" dirty="0"/>
              <a:t> – to je dugačak niz podataka u obliku teksta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Sadržaj mora slijediti točno određeni format kako bi klijent mogao razumjeti podatke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U osnovi, JSON je tekstualna reprezentacija podataka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B7CD55-0A1C-A66C-45B2-569AC5EBC507}"/>
              </a:ext>
            </a:extLst>
          </p:cNvPr>
          <p:cNvSpPr txBox="1">
            <a:spLocks/>
          </p:cNvSpPr>
          <p:nvPr/>
        </p:nvSpPr>
        <p:spPr>
          <a:xfrm>
            <a:off x="990600" y="2399827"/>
            <a:ext cx="6610776" cy="32641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🔑 </a:t>
            </a:r>
            <a:r>
              <a:rPr lang="hr-HR" sz="1100" b="1" dirty="0"/>
              <a:t>Struktura JSON-a</a:t>
            </a:r>
            <a:endParaRPr lang="hr-HR" sz="11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JSON sadrži </a:t>
            </a:r>
            <a:r>
              <a:rPr lang="hr-HR" sz="1100" b="1" dirty="0"/>
              <a:t>ključeve</a:t>
            </a:r>
            <a:r>
              <a:rPr lang="hr-HR" sz="1100" dirty="0"/>
              <a:t> i </a:t>
            </a:r>
            <a:r>
              <a:rPr lang="hr-HR" sz="1100" b="1" dirty="0"/>
              <a:t>vrijednosti</a:t>
            </a:r>
            <a:r>
              <a:rPr lang="hr-HR" sz="1100" dirty="0"/>
              <a:t> (slično Python </a:t>
            </a:r>
            <a:r>
              <a:rPr lang="hr-HR" sz="1100" dirty="0" err="1"/>
              <a:t>dictionary</a:t>
            </a:r>
            <a:r>
              <a:rPr lang="hr-HR" sz="1100" dirty="0"/>
              <a:t>-ju)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Ključevi su </a:t>
            </a:r>
            <a:r>
              <a:rPr lang="hr-HR" sz="1100" dirty="0" err="1"/>
              <a:t>stringovi</a:t>
            </a:r>
            <a:endParaRPr lang="hr-HR" sz="11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100" dirty="0"/>
              <a:t>Vrijednosti mogu biti: 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Stringovi</a:t>
            </a:r>
            <a:r>
              <a:rPr lang="hr-HR" sz="1100" dirty="0"/>
              <a:t> (npr. "</a:t>
            </a:r>
            <a:r>
              <a:rPr lang="hr-HR" sz="1100" dirty="0" err="1"/>
              <a:t>example</a:t>
            </a:r>
            <a:r>
              <a:rPr lang="hr-HR" sz="1100" dirty="0"/>
              <a:t>")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Brojevi (cijeli ili decimalni)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 err="1"/>
              <a:t>Booleans</a:t>
            </a:r>
            <a:r>
              <a:rPr lang="hr-HR" sz="1100" dirty="0"/>
              <a:t> (</a:t>
            </a:r>
            <a:r>
              <a:rPr lang="hr-HR" sz="1100" dirty="0" err="1"/>
              <a:t>true</a:t>
            </a:r>
            <a:r>
              <a:rPr lang="hr-HR" sz="1100" dirty="0"/>
              <a:t>, </a:t>
            </a:r>
            <a:r>
              <a:rPr lang="hr-HR" sz="1100" dirty="0" err="1"/>
              <a:t>false</a:t>
            </a:r>
            <a:r>
              <a:rPr lang="hr-HR" sz="1100" dirty="0"/>
              <a:t> – u JSON-u su pisani malim slovom)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Liste (</a:t>
            </a:r>
            <a:r>
              <a:rPr lang="hr-HR" sz="1100" dirty="0" err="1"/>
              <a:t>arrays</a:t>
            </a:r>
            <a:r>
              <a:rPr lang="hr-HR" sz="1100" dirty="0"/>
              <a:t>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hr-HR" sz="1100" dirty="0"/>
              <a:t>Objekti (</a:t>
            </a:r>
            <a:r>
              <a:rPr lang="hr-HR" sz="1100" dirty="0" err="1"/>
              <a:t>nested</a:t>
            </a:r>
            <a:r>
              <a:rPr lang="hr-HR" sz="1100" dirty="0"/>
              <a:t> </a:t>
            </a:r>
            <a:r>
              <a:rPr lang="hr-HR" sz="1100" dirty="0" err="1"/>
              <a:t>dictionaries</a:t>
            </a:r>
            <a:r>
              <a:rPr lang="hr-HR" sz="11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Elementi se međusobno odvajaju zarezima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100" dirty="0"/>
              <a:t>Redoslijed ključeva nije bitan – nije nužno da "</a:t>
            </a:r>
            <a:r>
              <a:rPr lang="hr-HR" sz="1100" dirty="0" err="1"/>
              <a:t>name</a:t>
            </a:r>
            <a:r>
              <a:rPr lang="hr-HR" sz="1100" dirty="0"/>
              <a:t>" i "age" budu istim redoslijedom</a:t>
            </a:r>
          </a:p>
          <a:p>
            <a:pPr marL="15875" indent="0">
              <a:buNone/>
            </a:pP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63CEA6B-F4B5-F714-9195-F05A2338E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6720" y="810044"/>
            <a:ext cx="2143125" cy="26765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8F2B46-5E47-17D1-B6D4-AEB3B8297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8815" y="4363021"/>
            <a:ext cx="4038933" cy="315857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CD3A7FB-BBFC-3900-992C-10B92FFBE47A}"/>
              </a:ext>
            </a:extLst>
          </p:cNvPr>
          <p:cNvSpPr txBox="1">
            <a:spLocks/>
          </p:cNvSpPr>
          <p:nvPr/>
        </p:nvSpPr>
        <p:spPr>
          <a:xfrm>
            <a:off x="9233509" y="400490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Non-Prettified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1219C68-7FF8-2F8A-7C35-5D410D807D7A}"/>
              </a:ext>
            </a:extLst>
          </p:cNvPr>
          <p:cNvSpPr txBox="1">
            <a:spLocks/>
          </p:cNvSpPr>
          <p:nvPr/>
        </p:nvSpPr>
        <p:spPr>
          <a:xfrm>
            <a:off x="9348695" y="415091"/>
            <a:ext cx="1175765" cy="2715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sz="1100" dirty="0"/>
              <a:t>Prettified</a:t>
            </a:r>
          </a:p>
        </p:txBody>
      </p:sp>
    </p:spTree>
    <p:extLst>
      <p:ext uri="{BB962C8B-B14F-4D97-AF65-F5344CB8AC3E}">
        <p14:creationId xmlns:p14="http://schemas.microsoft.com/office/powerpoint/2010/main" val="964795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C9A49-AE0C-3B4D-F76C-D7BEE8618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6477730-0B0B-0F2C-8F52-815A41D291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POSTMAN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0674-AEB3-3CC5-0989-1ED14A6546DE}"/>
              </a:ext>
            </a:extLst>
          </p:cNvPr>
          <p:cNvSpPr txBox="1">
            <a:spLocks/>
          </p:cNvSpPr>
          <p:nvPr/>
        </p:nvSpPr>
        <p:spPr>
          <a:xfrm>
            <a:off x="1124836" y="2049847"/>
            <a:ext cx="8262365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dirty="0"/>
              <a:t>🧪 </a:t>
            </a:r>
            <a:r>
              <a:rPr lang="hr-HR" sz="1200" b="1" dirty="0"/>
              <a:t>Važnost testiranja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Redovito testiranje API-ja je ključno za osiguranje ispravnog rada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Testiranje pomaže da provjerite da odgovori odgovaraju očekivanjima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Dva pristupa testiranju: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Automatizirani testovi (ne obrađujemo ih u ovom tečaju)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sz="1200" dirty="0"/>
              <a:t>Ručno (</a:t>
            </a:r>
            <a:r>
              <a:rPr lang="hr-HR" sz="1200" dirty="0" err="1"/>
              <a:t>exploratory</a:t>
            </a:r>
            <a:r>
              <a:rPr lang="hr-HR" sz="1200" dirty="0"/>
              <a:t>) testiranje – prvo ručno, a zatim eventualno automatizirati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CB5FF9-B982-7953-63CD-049DBE5DD632}"/>
              </a:ext>
            </a:extLst>
          </p:cNvPr>
          <p:cNvSpPr txBox="1">
            <a:spLocks/>
          </p:cNvSpPr>
          <p:nvPr/>
        </p:nvSpPr>
        <p:spPr>
          <a:xfrm>
            <a:off x="1174029" y="1318276"/>
            <a:ext cx="8262365" cy="4383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👉</a:t>
            </a:r>
            <a:r>
              <a:rPr lang="en-US" sz="1400" dirty="0" err="1"/>
              <a:t>Instalirajte</a:t>
            </a:r>
            <a:r>
              <a:rPr lang="en-US" sz="1400" dirty="0"/>
              <a:t> </a:t>
            </a:r>
            <a:r>
              <a:rPr lang="en-US" sz="1400" dirty="0" err="1"/>
              <a:t>Insomia</a:t>
            </a:r>
            <a:r>
              <a:rPr lang="en-US" sz="1400" dirty="0"/>
              <a:t> program za API </a:t>
            </a:r>
            <a:r>
              <a:rPr lang="en-US" sz="1400" dirty="0" err="1"/>
              <a:t>okruzenje</a:t>
            </a:r>
            <a:r>
              <a:rPr lang="en-US" sz="1400" dirty="0"/>
              <a:t> </a:t>
            </a:r>
            <a:r>
              <a:rPr lang="en-US" sz="1400" dirty="0" err="1"/>
              <a:t>na</a:t>
            </a:r>
            <a:r>
              <a:rPr lang="en-US" sz="1400" dirty="0"/>
              <a:t> </a:t>
            </a:r>
            <a:r>
              <a:rPr lang="en-US" sz="1400" dirty="0" err="1"/>
              <a:t>vasem</a:t>
            </a:r>
            <a:r>
              <a:rPr lang="en-US" sz="1400" dirty="0"/>
              <a:t> </a:t>
            </a:r>
            <a:r>
              <a:rPr lang="en-US" sz="1400" dirty="0" err="1"/>
              <a:t>lokalnom</a:t>
            </a:r>
            <a:r>
              <a:rPr lang="en-US" sz="1400" dirty="0"/>
              <a:t> </a:t>
            </a:r>
            <a:r>
              <a:rPr lang="en-US" sz="1400" dirty="0" err="1"/>
              <a:t>racunalu</a:t>
            </a:r>
            <a:r>
              <a:rPr lang="en-US" sz="1400" dirty="0"/>
              <a:t> https://www.postman.com/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68C437-D133-E7C2-6FDF-41A1B9C5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3226" y="4562431"/>
            <a:ext cx="1943100" cy="5238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6D1A6D-A810-5584-85C6-3CF5A576A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6373" y="4115912"/>
            <a:ext cx="1859253" cy="157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7188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CCA77-81D4-9D87-AF91-6E2B7C8E72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18603B-27D8-4D76-E541-60A1B49A2E8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B5005-D133-BF3E-BAEF-990E97E6B5C5}"/>
              </a:ext>
            </a:extLst>
          </p:cNvPr>
          <p:cNvSpPr txBox="1">
            <a:spLocks/>
          </p:cNvSpPr>
          <p:nvPr/>
        </p:nvSpPr>
        <p:spPr>
          <a:xfrm>
            <a:off x="1099915" y="4011554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050" b="1" dirty="0"/>
              <a:t>Rješavanje grešaka:</a:t>
            </a:r>
            <a:r>
              <a:rPr lang="hr-HR" sz="1050" dirty="0"/>
              <a:t> </a:t>
            </a:r>
            <a:endParaRPr lang="en-US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405 (metoda nije dopuštena) javlja se kada </a:t>
            </a:r>
            <a:r>
              <a:rPr lang="hr-HR" sz="1050" dirty="0" err="1"/>
              <a:t>endpoint</a:t>
            </a:r>
            <a:r>
              <a:rPr lang="hr-HR" sz="1050" dirty="0"/>
              <a:t> ne podržava POST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Greška 500 (</a:t>
            </a:r>
            <a:r>
              <a:rPr lang="hr-HR" sz="1050" dirty="0" err="1"/>
              <a:t>internal</a:t>
            </a:r>
            <a:r>
              <a:rPr lang="hr-HR" sz="1050" dirty="0"/>
              <a:t> server </a:t>
            </a:r>
            <a:r>
              <a:rPr lang="hr-HR" sz="1050" dirty="0" err="1"/>
              <a:t>error</a:t>
            </a:r>
            <a:r>
              <a:rPr lang="hr-HR" sz="1050" dirty="0"/>
              <a:t>) se pojavljuje ako funkcija ne vraća valjani odgovor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Nakon implementacije, </a:t>
            </a:r>
            <a:r>
              <a:rPr lang="hr-HR" sz="1050" dirty="0" err="1"/>
              <a:t>endpoint</a:t>
            </a:r>
            <a:r>
              <a:rPr lang="hr-HR" sz="1050" dirty="0"/>
              <a:t> vraća status 201 (</a:t>
            </a:r>
            <a:r>
              <a:rPr lang="hr-HR" sz="1050" dirty="0" err="1"/>
              <a:t>Created</a:t>
            </a:r>
            <a:r>
              <a:rPr lang="hr-HR" sz="1050" dirty="0"/>
              <a:t>) uz novi objekt trgovine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454BAC-0C16-E2A7-8208-32A6AF7EF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915" y="1279057"/>
            <a:ext cx="2124075" cy="3524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4FB29A-1560-1C50-49AC-507DDAD7FD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915" y="1771939"/>
            <a:ext cx="2838450" cy="3619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F281A9E-9244-A9A3-F096-322B83506B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915" y="2381960"/>
            <a:ext cx="3114565" cy="10309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E8ABCDA-FF84-9143-CADD-5C99A47EA0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9915" y="3483615"/>
            <a:ext cx="2781300" cy="228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1063411-67BC-A1B7-12DC-0BDC931166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3637" y="1444167"/>
            <a:ext cx="1778797" cy="10015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77F9886-CBD4-265E-DED6-C11DB6F8BDD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53637" y="2713011"/>
            <a:ext cx="3114565" cy="2700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84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63401-4725-579C-1607-3C39652D6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C10DB2-D897-072F-D61F-61E1AE14B9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ARTIKALA DINAMICKI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8D9B7-89FC-4CE4-A934-93D026FD474D}"/>
              </a:ext>
            </a:extLst>
          </p:cNvPr>
          <p:cNvSpPr txBox="1">
            <a:spLocks/>
          </p:cNvSpPr>
          <p:nvPr/>
        </p:nvSpPr>
        <p:spPr>
          <a:xfrm>
            <a:off x="990600" y="1374680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primiti podatke od klijenta (</a:t>
            </a:r>
            <a:r>
              <a:rPr lang="hr-HR" sz="1400" dirty="0" err="1"/>
              <a:t>store</a:t>
            </a:r>
            <a:r>
              <a:rPr lang="hr-HR" sz="1400" dirty="0"/>
              <a:t> ime iz URL-a i </a:t>
            </a:r>
            <a:r>
              <a:rPr lang="hr-HR" sz="1400" dirty="0" err="1"/>
              <a:t>item</a:t>
            </a:r>
            <a:r>
              <a:rPr lang="hr-HR" sz="1400" dirty="0"/>
              <a:t> podatke iz JSON-a)</a:t>
            </a:r>
            <a:br>
              <a:rPr lang="hr-HR" sz="1400" dirty="0"/>
            </a:br>
            <a:r>
              <a:rPr lang="hr-HR" sz="1400" dirty="0"/>
              <a:t>✔ Kako pretraživati listu trgovina i dodati novi artikl u odgovarajuću trgovinu</a:t>
            </a:r>
            <a:br>
              <a:rPr lang="hr-HR" sz="1400" dirty="0"/>
            </a:br>
            <a:r>
              <a:rPr lang="hr-HR" sz="1400" dirty="0"/>
              <a:t>✔ Kako rukovati greškama (npr. ako trgovina ne postoji)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C40683-FFBF-901B-0D5C-9FE6DB6D0F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15" y="2735309"/>
            <a:ext cx="4633580" cy="2421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DDC65E-92F2-26C9-8F91-4FAA87021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953" y="3711357"/>
            <a:ext cx="4270191" cy="12534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372E04D-9797-FF8A-D031-1F3696290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0886" y="3079212"/>
            <a:ext cx="3352800" cy="5143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DC547F19-825C-0261-A581-CC2A7D6BCD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0899" y="3336387"/>
            <a:ext cx="5911079" cy="135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703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823D7-2446-A056-178F-E2FEE8A72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BD7C318-74D8-6EDC-BD9E-DF4E3818FC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FLASK – DODAVANJE (CREATE)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C4CF5-E4D6-B258-41B9-CE8399B33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9504" y="2290887"/>
            <a:ext cx="4572333" cy="737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765BCD-0139-A966-28C4-8DDA3E3990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9503" y="3281472"/>
            <a:ext cx="4572333" cy="72457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CFB7DD9-5131-8539-A430-F9E434015736}"/>
              </a:ext>
            </a:extLst>
          </p:cNvPr>
          <p:cNvSpPr txBox="1">
            <a:spLocks/>
          </p:cNvSpPr>
          <p:nvPr/>
        </p:nvSpPr>
        <p:spPr>
          <a:xfrm>
            <a:off x="1172241" y="1404933"/>
            <a:ext cx="5855438" cy="196170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sz="1400" dirty="0"/>
              <a:t>✔ Kako dohvatiti podatke o specifičnoj trgovini</a:t>
            </a:r>
            <a:br>
              <a:rPr lang="hr-HR" sz="1400" dirty="0"/>
            </a:br>
            <a:r>
              <a:rPr lang="hr-HR" sz="1400" dirty="0"/>
              <a:t>✔ Kako dohvatiti samo artikle iz specifične trgovine</a:t>
            </a:r>
            <a:br>
              <a:rPr lang="hr-HR" sz="1400" dirty="0"/>
            </a:br>
            <a:r>
              <a:rPr lang="hr-HR" sz="1400" dirty="0"/>
              <a:t>✔ Zašto je preporučljivo vraćati </a:t>
            </a:r>
            <a:r>
              <a:rPr lang="hr-HR" sz="1400" dirty="0" err="1"/>
              <a:t>dictionary</a:t>
            </a:r>
            <a:r>
              <a:rPr lang="hr-HR" sz="1400" dirty="0"/>
              <a:t> umjesto liste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049D4C5-810B-DEF1-7F22-9ED36EBCA883}"/>
              </a:ext>
            </a:extLst>
          </p:cNvPr>
          <p:cNvSpPr txBox="1">
            <a:spLocks/>
          </p:cNvSpPr>
          <p:nvPr/>
        </p:nvSpPr>
        <p:spPr>
          <a:xfrm>
            <a:off x="6578009" y="1404933"/>
            <a:ext cx="5505893" cy="161472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Zašto vraćati </a:t>
            </a:r>
            <a:r>
              <a:rPr lang="hr-HR" sz="1100" dirty="0" err="1"/>
              <a:t>dictionary</a:t>
            </a:r>
            <a:r>
              <a:rPr lang="hr-HR" sz="1100" dirty="0"/>
              <a:t> umjesto liste?</a:t>
            </a:r>
          </a:p>
          <a:p>
            <a:pPr>
              <a:buNone/>
            </a:pPr>
            <a:r>
              <a:rPr lang="hr-HR" sz="1100" dirty="0"/>
              <a:t>Fleksibilnost:</a:t>
            </a:r>
            <a:br>
              <a:rPr lang="hr-HR" sz="1100" dirty="0"/>
            </a:br>
            <a:r>
              <a:rPr lang="hr-HR" sz="1100" dirty="0"/>
              <a:t>Vraćanjem </a:t>
            </a:r>
            <a:r>
              <a:rPr lang="hr-HR" sz="1100" dirty="0" err="1"/>
              <a:t>dictionary</a:t>
            </a:r>
            <a:r>
              <a:rPr lang="hr-HR" sz="1100" dirty="0"/>
              <a:t>-ja (npr. {'</a:t>
            </a:r>
            <a:r>
              <a:rPr lang="hr-HR" sz="1100" dirty="0" err="1"/>
              <a:t>items</a:t>
            </a:r>
            <a:r>
              <a:rPr lang="hr-HR" sz="1100" dirty="0"/>
              <a:t>': [...]}) lako možete proširiti odgovor dodavanjem dodatnih podataka (npr. poruka, tagova, statusa) bez potrebe za promjenom formata koji klijent očekuje</a:t>
            </a:r>
          </a:p>
          <a:p>
            <a:r>
              <a:rPr lang="hr-HR" sz="1100" dirty="0"/>
              <a:t>Kompatibilnost:</a:t>
            </a:r>
            <a:br>
              <a:rPr lang="hr-HR" sz="1100" dirty="0"/>
            </a:br>
            <a:r>
              <a:rPr lang="hr-HR" sz="1100" dirty="0"/>
              <a:t>Ako se kasnije odlučite promijeniti strukturu odgovora, klijenti neće morati mijenjati svoju logiku ako je JSON objekt konzistentan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509526F-D129-5D8B-A7FD-B2FE3B567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03" y="4420495"/>
            <a:ext cx="2200275" cy="666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F10C158-FC9D-1491-79F0-606F1D898C4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78009" y="3288104"/>
            <a:ext cx="3975911" cy="109917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E2B55A4-159F-749C-CC85-81EC44776D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78009" y="4407213"/>
            <a:ext cx="3696789" cy="1233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7953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6541</TotalTime>
  <Words>1219</Words>
  <Application>Microsoft Office PowerPoint</Application>
  <PresentationFormat>Widescreen</PresentationFormat>
  <Paragraphs>149</Paragraphs>
  <Slides>24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Open Sans</vt:lpstr>
      <vt:lpstr>Open Sans Semibold</vt:lpstr>
      <vt:lpstr>Wingdings</vt:lpstr>
      <vt:lpstr>Office Theme</vt:lpstr>
      <vt:lpstr>FLASK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281</cp:revision>
  <dcterms:created xsi:type="dcterms:W3CDTF">2021-08-14T09:32:24Z</dcterms:created>
  <dcterms:modified xsi:type="dcterms:W3CDTF">2025-03-18T15:45:27Z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