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9"/>
  </p:notesMasterIdLst>
  <p:sldIdLst>
    <p:sldId id="282" r:id="rId5"/>
    <p:sldId id="308" r:id="rId6"/>
    <p:sldId id="345" r:id="rId7"/>
    <p:sldId id="371" r:id="rId8"/>
    <p:sldId id="372" r:id="rId9"/>
    <p:sldId id="347" r:id="rId10"/>
    <p:sldId id="348" r:id="rId11"/>
    <p:sldId id="349" r:id="rId12"/>
    <p:sldId id="350" r:id="rId13"/>
    <p:sldId id="351" r:id="rId14"/>
    <p:sldId id="352" r:id="rId15"/>
    <p:sldId id="353" r:id="rId16"/>
    <p:sldId id="354" r:id="rId17"/>
    <p:sldId id="356" r:id="rId18"/>
    <p:sldId id="357" r:id="rId19"/>
    <p:sldId id="358" r:id="rId20"/>
    <p:sldId id="359" r:id="rId21"/>
    <p:sldId id="360" r:id="rId22"/>
    <p:sldId id="361" r:id="rId23"/>
    <p:sldId id="378" r:id="rId24"/>
    <p:sldId id="363" r:id="rId25"/>
    <p:sldId id="364" r:id="rId26"/>
    <p:sldId id="365" r:id="rId27"/>
    <p:sldId id="366" r:id="rId28"/>
    <p:sldId id="367" r:id="rId29"/>
    <p:sldId id="368" r:id="rId30"/>
    <p:sldId id="369" r:id="rId31"/>
    <p:sldId id="379" r:id="rId32"/>
    <p:sldId id="370" r:id="rId33"/>
    <p:sldId id="380" r:id="rId34"/>
    <p:sldId id="373" r:id="rId35"/>
    <p:sldId id="374" r:id="rId36"/>
    <p:sldId id="375" r:id="rId37"/>
    <p:sldId id="376" r:id="rId38"/>
    <p:sldId id="383" r:id="rId39"/>
    <p:sldId id="384" r:id="rId40"/>
    <p:sldId id="385" r:id="rId41"/>
    <p:sldId id="382" r:id="rId42"/>
    <p:sldId id="386" r:id="rId43"/>
    <p:sldId id="387" r:id="rId44"/>
    <p:sldId id="388" r:id="rId45"/>
    <p:sldId id="389" r:id="rId46"/>
    <p:sldId id="390" r:id="rId47"/>
    <p:sldId id="3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CE7A638-9D50-4CF5-A8CB-B320F4624C46}">
          <p14:sldIdLst>
            <p14:sldId id="282"/>
          </p14:sldIdLst>
        </p14:section>
        <p14:section name="Untitled Section" id="{1DB02032-E45E-4409-AD9E-959B3FA7150D}">
          <p14:sldIdLst>
            <p14:sldId id="308"/>
            <p14:sldId id="345"/>
            <p14:sldId id="371"/>
            <p14:sldId id="372"/>
            <p14:sldId id="347"/>
            <p14:sldId id="348"/>
            <p14:sldId id="349"/>
            <p14:sldId id="350"/>
            <p14:sldId id="351"/>
            <p14:sldId id="352"/>
            <p14:sldId id="353"/>
            <p14:sldId id="354"/>
            <p14:sldId id="356"/>
            <p14:sldId id="357"/>
            <p14:sldId id="358"/>
            <p14:sldId id="359"/>
            <p14:sldId id="360"/>
            <p14:sldId id="361"/>
            <p14:sldId id="378"/>
            <p14:sldId id="363"/>
            <p14:sldId id="364"/>
            <p14:sldId id="365"/>
            <p14:sldId id="366"/>
            <p14:sldId id="367"/>
            <p14:sldId id="368"/>
            <p14:sldId id="369"/>
            <p14:sldId id="379"/>
            <p14:sldId id="370"/>
            <p14:sldId id="380"/>
            <p14:sldId id="373"/>
            <p14:sldId id="374"/>
            <p14:sldId id="375"/>
            <p14:sldId id="376"/>
            <p14:sldId id="383"/>
            <p14:sldId id="384"/>
            <p14:sldId id="385"/>
            <p14:sldId id="382"/>
            <p14:sldId id="386"/>
            <p14:sldId id="387"/>
            <p14:sldId id="388"/>
            <p14:sldId id="389"/>
            <p14:sldId id="390"/>
            <p14:sldId id="3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954C"/>
    <a:srgbClr val="0F4B0D"/>
    <a:srgbClr val="000000"/>
    <a:srgbClr val="115411"/>
    <a:srgbClr val="196C1C"/>
    <a:srgbClr val="2C782D"/>
    <a:srgbClr val="2F792E"/>
    <a:srgbClr val="1A6332"/>
    <a:srgbClr val="0070C0"/>
    <a:srgbClr val="04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642" autoAdjust="0"/>
  </p:normalViewPr>
  <p:slideViewPr>
    <p:cSldViewPr snapToGrid="0" snapToObjects="1" showGuides="1">
      <p:cViewPr varScale="1">
        <p:scale>
          <a:sx n="87" d="100"/>
          <a:sy n="87" d="100"/>
        </p:scale>
        <p:origin x="9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70591-2E3C-5F42-A4E1-C0F5A0F4E5DB}"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3B951A-A665-1949-AEDB-B62DC9BE7F13}" type="slidenum">
              <a:rPr lang="en-US" smtClean="0"/>
              <a:t>‹#›</a:t>
            </a:fld>
            <a:endParaRPr lang="en-US"/>
          </a:p>
        </p:txBody>
      </p:sp>
    </p:spTree>
    <p:extLst>
      <p:ext uri="{BB962C8B-B14F-4D97-AF65-F5344CB8AC3E}">
        <p14:creationId xmlns:p14="http://schemas.microsoft.com/office/powerpoint/2010/main" val="1577846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A90C5-9F84-E132-76CA-0DA6970EF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FBFFE3-6640-9B1F-34B5-4BA77F0F7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B94C4-6A3E-CFCD-289D-42461792D794}"/>
              </a:ext>
            </a:extLst>
          </p:cNvPr>
          <p:cNvSpPr>
            <a:spLocks noGrp="1"/>
          </p:cNvSpPr>
          <p:nvPr>
            <p:ph type="body" idx="1"/>
          </p:nvPr>
        </p:nvSpPr>
        <p:spPr/>
        <p:txBody>
          <a:bodyPr/>
          <a:lstStyle/>
          <a:p>
            <a:r>
              <a:rPr lang="hr-HR" b="1" dirty="0"/>
              <a:t>📌 Kratka Povijest Web Preglednika</a:t>
            </a:r>
          </a:p>
          <a:p>
            <a:r>
              <a:rPr lang="hr-HR" dirty="0"/>
              <a:t>🔹 </a:t>
            </a:r>
            <a:r>
              <a:rPr lang="hr-HR" b="1" dirty="0"/>
              <a:t>Netscape Navigator</a:t>
            </a:r>
            <a:r>
              <a:rPr lang="hr-HR" dirty="0"/>
              <a:t> – Dominirao web preglednicima 90-ih godina.</a:t>
            </a:r>
            <a:br>
              <a:rPr lang="hr-HR" dirty="0"/>
            </a:br>
            <a:r>
              <a:rPr lang="hr-HR" dirty="0"/>
              <a:t>🔹 </a:t>
            </a:r>
            <a:r>
              <a:rPr lang="hr-HR" b="1" dirty="0"/>
              <a:t>Internet Explorer</a:t>
            </a:r>
            <a:r>
              <a:rPr lang="hr-HR" dirty="0"/>
              <a:t> – Glavni konkurent, izazvao „rat preglednika“.</a:t>
            </a:r>
            <a:br>
              <a:rPr lang="hr-HR" dirty="0"/>
            </a:br>
            <a:r>
              <a:rPr lang="hr-HR" dirty="0"/>
              <a:t>🔹 </a:t>
            </a:r>
            <a:r>
              <a:rPr lang="hr-HR" b="1" dirty="0" err="1"/>
              <a:t>Mosaic</a:t>
            </a:r>
            <a:r>
              <a:rPr lang="hr-HR" dirty="0"/>
              <a:t> – Prethodnik </a:t>
            </a:r>
            <a:r>
              <a:rPr lang="hr-HR" dirty="0" err="1"/>
              <a:t>Netscapea</a:t>
            </a:r>
            <a:r>
              <a:rPr lang="hr-HR" dirty="0"/>
              <a:t>, jedan od prvih preglednika.</a:t>
            </a:r>
            <a:br>
              <a:rPr lang="hr-HR" dirty="0"/>
            </a:br>
            <a:r>
              <a:rPr lang="hr-HR" dirty="0"/>
              <a:t>🔹 </a:t>
            </a:r>
            <a:r>
              <a:rPr lang="hr-HR" b="1" dirty="0"/>
              <a:t>Firefox</a:t>
            </a:r>
            <a:r>
              <a:rPr lang="hr-HR" dirty="0"/>
              <a:t> – Nastao iz ostataka </a:t>
            </a:r>
            <a:r>
              <a:rPr lang="hr-HR" dirty="0" err="1"/>
              <a:t>Netscapea</a:t>
            </a:r>
            <a:r>
              <a:rPr lang="hr-HR" dirty="0"/>
              <a:t>, donio inovacije.</a:t>
            </a:r>
          </a:p>
          <a:p>
            <a:r>
              <a:rPr lang="hr-HR" dirty="0"/>
              <a:t>Marc </a:t>
            </a:r>
            <a:r>
              <a:rPr lang="hr-HR" dirty="0" err="1"/>
              <a:t>Andreessen</a:t>
            </a:r>
            <a:r>
              <a:rPr lang="hr-HR" dirty="0"/>
              <a:t>, jedan od ključnih ljudi iza </a:t>
            </a:r>
            <a:r>
              <a:rPr lang="hr-HR" dirty="0" err="1"/>
              <a:t>Netscapea</a:t>
            </a:r>
            <a:r>
              <a:rPr lang="hr-HR" dirty="0"/>
              <a:t>, imao je viziju dinamičnog weba, a kako bi to omogućio, bilo je potrebno razviti novi </a:t>
            </a:r>
            <a:r>
              <a:rPr lang="hr-HR" dirty="0" err="1"/>
              <a:t>skriptni</a:t>
            </a:r>
            <a:r>
              <a:rPr lang="hr-HR" dirty="0"/>
              <a:t> jezik koji bi radio u pregledniku.</a:t>
            </a:r>
          </a:p>
          <a:p>
            <a:r>
              <a:rPr lang="hr-HR" b="1" dirty="0"/>
              <a:t>📌 Nastanak JavaScripta</a:t>
            </a:r>
          </a:p>
          <a:p>
            <a:r>
              <a:rPr lang="hr-HR" dirty="0"/>
              <a:t>🔹 </a:t>
            </a:r>
            <a:r>
              <a:rPr lang="hr-HR" b="1" dirty="0"/>
              <a:t>1995. godine</a:t>
            </a:r>
            <a:r>
              <a:rPr lang="hr-HR" dirty="0"/>
              <a:t> – Web stranice su bile statične, a sav posao obrade podataka odvijao se na serveru.</a:t>
            </a:r>
            <a:br>
              <a:rPr lang="hr-HR" dirty="0"/>
            </a:br>
            <a:r>
              <a:rPr lang="hr-HR" dirty="0"/>
              <a:t>🔹 </a:t>
            </a:r>
            <a:r>
              <a:rPr lang="hr-HR" b="1" dirty="0" err="1"/>
              <a:t>Netscapeov</a:t>
            </a:r>
            <a:r>
              <a:rPr lang="hr-HR" b="1" dirty="0"/>
              <a:t> tim</a:t>
            </a:r>
            <a:r>
              <a:rPr lang="hr-HR" dirty="0"/>
              <a:t> – Želio je dinamičan web s animacijama i interakcijom u pregledniku.</a:t>
            </a:r>
            <a:br>
              <a:rPr lang="hr-HR" dirty="0"/>
            </a:br>
            <a:r>
              <a:rPr lang="hr-HR" dirty="0"/>
              <a:t>🔹 </a:t>
            </a:r>
            <a:r>
              <a:rPr lang="hr-HR" b="1" dirty="0"/>
              <a:t>Brendan </a:t>
            </a:r>
            <a:r>
              <a:rPr lang="hr-HR" b="1" dirty="0" err="1"/>
              <a:t>Eich</a:t>
            </a:r>
            <a:r>
              <a:rPr lang="hr-HR" dirty="0"/>
              <a:t> – Unajmljen da razvije </a:t>
            </a:r>
            <a:r>
              <a:rPr lang="hr-HR" dirty="0" err="1"/>
              <a:t>skriptni</a:t>
            </a:r>
            <a:r>
              <a:rPr lang="hr-HR" dirty="0"/>
              <a:t> jezik, kreirao </a:t>
            </a:r>
            <a:r>
              <a:rPr lang="hr-HR" b="1" dirty="0"/>
              <a:t>JavaScript za samo 10 dana</a:t>
            </a:r>
            <a:r>
              <a:rPr lang="hr-HR" dirty="0"/>
              <a:t>!</a:t>
            </a:r>
            <a:br>
              <a:rPr lang="hr-HR" dirty="0"/>
            </a:br>
            <a:r>
              <a:rPr lang="hr-HR" dirty="0"/>
              <a:t>🔹 </a:t>
            </a:r>
            <a:r>
              <a:rPr lang="hr-HR" b="1" dirty="0"/>
              <a:t>Prvotni naziv</a:t>
            </a:r>
            <a:r>
              <a:rPr lang="hr-HR" dirty="0"/>
              <a:t> – JavaScript se u početku zvao </a:t>
            </a:r>
            <a:r>
              <a:rPr lang="hr-HR" b="1" dirty="0" err="1"/>
              <a:t>LiveScript</a:t>
            </a:r>
            <a:r>
              <a:rPr lang="hr-HR" dirty="0"/>
              <a:t>, ali zbog popularnosti Jave, ime je promijenjeno.</a:t>
            </a:r>
          </a:p>
          <a:p>
            <a:r>
              <a:rPr lang="hr-HR" b="1" dirty="0"/>
              <a:t>📌 Što Se Događa Ako Isključimo JavaScript?</a:t>
            </a:r>
          </a:p>
          <a:p>
            <a:r>
              <a:rPr lang="hr-HR" dirty="0"/>
              <a:t>🔹 </a:t>
            </a:r>
            <a:r>
              <a:rPr lang="hr-HR" b="1" dirty="0"/>
              <a:t>Twitter bez JavaScripta</a:t>
            </a:r>
            <a:r>
              <a:rPr lang="hr-HR" dirty="0"/>
              <a:t> – Ne može prikazati brojač znakova kod </a:t>
            </a:r>
            <a:r>
              <a:rPr lang="hr-HR" dirty="0" err="1"/>
              <a:t>tvitanja</a:t>
            </a:r>
            <a:r>
              <a:rPr lang="hr-HR" dirty="0"/>
              <a:t>.</a:t>
            </a:r>
            <a:br>
              <a:rPr lang="hr-HR" dirty="0"/>
            </a:br>
            <a:r>
              <a:rPr lang="hr-HR" dirty="0"/>
              <a:t>🔹 </a:t>
            </a:r>
            <a:r>
              <a:rPr lang="hr-HR" b="1" dirty="0"/>
              <a:t>YouTube i Netflix</a:t>
            </a:r>
            <a:r>
              <a:rPr lang="hr-HR" dirty="0"/>
              <a:t> – Ne rade uopće bez JavaScripta.</a:t>
            </a:r>
            <a:br>
              <a:rPr lang="hr-HR" dirty="0"/>
            </a:br>
            <a:r>
              <a:rPr lang="hr-HR" dirty="0"/>
              <a:t>🔹 </a:t>
            </a:r>
            <a:r>
              <a:rPr lang="hr-HR" b="1" dirty="0"/>
              <a:t>New York Times bez JavaScripta</a:t>
            </a:r>
            <a:r>
              <a:rPr lang="hr-HR" dirty="0"/>
              <a:t> – Sajt se učitava bez oglasa jer su oni često temeljeni na JavaScriptu.</a:t>
            </a:r>
          </a:p>
          <a:p>
            <a:r>
              <a:rPr lang="hr-HR" dirty="0"/>
              <a:t>Ovo pokazuje koliko smo danas ovisni o JavaScriptu – bez njega, internet ne bi bio isti!</a:t>
            </a:r>
          </a:p>
        </p:txBody>
      </p:sp>
      <p:sp>
        <p:nvSpPr>
          <p:cNvPr id="4" name="Slide Number Placeholder 3">
            <a:extLst>
              <a:ext uri="{FF2B5EF4-FFF2-40B4-BE49-F238E27FC236}">
                <a16:creationId xmlns:a16="http://schemas.microsoft.com/office/drawing/2014/main" id="{F6CF72AC-B609-F87B-F4A3-1E172C74FC71}"/>
              </a:ext>
            </a:extLst>
          </p:cNvPr>
          <p:cNvSpPr>
            <a:spLocks noGrp="1"/>
          </p:cNvSpPr>
          <p:nvPr>
            <p:ph type="sldNum" sz="quarter" idx="5"/>
          </p:nvPr>
        </p:nvSpPr>
        <p:spPr/>
        <p:txBody>
          <a:bodyPr/>
          <a:lstStyle/>
          <a:p>
            <a:fld id="{343B951A-A665-1949-AEDB-B62DC9BE7F13}" type="slidenum">
              <a:rPr lang="en-US" smtClean="0"/>
              <a:t>2</a:t>
            </a:fld>
            <a:endParaRPr lang="en-US"/>
          </a:p>
        </p:txBody>
      </p:sp>
    </p:spTree>
    <p:extLst>
      <p:ext uri="{BB962C8B-B14F-4D97-AF65-F5344CB8AC3E}">
        <p14:creationId xmlns:p14="http://schemas.microsoft.com/office/powerpoint/2010/main" val="486016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F983-2DE2-ADF2-79B6-B6C646C74A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0D153-C36D-FC04-ADCC-FE5A018C5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9CA9B-A532-61DD-3327-919D4B1AA2E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F3B7383-C8CD-4335-74B7-55E356BD1638}"/>
              </a:ext>
            </a:extLst>
          </p:cNvPr>
          <p:cNvSpPr>
            <a:spLocks noGrp="1"/>
          </p:cNvSpPr>
          <p:nvPr>
            <p:ph type="sldNum" sz="quarter" idx="5"/>
          </p:nvPr>
        </p:nvSpPr>
        <p:spPr/>
        <p:txBody>
          <a:bodyPr/>
          <a:lstStyle/>
          <a:p>
            <a:fld id="{343B951A-A665-1949-AEDB-B62DC9BE7F13}" type="slidenum">
              <a:rPr lang="en-US" smtClean="0"/>
              <a:t>11</a:t>
            </a:fld>
            <a:endParaRPr lang="en-US"/>
          </a:p>
        </p:txBody>
      </p:sp>
    </p:spTree>
    <p:extLst>
      <p:ext uri="{BB962C8B-B14F-4D97-AF65-F5344CB8AC3E}">
        <p14:creationId xmlns:p14="http://schemas.microsoft.com/office/powerpoint/2010/main" val="1623171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FA3E-7048-1DBC-EB31-E256B263D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6DE8D5-74E8-DE6E-D503-648E235EBB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7D030B-2BBD-F98D-134D-111B62C3A03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7731CD2-1AEF-FCA0-9974-4981B6FDB1FD}"/>
              </a:ext>
            </a:extLst>
          </p:cNvPr>
          <p:cNvSpPr>
            <a:spLocks noGrp="1"/>
          </p:cNvSpPr>
          <p:nvPr>
            <p:ph type="sldNum" sz="quarter" idx="5"/>
          </p:nvPr>
        </p:nvSpPr>
        <p:spPr/>
        <p:txBody>
          <a:bodyPr/>
          <a:lstStyle/>
          <a:p>
            <a:fld id="{343B951A-A665-1949-AEDB-B62DC9BE7F13}" type="slidenum">
              <a:rPr lang="en-US" smtClean="0"/>
              <a:t>12</a:t>
            </a:fld>
            <a:endParaRPr lang="en-US"/>
          </a:p>
        </p:txBody>
      </p:sp>
    </p:spTree>
    <p:extLst>
      <p:ext uri="{BB962C8B-B14F-4D97-AF65-F5344CB8AC3E}">
        <p14:creationId xmlns:p14="http://schemas.microsoft.com/office/powerpoint/2010/main" val="734141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61533-C6C2-503F-9394-EF30D9CDA5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4E11B6-8B75-770B-CC58-8646CAB99A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D33A7-04AA-0D4A-7089-6CDE4E435C4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71731E0-9F2F-E39B-583C-072B60A04894}"/>
              </a:ext>
            </a:extLst>
          </p:cNvPr>
          <p:cNvSpPr>
            <a:spLocks noGrp="1"/>
          </p:cNvSpPr>
          <p:nvPr>
            <p:ph type="sldNum" sz="quarter" idx="5"/>
          </p:nvPr>
        </p:nvSpPr>
        <p:spPr/>
        <p:txBody>
          <a:bodyPr/>
          <a:lstStyle/>
          <a:p>
            <a:fld id="{343B951A-A665-1949-AEDB-B62DC9BE7F13}" type="slidenum">
              <a:rPr lang="en-US" smtClean="0"/>
              <a:t>13</a:t>
            </a:fld>
            <a:endParaRPr lang="en-US"/>
          </a:p>
        </p:txBody>
      </p:sp>
    </p:spTree>
    <p:extLst>
      <p:ext uri="{BB962C8B-B14F-4D97-AF65-F5344CB8AC3E}">
        <p14:creationId xmlns:p14="http://schemas.microsoft.com/office/powerpoint/2010/main" val="25077023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5C8C-C266-D585-89D6-7F2955EEE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8BEAC-DD2D-E01F-1813-96D628636E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1196B0-3F2E-A513-23F0-1E4CD4732E6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5B9EDBD-970D-2046-CB33-E883E88E6EDB}"/>
              </a:ext>
            </a:extLst>
          </p:cNvPr>
          <p:cNvSpPr>
            <a:spLocks noGrp="1"/>
          </p:cNvSpPr>
          <p:nvPr>
            <p:ph type="sldNum" sz="quarter" idx="5"/>
          </p:nvPr>
        </p:nvSpPr>
        <p:spPr/>
        <p:txBody>
          <a:bodyPr/>
          <a:lstStyle/>
          <a:p>
            <a:fld id="{343B951A-A665-1949-AEDB-B62DC9BE7F13}" type="slidenum">
              <a:rPr lang="en-US" smtClean="0"/>
              <a:t>14</a:t>
            </a:fld>
            <a:endParaRPr lang="en-US"/>
          </a:p>
        </p:txBody>
      </p:sp>
    </p:spTree>
    <p:extLst>
      <p:ext uri="{BB962C8B-B14F-4D97-AF65-F5344CB8AC3E}">
        <p14:creationId xmlns:p14="http://schemas.microsoft.com/office/powerpoint/2010/main" val="632539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B8419-2463-4CD9-E85F-53B5ACCB6E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DFF234-65FA-C299-6DAE-15DEA58D6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10D06-94AC-779E-3875-D6FBCB0729F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072620C-5FC4-EA44-A104-124398F44F40}"/>
              </a:ext>
            </a:extLst>
          </p:cNvPr>
          <p:cNvSpPr>
            <a:spLocks noGrp="1"/>
          </p:cNvSpPr>
          <p:nvPr>
            <p:ph type="sldNum" sz="quarter" idx="5"/>
          </p:nvPr>
        </p:nvSpPr>
        <p:spPr/>
        <p:txBody>
          <a:bodyPr/>
          <a:lstStyle/>
          <a:p>
            <a:fld id="{343B951A-A665-1949-AEDB-B62DC9BE7F13}" type="slidenum">
              <a:rPr lang="en-US" smtClean="0"/>
              <a:t>15</a:t>
            </a:fld>
            <a:endParaRPr lang="en-US"/>
          </a:p>
        </p:txBody>
      </p:sp>
    </p:spTree>
    <p:extLst>
      <p:ext uri="{BB962C8B-B14F-4D97-AF65-F5344CB8AC3E}">
        <p14:creationId xmlns:p14="http://schemas.microsoft.com/office/powerpoint/2010/main" val="1571054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7C64D-8B2D-CFE0-57B6-448820F41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3ECB0-C407-2DCE-A8B7-98129997DC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348CC-84C6-FECB-8DB3-D4B0F920A74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2C618B-65C4-30CB-D3EE-84161B163E9B}"/>
              </a:ext>
            </a:extLst>
          </p:cNvPr>
          <p:cNvSpPr>
            <a:spLocks noGrp="1"/>
          </p:cNvSpPr>
          <p:nvPr>
            <p:ph type="sldNum" sz="quarter" idx="5"/>
          </p:nvPr>
        </p:nvSpPr>
        <p:spPr/>
        <p:txBody>
          <a:bodyPr/>
          <a:lstStyle/>
          <a:p>
            <a:fld id="{343B951A-A665-1949-AEDB-B62DC9BE7F13}" type="slidenum">
              <a:rPr lang="en-US" smtClean="0"/>
              <a:t>16</a:t>
            </a:fld>
            <a:endParaRPr lang="en-US"/>
          </a:p>
        </p:txBody>
      </p:sp>
    </p:spTree>
    <p:extLst>
      <p:ext uri="{BB962C8B-B14F-4D97-AF65-F5344CB8AC3E}">
        <p14:creationId xmlns:p14="http://schemas.microsoft.com/office/powerpoint/2010/main" val="217055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48562-B2EF-18D3-B694-C217DFD19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4052C-D522-CAB0-31E8-93208DC9D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1634CF-5422-3C06-1534-3157D282B8A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75F7D03-CE25-7896-CD94-2D2420D4D43B}"/>
              </a:ext>
            </a:extLst>
          </p:cNvPr>
          <p:cNvSpPr>
            <a:spLocks noGrp="1"/>
          </p:cNvSpPr>
          <p:nvPr>
            <p:ph type="sldNum" sz="quarter" idx="5"/>
          </p:nvPr>
        </p:nvSpPr>
        <p:spPr/>
        <p:txBody>
          <a:bodyPr/>
          <a:lstStyle/>
          <a:p>
            <a:fld id="{343B951A-A665-1949-AEDB-B62DC9BE7F13}" type="slidenum">
              <a:rPr lang="en-US" smtClean="0"/>
              <a:t>17</a:t>
            </a:fld>
            <a:endParaRPr lang="en-US"/>
          </a:p>
        </p:txBody>
      </p:sp>
    </p:spTree>
    <p:extLst>
      <p:ext uri="{BB962C8B-B14F-4D97-AF65-F5344CB8AC3E}">
        <p14:creationId xmlns:p14="http://schemas.microsoft.com/office/powerpoint/2010/main" val="1995263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1E28-4E78-B7D7-3181-44E4891D7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62B8-C54B-C659-98C0-28B4D7D03D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A810C-4B30-7BAE-56F4-05860B980E9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71ABD2D-A867-B785-4757-028FE0259A92}"/>
              </a:ext>
            </a:extLst>
          </p:cNvPr>
          <p:cNvSpPr>
            <a:spLocks noGrp="1"/>
          </p:cNvSpPr>
          <p:nvPr>
            <p:ph type="sldNum" sz="quarter" idx="5"/>
          </p:nvPr>
        </p:nvSpPr>
        <p:spPr/>
        <p:txBody>
          <a:bodyPr/>
          <a:lstStyle/>
          <a:p>
            <a:fld id="{343B951A-A665-1949-AEDB-B62DC9BE7F13}" type="slidenum">
              <a:rPr lang="en-US" smtClean="0"/>
              <a:t>18</a:t>
            </a:fld>
            <a:endParaRPr lang="en-US"/>
          </a:p>
        </p:txBody>
      </p:sp>
    </p:spTree>
    <p:extLst>
      <p:ext uri="{BB962C8B-B14F-4D97-AF65-F5344CB8AC3E}">
        <p14:creationId xmlns:p14="http://schemas.microsoft.com/office/powerpoint/2010/main" val="748842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E912E-39A7-023A-9F12-804281EB1F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8B026-BC39-A767-3BC6-D20A580D7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3CA68-6411-9644-D42B-1CC80B6E71F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362942-88DE-3DA0-128D-E656F5B3EE93}"/>
              </a:ext>
            </a:extLst>
          </p:cNvPr>
          <p:cNvSpPr>
            <a:spLocks noGrp="1"/>
          </p:cNvSpPr>
          <p:nvPr>
            <p:ph type="sldNum" sz="quarter" idx="5"/>
          </p:nvPr>
        </p:nvSpPr>
        <p:spPr/>
        <p:txBody>
          <a:bodyPr/>
          <a:lstStyle/>
          <a:p>
            <a:fld id="{343B951A-A665-1949-AEDB-B62DC9BE7F13}" type="slidenum">
              <a:rPr lang="en-US" smtClean="0"/>
              <a:t>19</a:t>
            </a:fld>
            <a:endParaRPr lang="en-US"/>
          </a:p>
        </p:txBody>
      </p:sp>
    </p:spTree>
    <p:extLst>
      <p:ext uri="{BB962C8B-B14F-4D97-AF65-F5344CB8AC3E}">
        <p14:creationId xmlns:p14="http://schemas.microsoft.com/office/powerpoint/2010/main" val="3071222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2F5CD-A2DA-DD60-9A45-CC97E0363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4C1F54-F75E-E6EF-02BB-6B7640CF52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EDBDA2-31AB-B8AC-5E4B-BFEBC5570DD6}"/>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22A1C05-6BC9-2947-A3F1-2736F5A627D8}"/>
              </a:ext>
            </a:extLst>
          </p:cNvPr>
          <p:cNvSpPr>
            <a:spLocks noGrp="1"/>
          </p:cNvSpPr>
          <p:nvPr>
            <p:ph type="sldNum" sz="quarter" idx="5"/>
          </p:nvPr>
        </p:nvSpPr>
        <p:spPr/>
        <p:txBody>
          <a:bodyPr/>
          <a:lstStyle/>
          <a:p>
            <a:fld id="{343B951A-A665-1949-AEDB-B62DC9BE7F13}" type="slidenum">
              <a:rPr lang="en-US" smtClean="0"/>
              <a:t>20</a:t>
            </a:fld>
            <a:endParaRPr lang="en-US"/>
          </a:p>
        </p:txBody>
      </p:sp>
    </p:spTree>
    <p:extLst>
      <p:ext uri="{BB962C8B-B14F-4D97-AF65-F5344CB8AC3E}">
        <p14:creationId xmlns:p14="http://schemas.microsoft.com/office/powerpoint/2010/main" val="978507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635EA-9235-F233-73EC-CD48FA19FB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486BFA-36B4-38D0-8601-28DA59F689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535205-60DD-4F0E-8717-1EE73641D097}"/>
              </a:ext>
            </a:extLst>
          </p:cNvPr>
          <p:cNvSpPr>
            <a:spLocks noGrp="1"/>
          </p:cNvSpPr>
          <p:nvPr>
            <p:ph type="body" idx="1"/>
          </p:nvPr>
        </p:nvSpPr>
        <p:spPr/>
        <p:txBody>
          <a:bodyPr/>
          <a:lstStyle/>
          <a:p>
            <a:r>
              <a:rPr lang="hr-HR" dirty="0"/>
              <a:t>https://github.com/rwaldron/idiomatic.js</a:t>
            </a:r>
          </a:p>
        </p:txBody>
      </p:sp>
      <p:sp>
        <p:nvSpPr>
          <p:cNvPr id="4" name="Slide Number Placeholder 3">
            <a:extLst>
              <a:ext uri="{FF2B5EF4-FFF2-40B4-BE49-F238E27FC236}">
                <a16:creationId xmlns:a16="http://schemas.microsoft.com/office/drawing/2014/main" id="{2CCB8011-23F7-EF2E-95A6-BECDE84282B6}"/>
              </a:ext>
            </a:extLst>
          </p:cNvPr>
          <p:cNvSpPr>
            <a:spLocks noGrp="1"/>
          </p:cNvSpPr>
          <p:nvPr>
            <p:ph type="sldNum" sz="quarter" idx="5"/>
          </p:nvPr>
        </p:nvSpPr>
        <p:spPr/>
        <p:txBody>
          <a:bodyPr/>
          <a:lstStyle/>
          <a:p>
            <a:fld id="{343B951A-A665-1949-AEDB-B62DC9BE7F13}" type="slidenum">
              <a:rPr lang="en-US" smtClean="0"/>
              <a:t>3</a:t>
            </a:fld>
            <a:endParaRPr lang="en-US"/>
          </a:p>
        </p:txBody>
      </p:sp>
    </p:spTree>
    <p:extLst>
      <p:ext uri="{BB962C8B-B14F-4D97-AF65-F5344CB8AC3E}">
        <p14:creationId xmlns:p14="http://schemas.microsoft.com/office/powerpoint/2010/main" val="4209921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0AD36-AC7A-2E9A-B2E5-B34D7144D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5D99FD-CB24-C596-3328-574C6380F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75B1B8-B9E9-0D7B-0D6B-DC7F6056488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2950D3EE-0FDD-8AF5-E6AB-63D28687D652}"/>
              </a:ext>
            </a:extLst>
          </p:cNvPr>
          <p:cNvSpPr>
            <a:spLocks noGrp="1"/>
          </p:cNvSpPr>
          <p:nvPr>
            <p:ph type="sldNum" sz="quarter" idx="5"/>
          </p:nvPr>
        </p:nvSpPr>
        <p:spPr/>
        <p:txBody>
          <a:bodyPr/>
          <a:lstStyle/>
          <a:p>
            <a:fld id="{343B951A-A665-1949-AEDB-B62DC9BE7F13}" type="slidenum">
              <a:rPr lang="en-US" smtClean="0"/>
              <a:t>21</a:t>
            </a:fld>
            <a:endParaRPr lang="en-US"/>
          </a:p>
        </p:txBody>
      </p:sp>
    </p:spTree>
    <p:extLst>
      <p:ext uri="{BB962C8B-B14F-4D97-AF65-F5344CB8AC3E}">
        <p14:creationId xmlns:p14="http://schemas.microsoft.com/office/powerpoint/2010/main" val="24118329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93D6-D938-B6D2-D416-FA6AF42DE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D83B9E-9507-DBF3-5C78-D0249824F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60A8F-F06D-901E-13BB-4AA02004F43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77BC4088-0BA8-4FCE-8AAB-89D400860918}"/>
              </a:ext>
            </a:extLst>
          </p:cNvPr>
          <p:cNvSpPr>
            <a:spLocks noGrp="1"/>
          </p:cNvSpPr>
          <p:nvPr>
            <p:ph type="sldNum" sz="quarter" idx="5"/>
          </p:nvPr>
        </p:nvSpPr>
        <p:spPr/>
        <p:txBody>
          <a:bodyPr/>
          <a:lstStyle/>
          <a:p>
            <a:fld id="{343B951A-A665-1949-AEDB-B62DC9BE7F13}" type="slidenum">
              <a:rPr lang="en-US" smtClean="0"/>
              <a:t>22</a:t>
            </a:fld>
            <a:endParaRPr lang="en-US"/>
          </a:p>
        </p:txBody>
      </p:sp>
    </p:spTree>
    <p:extLst>
      <p:ext uri="{BB962C8B-B14F-4D97-AF65-F5344CB8AC3E}">
        <p14:creationId xmlns:p14="http://schemas.microsoft.com/office/powerpoint/2010/main" val="2047478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8731-6CFD-A5EF-01C5-6699837E8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7981BA-D747-CB61-289E-B6F99A7420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6ED65-81A9-94E7-9CBB-0B3CC5A6EFB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C35A9080-082C-EFA1-AF9D-0884A62C18AC}"/>
              </a:ext>
            </a:extLst>
          </p:cNvPr>
          <p:cNvSpPr>
            <a:spLocks noGrp="1"/>
          </p:cNvSpPr>
          <p:nvPr>
            <p:ph type="sldNum" sz="quarter" idx="5"/>
          </p:nvPr>
        </p:nvSpPr>
        <p:spPr/>
        <p:txBody>
          <a:bodyPr/>
          <a:lstStyle/>
          <a:p>
            <a:fld id="{343B951A-A665-1949-AEDB-B62DC9BE7F13}" type="slidenum">
              <a:rPr lang="en-US" smtClean="0"/>
              <a:t>23</a:t>
            </a:fld>
            <a:endParaRPr lang="en-US"/>
          </a:p>
        </p:txBody>
      </p:sp>
    </p:spTree>
    <p:extLst>
      <p:ext uri="{BB962C8B-B14F-4D97-AF65-F5344CB8AC3E}">
        <p14:creationId xmlns:p14="http://schemas.microsoft.com/office/powerpoint/2010/main" val="1494781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B08A-F7B0-60ED-484A-63A4990C4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D36C6E-19F4-3316-8BB8-EAAB754910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6E9DC0-2EB3-46B3-4233-3846FC50CF45}"/>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FEDD5EB4-7BFD-EAED-2539-2DDB3CCE0563}"/>
              </a:ext>
            </a:extLst>
          </p:cNvPr>
          <p:cNvSpPr>
            <a:spLocks noGrp="1"/>
          </p:cNvSpPr>
          <p:nvPr>
            <p:ph type="sldNum" sz="quarter" idx="5"/>
          </p:nvPr>
        </p:nvSpPr>
        <p:spPr/>
        <p:txBody>
          <a:bodyPr/>
          <a:lstStyle/>
          <a:p>
            <a:fld id="{343B951A-A665-1949-AEDB-B62DC9BE7F13}" type="slidenum">
              <a:rPr lang="en-US" smtClean="0"/>
              <a:t>24</a:t>
            </a:fld>
            <a:endParaRPr lang="en-US"/>
          </a:p>
        </p:txBody>
      </p:sp>
    </p:spTree>
    <p:extLst>
      <p:ext uri="{BB962C8B-B14F-4D97-AF65-F5344CB8AC3E}">
        <p14:creationId xmlns:p14="http://schemas.microsoft.com/office/powerpoint/2010/main" val="249855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784FF-E283-DB13-32C3-E9E4CA31C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5EA7B-A455-0638-4970-08B1D459C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FFE340-40E8-1721-EC4A-CB82A2DF20B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A40DA8-6176-51A9-5588-063B7B163A8E}"/>
              </a:ext>
            </a:extLst>
          </p:cNvPr>
          <p:cNvSpPr>
            <a:spLocks noGrp="1"/>
          </p:cNvSpPr>
          <p:nvPr>
            <p:ph type="sldNum" sz="quarter" idx="5"/>
          </p:nvPr>
        </p:nvSpPr>
        <p:spPr/>
        <p:txBody>
          <a:bodyPr/>
          <a:lstStyle/>
          <a:p>
            <a:fld id="{343B951A-A665-1949-AEDB-B62DC9BE7F13}" type="slidenum">
              <a:rPr lang="en-US" smtClean="0"/>
              <a:t>25</a:t>
            </a:fld>
            <a:endParaRPr lang="en-US"/>
          </a:p>
        </p:txBody>
      </p:sp>
    </p:spTree>
    <p:extLst>
      <p:ext uri="{BB962C8B-B14F-4D97-AF65-F5344CB8AC3E}">
        <p14:creationId xmlns:p14="http://schemas.microsoft.com/office/powerpoint/2010/main" val="10458556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9E2A4-B783-A813-D5FB-702859418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6C8D6-8BFD-8C6E-8B6E-BDA054FEB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EAAA12-3A4E-B4C3-F8C0-0934D5C70BAB}"/>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3AFBB1D-A04B-A375-14B7-B8922E216FCC}"/>
              </a:ext>
            </a:extLst>
          </p:cNvPr>
          <p:cNvSpPr>
            <a:spLocks noGrp="1"/>
          </p:cNvSpPr>
          <p:nvPr>
            <p:ph type="sldNum" sz="quarter" idx="5"/>
          </p:nvPr>
        </p:nvSpPr>
        <p:spPr/>
        <p:txBody>
          <a:bodyPr/>
          <a:lstStyle/>
          <a:p>
            <a:fld id="{343B951A-A665-1949-AEDB-B62DC9BE7F13}" type="slidenum">
              <a:rPr lang="en-US" smtClean="0"/>
              <a:t>26</a:t>
            </a:fld>
            <a:endParaRPr lang="en-US"/>
          </a:p>
        </p:txBody>
      </p:sp>
    </p:spTree>
    <p:extLst>
      <p:ext uri="{BB962C8B-B14F-4D97-AF65-F5344CB8AC3E}">
        <p14:creationId xmlns:p14="http://schemas.microsoft.com/office/powerpoint/2010/main" val="1382553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4475F-E42E-2EE7-E329-7ADE0AEEF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31FC3C-6733-9F0B-A1C3-39F5FA1E16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E4DE1-C46D-E19A-22D3-553A03C20CE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8B4FC7FF-6E6B-6FDF-8700-54B3BE349B08}"/>
              </a:ext>
            </a:extLst>
          </p:cNvPr>
          <p:cNvSpPr>
            <a:spLocks noGrp="1"/>
          </p:cNvSpPr>
          <p:nvPr>
            <p:ph type="sldNum" sz="quarter" idx="5"/>
          </p:nvPr>
        </p:nvSpPr>
        <p:spPr/>
        <p:txBody>
          <a:bodyPr/>
          <a:lstStyle/>
          <a:p>
            <a:fld id="{343B951A-A665-1949-AEDB-B62DC9BE7F13}" type="slidenum">
              <a:rPr lang="en-US" smtClean="0"/>
              <a:t>27</a:t>
            </a:fld>
            <a:endParaRPr lang="en-US"/>
          </a:p>
        </p:txBody>
      </p:sp>
    </p:spTree>
    <p:extLst>
      <p:ext uri="{BB962C8B-B14F-4D97-AF65-F5344CB8AC3E}">
        <p14:creationId xmlns:p14="http://schemas.microsoft.com/office/powerpoint/2010/main" val="903613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55426-0C11-0F88-3F63-BC83D1AA33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BE903-DEB0-C435-24FA-32100310B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A3615C-D156-71C8-14A1-FC7A3B88BC2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97AFDE5-E6E2-C8A6-398C-6FBF43D98F47}"/>
              </a:ext>
            </a:extLst>
          </p:cNvPr>
          <p:cNvSpPr>
            <a:spLocks noGrp="1"/>
          </p:cNvSpPr>
          <p:nvPr>
            <p:ph type="sldNum" sz="quarter" idx="5"/>
          </p:nvPr>
        </p:nvSpPr>
        <p:spPr/>
        <p:txBody>
          <a:bodyPr/>
          <a:lstStyle/>
          <a:p>
            <a:fld id="{343B951A-A665-1949-AEDB-B62DC9BE7F13}" type="slidenum">
              <a:rPr lang="en-US" smtClean="0"/>
              <a:t>28</a:t>
            </a:fld>
            <a:endParaRPr lang="en-US"/>
          </a:p>
        </p:txBody>
      </p:sp>
    </p:spTree>
    <p:extLst>
      <p:ext uri="{BB962C8B-B14F-4D97-AF65-F5344CB8AC3E}">
        <p14:creationId xmlns:p14="http://schemas.microsoft.com/office/powerpoint/2010/main" val="759941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BFE0-C48C-C222-E3DB-FFC149A1C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6D2D4-D8BE-86C6-A2AD-778666574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F43AB-DF87-1051-8AE2-C06860C054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48EA851C-05F0-9C04-0910-BEF575EA35EC}"/>
              </a:ext>
            </a:extLst>
          </p:cNvPr>
          <p:cNvSpPr>
            <a:spLocks noGrp="1"/>
          </p:cNvSpPr>
          <p:nvPr>
            <p:ph type="sldNum" sz="quarter" idx="5"/>
          </p:nvPr>
        </p:nvSpPr>
        <p:spPr/>
        <p:txBody>
          <a:bodyPr/>
          <a:lstStyle/>
          <a:p>
            <a:fld id="{343B951A-A665-1949-AEDB-B62DC9BE7F13}" type="slidenum">
              <a:rPr lang="en-US" smtClean="0"/>
              <a:t>29</a:t>
            </a:fld>
            <a:endParaRPr lang="en-US"/>
          </a:p>
        </p:txBody>
      </p:sp>
    </p:spTree>
    <p:extLst>
      <p:ext uri="{BB962C8B-B14F-4D97-AF65-F5344CB8AC3E}">
        <p14:creationId xmlns:p14="http://schemas.microsoft.com/office/powerpoint/2010/main" val="16864445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637C6-BF4D-96FD-6CE3-0D0A7F9B5D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3007E-FB9E-6C9F-E7E6-8680ED8BD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FABF1-611C-E6EA-251B-34CFFC191B3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E9BD87D-57B5-E048-8B85-6ED2A55F380F}"/>
              </a:ext>
            </a:extLst>
          </p:cNvPr>
          <p:cNvSpPr>
            <a:spLocks noGrp="1"/>
          </p:cNvSpPr>
          <p:nvPr>
            <p:ph type="sldNum" sz="quarter" idx="5"/>
          </p:nvPr>
        </p:nvSpPr>
        <p:spPr/>
        <p:txBody>
          <a:bodyPr/>
          <a:lstStyle/>
          <a:p>
            <a:fld id="{343B951A-A665-1949-AEDB-B62DC9BE7F13}" type="slidenum">
              <a:rPr lang="en-US" smtClean="0"/>
              <a:t>30</a:t>
            </a:fld>
            <a:endParaRPr lang="en-US"/>
          </a:p>
        </p:txBody>
      </p:sp>
    </p:spTree>
    <p:extLst>
      <p:ext uri="{BB962C8B-B14F-4D97-AF65-F5344CB8AC3E}">
        <p14:creationId xmlns:p14="http://schemas.microsoft.com/office/powerpoint/2010/main" val="2487638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CE1A8-B39D-0F4B-A278-29A1F2CEF1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D5E4-5DDE-5FE1-B34E-9404D8015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10A699-9DF0-E26A-BB77-8E4E88EBDE1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393E4A6-7B4F-3BDA-7220-02E1FD159978}"/>
              </a:ext>
            </a:extLst>
          </p:cNvPr>
          <p:cNvSpPr>
            <a:spLocks noGrp="1"/>
          </p:cNvSpPr>
          <p:nvPr>
            <p:ph type="sldNum" sz="quarter" idx="5"/>
          </p:nvPr>
        </p:nvSpPr>
        <p:spPr/>
        <p:txBody>
          <a:bodyPr/>
          <a:lstStyle/>
          <a:p>
            <a:fld id="{343B951A-A665-1949-AEDB-B62DC9BE7F13}" type="slidenum">
              <a:rPr lang="en-US" smtClean="0"/>
              <a:t>4</a:t>
            </a:fld>
            <a:endParaRPr lang="en-US"/>
          </a:p>
        </p:txBody>
      </p:sp>
    </p:spTree>
    <p:extLst>
      <p:ext uri="{BB962C8B-B14F-4D97-AF65-F5344CB8AC3E}">
        <p14:creationId xmlns:p14="http://schemas.microsoft.com/office/powerpoint/2010/main" val="2482222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2C87B-7921-0FE8-9B63-3EAA6E212B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DBAF2-89A5-11C4-C293-05B11696F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F19A3-5666-7EB8-E3C3-B8A3CCA795FC}"/>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6243E38-C846-9A73-A323-613CFDA4E10B}"/>
              </a:ext>
            </a:extLst>
          </p:cNvPr>
          <p:cNvSpPr>
            <a:spLocks noGrp="1"/>
          </p:cNvSpPr>
          <p:nvPr>
            <p:ph type="sldNum" sz="quarter" idx="5"/>
          </p:nvPr>
        </p:nvSpPr>
        <p:spPr/>
        <p:txBody>
          <a:bodyPr/>
          <a:lstStyle/>
          <a:p>
            <a:fld id="{343B951A-A665-1949-AEDB-B62DC9BE7F13}" type="slidenum">
              <a:rPr lang="en-US" smtClean="0"/>
              <a:t>31</a:t>
            </a:fld>
            <a:endParaRPr lang="en-US"/>
          </a:p>
        </p:txBody>
      </p:sp>
    </p:spTree>
    <p:extLst>
      <p:ext uri="{BB962C8B-B14F-4D97-AF65-F5344CB8AC3E}">
        <p14:creationId xmlns:p14="http://schemas.microsoft.com/office/powerpoint/2010/main" val="3750140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50063-FA01-C2A8-990E-3348C64E5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267142-8F40-243D-3306-BDD7C2373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F99FDF-BDC7-2136-AAB6-ED1628076C6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3A776F0-FC08-5592-F89F-3AA128371F95}"/>
              </a:ext>
            </a:extLst>
          </p:cNvPr>
          <p:cNvSpPr>
            <a:spLocks noGrp="1"/>
          </p:cNvSpPr>
          <p:nvPr>
            <p:ph type="sldNum" sz="quarter" idx="5"/>
          </p:nvPr>
        </p:nvSpPr>
        <p:spPr/>
        <p:txBody>
          <a:bodyPr/>
          <a:lstStyle/>
          <a:p>
            <a:fld id="{343B951A-A665-1949-AEDB-B62DC9BE7F13}" type="slidenum">
              <a:rPr lang="en-US" smtClean="0"/>
              <a:t>32</a:t>
            </a:fld>
            <a:endParaRPr lang="en-US"/>
          </a:p>
        </p:txBody>
      </p:sp>
    </p:spTree>
    <p:extLst>
      <p:ext uri="{BB962C8B-B14F-4D97-AF65-F5344CB8AC3E}">
        <p14:creationId xmlns:p14="http://schemas.microsoft.com/office/powerpoint/2010/main" val="15957349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2D7BA-0919-974C-00CB-DC3AFB4DC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998D8-57C7-85C2-0158-C90ED63D55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4B7F08-ED74-69DF-93B8-0E8EF42865F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CFE588-9535-49A3-29EE-398E693FE061}"/>
              </a:ext>
            </a:extLst>
          </p:cNvPr>
          <p:cNvSpPr>
            <a:spLocks noGrp="1"/>
          </p:cNvSpPr>
          <p:nvPr>
            <p:ph type="sldNum" sz="quarter" idx="5"/>
          </p:nvPr>
        </p:nvSpPr>
        <p:spPr/>
        <p:txBody>
          <a:bodyPr/>
          <a:lstStyle/>
          <a:p>
            <a:fld id="{343B951A-A665-1949-AEDB-B62DC9BE7F13}" type="slidenum">
              <a:rPr lang="en-US" smtClean="0"/>
              <a:t>33</a:t>
            </a:fld>
            <a:endParaRPr lang="en-US"/>
          </a:p>
        </p:txBody>
      </p:sp>
    </p:spTree>
    <p:extLst>
      <p:ext uri="{BB962C8B-B14F-4D97-AF65-F5344CB8AC3E}">
        <p14:creationId xmlns:p14="http://schemas.microsoft.com/office/powerpoint/2010/main" val="543517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80F95-4885-C955-EFDD-808C03EF3F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7926-7A5B-8A50-D3CE-BB09DF0355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2D2890-4D1B-0644-A002-2B210692225D}"/>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D8466675-ECAB-1F8E-590F-DC83269E592F}"/>
              </a:ext>
            </a:extLst>
          </p:cNvPr>
          <p:cNvSpPr>
            <a:spLocks noGrp="1"/>
          </p:cNvSpPr>
          <p:nvPr>
            <p:ph type="sldNum" sz="quarter" idx="5"/>
          </p:nvPr>
        </p:nvSpPr>
        <p:spPr/>
        <p:txBody>
          <a:bodyPr/>
          <a:lstStyle/>
          <a:p>
            <a:fld id="{343B951A-A665-1949-AEDB-B62DC9BE7F13}" type="slidenum">
              <a:rPr lang="en-US" smtClean="0"/>
              <a:t>34</a:t>
            </a:fld>
            <a:endParaRPr lang="en-US"/>
          </a:p>
        </p:txBody>
      </p:sp>
    </p:spTree>
    <p:extLst>
      <p:ext uri="{BB962C8B-B14F-4D97-AF65-F5344CB8AC3E}">
        <p14:creationId xmlns:p14="http://schemas.microsoft.com/office/powerpoint/2010/main" val="3704270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D0A0-5F45-AA25-6575-6829FA06F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DEA985-AF59-128F-A67F-BCB8D678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2E91E5-22D2-6D9F-1688-898AB2F04F6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r-HR" b="0">
                <a:solidFill>
                  <a:srgbClr val="D4D4D4"/>
                </a:solidFill>
                <a:effectLst/>
                <a:latin typeface="Consolas" panose="020B0609020204030204" pitchFamily="49" charset="0"/>
              </a:rPr>
              <a:t>    </a:t>
            </a:r>
            <a:r>
              <a:rPr lang="hr-HR" b="0">
                <a:solidFill>
                  <a:srgbClr val="6A9955"/>
                </a:solidFill>
                <a:effectLst/>
                <a:latin typeface="Consolas" panose="020B0609020204030204" pitchFamily="49" charset="0"/>
              </a:rPr>
              <a:t>https://developer.mozilla.org/en-US/docs/Web/API/EventTarget/addEventListener</a:t>
            </a:r>
            <a:endParaRPr lang="hr-HR" b="0">
              <a:solidFill>
                <a:srgbClr val="CCCCCC"/>
              </a:solidFill>
              <a:effectLst/>
              <a:latin typeface="Consolas" panose="020B0609020204030204" pitchFamily="49" charset="0"/>
            </a:endParaRPr>
          </a:p>
          <a:p>
            <a:endParaRPr lang="hr-HR" dirty="0"/>
          </a:p>
        </p:txBody>
      </p:sp>
      <p:sp>
        <p:nvSpPr>
          <p:cNvPr id="4" name="Slide Number Placeholder 3">
            <a:extLst>
              <a:ext uri="{FF2B5EF4-FFF2-40B4-BE49-F238E27FC236}">
                <a16:creationId xmlns:a16="http://schemas.microsoft.com/office/drawing/2014/main" id="{019C6249-6320-C59F-8206-BD976AFE30B8}"/>
              </a:ext>
            </a:extLst>
          </p:cNvPr>
          <p:cNvSpPr>
            <a:spLocks noGrp="1"/>
          </p:cNvSpPr>
          <p:nvPr>
            <p:ph type="sldNum" sz="quarter" idx="5"/>
          </p:nvPr>
        </p:nvSpPr>
        <p:spPr/>
        <p:txBody>
          <a:bodyPr/>
          <a:lstStyle/>
          <a:p>
            <a:fld id="{343B951A-A665-1949-AEDB-B62DC9BE7F13}" type="slidenum">
              <a:rPr lang="en-US" smtClean="0"/>
              <a:t>35</a:t>
            </a:fld>
            <a:endParaRPr lang="en-US"/>
          </a:p>
        </p:txBody>
      </p:sp>
    </p:spTree>
    <p:extLst>
      <p:ext uri="{BB962C8B-B14F-4D97-AF65-F5344CB8AC3E}">
        <p14:creationId xmlns:p14="http://schemas.microsoft.com/office/powerpoint/2010/main" val="4098519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3069A-9FB3-296C-33F0-8F6DD269FC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6F4729-7E37-DC14-6099-A645147E3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CBE29A-5035-FCA0-6AE4-DFBFD771403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10076ACD-DFAA-36E3-2231-DAE75C75D0FE}"/>
              </a:ext>
            </a:extLst>
          </p:cNvPr>
          <p:cNvSpPr>
            <a:spLocks noGrp="1"/>
          </p:cNvSpPr>
          <p:nvPr>
            <p:ph type="sldNum" sz="quarter" idx="5"/>
          </p:nvPr>
        </p:nvSpPr>
        <p:spPr/>
        <p:txBody>
          <a:bodyPr/>
          <a:lstStyle/>
          <a:p>
            <a:fld id="{343B951A-A665-1949-AEDB-B62DC9BE7F13}" type="slidenum">
              <a:rPr lang="en-US" smtClean="0"/>
              <a:t>36</a:t>
            </a:fld>
            <a:endParaRPr lang="en-US"/>
          </a:p>
        </p:txBody>
      </p:sp>
    </p:spTree>
    <p:extLst>
      <p:ext uri="{BB962C8B-B14F-4D97-AF65-F5344CB8AC3E}">
        <p14:creationId xmlns:p14="http://schemas.microsoft.com/office/powerpoint/2010/main" val="783304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1540E-E402-60F5-71F1-FF32F4F4C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EE7EA1-05A7-E9A7-A558-5D000E936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4D406-5A50-D80F-FABA-D3B83781B39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632D1CBA-272A-D19C-7874-3312EE45DE3C}"/>
              </a:ext>
            </a:extLst>
          </p:cNvPr>
          <p:cNvSpPr>
            <a:spLocks noGrp="1"/>
          </p:cNvSpPr>
          <p:nvPr>
            <p:ph type="sldNum" sz="quarter" idx="5"/>
          </p:nvPr>
        </p:nvSpPr>
        <p:spPr/>
        <p:txBody>
          <a:bodyPr/>
          <a:lstStyle/>
          <a:p>
            <a:fld id="{343B951A-A665-1949-AEDB-B62DC9BE7F13}" type="slidenum">
              <a:rPr lang="en-US" smtClean="0"/>
              <a:t>37</a:t>
            </a:fld>
            <a:endParaRPr lang="en-US"/>
          </a:p>
        </p:txBody>
      </p:sp>
    </p:spTree>
    <p:extLst>
      <p:ext uri="{BB962C8B-B14F-4D97-AF65-F5344CB8AC3E}">
        <p14:creationId xmlns:p14="http://schemas.microsoft.com/office/powerpoint/2010/main" val="806139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B3166-2331-F359-FE1C-0DCD50CA68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C5F5F6-7E36-F817-B99C-095EA9752D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08AD06-0871-F396-73AC-827D5E34A62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39F5D908-A356-949A-AC22-AFC5E5D95789}"/>
              </a:ext>
            </a:extLst>
          </p:cNvPr>
          <p:cNvSpPr>
            <a:spLocks noGrp="1"/>
          </p:cNvSpPr>
          <p:nvPr>
            <p:ph type="sldNum" sz="quarter" idx="5"/>
          </p:nvPr>
        </p:nvSpPr>
        <p:spPr/>
        <p:txBody>
          <a:bodyPr/>
          <a:lstStyle/>
          <a:p>
            <a:fld id="{343B951A-A665-1949-AEDB-B62DC9BE7F13}" type="slidenum">
              <a:rPr lang="en-US" smtClean="0"/>
              <a:t>38</a:t>
            </a:fld>
            <a:endParaRPr lang="en-US"/>
          </a:p>
        </p:txBody>
      </p:sp>
    </p:spTree>
    <p:extLst>
      <p:ext uri="{BB962C8B-B14F-4D97-AF65-F5344CB8AC3E}">
        <p14:creationId xmlns:p14="http://schemas.microsoft.com/office/powerpoint/2010/main" val="31620888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9B11-C9F8-4426-B2D5-AE8E092EA2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BE1E5-846C-BA23-BF03-69EA8754A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B247E0-C013-C4CA-0837-16FFF58F74E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954854FF-5009-09A3-846C-CD5D4E7EBD54}"/>
              </a:ext>
            </a:extLst>
          </p:cNvPr>
          <p:cNvSpPr>
            <a:spLocks noGrp="1"/>
          </p:cNvSpPr>
          <p:nvPr>
            <p:ph type="sldNum" sz="quarter" idx="5"/>
          </p:nvPr>
        </p:nvSpPr>
        <p:spPr/>
        <p:txBody>
          <a:bodyPr/>
          <a:lstStyle/>
          <a:p>
            <a:fld id="{343B951A-A665-1949-AEDB-B62DC9BE7F13}" type="slidenum">
              <a:rPr lang="en-US" smtClean="0"/>
              <a:t>39</a:t>
            </a:fld>
            <a:endParaRPr lang="en-US"/>
          </a:p>
        </p:txBody>
      </p:sp>
    </p:spTree>
    <p:extLst>
      <p:ext uri="{BB962C8B-B14F-4D97-AF65-F5344CB8AC3E}">
        <p14:creationId xmlns:p14="http://schemas.microsoft.com/office/powerpoint/2010/main" val="18737595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DBAE9-3347-1925-905C-63C609AB4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D728D-CBF6-3E18-418D-59FA79AC51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152F4-FAC1-64A7-F9D0-890F43E0D59A}"/>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DC2FE87-D78F-7172-48E5-1398E3D6F2B1}"/>
              </a:ext>
            </a:extLst>
          </p:cNvPr>
          <p:cNvSpPr>
            <a:spLocks noGrp="1"/>
          </p:cNvSpPr>
          <p:nvPr>
            <p:ph type="sldNum" sz="quarter" idx="5"/>
          </p:nvPr>
        </p:nvSpPr>
        <p:spPr/>
        <p:txBody>
          <a:bodyPr/>
          <a:lstStyle/>
          <a:p>
            <a:fld id="{343B951A-A665-1949-AEDB-B62DC9BE7F13}" type="slidenum">
              <a:rPr lang="en-US" smtClean="0"/>
              <a:t>40</a:t>
            </a:fld>
            <a:endParaRPr lang="en-US"/>
          </a:p>
        </p:txBody>
      </p:sp>
    </p:spTree>
    <p:extLst>
      <p:ext uri="{BB962C8B-B14F-4D97-AF65-F5344CB8AC3E}">
        <p14:creationId xmlns:p14="http://schemas.microsoft.com/office/powerpoint/2010/main" val="2544210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88739-BCED-457B-159C-0E432003D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ABFEF-F0D7-602A-E910-D3B59273D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F76D96-A1EE-4054-6FA6-373FBC8A03B0}"/>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BCFC660-FD68-9875-EF91-32E90597A59E}"/>
              </a:ext>
            </a:extLst>
          </p:cNvPr>
          <p:cNvSpPr>
            <a:spLocks noGrp="1"/>
          </p:cNvSpPr>
          <p:nvPr>
            <p:ph type="sldNum" sz="quarter" idx="5"/>
          </p:nvPr>
        </p:nvSpPr>
        <p:spPr/>
        <p:txBody>
          <a:bodyPr/>
          <a:lstStyle/>
          <a:p>
            <a:fld id="{343B951A-A665-1949-AEDB-B62DC9BE7F13}" type="slidenum">
              <a:rPr lang="en-US" smtClean="0"/>
              <a:t>5</a:t>
            </a:fld>
            <a:endParaRPr lang="en-US"/>
          </a:p>
        </p:txBody>
      </p:sp>
    </p:spTree>
    <p:extLst>
      <p:ext uri="{BB962C8B-B14F-4D97-AF65-F5344CB8AC3E}">
        <p14:creationId xmlns:p14="http://schemas.microsoft.com/office/powerpoint/2010/main" val="23276726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0E55E-8E3B-1237-716D-C367D73A0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7272D-B60E-0724-CDB3-DE268242B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B6D8AA-631C-B172-80EB-21B22E70A4F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85FDC4A0-33D2-4842-AAEB-7EF0EF029E8B}"/>
              </a:ext>
            </a:extLst>
          </p:cNvPr>
          <p:cNvSpPr>
            <a:spLocks noGrp="1"/>
          </p:cNvSpPr>
          <p:nvPr>
            <p:ph type="sldNum" sz="quarter" idx="5"/>
          </p:nvPr>
        </p:nvSpPr>
        <p:spPr/>
        <p:txBody>
          <a:bodyPr/>
          <a:lstStyle/>
          <a:p>
            <a:fld id="{343B951A-A665-1949-AEDB-B62DC9BE7F13}" type="slidenum">
              <a:rPr lang="en-US" smtClean="0"/>
              <a:t>41</a:t>
            </a:fld>
            <a:endParaRPr lang="en-US"/>
          </a:p>
        </p:txBody>
      </p:sp>
    </p:spTree>
    <p:extLst>
      <p:ext uri="{BB962C8B-B14F-4D97-AF65-F5344CB8AC3E}">
        <p14:creationId xmlns:p14="http://schemas.microsoft.com/office/powerpoint/2010/main" val="32982053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EA83-98E7-D0AC-2CCC-2F7D862C85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590184-7277-233E-B34C-869F81EF4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99AA05-AA00-AD52-E8AF-6D70D6EECB1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13414089-3B80-035D-3157-D13A2F019BA6}"/>
              </a:ext>
            </a:extLst>
          </p:cNvPr>
          <p:cNvSpPr>
            <a:spLocks noGrp="1"/>
          </p:cNvSpPr>
          <p:nvPr>
            <p:ph type="sldNum" sz="quarter" idx="5"/>
          </p:nvPr>
        </p:nvSpPr>
        <p:spPr/>
        <p:txBody>
          <a:bodyPr/>
          <a:lstStyle/>
          <a:p>
            <a:fld id="{343B951A-A665-1949-AEDB-B62DC9BE7F13}" type="slidenum">
              <a:rPr lang="en-US" smtClean="0"/>
              <a:t>42</a:t>
            </a:fld>
            <a:endParaRPr lang="en-US"/>
          </a:p>
        </p:txBody>
      </p:sp>
    </p:spTree>
    <p:extLst>
      <p:ext uri="{BB962C8B-B14F-4D97-AF65-F5344CB8AC3E}">
        <p14:creationId xmlns:p14="http://schemas.microsoft.com/office/powerpoint/2010/main" val="1020745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C165C-A2CE-84FC-70AB-ED016677C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6011B-E807-BCBF-9EE3-D94430630C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F09F0-1C2E-1906-9D46-7D1F86BF05F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D4D4D4"/>
                </a:solidFill>
                <a:effectLst/>
                <a:latin typeface="Consolas" panose="020B0609020204030204" pitchFamily="49" charset="0"/>
              </a:rPr>
              <a:t>POKAZI IM DEBUGGER U CHROMU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debugger;</a:t>
            </a:r>
            <a:endParaRPr lang="en-US"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r-HR" b="0" dirty="0">
                <a:solidFill>
                  <a:srgbClr val="D4D4D4"/>
                </a:solidFill>
                <a:effectLst/>
                <a:latin typeface="Consolas" panose="020B0609020204030204" pitchFamily="49" charset="0"/>
              </a:rPr>
              <a:t>calculator(3, 4, multiply);</a:t>
            </a:r>
            <a:endParaRPr lang="hr-HR" dirty="0"/>
          </a:p>
        </p:txBody>
      </p:sp>
      <p:sp>
        <p:nvSpPr>
          <p:cNvPr id="4" name="Slide Number Placeholder 3">
            <a:extLst>
              <a:ext uri="{FF2B5EF4-FFF2-40B4-BE49-F238E27FC236}">
                <a16:creationId xmlns:a16="http://schemas.microsoft.com/office/drawing/2014/main" id="{D2C74BA7-B88F-4C8D-9BBD-EC09BE878EF4}"/>
              </a:ext>
            </a:extLst>
          </p:cNvPr>
          <p:cNvSpPr>
            <a:spLocks noGrp="1"/>
          </p:cNvSpPr>
          <p:nvPr>
            <p:ph type="sldNum" sz="quarter" idx="5"/>
          </p:nvPr>
        </p:nvSpPr>
        <p:spPr/>
        <p:txBody>
          <a:bodyPr/>
          <a:lstStyle/>
          <a:p>
            <a:fld id="{343B951A-A665-1949-AEDB-B62DC9BE7F13}" type="slidenum">
              <a:rPr lang="en-US" smtClean="0"/>
              <a:t>43</a:t>
            </a:fld>
            <a:endParaRPr lang="en-US"/>
          </a:p>
        </p:txBody>
      </p:sp>
    </p:spTree>
    <p:extLst>
      <p:ext uri="{BB962C8B-B14F-4D97-AF65-F5344CB8AC3E}">
        <p14:creationId xmlns:p14="http://schemas.microsoft.com/office/powerpoint/2010/main" val="4195074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E88C-8523-78F5-4C6B-CCD5A04EA8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8C605-736E-780A-F72D-60782922B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33436-71BF-DEB5-F1B2-C2EB1883CB57}"/>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68DDB8B-F046-583F-B293-197EDAE8DB35}"/>
              </a:ext>
            </a:extLst>
          </p:cNvPr>
          <p:cNvSpPr>
            <a:spLocks noGrp="1"/>
          </p:cNvSpPr>
          <p:nvPr>
            <p:ph type="sldNum" sz="quarter" idx="5"/>
          </p:nvPr>
        </p:nvSpPr>
        <p:spPr/>
        <p:txBody>
          <a:bodyPr/>
          <a:lstStyle/>
          <a:p>
            <a:fld id="{343B951A-A665-1949-AEDB-B62DC9BE7F13}" type="slidenum">
              <a:rPr lang="en-US" smtClean="0"/>
              <a:t>44</a:t>
            </a:fld>
            <a:endParaRPr lang="en-US"/>
          </a:p>
        </p:txBody>
      </p:sp>
    </p:spTree>
    <p:extLst>
      <p:ext uri="{BB962C8B-B14F-4D97-AF65-F5344CB8AC3E}">
        <p14:creationId xmlns:p14="http://schemas.microsoft.com/office/powerpoint/2010/main" val="29416084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14CB1-0F9A-32A8-1480-21FE01B6D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11AE7-C392-1C7C-1142-79108C1C2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8C0902-BBC0-9BFC-050E-36787CB1B4C9}"/>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51C6C30F-4DD8-057F-45BA-AD3621970A6F}"/>
              </a:ext>
            </a:extLst>
          </p:cNvPr>
          <p:cNvSpPr>
            <a:spLocks noGrp="1"/>
          </p:cNvSpPr>
          <p:nvPr>
            <p:ph type="sldNum" sz="quarter" idx="5"/>
          </p:nvPr>
        </p:nvSpPr>
        <p:spPr/>
        <p:txBody>
          <a:bodyPr/>
          <a:lstStyle/>
          <a:p>
            <a:fld id="{343B951A-A665-1949-AEDB-B62DC9BE7F13}" type="slidenum">
              <a:rPr lang="en-US" smtClean="0"/>
              <a:t>6</a:t>
            </a:fld>
            <a:endParaRPr lang="en-US"/>
          </a:p>
        </p:txBody>
      </p:sp>
    </p:spTree>
    <p:extLst>
      <p:ext uri="{BB962C8B-B14F-4D97-AF65-F5344CB8AC3E}">
        <p14:creationId xmlns:p14="http://schemas.microsoft.com/office/powerpoint/2010/main" val="121720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78361-3868-6A3A-4AD0-3CBC17454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15954-23C2-AC63-AB09-9EB0259727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82227-55B8-6D90-CBDF-120609DDAD83}"/>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A3F6200D-AE50-5022-EE45-3765E1161993}"/>
              </a:ext>
            </a:extLst>
          </p:cNvPr>
          <p:cNvSpPr>
            <a:spLocks noGrp="1"/>
          </p:cNvSpPr>
          <p:nvPr>
            <p:ph type="sldNum" sz="quarter" idx="5"/>
          </p:nvPr>
        </p:nvSpPr>
        <p:spPr/>
        <p:txBody>
          <a:bodyPr/>
          <a:lstStyle/>
          <a:p>
            <a:fld id="{343B951A-A665-1949-AEDB-B62DC9BE7F13}" type="slidenum">
              <a:rPr lang="en-US" smtClean="0"/>
              <a:t>7</a:t>
            </a:fld>
            <a:endParaRPr lang="en-US"/>
          </a:p>
        </p:txBody>
      </p:sp>
    </p:spTree>
    <p:extLst>
      <p:ext uri="{BB962C8B-B14F-4D97-AF65-F5344CB8AC3E}">
        <p14:creationId xmlns:p14="http://schemas.microsoft.com/office/powerpoint/2010/main" val="629976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E59F7-025B-794A-C05D-DE3A53E2B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715AB-21CC-FD6B-2C04-D63EC29EAC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E35700-78F8-8A44-05F5-10124A4D1084}"/>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B10FC2CB-DEE1-39F9-ED2C-2D9FEEEDA681}"/>
              </a:ext>
            </a:extLst>
          </p:cNvPr>
          <p:cNvSpPr>
            <a:spLocks noGrp="1"/>
          </p:cNvSpPr>
          <p:nvPr>
            <p:ph type="sldNum" sz="quarter" idx="5"/>
          </p:nvPr>
        </p:nvSpPr>
        <p:spPr/>
        <p:txBody>
          <a:bodyPr/>
          <a:lstStyle/>
          <a:p>
            <a:fld id="{343B951A-A665-1949-AEDB-B62DC9BE7F13}" type="slidenum">
              <a:rPr lang="en-US" smtClean="0"/>
              <a:t>8</a:t>
            </a:fld>
            <a:endParaRPr lang="en-US"/>
          </a:p>
        </p:txBody>
      </p:sp>
    </p:spTree>
    <p:extLst>
      <p:ext uri="{BB962C8B-B14F-4D97-AF65-F5344CB8AC3E}">
        <p14:creationId xmlns:p14="http://schemas.microsoft.com/office/powerpoint/2010/main" val="205339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A2867-D812-2DA8-769E-A3F694E9A4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CEB93-46DB-6DA9-9379-710790BD7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1AB9C6-DDE9-A6AC-976F-499804D66058}"/>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0DDF091F-34AF-E0F4-10A4-99EC228470D7}"/>
              </a:ext>
            </a:extLst>
          </p:cNvPr>
          <p:cNvSpPr>
            <a:spLocks noGrp="1"/>
          </p:cNvSpPr>
          <p:nvPr>
            <p:ph type="sldNum" sz="quarter" idx="5"/>
          </p:nvPr>
        </p:nvSpPr>
        <p:spPr/>
        <p:txBody>
          <a:bodyPr/>
          <a:lstStyle/>
          <a:p>
            <a:fld id="{343B951A-A665-1949-AEDB-B62DC9BE7F13}" type="slidenum">
              <a:rPr lang="en-US" smtClean="0"/>
              <a:t>9</a:t>
            </a:fld>
            <a:endParaRPr lang="en-US"/>
          </a:p>
        </p:txBody>
      </p:sp>
    </p:spTree>
    <p:extLst>
      <p:ext uri="{BB962C8B-B14F-4D97-AF65-F5344CB8AC3E}">
        <p14:creationId xmlns:p14="http://schemas.microsoft.com/office/powerpoint/2010/main" val="3909186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E7B74-4CCB-C272-96CF-DBFA6EC05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1762B-3EA2-A155-37B8-9AEE06704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A7E85D-9AC2-84B4-8FD2-AEDF38E20812}"/>
              </a:ext>
            </a:extLst>
          </p:cNvPr>
          <p:cNvSpPr>
            <a:spLocks noGrp="1"/>
          </p:cNvSpPr>
          <p:nvPr>
            <p:ph type="body" idx="1"/>
          </p:nvPr>
        </p:nvSpPr>
        <p:spPr/>
        <p:txBody>
          <a:bodyPr/>
          <a:lstStyle/>
          <a:p>
            <a:endParaRPr lang="hr-HR" dirty="0"/>
          </a:p>
        </p:txBody>
      </p:sp>
      <p:sp>
        <p:nvSpPr>
          <p:cNvPr id="4" name="Slide Number Placeholder 3">
            <a:extLst>
              <a:ext uri="{FF2B5EF4-FFF2-40B4-BE49-F238E27FC236}">
                <a16:creationId xmlns:a16="http://schemas.microsoft.com/office/drawing/2014/main" id="{622034C3-B7F7-EDEC-8EB9-08B00A755D95}"/>
              </a:ext>
            </a:extLst>
          </p:cNvPr>
          <p:cNvSpPr>
            <a:spLocks noGrp="1"/>
          </p:cNvSpPr>
          <p:nvPr>
            <p:ph type="sldNum" sz="quarter" idx="5"/>
          </p:nvPr>
        </p:nvSpPr>
        <p:spPr/>
        <p:txBody>
          <a:bodyPr/>
          <a:lstStyle/>
          <a:p>
            <a:fld id="{343B951A-A665-1949-AEDB-B62DC9BE7F13}" type="slidenum">
              <a:rPr lang="en-US" smtClean="0"/>
              <a:t>10</a:t>
            </a:fld>
            <a:endParaRPr lang="en-US"/>
          </a:p>
        </p:txBody>
      </p:sp>
    </p:spTree>
    <p:extLst>
      <p:ext uri="{BB962C8B-B14F-4D97-AF65-F5344CB8AC3E}">
        <p14:creationId xmlns:p14="http://schemas.microsoft.com/office/powerpoint/2010/main" val="214401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7.png"/><Relationship Id="rId21" Type="http://schemas.openxmlformats.org/officeDocument/2006/relationships/image" Target="../media/image24.jpeg"/><Relationship Id="rId7" Type="http://schemas.openxmlformats.org/officeDocument/2006/relationships/image" Target="../media/image10.jpeg"/><Relationship Id="rId12" Type="http://schemas.openxmlformats.org/officeDocument/2006/relationships/image" Target="../media/image15.png"/><Relationship Id="rId17" Type="http://schemas.openxmlformats.org/officeDocument/2006/relationships/image" Target="../media/image20.jpeg"/><Relationship Id="rId2" Type="http://schemas.openxmlformats.org/officeDocument/2006/relationships/image" Target="../media/image1.pn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Master" Target="../slideMasters/slideMaster1.xml"/><Relationship Id="rId6" Type="http://schemas.microsoft.com/office/2007/relationships/hdphoto" Target="../media/hdphoto1.wdp"/><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9.png"/><Relationship Id="rId15" Type="http://schemas.openxmlformats.org/officeDocument/2006/relationships/image" Target="../media/image18.png"/><Relationship Id="rId23" Type="http://schemas.openxmlformats.org/officeDocument/2006/relationships/image" Target="../media/image26.PNG"/><Relationship Id="rId10" Type="http://schemas.openxmlformats.org/officeDocument/2006/relationships/image" Target="../media/image13.png"/><Relationship Id="rId19" Type="http://schemas.openxmlformats.org/officeDocument/2006/relationships/image" Target="../media/image22.jpeg"/><Relationship Id="rId4" Type="http://schemas.openxmlformats.org/officeDocument/2006/relationships/image" Target="../media/image8.svg"/><Relationship Id="rId9" Type="http://schemas.openxmlformats.org/officeDocument/2006/relationships/image" Target="../media/image12.png"/><Relationship Id="rId14" Type="http://schemas.openxmlformats.org/officeDocument/2006/relationships/image" Target="../media/image17.jfif"/><Relationship Id="rId22"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jfif"/><Relationship Id="rId18" Type="http://schemas.openxmlformats.org/officeDocument/2006/relationships/image" Target="../media/image22.jpe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1.png"/><Relationship Id="rId16" Type="http://schemas.openxmlformats.org/officeDocument/2006/relationships/image" Target="../media/image20.jpeg"/><Relationship Id="rId20"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10.jpeg"/><Relationship Id="rId11" Type="http://schemas.openxmlformats.org/officeDocument/2006/relationships/image" Target="../media/image15.png"/><Relationship Id="rId5" Type="http://schemas.openxmlformats.org/officeDocument/2006/relationships/image" Target="../media/image28.jpg"/><Relationship Id="rId15" Type="http://schemas.openxmlformats.org/officeDocument/2006/relationships/image" Target="../media/image19.jpe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5" name="Slika 4">
            <a:extLst>
              <a:ext uri="{FF2B5EF4-FFF2-40B4-BE49-F238E27FC236}">
                <a16:creationId xmlns:a16="http://schemas.microsoft.com/office/drawing/2014/main" id="{54D12D37-8827-4A03-BCED-1A44B1C32E3B}"/>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3" name="TextBox 22">
            <a:extLst>
              <a:ext uri="{FF2B5EF4-FFF2-40B4-BE49-F238E27FC236}">
                <a16:creationId xmlns:a16="http://schemas.microsoft.com/office/drawing/2014/main" id="{CBB4538A-B374-FE4C-BB50-60366D4DE3D4}"/>
              </a:ext>
            </a:extLst>
          </p:cNvPr>
          <p:cNvSpPr txBox="1"/>
          <p:nvPr userDrawn="1"/>
        </p:nvSpPr>
        <p:spPr>
          <a:xfrm>
            <a:off x="8260680" y="585503"/>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www.</a:t>
            </a:r>
            <a:r>
              <a:rPr lang="sl-SI"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inno2mare</a:t>
            </a:r>
            <a:r>
              <a:rPr lang="en-US" sz="1800" b="0" i="0" spc="50" baseline="0" dirty="0">
                <a:solidFill>
                  <a:schemeClr val="bg1"/>
                </a:solidFill>
                <a:latin typeface="Open Sans" panose="020B0606030504020204" pitchFamily="34" charset="0"/>
                <a:ea typeface="Open Sans" panose="020B0606030504020204" pitchFamily="34" charset="0"/>
                <a:cs typeface="Open Sans" panose="020B0606030504020204" pitchFamily="34" charset="0"/>
              </a:rPr>
              <a:t>.eu</a:t>
            </a:r>
          </a:p>
        </p:txBody>
      </p:sp>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3466407"/>
            <a:ext cx="9144000" cy="1120656"/>
          </a:xfrm>
        </p:spPr>
        <p:txBody>
          <a:bodyPr lIns="90000" tIns="46800" rIns="90000" bIns="46800" anchor="b">
            <a:normAutofit/>
          </a:bodyPr>
          <a:lstStyle>
            <a:lvl1pPr algn="l">
              <a:defRPr sz="3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Presentation title</a:t>
            </a:r>
          </a:p>
        </p:txBody>
      </p:sp>
      <p:sp>
        <p:nvSpPr>
          <p:cNvPr id="19" name="Subtitle 2">
            <a:extLst>
              <a:ext uri="{FF2B5EF4-FFF2-40B4-BE49-F238E27FC236}">
                <a16:creationId xmlns:a16="http://schemas.microsoft.com/office/drawing/2014/main" id="{F12C9B2E-5B22-1747-90C6-6598947A4C2A}"/>
              </a:ext>
            </a:extLst>
          </p:cNvPr>
          <p:cNvSpPr>
            <a:spLocks noGrp="1"/>
          </p:cNvSpPr>
          <p:nvPr>
            <p:ph type="subTitle" idx="1" hasCustomPrompt="1"/>
          </p:nvPr>
        </p:nvSpPr>
        <p:spPr>
          <a:xfrm>
            <a:off x="838200" y="4871951"/>
            <a:ext cx="9144000" cy="294056"/>
          </a:xfrm>
        </p:spPr>
        <p:txBody>
          <a:bodyPr lIns="90000" tIns="46800" rIns="90000" bIns="46800">
            <a:noAutofit/>
          </a:bodyPr>
          <a:lstStyle>
            <a:lvl1pPr marL="0" indent="0" algn="l">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pic>
        <p:nvPicPr>
          <p:cNvPr id="9" name="Slika 8">
            <a:extLst>
              <a:ext uri="{FF2B5EF4-FFF2-40B4-BE49-F238E27FC236}">
                <a16:creationId xmlns:a16="http://schemas.microsoft.com/office/drawing/2014/main" id="{C0235692-DD04-4637-97B8-77B373B26DEC}"/>
              </a:ext>
            </a:extLst>
          </p:cNvPr>
          <p:cNvPicPr>
            <a:picLocks noChangeAspect="1"/>
          </p:cNvPicPr>
          <p:nvPr userDrawn="1"/>
        </p:nvPicPr>
        <p:blipFill>
          <a:blip r:embed="rId3"/>
          <a:stretch>
            <a:fillRect/>
          </a:stretch>
        </p:blipFill>
        <p:spPr>
          <a:xfrm>
            <a:off x="449573" y="445491"/>
            <a:ext cx="2771523" cy="540000"/>
          </a:xfrm>
          <a:prstGeom prst="rect">
            <a:avLst/>
          </a:prstGeom>
        </p:spPr>
      </p:pic>
      <p:grpSp>
        <p:nvGrpSpPr>
          <p:cNvPr id="6" name="Skupina 5">
            <a:extLst>
              <a:ext uri="{FF2B5EF4-FFF2-40B4-BE49-F238E27FC236}">
                <a16:creationId xmlns:a16="http://schemas.microsoft.com/office/drawing/2014/main" id="{2AEF2C28-881E-48E9-A039-02B18B279DF8}"/>
              </a:ext>
            </a:extLst>
          </p:cNvPr>
          <p:cNvGrpSpPr/>
          <p:nvPr userDrawn="1"/>
        </p:nvGrpSpPr>
        <p:grpSpPr>
          <a:xfrm>
            <a:off x="1062506" y="5615770"/>
            <a:ext cx="5138789" cy="753664"/>
            <a:chOff x="1062506" y="5615770"/>
            <a:chExt cx="5138789" cy="753664"/>
          </a:xfrm>
        </p:grpSpPr>
        <p:sp>
          <p:nvSpPr>
            <p:cNvPr id="12" name="PoljeZBesedilom 11">
              <a:extLst>
                <a:ext uri="{FF2B5EF4-FFF2-40B4-BE49-F238E27FC236}">
                  <a16:creationId xmlns:a16="http://schemas.microsoft.com/office/drawing/2014/main" id="{FA3AD6C8-AA95-4D2A-9984-951288A0743D}"/>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4" name="Slika 3">
              <a:extLst>
                <a:ext uri="{FF2B5EF4-FFF2-40B4-BE49-F238E27FC236}">
                  <a16:creationId xmlns:a16="http://schemas.microsoft.com/office/drawing/2014/main" id="{C8E4016E-FC2B-4E57-AFBB-8D2BBA6990E3}"/>
                </a:ext>
              </a:extLst>
            </p:cNvPr>
            <p:cNvPicPr>
              <a:picLocks noChangeAspect="1"/>
            </p:cNvPicPr>
            <p:nvPr userDrawn="1"/>
          </p:nvPicPr>
          <p:blipFill>
            <a:blip r:embed="rId4"/>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2039846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CEFFC11-C07B-37E7-A6C2-B1820A3393F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5" name="Slide Number Placeholder 5">
            <a:extLst>
              <a:ext uri="{FF2B5EF4-FFF2-40B4-BE49-F238E27FC236}">
                <a16:creationId xmlns:a16="http://schemas.microsoft.com/office/drawing/2014/main" id="{F2A7B115-BE06-6545-9DF0-9278071CB010}"/>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pPr/>
              <a:t>‹#›</a:t>
            </a:fld>
            <a:endParaRPr lang="en-US" dirty="0"/>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839416" y="836713"/>
            <a:ext cx="10515972" cy="504056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Box 3">
            <a:extLst>
              <a:ext uri="{FF2B5EF4-FFF2-40B4-BE49-F238E27FC236}">
                <a16:creationId xmlns:a16="http://schemas.microsoft.com/office/drawing/2014/main" id="{0C10896C-3C96-1BA4-EE9B-7A4245FF6C5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Open Sans" panose="020B0606030504020204" pitchFamily="34" charset="0"/>
                <a:ea typeface="Open Sans" panose="020B0606030504020204" pitchFamily="34" charset="0"/>
                <a:cs typeface="Open Sans" panose="020B0606030504020204" pitchFamily="34" charset="0"/>
              </a:rPr>
              <a:t>15/05/2025</a:t>
            </a:fld>
            <a:endParaRPr lang="en-GB" sz="1800" b="0" i="0" kern="12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41589011-FCB5-F1E6-5DCA-F1D417786816}"/>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8" name="Slika 7" descr="Slika na kojoj se prikazuje Font, grafika, logotip, grafički dizajn&#10;&#10;Opis je automatski generiran">
            <a:extLst>
              <a:ext uri="{FF2B5EF4-FFF2-40B4-BE49-F238E27FC236}">
                <a16:creationId xmlns:a16="http://schemas.microsoft.com/office/drawing/2014/main" id="{8591D04E-52CC-84B1-7229-84FE92EFE293}"/>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33988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6C4E5B3-833B-CBEC-5CEF-6CAE91422A58}"/>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Picture Placeholder 2">
            <a:extLst>
              <a:ext uri="{FF2B5EF4-FFF2-40B4-BE49-F238E27FC236}">
                <a16:creationId xmlns:a16="http://schemas.microsoft.com/office/drawing/2014/main" id="{A4F60F6F-C5CC-044E-9712-FC235A338D76}"/>
              </a:ext>
            </a:extLst>
          </p:cNvPr>
          <p:cNvSpPr>
            <a:spLocks noGrp="1"/>
          </p:cNvSpPr>
          <p:nvPr>
            <p:ph type="pic" idx="1"/>
          </p:nvPr>
        </p:nvSpPr>
        <p:spPr>
          <a:xfrm>
            <a:off x="0" y="0"/>
            <a:ext cx="12192000" cy="6858000"/>
          </a:xfrm>
        </p:spPr>
        <p:txBody>
          <a:bodyPr anchor="ctr"/>
          <a:lstStyle>
            <a:lvl1pPr marL="0" indent="0" algn="ctr">
              <a:buNone/>
              <a:defRPr sz="32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672EE73-6A53-902A-92BA-ED57B218A5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C7EC1178-7C48-6C4F-94A1-A63F614B9506}"/>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51982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B225C6E3-183A-FB0D-8814-182076DE8F15}"/>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646DE79C-DCF0-124A-9061-EE903AB682EA}"/>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5183188" y="987425"/>
            <a:ext cx="6172200"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0276B399-7BC1-E848-8C84-BF2C922DBAA4}"/>
              </a:ext>
            </a:extLst>
          </p:cNvPr>
          <p:cNvSpPr>
            <a:spLocks noGrp="1"/>
          </p:cNvSpPr>
          <p:nvPr>
            <p:ph type="body" sz="half" idx="2"/>
          </p:nvPr>
        </p:nvSpPr>
        <p:spPr>
          <a:xfrm>
            <a:off x="839788"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extBox 8">
            <a:extLst>
              <a:ext uri="{FF2B5EF4-FFF2-40B4-BE49-F238E27FC236}">
                <a16:creationId xmlns:a16="http://schemas.microsoft.com/office/drawing/2014/main" id="{49A140D1-88E6-2194-983E-526580DA1679}"/>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E1B0E082-A828-2656-6D36-411A4B08A211}"/>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DB08B472-35C1-1C47-348F-5B5486383A84}"/>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1688352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pic>
        <p:nvPicPr>
          <p:cNvPr id="10" name="Slika 9">
            <a:extLst>
              <a:ext uri="{FF2B5EF4-FFF2-40B4-BE49-F238E27FC236}">
                <a16:creationId xmlns:a16="http://schemas.microsoft.com/office/drawing/2014/main" id="{D9CB5308-3E79-4A23-BFEC-0B6C37369620}"/>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Content Placeholder 2">
            <a:extLst>
              <a:ext uri="{FF2B5EF4-FFF2-40B4-BE49-F238E27FC236}">
                <a16:creationId xmlns:a16="http://schemas.microsoft.com/office/drawing/2014/main" id="{9D4F1F11-249E-7046-8B5E-A304D9653F12}"/>
              </a:ext>
            </a:extLst>
          </p:cNvPr>
          <p:cNvSpPr>
            <a:spLocks noGrp="1"/>
          </p:cNvSpPr>
          <p:nvPr>
            <p:ph idx="1"/>
          </p:nvPr>
        </p:nvSpPr>
        <p:spPr>
          <a:xfrm>
            <a:off x="6022976" y="987425"/>
            <a:ext cx="5332412" cy="4873625"/>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5DB25B35-EB79-864E-9A9D-0CF65EDD94C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9" name="Title 1">
            <a:extLst>
              <a:ext uri="{FF2B5EF4-FFF2-40B4-BE49-F238E27FC236}">
                <a16:creationId xmlns:a16="http://schemas.microsoft.com/office/drawing/2014/main" id="{C4F5BC31-7DA8-ED4B-8192-B6CE1158E48C}"/>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1" name="Text Placeholder 3">
            <a:extLst>
              <a:ext uri="{FF2B5EF4-FFF2-40B4-BE49-F238E27FC236}">
                <a16:creationId xmlns:a16="http://schemas.microsoft.com/office/drawing/2014/main" id="{E39DEB68-6B44-0446-A31C-44E34708CE7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A6D0BEAA-26F8-C7C0-2FE5-9E8AE6C8BBA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87618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3009F99-D8BA-843C-FCB3-B12B66ECF610}"/>
              </a:ext>
            </a:extLst>
          </p:cNvPr>
          <p:cNvSpPr/>
          <p:nvPr userDrawn="1"/>
        </p:nvSpPr>
        <p:spPr>
          <a:xfrm>
            <a:off x="-17489" y="5939072"/>
            <a:ext cx="5200677" cy="992567"/>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921EF92E-4262-8CE3-D51F-B65449629614}"/>
              </a:ext>
            </a:extLst>
          </p:cNvPr>
          <p:cNvPicPr>
            <a:picLocks noChangeAspect="1"/>
          </p:cNvPicPr>
          <p:nvPr userDrawn="1"/>
        </p:nvPicPr>
        <p:blipFill>
          <a:blip r:embed="rId2"/>
          <a:stretch>
            <a:fillRect/>
          </a:stretch>
        </p:blipFill>
        <p:spPr>
          <a:xfrm>
            <a:off x="2682454" y="5939072"/>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C1559CB-0682-FCE6-FBAA-0A5785F416E6}"/>
              </a:ext>
            </a:extLst>
          </p:cNvPr>
          <p:cNvPicPr>
            <a:picLocks noChangeAspect="1"/>
          </p:cNvPicPr>
          <p:nvPr userDrawn="1"/>
        </p:nvPicPr>
        <p:blipFill>
          <a:blip r:embed="rId3"/>
          <a:stretch>
            <a:fillRect/>
          </a:stretch>
        </p:blipFill>
        <p:spPr>
          <a:xfrm>
            <a:off x="820154" y="6252791"/>
            <a:ext cx="1873995" cy="365127"/>
          </a:xfrm>
          <a:prstGeom prst="rect">
            <a:avLst/>
          </a:prstGeom>
        </p:spPr>
      </p:pic>
    </p:spTree>
    <p:extLst>
      <p:ext uri="{BB962C8B-B14F-4D97-AF65-F5344CB8AC3E}">
        <p14:creationId xmlns:p14="http://schemas.microsoft.com/office/powerpoint/2010/main" val="348908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2">
    <p:spTree>
      <p:nvGrpSpPr>
        <p:cNvPr id="1" name=""/>
        <p:cNvGrpSpPr/>
        <p:nvPr/>
      </p:nvGrpSpPr>
      <p:grpSpPr>
        <a:xfrm>
          <a:off x="0" y="0"/>
          <a:ext cx="0" cy="0"/>
          <a:chOff x="0" y="0"/>
          <a:chExt cx="0" cy="0"/>
        </a:xfrm>
      </p:grpSpPr>
      <p:pic>
        <p:nvPicPr>
          <p:cNvPr id="6" name="Slika 5">
            <a:extLst>
              <a:ext uri="{FF2B5EF4-FFF2-40B4-BE49-F238E27FC236}">
                <a16:creationId xmlns:a16="http://schemas.microsoft.com/office/drawing/2014/main" id="{0E1949EE-3CCA-4C85-A70F-69AA211E839D}"/>
              </a:ext>
            </a:extLst>
          </p:cNvPr>
          <p:cNvPicPr>
            <a:picLocks noChangeAspect="1"/>
          </p:cNvPicPr>
          <p:nvPr userDrawn="1"/>
        </p:nvPicPr>
        <p:blipFill rotWithShape="1">
          <a:blip r:embed="rId2"/>
          <a:srcRect t="20833" r="66279"/>
          <a:stretch/>
        </p:blipFill>
        <p:spPr>
          <a:xfrm>
            <a:off x="0" y="0"/>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5183188"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839788"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839788" y="2708920"/>
            <a:ext cx="3932237" cy="3161656"/>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36488202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Reversed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n-lt"/>
              </a:rPr>
              <a:pPr/>
              <a:t>‹#›</a:t>
            </a:fld>
            <a:endParaRPr lang="en-US" dirty="0">
              <a:latin typeface="+mn-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4003D187-E898-1F68-6891-D7B9EB7EC9D7}"/>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63503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Reversed 2">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3EA54803-ABF2-4C72-89A3-6AA414669C5E}"/>
              </a:ext>
            </a:extLst>
          </p:cNvPr>
          <p:cNvPicPr>
            <a:picLocks noChangeAspect="1"/>
          </p:cNvPicPr>
          <p:nvPr userDrawn="1"/>
        </p:nvPicPr>
        <p:blipFill rotWithShape="1">
          <a:blip r:embed="rId2"/>
          <a:srcRect t="20833" r="66279"/>
          <a:stretch/>
        </p:blipFill>
        <p:spPr>
          <a:xfrm>
            <a:off x="7008812" y="-1"/>
            <a:ext cx="5200677" cy="6858000"/>
          </a:xfrm>
          <a:prstGeom prst="rect">
            <a:avLst/>
          </a:prstGeom>
        </p:spPr>
      </p:pic>
      <p:sp>
        <p:nvSpPr>
          <p:cNvPr id="3" name="Picture Placeholder 2">
            <a:extLst>
              <a:ext uri="{FF2B5EF4-FFF2-40B4-BE49-F238E27FC236}">
                <a16:creationId xmlns:a16="http://schemas.microsoft.com/office/drawing/2014/main" id="{09F5C8EB-6D09-1548-BD61-2639066A4B67}"/>
              </a:ext>
            </a:extLst>
          </p:cNvPr>
          <p:cNvSpPr>
            <a:spLocks noGrp="1"/>
          </p:cNvSpPr>
          <p:nvPr>
            <p:ph type="pic" idx="1"/>
          </p:nvPr>
        </p:nvSpPr>
        <p:spPr>
          <a:xfrm>
            <a:off x="0" y="0"/>
            <a:ext cx="7008812" cy="6857999"/>
          </a:xfrm>
        </p:spPr>
        <p:txBody>
          <a:bodyPr anchor="ctr">
            <a:normAutofit/>
          </a:bodyPr>
          <a:lstStyle>
            <a:lvl1pPr marL="0" indent="0" algn="ctr">
              <a:buNone/>
              <a:defRPr sz="240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8" name="Slide Number Placeholder 5">
            <a:extLst>
              <a:ext uri="{FF2B5EF4-FFF2-40B4-BE49-F238E27FC236}">
                <a16:creationId xmlns:a16="http://schemas.microsoft.com/office/drawing/2014/main" id="{9BC4984B-C723-B941-A5F2-D3AF4F4CD98D}"/>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solidFill>
                  <a:schemeClr val="bg1"/>
                </a:solidFill>
                <a:latin typeface="+mj-lt"/>
              </a:rPr>
              <a:pPr/>
              <a:t>‹#›</a:t>
            </a:fld>
            <a:endParaRPr lang="en-US" dirty="0">
              <a:solidFill>
                <a:schemeClr val="bg1"/>
              </a:solidFill>
              <a:latin typeface="+mj-lt"/>
            </a:endParaRPr>
          </a:p>
        </p:txBody>
      </p:sp>
      <p:sp>
        <p:nvSpPr>
          <p:cNvPr id="11" name="Title 1">
            <a:extLst>
              <a:ext uri="{FF2B5EF4-FFF2-40B4-BE49-F238E27FC236}">
                <a16:creationId xmlns:a16="http://schemas.microsoft.com/office/drawing/2014/main" id="{E88AFA3E-8BB3-2240-B293-5B2130B89990}"/>
              </a:ext>
            </a:extLst>
          </p:cNvPr>
          <p:cNvSpPr>
            <a:spLocks noGrp="1"/>
          </p:cNvSpPr>
          <p:nvPr>
            <p:ph type="title"/>
          </p:nvPr>
        </p:nvSpPr>
        <p:spPr>
          <a:xfrm>
            <a:off x="7463675" y="987424"/>
            <a:ext cx="3932237" cy="1433464"/>
          </a:xfrm>
        </p:spPr>
        <p:txBody>
          <a:bodyPr anchor="b"/>
          <a:lstStyle>
            <a:lvl1pPr>
              <a:defRPr sz="3200">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60A59B09-1EF7-804D-A1FE-E674715553C5}"/>
              </a:ext>
            </a:extLst>
          </p:cNvPr>
          <p:cNvSpPr>
            <a:spLocks noGrp="1"/>
          </p:cNvSpPr>
          <p:nvPr>
            <p:ph type="body" sz="half" idx="2"/>
          </p:nvPr>
        </p:nvSpPr>
        <p:spPr>
          <a:xfrm>
            <a:off x="7463675" y="2708920"/>
            <a:ext cx="3932237" cy="3160068"/>
          </a:xfrm>
        </p:spPr>
        <p:txBody>
          <a:bodyPr/>
          <a:lstStyle>
            <a:lvl1pPr marL="0" indent="0">
              <a:buNone/>
              <a:defRPr sz="16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TextBox 4">
            <a:extLst>
              <a:ext uri="{FF2B5EF4-FFF2-40B4-BE49-F238E27FC236}">
                <a16:creationId xmlns:a16="http://schemas.microsoft.com/office/drawing/2014/main" id="{F2F90892-64E0-A73D-71CF-1BF56D7DFB75}"/>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bg1"/>
                </a:solidFill>
                <a:latin typeface="+mn-lt"/>
                <a:ea typeface="Open Sans" panose="020B0606030504020204" pitchFamily="34" charset="0"/>
                <a:cs typeface="Open Sans" panose="020B0606030504020204" pitchFamily="34" charset="0"/>
              </a:rPr>
              <a:t>15/05/2025</a:t>
            </a:fld>
            <a:endParaRPr lang="en-GB" sz="1800" b="0" i="0" kern="1200" dirty="0">
              <a:solidFill>
                <a:schemeClr val="bg1"/>
              </a:solidFill>
              <a:latin typeface="+mn-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4851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reenshot Presentation">
    <p:spTree>
      <p:nvGrpSpPr>
        <p:cNvPr id="1" name=""/>
        <p:cNvGrpSpPr/>
        <p:nvPr/>
      </p:nvGrpSpPr>
      <p:grpSpPr>
        <a:xfrm>
          <a:off x="0" y="0"/>
          <a:ext cx="0" cy="0"/>
          <a:chOff x="0" y="0"/>
          <a:chExt cx="0" cy="0"/>
        </a:xfrm>
      </p:grpSpPr>
      <p:pic>
        <p:nvPicPr>
          <p:cNvPr id="8" name="Slika 7">
            <a:extLst>
              <a:ext uri="{FF2B5EF4-FFF2-40B4-BE49-F238E27FC236}">
                <a16:creationId xmlns:a16="http://schemas.microsoft.com/office/drawing/2014/main" id="{33903562-64E3-4FAD-8B82-1C9D52352659}"/>
              </a:ext>
            </a:extLst>
          </p:cNvPr>
          <p:cNvPicPr>
            <a:picLocks noChangeAspect="1"/>
          </p:cNvPicPr>
          <p:nvPr userDrawn="1"/>
        </p:nvPicPr>
        <p:blipFill rotWithShape="1">
          <a:blip r:embed="rId2"/>
          <a:srcRect t="20833" b="25774"/>
          <a:stretch/>
        </p:blipFill>
        <p:spPr>
          <a:xfrm>
            <a:off x="-17489" y="0"/>
            <a:ext cx="12209489" cy="3661667"/>
          </a:xfrm>
          <a:prstGeom prst="rect">
            <a:avLst/>
          </a:prstGeom>
        </p:spPr>
      </p:pic>
      <p:pic>
        <p:nvPicPr>
          <p:cNvPr id="7" name="Picture 6">
            <a:extLst>
              <a:ext uri="{FF2B5EF4-FFF2-40B4-BE49-F238E27FC236}">
                <a16:creationId xmlns:a16="http://schemas.microsoft.com/office/drawing/2014/main" id="{B2D43587-2DF1-9147-B7DF-BB1D42A648CA}"/>
              </a:ext>
            </a:extLst>
          </p:cNvPr>
          <p:cNvPicPr>
            <a:picLocks noChangeAspect="1"/>
          </p:cNvPicPr>
          <p:nvPr userDrawn="1"/>
        </p:nvPicPr>
        <p:blipFill rotWithShape="1">
          <a:blip r:embed="rId3"/>
          <a:srcRect l="4792" t="12636" r="6095" b="14423"/>
          <a:stretch/>
        </p:blipFill>
        <p:spPr>
          <a:xfrm>
            <a:off x="5982351" y="1262543"/>
            <a:ext cx="8424000" cy="5366360"/>
          </a:xfrm>
          <a:prstGeom prst="rect">
            <a:avLst/>
          </a:prstGeom>
        </p:spPr>
      </p:pic>
      <p:sp>
        <p:nvSpPr>
          <p:cNvPr id="9" name="Picture Placeholder 4">
            <a:extLst>
              <a:ext uri="{FF2B5EF4-FFF2-40B4-BE49-F238E27FC236}">
                <a16:creationId xmlns:a16="http://schemas.microsoft.com/office/drawing/2014/main" id="{52E1E51F-C3E3-264A-88BF-66A04C3BE0CA}"/>
              </a:ext>
            </a:extLst>
          </p:cNvPr>
          <p:cNvSpPr>
            <a:spLocks noGrp="1"/>
          </p:cNvSpPr>
          <p:nvPr>
            <p:ph type="pic" sz="quarter" idx="15"/>
          </p:nvPr>
        </p:nvSpPr>
        <p:spPr>
          <a:xfrm>
            <a:off x="7104112" y="1690688"/>
            <a:ext cx="6238020" cy="3914281"/>
          </a:xfrm>
        </p:spPr>
        <p:txBody>
          <a:bodyPr anchor="ctr"/>
          <a:lstStyle>
            <a:lvl1pPr marL="15875" indent="0" algn="ctr">
              <a:buNone/>
              <a:defRPr>
                <a:solidFill>
                  <a:schemeClr val="bg1"/>
                </a:solidFill>
                <a:latin typeface="+mn-lt"/>
              </a:defRPr>
            </a:lvl1pPr>
          </a:lstStyle>
          <a:p>
            <a:endParaRPr lang="en-US" dirty="0"/>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5473824" cy="1512168"/>
          </a:xfrm>
        </p:spPr>
        <p:txBody>
          <a:bodyPr/>
          <a:lstStyle>
            <a:lvl1pPr>
              <a:defRPr>
                <a:solidFill>
                  <a:schemeClr val="bg1"/>
                </a:solidFill>
                <a:latin typeface="+mj-lt"/>
              </a:defRPr>
            </a:lvl1pPr>
          </a:lstStyle>
          <a:p>
            <a:r>
              <a:rPr lang="en-GB" dirty="0"/>
              <a:t>Click to edit Master title style</a:t>
            </a:r>
            <a:endParaRPr lang="en-US" dirty="0"/>
          </a:p>
        </p:txBody>
      </p:sp>
      <p:sp>
        <p:nvSpPr>
          <p:cNvPr id="12" name="Text Placeholder 3">
            <a:extLst>
              <a:ext uri="{FF2B5EF4-FFF2-40B4-BE49-F238E27FC236}">
                <a16:creationId xmlns:a16="http://schemas.microsoft.com/office/drawing/2014/main" id="{40D8A420-945E-374C-A466-DCCD967385C4}"/>
              </a:ext>
            </a:extLst>
          </p:cNvPr>
          <p:cNvSpPr>
            <a:spLocks noGrp="1"/>
          </p:cNvSpPr>
          <p:nvPr>
            <p:ph type="body" sz="half" idx="2"/>
          </p:nvPr>
        </p:nvSpPr>
        <p:spPr>
          <a:xfrm>
            <a:off x="839788" y="5237484"/>
            <a:ext cx="3932237" cy="783803"/>
          </a:xfrm>
        </p:spPr>
        <p:txBody>
          <a:bodyPr/>
          <a:lstStyle>
            <a:lvl1pPr marL="0" indent="0">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13" name="Text Placeholder 3">
            <a:extLst>
              <a:ext uri="{FF2B5EF4-FFF2-40B4-BE49-F238E27FC236}">
                <a16:creationId xmlns:a16="http://schemas.microsoft.com/office/drawing/2014/main" id="{8A64AAEB-3564-8B46-94D8-626090696C90}"/>
              </a:ext>
            </a:extLst>
          </p:cNvPr>
          <p:cNvSpPr>
            <a:spLocks noGrp="1"/>
          </p:cNvSpPr>
          <p:nvPr>
            <p:ph type="body" sz="half" idx="16"/>
          </p:nvPr>
        </p:nvSpPr>
        <p:spPr>
          <a:xfrm>
            <a:off x="836960" y="4229372"/>
            <a:ext cx="3932237" cy="783803"/>
          </a:xfrm>
        </p:spPr>
        <p:txBody>
          <a:bodyPr anchor="b">
            <a:noAutofit/>
          </a:bodyPr>
          <a:lstStyle>
            <a:lvl1pPr marL="0" indent="0">
              <a:buNone/>
              <a:defRPr sz="2400" b="1" i="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Tree>
    <p:extLst>
      <p:ext uri="{BB962C8B-B14F-4D97-AF65-F5344CB8AC3E}">
        <p14:creationId xmlns:p14="http://schemas.microsoft.com/office/powerpoint/2010/main" val="10530986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artners">
    <p:spTree>
      <p:nvGrpSpPr>
        <p:cNvPr id="1" name=""/>
        <p:cNvGrpSpPr/>
        <p:nvPr/>
      </p:nvGrpSpPr>
      <p:grpSpPr>
        <a:xfrm>
          <a:off x="0" y="0"/>
          <a:ext cx="0" cy="0"/>
          <a:chOff x="0" y="0"/>
          <a:chExt cx="0" cy="0"/>
        </a:xfrm>
      </p:grpSpPr>
      <p:pic>
        <p:nvPicPr>
          <p:cNvPr id="25" name="Slika 24">
            <a:extLst>
              <a:ext uri="{FF2B5EF4-FFF2-40B4-BE49-F238E27FC236}">
                <a16:creationId xmlns:a16="http://schemas.microsoft.com/office/drawing/2014/main" id="{EF5EE7D2-E1E6-41AF-9C0E-9619577F342D}"/>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11" name="Slika 10">
            <a:extLst>
              <a:ext uri="{FF2B5EF4-FFF2-40B4-BE49-F238E27FC236}">
                <a16:creationId xmlns:a16="http://schemas.microsoft.com/office/drawing/2014/main" id="{16A17D99-12CB-4EC9-B377-72B667FEC85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1409319" y="5429503"/>
            <a:ext cx="1838262" cy="1057022"/>
          </a:xfrm>
          <a:prstGeom prst="rect">
            <a:avLst/>
          </a:prstGeom>
        </p:spPr>
      </p:pic>
      <p:pic>
        <p:nvPicPr>
          <p:cNvPr id="26" name="Picture 43">
            <a:extLst>
              <a:ext uri="{FF2B5EF4-FFF2-40B4-BE49-F238E27FC236}">
                <a16:creationId xmlns:a16="http://schemas.microsoft.com/office/drawing/2014/main" id="{72B59298-6BFC-4664-8D7E-9AC8B35ECB5A}"/>
              </a:ext>
            </a:extLst>
          </p:cNvPr>
          <p:cNvPicPr/>
          <p:nvPr userDrawn="1"/>
        </p:nvPicPr>
        <p:blipFill>
          <a:blip r:embed="rId7" cstate="print">
            <a:grayscl/>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28" name="Picture 44">
            <a:extLst>
              <a:ext uri="{FF2B5EF4-FFF2-40B4-BE49-F238E27FC236}">
                <a16:creationId xmlns:a16="http://schemas.microsoft.com/office/drawing/2014/main" id="{43DA073A-9C55-46E8-84BD-4F7D1A1576AD}"/>
              </a:ext>
            </a:extLst>
          </p:cNvPr>
          <p:cNvPicPr/>
          <p:nvPr userDrawn="1"/>
        </p:nvPicPr>
        <p:blipFill>
          <a:blip r:embed="rId8" cstate="print">
            <a:grayscl/>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0" name="Picture 24">
            <a:extLst>
              <a:ext uri="{FF2B5EF4-FFF2-40B4-BE49-F238E27FC236}">
                <a16:creationId xmlns:a16="http://schemas.microsoft.com/office/drawing/2014/main" id="{2A8EBEE5-BFC9-485A-9636-E0BED43A4413}"/>
              </a:ext>
            </a:extLst>
          </p:cNvPr>
          <p:cNvPicPr/>
          <p:nvPr userDrawn="1"/>
        </p:nvPicPr>
        <p:blipFill>
          <a:blip r:embed="rId9">
            <a:grayscl/>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1" name="Picture 13">
            <a:extLst>
              <a:ext uri="{FF2B5EF4-FFF2-40B4-BE49-F238E27FC236}">
                <a16:creationId xmlns:a16="http://schemas.microsoft.com/office/drawing/2014/main" id="{E839A8A1-FD2B-441E-8E21-21D49061026B}"/>
              </a:ext>
            </a:extLst>
          </p:cNvPr>
          <p:cNvPicPr/>
          <p:nvPr userDrawn="1"/>
        </p:nvPicPr>
        <p:blipFill>
          <a:blip r:embed="rId10" cstate="print">
            <a:grayscl/>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2" name="Picture 37">
            <a:extLst>
              <a:ext uri="{FF2B5EF4-FFF2-40B4-BE49-F238E27FC236}">
                <a16:creationId xmlns:a16="http://schemas.microsoft.com/office/drawing/2014/main" id="{43D13A48-EB4B-40A9-BD1F-066A1AD8071A}"/>
              </a:ext>
            </a:extLst>
          </p:cNvPr>
          <p:cNvPicPr/>
          <p:nvPr userDrawn="1"/>
        </p:nvPicPr>
        <p:blipFill>
          <a:blip r:embed="rId11" cstate="print">
            <a:grayscl/>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4" name="Picture 25">
            <a:extLst>
              <a:ext uri="{FF2B5EF4-FFF2-40B4-BE49-F238E27FC236}">
                <a16:creationId xmlns:a16="http://schemas.microsoft.com/office/drawing/2014/main" id="{6717CB50-FDBA-440D-BAA6-51048FBDCE2A}"/>
              </a:ext>
            </a:extLst>
          </p:cNvPr>
          <p:cNvPicPr/>
          <p:nvPr userDrawn="1"/>
        </p:nvPicPr>
        <p:blipFill>
          <a:blip r:embed="rId12" cstate="print">
            <a:grayscl/>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6" name="Picture 42">
            <a:extLst>
              <a:ext uri="{FF2B5EF4-FFF2-40B4-BE49-F238E27FC236}">
                <a16:creationId xmlns:a16="http://schemas.microsoft.com/office/drawing/2014/main" id="{DB176E9E-7F53-4E7B-B6C5-BBCC334DE4BF}"/>
              </a:ext>
            </a:extLst>
          </p:cNvPr>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7" name="Picture 36">
            <a:extLst>
              <a:ext uri="{FF2B5EF4-FFF2-40B4-BE49-F238E27FC236}">
                <a16:creationId xmlns:a16="http://schemas.microsoft.com/office/drawing/2014/main" id="{7DE1CDD8-466D-48F6-8267-6EEC261F7CC6}"/>
              </a:ext>
            </a:extLst>
          </p:cNvPr>
          <p:cNvPicPr/>
          <p:nvPr userDrawn="1"/>
        </p:nvPicPr>
        <p:blipFill>
          <a:blip r:embed="rId14" cstate="print">
            <a:grayscl/>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38" name="Picture 38">
            <a:extLst>
              <a:ext uri="{FF2B5EF4-FFF2-40B4-BE49-F238E27FC236}">
                <a16:creationId xmlns:a16="http://schemas.microsoft.com/office/drawing/2014/main" id="{B3DA4D27-9066-4F6B-8B5E-915515FE355D}"/>
              </a:ext>
            </a:extLst>
          </p:cNvPr>
          <p:cNvPicPr/>
          <p:nvPr userDrawn="1"/>
        </p:nvPicPr>
        <p:blipFill>
          <a:blip r:embed="rId15" cstate="print">
            <a:grayscl/>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39" name="Picture 11">
            <a:extLst>
              <a:ext uri="{FF2B5EF4-FFF2-40B4-BE49-F238E27FC236}">
                <a16:creationId xmlns:a16="http://schemas.microsoft.com/office/drawing/2014/main" id="{7B50A346-1BB3-4FD9-885A-937F590845CC}"/>
              </a:ext>
            </a:extLst>
          </p:cNvPr>
          <p:cNvPicPr/>
          <p:nvPr userDrawn="1"/>
        </p:nvPicPr>
        <p:blipFill>
          <a:blip r:embed="rId16" cstate="print">
            <a:grayscl/>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0" name="Picture 33">
            <a:extLst>
              <a:ext uri="{FF2B5EF4-FFF2-40B4-BE49-F238E27FC236}">
                <a16:creationId xmlns:a16="http://schemas.microsoft.com/office/drawing/2014/main" id="{02D3FFF5-079C-4EA5-908C-83CCDE5C09BF}"/>
              </a:ext>
            </a:extLst>
          </p:cNvPr>
          <p:cNvPicPr/>
          <p:nvPr userDrawn="1"/>
        </p:nvPicPr>
        <p:blipFill>
          <a:blip r:embed="rId17" cstate="print">
            <a:grayscl/>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1" name="Picture 20">
            <a:extLst>
              <a:ext uri="{FF2B5EF4-FFF2-40B4-BE49-F238E27FC236}">
                <a16:creationId xmlns:a16="http://schemas.microsoft.com/office/drawing/2014/main" id="{9DF51E3C-5C0A-4365-9D10-23FBF038E6BD}"/>
              </a:ext>
            </a:extLst>
          </p:cNvPr>
          <p:cNvPicPr/>
          <p:nvPr userDrawn="1"/>
        </p:nvPicPr>
        <p:blipFill>
          <a:blip r:embed="rId18" cstate="print">
            <a:grayscl/>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2" name="Picture 39">
            <a:extLst>
              <a:ext uri="{FF2B5EF4-FFF2-40B4-BE49-F238E27FC236}">
                <a16:creationId xmlns:a16="http://schemas.microsoft.com/office/drawing/2014/main" id="{6A56FEA0-DE3E-4141-B5B7-BB45040C16B7}"/>
              </a:ext>
            </a:extLst>
          </p:cNvPr>
          <p:cNvPicPr/>
          <p:nvPr userDrawn="1"/>
        </p:nvPicPr>
        <p:blipFill>
          <a:blip r:embed="rId19" cstate="print">
            <a:grayscl/>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3" name="Picture 40">
            <a:extLst>
              <a:ext uri="{FF2B5EF4-FFF2-40B4-BE49-F238E27FC236}">
                <a16:creationId xmlns:a16="http://schemas.microsoft.com/office/drawing/2014/main" id="{C5439AD9-6A6B-4373-B84F-0262405A1492}"/>
              </a:ext>
            </a:extLst>
          </p:cNvPr>
          <p:cNvPicPr/>
          <p:nvPr userDrawn="1"/>
        </p:nvPicPr>
        <p:blipFill>
          <a:blip r:embed="rId20" cstate="print">
            <a:grayscl/>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4" name="Picture 41">
            <a:extLst>
              <a:ext uri="{FF2B5EF4-FFF2-40B4-BE49-F238E27FC236}">
                <a16:creationId xmlns:a16="http://schemas.microsoft.com/office/drawing/2014/main" id="{D9A0EC7A-BAC8-4E7C-B09F-5A3572A78912}"/>
              </a:ext>
            </a:extLst>
          </p:cNvPr>
          <p:cNvPicPr/>
          <p:nvPr userDrawn="1"/>
        </p:nvPicPr>
        <p:blipFill>
          <a:blip r:embed="rId21" cstate="print">
            <a:grayscl/>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5" name="Picture 35">
            <a:extLst>
              <a:ext uri="{FF2B5EF4-FFF2-40B4-BE49-F238E27FC236}">
                <a16:creationId xmlns:a16="http://schemas.microsoft.com/office/drawing/2014/main" id="{E8D864A1-36F7-46D3-9382-D777E022E80E}"/>
              </a:ext>
            </a:extLst>
          </p:cNvPr>
          <p:cNvPicPr/>
          <p:nvPr userDrawn="1"/>
        </p:nvPicPr>
        <p:blipFill>
          <a:blip r:embed="rId22" cstate="print">
            <a:grayscl/>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6" name="Picture 47">
            <a:extLst>
              <a:ext uri="{FF2B5EF4-FFF2-40B4-BE49-F238E27FC236}">
                <a16:creationId xmlns:a16="http://schemas.microsoft.com/office/drawing/2014/main" id="{AD8D969A-D160-463D-876B-183411057593}"/>
              </a:ext>
            </a:extLst>
          </p:cNvPr>
          <p:cNvPicPr/>
          <p:nvPr userDrawn="1"/>
        </p:nvPicPr>
        <p:blipFill>
          <a:blip r:embed="rId23" cstate="print">
            <a:grayscl/>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47" name="Picture 45">
            <a:extLst>
              <a:ext uri="{FF2B5EF4-FFF2-40B4-BE49-F238E27FC236}">
                <a16:creationId xmlns:a16="http://schemas.microsoft.com/office/drawing/2014/main" id="{C06E0A13-C7F3-4266-B5C3-0F95965FA05B}"/>
              </a:ext>
            </a:extLst>
          </p:cNvPr>
          <p:cNvPicPr/>
          <p:nvPr userDrawn="1"/>
        </p:nvPicPr>
        <p:blipFill>
          <a:blip r:embed="rId24" cstate="print">
            <a:grayscl/>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2658369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01F5F74A-430A-2A9E-C222-5878342F9773}"/>
              </a:ext>
            </a:extLst>
          </p:cNvPr>
          <p:cNvSpPr/>
          <p:nvPr userDrawn="1"/>
        </p:nvSpPr>
        <p:spPr>
          <a:xfrm>
            <a:off x="-17489" y="5339751"/>
            <a:ext cx="12284251" cy="1591889"/>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1" name="Slika 10">
            <a:extLst>
              <a:ext uri="{FF2B5EF4-FFF2-40B4-BE49-F238E27FC236}">
                <a16:creationId xmlns:a16="http://schemas.microsoft.com/office/drawing/2014/main" id="{CA692024-D91A-49A4-B040-69E0F1E50051}"/>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2635134"/>
            <a:ext cx="10515600" cy="1591889"/>
          </a:xfrm>
        </p:spPr>
        <p:txBody>
          <a:bodyPr anchor="b">
            <a:normAutofit/>
          </a:bodyPr>
          <a:lstStyle>
            <a:lvl1pPr>
              <a:defRPr sz="3200">
                <a:solidFill>
                  <a:schemeClr val="bg1"/>
                </a:solidFill>
                <a:latin typeface="+mj-lt"/>
              </a:defRPr>
            </a:lvl1pPr>
          </a:lstStyle>
          <a:p>
            <a:r>
              <a:rPr lang="en-GB" dirty="0"/>
              <a:t>Click to edit Master title style</a:t>
            </a:r>
            <a:endParaRPr lang="en-US" dirty="0"/>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6" name="Rectangle 5">
            <a:extLst>
              <a:ext uri="{FF2B5EF4-FFF2-40B4-BE49-F238E27FC236}">
                <a16:creationId xmlns:a16="http://schemas.microsoft.com/office/drawing/2014/main" id="{3AD5372B-00DA-024E-B3EC-7BCE9AF06766}"/>
              </a:ext>
            </a:extLst>
          </p:cNvPr>
          <p:cNvSpPr/>
          <p:nvPr userDrawn="1"/>
        </p:nvSpPr>
        <p:spPr>
          <a:xfrm>
            <a:off x="887730" y="4347730"/>
            <a:ext cx="2104851" cy="7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2">
            <a:extLst>
              <a:ext uri="{FF2B5EF4-FFF2-40B4-BE49-F238E27FC236}">
                <a16:creationId xmlns:a16="http://schemas.microsoft.com/office/drawing/2014/main" id="{A1179487-072A-5445-B8D4-B11D1443D03A}"/>
              </a:ext>
            </a:extLst>
          </p:cNvPr>
          <p:cNvSpPr>
            <a:spLocks noGrp="1"/>
          </p:cNvSpPr>
          <p:nvPr>
            <p:ph type="body" idx="1"/>
          </p:nvPr>
        </p:nvSpPr>
        <p:spPr>
          <a:xfrm>
            <a:off x="831850" y="4559211"/>
            <a:ext cx="10515600" cy="866403"/>
          </a:xfrm>
        </p:spPr>
        <p:txBody>
          <a:bodyPr>
            <a:normAutofit/>
          </a:bodyPr>
          <a:lstStyle>
            <a:lvl1pPr marL="0" indent="0">
              <a:buNone/>
              <a:defRPr sz="20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7" name="TextBox 6">
            <a:extLst>
              <a:ext uri="{FF2B5EF4-FFF2-40B4-BE49-F238E27FC236}">
                <a16:creationId xmlns:a16="http://schemas.microsoft.com/office/drawing/2014/main" id="{A8F47DE0-3AC1-0490-BF36-366C5DF622C4}"/>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ABD85A7F-EBCA-5073-6B49-8A0213EF522E}"/>
              </a:ext>
            </a:extLst>
          </p:cNvPr>
          <p:cNvPicPr>
            <a:picLocks noChangeAspect="1"/>
          </p:cNvPicPr>
          <p:nvPr userDrawn="1"/>
        </p:nvPicPr>
        <p:blipFill>
          <a:blip r:embed="rId3"/>
          <a:stretch>
            <a:fillRect/>
          </a:stretch>
        </p:blipFill>
        <p:spPr>
          <a:xfrm>
            <a:off x="2682455" y="5689013"/>
            <a:ext cx="1518610" cy="1012407"/>
          </a:xfrm>
          <a:prstGeom prst="rect">
            <a:avLst/>
          </a:prstGeom>
        </p:spPr>
      </p:pic>
      <p:pic>
        <p:nvPicPr>
          <p:cNvPr id="13" name="Slika 12" descr="Slika na kojoj se prikazuje Font, grafika, logotip, grafički dizajn&#10;&#10;Opis je automatski generiran">
            <a:extLst>
              <a:ext uri="{FF2B5EF4-FFF2-40B4-BE49-F238E27FC236}">
                <a16:creationId xmlns:a16="http://schemas.microsoft.com/office/drawing/2014/main" id="{1E0FE6FB-01D0-A03F-F554-EB504685C487}"/>
              </a:ext>
            </a:extLst>
          </p:cNvPr>
          <p:cNvPicPr>
            <a:picLocks noChangeAspect="1"/>
          </p:cNvPicPr>
          <p:nvPr userDrawn="1"/>
        </p:nvPicPr>
        <p:blipFill>
          <a:blip r:embed="rId4"/>
          <a:stretch>
            <a:fillRect/>
          </a:stretch>
        </p:blipFill>
        <p:spPr>
          <a:xfrm>
            <a:off x="841793" y="5953131"/>
            <a:ext cx="1873995" cy="365127"/>
          </a:xfrm>
          <a:prstGeom prst="rect">
            <a:avLst/>
          </a:prstGeom>
        </p:spPr>
      </p:pic>
    </p:spTree>
    <p:extLst>
      <p:ext uri="{BB962C8B-B14F-4D97-AF65-F5344CB8AC3E}">
        <p14:creationId xmlns:p14="http://schemas.microsoft.com/office/powerpoint/2010/main" val="23840835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artners">
    <p:spTree>
      <p:nvGrpSpPr>
        <p:cNvPr id="1" name=""/>
        <p:cNvGrpSpPr/>
        <p:nvPr/>
      </p:nvGrpSpPr>
      <p:grpSpPr>
        <a:xfrm>
          <a:off x="0" y="0"/>
          <a:ext cx="0" cy="0"/>
          <a:chOff x="0" y="0"/>
          <a:chExt cx="0" cy="0"/>
        </a:xfrm>
      </p:grpSpPr>
      <p:pic>
        <p:nvPicPr>
          <p:cNvPr id="26" name="Slika 25">
            <a:extLst>
              <a:ext uri="{FF2B5EF4-FFF2-40B4-BE49-F238E27FC236}">
                <a16:creationId xmlns:a16="http://schemas.microsoft.com/office/drawing/2014/main" id="{2D6139F9-F3D7-4362-814C-F9F8F779E426}"/>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8" name="Title 1">
            <a:extLst>
              <a:ext uri="{FF2B5EF4-FFF2-40B4-BE49-F238E27FC236}">
                <a16:creationId xmlns:a16="http://schemas.microsoft.com/office/drawing/2014/main" id="{E4442F64-2A67-D84C-B6DE-9C910A1D986C}"/>
              </a:ext>
            </a:extLst>
          </p:cNvPr>
          <p:cNvSpPr>
            <a:spLocks noGrp="1"/>
          </p:cNvSpPr>
          <p:nvPr>
            <p:ph type="title" hasCustomPrompt="1"/>
          </p:nvPr>
        </p:nvSpPr>
        <p:spPr>
          <a:xfrm>
            <a:off x="838200" y="836712"/>
            <a:ext cx="10515600" cy="853976"/>
          </a:xfrm>
        </p:spPr>
        <p:txBody>
          <a:bodyPr/>
          <a:lstStyle>
            <a:lvl1pPr>
              <a:defRPr>
                <a:solidFill>
                  <a:schemeClr val="bg1"/>
                </a:solidFill>
                <a:latin typeface="+mj-lt"/>
              </a:defRPr>
            </a:lvl1pPr>
          </a:lstStyle>
          <a:p>
            <a:r>
              <a:rPr lang="en-GB" dirty="0"/>
              <a:t>Partners</a:t>
            </a:r>
            <a:endParaRPr lang="en-US" dirty="0"/>
          </a:p>
        </p:txBody>
      </p:sp>
      <p:cxnSp>
        <p:nvCxnSpPr>
          <p:cNvPr id="10" name="Straight Connector 9">
            <a:extLst>
              <a:ext uri="{FF2B5EF4-FFF2-40B4-BE49-F238E27FC236}">
                <a16:creationId xmlns:a16="http://schemas.microsoft.com/office/drawing/2014/main" id="{C29ABDB6-D7BC-A441-A549-2A2F23A0CAB7}"/>
              </a:ext>
            </a:extLst>
          </p:cNvPr>
          <p:cNvCxnSpPr>
            <a:cxnSpLocks/>
          </p:cNvCxnSpPr>
          <p:nvPr userDrawn="1"/>
        </p:nvCxnSpPr>
        <p:spPr>
          <a:xfrm>
            <a:off x="4439816" y="2654229"/>
            <a:ext cx="0" cy="34563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C04E9C89-A707-7D45-B0F0-FCEB6D150964}"/>
              </a:ext>
            </a:extLst>
          </p:cNvPr>
          <p:cNvSpPr>
            <a:spLocks noGrp="1"/>
          </p:cNvSpPr>
          <p:nvPr>
            <p:ph type="body" sz="half" idx="2" hasCustomPrompt="1"/>
          </p:nvPr>
        </p:nvSpPr>
        <p:spPr>
          <a:xfrm>
            <a:off x="864318" y="4941168"/>
            <a:ext cx="3023954" cy="303186"/>
          </a:xfrm>
        </p:spPr>
        <p:txBody>
          <a:bodyPr>
            <a:normAutofit/>
          </a:bodyPr>
          <a:lstStyle>
            <a:lvl1pPr marL="0" indent="0">
              <a:buNone/>
              <a:defRPr sz="14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Coordinator:</a:t>
            </a:r>
          </a:p>
        </p:txBody>
      </p:sp>
      <p:pic>
        <p:nvPicPr>
          <p:cNvPr id="9" name="Graphic 8">
            <a:extLst>
              <a:ext uri="{FF2B5EF4-FFF2-40B4-BE49-F238E27FC236}">
                <a16:creationId xmlns:a16="http://schemas.microsoft.com/office/drawing/2014/main" id="{84D0DFEC-27D4-144B-BAF8-8B847BAC81E4}"/>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12" t="144" r="41243" b="-144"/>
          <a:stretch/>
        </p:blipFill>
        <p:spPr>
          <a:xfrm>
            <a:off x="827999" y="2596736"/>
            <a:ext cx="3023952" cy="832264"/>
          </a:xfrm>
          <a:prstGeom prst="rect">
            <a:avLst/>
          </a:prstGeom>
        </p:spPr>
      </p:pic>
      <p:pic>
        <p:nvPicPr>
          <p:cNvPr id="28" name="Slika 27">
            <a:extLst>
              <a:ext uri="{FF2B5EF4-FFF2-40B4-BE49-F238E27FC236}">
                <a16:creationId xmlns:a16="http://schemas.microsoft.com/office/drawing/2014/main" id="{EBB36926-7CC5-4AF6-8950-BC2CF1911AE5}"/>
              </a:ext>
            </a:extLst>
          </p:cNvPr>
          <p:cNvPicPr>
            <a:picLocks noChangeAspect="1"/>
          </p:cNvPicPr>
          <p:nvPr userDrawn="1"/>
        </p:nvPicPr>
        <p:blipFill>
          <a:blip r:embed="rId5"/>
          <a:stretch>
            <a:fillRect/>
          </a:stretch>
        </p:blipFill>
        <p:spPr>
          <a:xfrm>
            <a:off x="1409319" y="5429503"/>
            <a:ext cx="1838262" cy="1057022"/>
          </a:xfrm>
          <a:prstGeom prst="rect">
            <a:avLst/>
          </a:prstGeom>
        </p:spPr>
      </p:pic>
      <p:pic>
        <p:nvPicPr>
          <p:cNvPr id="30" name="Picture 43">
            <a:extLst>
              <a:ext uri="{FF2B5EF4-FFF2-40B4-BE49-F238E27FC236}">
                <a16:creationId xmlns:a16="http://schemas.microsoft.com/office/drawing/2014/main" id="{0529424C-7243-4DA6-96B7-92AECD53FFCC}"/>
              </a:ext>
            </a:extLst>
          </p:cNvPr>
          <p:cNvPicPr/>
          <p:nvPr userDrawn="1"/>
        </p:nvPicPr>
        <p:blipFill>
          <a:blip r:embed="rId6" cstate="print">
            <a:extLst>
              <a:ext uri="{28A0092B-C50C-407E-A947-70E740481C1C}">
                <a14:useLocalDpi xmlns:a14="http://schemas.microsoft.com/office/drawing/2010/main" val="0"/>
              </a:ext>
            </a:extLst>
          </a:blip>
          <a:stretch>
            <a:fillRect/>
          </a:stretch>
        </p:blipFill>
        <p:spPr>
          <a:xfrm>
            <a:off x="4605958" y="3532928"/>
            <a:ext cx="1216025" cy="481965"/>
          </a:xfrm>
          <a:prstGeom prst="rect">
            <a:avLst/>
          </a:prstGeom>
        </p:spPr>
      </p:pic>
      <p:pic>
        <p:nvPicPr>
          <p:cNvPr id="31" name="Picture 44">
            <a:extLst>
              <a:ext uri="{FF2B5EF4-FFF2-40B4-BE49-F238E27FC236}">
                <a16:creationId xmlns:a16="http://schemas.microsoft.com/office/drawing/2014/main" id="{E17A11EE-5716-47C6-8351-002A00AC87AA}"/>
              </a:ext>
            </a:extLst>
          </p:cNvPr>
          <p:cNvPicPr/>
          <p:nvPr userDrawn="1"/>
        </p:nvPicPr>
        <p:blipFill>
          <a:blip r:embed="rId7" cstate="print">
            <a:extLst>
              <a:ext uri="{28A0092B-C50C-407E-A947-70E740481C1C}">
                <a14:useLocalDpi xmlns:a14="http://schemas.microsoft.com/office/drawing/2010/main" val="0"/>
              </a:ext>
            </a:extLst>
          </a:blip>
          <a:stretch>
            <a:fillRect/>
          </a:stretch>
        </p:blipFill>
        <p:spPr>
          <a:xfrm>
            <a:off x="8823695" y="4388718"/>
            <a:ext cx="1104900" cy="552450"/>
          </a:xfrm>
          <a:prstGeom prst="rect">
            <a:avLst/>
          </a:prstGeom>
        </p:spPr>
      </p:pic>
      <p:pic>
        <p:nvPicPr>
          <p:cNvPr id="32" name="Picture 24">
            <a:extLst>
              <a:ext uri="{FF2B5EF4-FFF2-40B4-BE49-F238E27FC236}">
                <a16:creationId xmlns:a16="http://schemas.microsoft.com/office/drawing/2014/main" id="{4971BE25-D130-47C3-8F73-0BC1A0B90D9A}"/>
              </a:ext>
            </a:extLst>
          </p:cNvPr>
          <p:cNvPicPr/>
          <p:nvPr userDrawn="1"/>
        </p:nvPicPr>
        <p:blipFill>
          <a:blip r:embed="rId8">
            <a:extLst>
              <a:ext uri="{28A0092B-C50C-407E-A947-70E740481C1C}">
                <a14:useLocalDpi xmlns:a14="http://schemas.microsoft.com/office/drawing/2010/main" val="0"/>
              </a:ext>
            </a:extLst>
          </a:blip>
          <a:stretch>
            <a:fillRect/>
          </a:stretch>
        </p:blipFill>
        <p:spPr>
          <a:xfrm>
            <a:off x="4684844" y="2669786"/>
            <a:ext cx="1025525" cy="427990"/>
          </a:xfrm>
          <a:prstGeom prst="rect">
            <a:avLst/>
          </a:prstGeom>
        </p:spPr>
      </p:pic>
      <p:pic>
        <p:nvPicPr>
          <p:cNvPr id="34" name="Picture 13">
            <a:extLst>
              <a:ext uri="{FF2B5EF4-FFF2-40B4-BE49-F238E27FC236}">
                <a16:creationId xmlns:a16="http://schemas.microsoft.com/office/drawing/2014/main" id="{D0E04117-342D-4B03-B961-40F15FEC6371}"/>
              </a:ext>
            </a:extLst>
          </p:cNvPr>
          <p:cNvPicPr/>
          <p:nvPr userDrawn="1"/>
        </p:nvPicPr>
        <p:blipFill>
          <a:blip r:embed="rId9" cstate="print">
            <a:extLst>
              <a:ext uri="{28A0092B-C50C-407E-A947-70E740481C1C}">
                <a14:useLocalDpi xmlns:a14="http://schemas.microsoft.com/office/drawing/2010/main" val="0"/>
              </a:ext>
            </a:extLst>
          </a:blip>
          <a:stretch>
            <a:fillRect/>
          </a:stretch>
        </p:blipFill>
        <p:spPr>
          <a:xfrm>
            <a:off x="8100430" y="2780886"/>
            <a:ext cx="1049020" cy="274955"/>
          </a:xfrm>
          <a:prstGeom prst="rect">
            <a:avLst/>
          </a:prstGeom>
        </p:spPr>
      </p:pic>
      <p:pic>
        <p:nvPicPr>
          <p:cNvPr id="36" name="Picture 37">
            <a:extLst>
              <a:ext uri="{FF2B5EF4-FFF2-40B4-BE49-F238E27FC236}">
                <a16:creationId xmlns:a16="http://schemas.microsoft.com/office/drawing/2014/main" id="{ACC8B876-9459-49E6-A871-869067F58875}"/>
              </a:ext>
            </a:extLst>
          </p:cNvPr>
          <p:cNvPicPr/>
          <p:nvPr userDrawn="1"/>
        </p:nvPicPr>
        <p:blipFill>
          <a:blip r:embed="rId10" cstate="print">
            <a:extLst>
              <a:ext uri="{28A0092B-C50C-407E-A947-70E740481C1C}">
                <a14:useLocalDpi xmlns:a14="http://schemas.microsoft.com/office/drawing/2010/main" val="0"/>
              </a:ext>
            </a:extLst>
          </a:blip>
          <a:stretch>
            <a:fillRect/>
          </a:stretch>
        </p:blipFill>
        <p:spPr>
          <a:xfrm>
            <a:off x="6059811" y="3532928"/>
            <a:ext cx="1413510" cy="397510"/>
          </a:xfrm>
          <a:prstGeom prst="rect">
            <a:avLst/>
          </a:prstGeom>
        </p:spPr>
      </p:pic>
      <p:pic>
        <p:nvPicPr>
          <p:cNvPr id="37" name="Picture 25">
            <a:extLst>
              <a:ext uri="{FF2B5EF4-FFF2-40B4-BE49-F238E27FC236}">
                <a16:creationId xmlns:a16="http://schemas.microsoft.com/office/drawing/2014/main" id="{8D5DA003-5C1E-4545-B261-90ED8EA040EB}"/>
              </a:ext>
            </a:extLst>
          </p:cNvPr>
          <p:cNvPicPr/>
          <p:nvPr userDrawn="1"/>
        </p:nvPicPr>
        <p:blipFill>
          <a:blip r:embed="rId11" cstate="print">
            <a:extLst>
              <a:ext uri="{28A0092B-C50C-407E-A947-70E740481C1C}">
                <a14:useLocalDpi xmlns:a14="http://schemas.microsoft.com/office/drawing/2010/main" val="0"/>
              </a:ext>
            </a:extLst>
          </a:blip>
          <a:stretch>
            <a:fillRect/>
          </a:stretch>
        </p:blipFill>
        <p:spPr>
          <a:xfrm>
            <a:off x="7365703" y="4461426"/>
            <a:ext cx="969645" cy="407035"/>
          </a:xfrm>
          <a:prstGeom prst="rect">
            <a:avLst/>
          </a:prstGeom>
        </p:spPr>
      </p:pic>
      <p:pic>
        <p:nvPicPr>
          <p:cNvPr id="38" name="Picture 42">
            <a:extLst>
              <a:ext uri="{FF2B5EF4-FFF2-40B4-BE49-F238E27FC236}">
                <a16:creationId xmlns:a16="http://schemas.microsoft.com/office/drawing/2014/main" id="{7EEC7A35-9ECF-4758-8072-DBC801EE8F88}"/>
              </a:ext>
            </a:extLst>
          </p:cNvPr>
          <p:cNvPicPr/>
          <p:nvPr userDrawn="1"/>
        </p:nvPicPr>
        <p:blipFill>
          <a:blip r:embed="rId12" cstate="print">
            <a:extLst>
              <a:ext uri="{28A0092B-C50C-407E-A947-70E740481C1C}">
                <a14:useLocalDpi xmlns:a14="http://schemas.microsoft.com/office/drawing/2010/main" val="0"/>
              </a:ext>
            </a:extLst>
          </a:blip>
          <a:stretch>
            <a:fillRect/>
          </a:stretch>
        </p:blipFill>
        <p:spPr>
          <a:xfrm>
            <a:off x="9459032" y="3581591"/>
            <a:ext cx="738505" cy="368935"/>
          </a:xfrm>
          <a:prstGeom prst="rect">
            <a:avLst/>
          </a:prstGeom>
        </p:spPr>
      </p:pic>
      <p:pic>
        <p:nvPicPr>
          <p:cNvPr id="39" name="Picture 36">
            <a:extLst>
              <a:ext uri="{FF2B5EF4-FFF2-40B4-BE49-F238E27FC236}">
                <a16:creationId xmlns:a16="http://schemas.microsoft.com/office/drawing/2014/main" id="{02AE47F1-DC21-4480-AB69-678475C34E86}"/>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10551851" y="3415750"/>
            <a:ext cx="943610" cy="755015"/>
          </a:xfrm>
          <a:prstGeom prst="rect">
            <a:avLst/>
          </a:prstGeom>
        </p:spPr>
      </p:pic>
      <p:pic>
        <p:nvPicPr>
          <p:cNvPr id="40" name="Picture 38">
            <a:extLst>
              <a:ext uri="{FF2B5EF4-FFF2-40B4-BE49-F238E27FC236}">
                <a16:creationId xmlns:a16="http://schemas.microsoft.com/office/drawing/2014/main" id="{10B2257C-FD09-4FA6-95AB-A91839100E89}"/>
              </a:ext>
            </a:extLst>
          </p:cNvPr>
          <p:cNvPicPr/>
          <p:nvPr userDrawn="1"/>
        </p:nvPicPr>
        <p:blipFill>
          <a:blip r:embed="rId14" cstate="print">
            <a:extLst>
              <a:ext uri="{28A0092B-C50C-407E-A947-70E740481C1C}">
                <a14:useLocalDpi xmlns:a14="http://schemas.microsoft.com/office/drawing/2010/main" val="0"/>
              </a:ext>
            </a:extLst>
          </a:blip>
          <a:stretch>
            <a:fillRect/>
          </a:stretch>
        </p:blipFill>
        <p:spPr>
          <a:xfrm>
            <a:off x="5937236" y="4393798"/>
            <a:ext cx="946150" cy="542290"/>
          </a:xfrm>
          <a:prstGeom prst="rect">
            <a:avLst/>
          </a:prstGeom>
        </p:spPr>
      </p:pic>
      <p:pic>
        <p:nvPicPr>
          <p:cNvPr id="41" name="Picture 11">
            <a:extLst>
              <a:ext uri="{FF2B5EF4-FFF2-40B4-BE49-F238E27FC236}">
                <a16:creationId xmlns:a16="http://schemas.microsoft.com/office/drawing/2014/main" id="{7BAB46C8-0714-4079-A6F3-11C51617A700}"/>
              </a:ext>
            </a:extLst>
          </p:cNvPr>
          <p:cNvPicPr/>
          <p:nvPr userDrawn="1"/>
        </p:nvPicPr>
        <p:blipFill>
          <a:blip r:embed="rId15" cstate="print">
            <a:extLst>
              <a:ext uri="{28A0092B-C50C-407E-A947-70E740481C1C}">
                <a14:useLocalDpi xmlns:a14="http://schemas.microsoft.com/office/drawing/2010/main" val="0"/>
              </a:ext>
            </a:extLst>
          </a:blip>
          <a:stretch>
            <a:fillRect/>
          </a:stretch>
        </p:blipFill>
        <p:spPr>
          <a:xfrm>
            <a:off x="7161752" y="5360996"/>
            <a:ext cx="755015" cy="755015"/>
          </a:xfrm>
          <a:prstGeom prst="rect">
            <a:avLst/>
          </a:prstGeom>
        </p:spPr>
      </p:pic>
      <p:pic>
        <p:nvPicPr>
          <p:cNvPr id="42" name="Picture 33">
            <a:extLst>
              <a:ext uri="{FF2B5EF4-FFF2-40B4-BE49-F238E27FC236}">
                <a16:creationId xmlns:a16="http://schemas.microsoft.com/office/drawing/2014/main" id="{1F2F0D8D-2160-4748-BA70-9F05B1A174C8}"/>
              </a:ext>
            </a:extLst>
          </p:cNvPr>
          <p:cNvPicPr/>
          <p:nvPr userDrawn="1"/>
        </p:nvPicPr>
        <p:blipFill>
          <a:blip r:embed="rId16" cstate="print">
            <a:extLst>
              <a:ext uri="{28A0092B-C50C-407E-A947-70E740481C1C}">
                <a14:useLocalDpi xmlns:a14="http://schemas.microsoft.com/office/drawing/2010/main" val="0"/>
              </a:ext>
            </a:extLst>
          </a:blip>
          <a:stretch>
            <a:fillRect/>
          </a:stretch>
        </p:blipFill>
        <p:spPr>
          <a:xfrm>
            <a:off x="9930186" y="2596736"/>
            <a:ext cx="1565275" cy="459105"/>
          </a:xfrm>
          <a:prstGeom prst="rect">
            <a:avLst/>
          </a:prstGeom>
        </p:spPr>
      </p:pic>
      <p:pic>
        <p:nvPicPr>
          <p:cNvPr id="43" name="Picture 20">
            <a:extLst>
              <a:ext uri="{FF2B5EF4-FFF2-40B4-BE49-F238E27FC236}">
                <a16:creationId xmlns:a16="http://schemas.microsoft.com/office/drawing/2014/main" id="{DA72A5F7-16DA-426E-9D52-AE46976010D5}"/>
              </a:ext>
            </a:extLst>
          </p:cNvPr>
          <p:cNvPicPr/>
          <p:nvPr userDrawn="1"/>
        </p:nvPicPr>
        <p:blipFill>
          <a:blip r:embed="rId17" cstate="print">
            <a:extLst>
              <a:ext uri="{28A0092B-C50C-407E-A947-70E740481C1C}">
                <a14:useLocalDpi xmlns:a14="http://schemas.microsoft.com/office/drawing/2010/main" val="0"/>
              </a:ext>
            </a:extLst>
          </a:blip>
          <a:stretch>
            <a:fillRect/>
          </a:stretch>
        </p:blipFill>
        <p:spPr>
          <a:xfrm>
            <a:off x="6432265" y="2742811"/>
            <a:ext cx="1001395" cy="281940"/>
          </a:xfrm>
          <a:prstGeom prst="rect">
            <a:avLst/>
          </a:prstGeom>
        </p:spPr>
      </p:pic>
      <p:pic>
        <p:nvPicPr>
          <p:cNvPr id="44" name="Picture 39">
            <a:extLst>
              <a:ext uri="{FF2B5EF4-FFF2-40B4-BE49-F238E27FC236}">
                <a16:creationId xmlns:a16="http://schemas.microsoft.com/office/drawing/2014/main" id="{AA631774-D298-4F4F-9817-305FE0BE3A91}"/>
              </a:ext>
            </a:extLst>
          </p:cNvPr>
          <p:cNvPicPr/>
          <p:nvPr userDrawn="1"/>
        </p:nvPicPr>
        <p:blipFill>
          <a:blip r:embed="rId18" cstate="print">
            <a:extLst>
              <a:ext uri="{28A0092B-C50C-407E-A947-70E740481C1C}">
                <a14:useLocalDpi xmlns:a14="http://schemas.microsoft.com/office/drawing/2010/main" val="0"/>
              </a:ext>
            </a:extLst>
          </a:blip>
          <a:stretch>
            <a:fillRect/>
          </a:stretch>
        </p:blipFill>
        <p:spPr>
          <a:xfrm>
            <a:off x="10074316" y="5557211"/>
            <a:ext cx="906145" cy="362585"/>
          </a:xfrm>
          <a:prstGeom prst="rect">
            <a:avLst/>
          </a:prstGeom>
        </p:spPr>
      </p:pic>
      <p:pic>
        <p:nvPicPr>
          <p:cNvPr id="45" name="Picture 40">
            <a:extLst>
              <a:ext uri="{FF2B5EF4-FFF2-40B4-BE49-F238E27FC236}">
                <a16:creationId xmlns:a16="http://schemas.microsoft.com/office/drawing/2014/main" id="{1852786D-C70D-4178-9BC0-D168BE526945}"/>
              </a:ext>
            </a:extLst>
          </p:cNvPr>
          <p:cNvPicPr/>
          <p:nvPr userDrawn="1"/>
        </p:nvPicPr>
        <p:blipFill>
          <a:blip r:embed="rId19" cstate="print">
            <a:extLst>
              <a:ext uri="{28A0092B-C50C-407E-A947-70E740481C1C}">
                <a14:useLocalDpi xmlns:a14="http://schemas.microsoft.com/office/drawing/2010/main" val="0"/>
              </a:ext>
            </a:extLst>
          </a:blip>
          <a:stretch>
            <a:fillRect/>
          </a:stretch>
        </p:blipFill>
        <p:spPr>
          <a:xfrm>
            <a:off x="5280655" y="5578483"/>
            <a:ext cx="1195705" cy="320040"/>
          </a:xfrm>
          <a:prstGeom prst="rect">
            <a:avLst/>
          </a:prstGeom>
        </p:spPr>
      </p:pic>
      <p:pic>
        <p:nvPicPr>
          <p:cNvPr id="46" name="Picture 41">
            <a:extLst>
              <a:ext uri="{FF2B5EF4-FFF2-40B4-BE49-F238E27FC236}">
                <a16:creationId xmlns:a16="http://schemas.microsoft.com/office/drawing/2014/main" id="{B65ECE45-76D4-4AEF-A5E4-BB481110BBE7}"/>
              </a:ext>
            </a:extLst>
          </p:cNvPr>
          <p:cNvPicPr/>
          <p:nvPr userDrawn="1"/>
        </p:nvPicPr>
        <p:blipFill>
          <a:blip r:embed="rId20" cstate="print">
            <a:extLst>
              <a:ext uri="{28A0092B-C50C-407E-A947-70E740481C1C}">
                <a14:useLocalDpi xmlns:a14="http://schemas.microsoft.com/office/drawing/2010/main" val="0"/>
              </a:ext>
            </a:extLst>
          </a:blip>
          <a:stretch>
            <a:fillRect/>
          </a:stretch>
        </p:blipFill>
        <p:spPr>
          <a:xfrm>
            <a:off x="7764147" y="3581591"/>
            <a:ext cx="1263650" cy="315595"/>
          </a:xfrm>
          <a:prstGeom prst="rect">
            <a:avLst/>
          </a:prstGeom>
        </p:spPr>
      </p:pic>
      <p:pic>
        <p:nvPicPr>
          <p:cNvPr id="47" name="Picture 35">
            <a:extLst>
              <a:ext uri="{FF2B5EF4-FFF2-40B4-BE49-F238E27FC236}">
                <a16:creationId xmlns:a16="http://schemas.microsoft.com/office/drawing/2014/main" id="{D77CB74F-891E-493B-9926-C040A79292FA}"/>
              </a:ext>
            </a:extLst>
          </p:cNvPr>
          <p:cNvPicPr/>
          <p:nvPr userDrawn="1"/>
        </p:nvPicPr>
        <p:blipFill>
          <a:blip r:embed="rId21" cstate="print">
            <a:extLst>
              <a:ext uri="{28A0092B-C50C-407E-A947-70E740481C1C}">
                <a14:useLocalDpi xmlns:a14="http://schemas.microsoft.com/office/drawing/2010/main" val="0"/>
              </a:ext>
            </a:extLst>
          </a:blip>
          <a:stretch>
            <a:fillRect/>
          </a:stretch>
        </p:blipFill>
        <p:spPr>
          <a:xfrm>
            <a:off x="4873808" y="4393798"/>
            <a:ext cx="723265" cy="723265"/>
          </a:xfrm>
          <a:prstGeom prst="rect">
            <a:avLst/>
          </a:prstGeom>
        </p:spPr>
      </p:pic>
      <p:pic>
        <p:nvPicPr>
          <p:cNvPr id="48" name="Picture 47">
            <a:extLst>
              <a:ext uri="{FF2B5EF4-FFF2-40B4-BE49-F238E27FC236}">
                <a16:creationId xmlns:a16="http://schemas.microsoft.com/office/drawing/2014/main" id="{1DCEBF8A-F8C5-4000-9933-EFD351E824F6}"/>
              </a:ext>
            </a:extLst>
          </p:cNvPr>
          <p:cNvPicPr/>
          <p:nvPr userDrawn="1"/>
        </p:nvPicPr>
        <p:blipFill>
          <a:blip r:embed="rId22" cstate="print">
            <a:extLst>
              <a:ext uri="{28A0092B-C50C-407E-A947-70E740481C1C}">
                <a14:useLocalDpi xmlns:a14="http://schemas.microsoft.com/office/drawing/2010/main" val="0"/>
              </a:ext>
            </a:extLst>
          </a:blip>
          <a:stretch>
            <a:fillRect/>
          </a:stretch>
        </p:blipFill>
        <p:spPr>
          <a:xfrm>
            <a:off x="10393101" y="4223936"/>
            <a:ext cx="882015" cy="882015"/>
          </a:xfrm>
          <a:prstGeom prst="rect">
            <a:avLst/>
          </a:prstGeom>
        </p:spPr>
      </p:pic>
      <p:pic>
        <p:nvPicPr>
          <p:cNvPr id="50" name="Picture 45">
            <a:extLst>
              <a:ext uri="{FF2B5EF4-FFF2-40B4-BE49-F238E27FC236}">
                <a16:creationId xmlns:a16="http://schemas.microsoft.com/office/drawing/2014/main" id="{F05BF874-5A59-4067-AC22-8CE1F8219ED2}"/>
              </a:ext>
            </a:extLst>
          </p:cNvPr>
          <p:cNvPicPr/>
          <p:nvPr userDrawn="1"/>
        </p:nvPicPr>
        <p:blipFill>
          <a:blip r:embed="rId23" cstate="print">
            <a:extLst>
              <a:ext uri="{28A0092B-C50C-407E-A947-70E740481C1C}">
                <a14:useLocalDpi xmlns:a14="http://schemas.microsoft.com/office/drawing/2010/main" val="0"/>
              </a:ext>
            </a:extLst>
          </a:blip>
          <a:stretch>
            <a:fillRect/>
          </a:stretch>
        </p:blipFill>
        <p:spPr>
          <a:xfrm>
            <a:off x="8602159" y="5345121"/>
            <a:ext cx="786765" cy="786765"/>
          </a:xfrm>
          <a:prstGeom prst="rect">
            <a:avLst/>
          </a:prstGeom>
        </p:spPr>
      </p:pic>
    </p:spTree>
    <p:extLst>
      <p:ext uri="{BB962C8B-B14F-4D97-AF65-F5344CB8AC3E}">
        <p14:creationId xmlns:p14="http://schemas.microsoft.com/office/powerpoint/2010/main" val="3276102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inal Slide (Thank You)">
    <p:spTree>
      <p:nvGrpSpPr>
        <p:cNvPr id="1" name=""/>
        <p:cNvGrpSpPr/>
        <p:nvPr/>
      </p:nvGrpSpPr>
      <p:grpSpPr>
        <a:xfrm>
          <a:off x="0" y="0"/>
          <a:ext cx="0" cy="0"/>
          <a:chOff x="0" y="0"/>
          <a:chExt cx="0" cy="0"/>
        </a:xfrm>
      </p:grpSpPr>
      <p:pic>
        <p:nvPicPr>
          <p:cNvPr id="13" name="Slika 12">
            <a:extLst>
              <a:ext uri="{FF2B5EF4-FFF2-40B4-BE49-F238E27FC236}">
                <a16:creationId xmlns:a16="http://schemas.microsoft.com/office/drawing/2014/main" id="{9BC532F7-F571-4887-B0E1-62A90FCD339F}"/>
              </a:ext>
            </a:extLst>
          </p:cNvPr>
          <p:cNvPicPr>
            <a:picLocks noChangeAspect="1"/>
          </p:cNvPicPr>
          <p:nvPr userDrawn="1"/>
        </p:nvPicPr>
        <p:blipFill rotWithShape="1">
          <a:blip r:embed="rId2"/>
          <a:srcRect t="20833"/>
          <a:stretch/>
        </p:blipFill>
        <p:spPr>
          <a:xfrm>
            <a:off x="-17489" y="0"/>
            <a:ext cx="12209489" cy="5429249"/>
          </a:xfrm>
          <a:prstGeom prst="rect">
            <a:avLst/>
          </a:prstGeom>
        </p:spPr>
      </p:pic>
      <p:sp>
        <p:nvSpPr>
          <p:cNvPr id="27" name="Title 1">
            <a:extLst>
              <a:ext uri="{FF2B5EF4-FFF2-40B4-BE49-F238E27FC236}">
                <a16:creationId xmlns:a16="http://schemas.microsoft.com/office/drawing/2014/main" id="{DE9005D6-FA24-FB41-BE33-D84D82358576}"/>
              </a:ext>
            </a:extLst>
          </p:cNvPr>
          <p:cNvSpPr>
            <a:spLocks noGrp="1"/>
          </p:cNvSpPr>
          <p:nvPr>
            <p:ph type="ctrTitle" hasCustomPrompt="1"/>
          </p:nvPr>
        </p:nvSpPr>
        <p:spPr>
          <a:xfrm>
            <a:off x="838200" y="2769404"/>
            <a:ext cx="9144000" cy="1013780"/>
          </a:xfrm>
        </p:spPr>
        <p:txBody>
          <a:bodyPr lIns="90000" tIns="46800" rIns="90000" bIns="46800" anchor="b">
            <a:normAutofit/>
          </a:bodyPr>
          <a:lstStyle>
            <a:lvl1pPr algn="l">
              <a:defRPr sz="4000">
                <a:solidFill>
                  <a:schemeClr val="bg1"/>
                </a:solidFill>
                <a:latin typeface="+mj-lt"/>
              </a:defRPr>
            </a:lvl1pPr>
          </a:lstStyle>
          <a:p>
            <a:r>
              <a:rPr lang="en-GB" dirty="0"/>
              <a:t>Thank you message</a:t>
            </a:r>
            <a:endParaRPr lang="en-US" dirty="0"/>
          </a:p>
        </p:txBody>
      </p:sp>
      <p:sp>
        <p:nvSpPr>
          <p:cNvPr id="28" name="Subtitle 2">
            <a:extLst>
              <a:ext uri="{FF2B5EF4-FFF2-40B4-BE49-F238E27FC236}">
                <a16:creationId xmlns:a16="http://schemas.microsoft.com/office/drawing/2014/main" id="{2C7B9ECF-56BE-7746-B299-E0729712B8D6}"/>
              </a:ext>
            </a:extLst>
          </p:cNvPr>
          <p:cNvSpPr>
            <a:spLocks noGrp="1"/>
          </p:cNvSpPr>
          <p:nvPr>
            <p:ph type="subTitle" idx="1" hasCustomPrompt="1"/>
          </p:nvPr>
        </p:nvSpPr>
        <p:spPr>
          <a:xfrm>
            <a:off x="838200" y="4073928"/>
            <a:ext cx="9144000" cy="294056"/>
          </a:xfrm>
        </p:spPr>
        <p:txBody>
          <a:bodyPr lIns="90000" tIns="46800" rIns="90000" bIns="46800">
            <a:noAutofit/>
          </a:bodyPr>
          <a:lstStyle>
            <a:lvl1pPr marL="0" indent="0" algn="l">
              <a:buNone/>
              <a:defRPr sz="16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Additional info</a:t>
            </a:r>
            <a:endParaRPr lang="en-US" dirty="0"/>
          </a:p>
        </p:txBody>
      </p:sp>
      <p:sp>
        <p:nvSpPr>
          <p:cNvPr id="7" name="TextBox 6">
            <a:extLst>
              <a:ext uri="{FF2B5EF4-FFF2-40B4-BE49-F238E27FC236}">
                <a16:creationId xmlns:a16="http://schemas.microsoft.com/office/drawing/2014/main" id="{0643440B-2156-F902-5DCD-C6AC6CEFCEBB}"/>
              </a:ext>
            </a:extLst>
          </p:cNvPr>
          <p:cNvSpPr txBox="1"/>
          <p:nvPr userDrawn="1"/>
        </p:nvSpPr>
        <p:spPr>
          <a:xfrm>
            <a:off x="8260680" y="699064"/>
            <a:ext cx="3463960" cy="276999"/>
          </a:xfrm>
          <a:prstGeom prst="rect">
            <a:avLst/>
          </a:prstGeom>
          <a:noFill/>
        </p:spPr>
        <p:txBody>
          <a:bodyPr wrap="square" lIns="0" tIns="0" rIns="0" bIns="0" rtlCol="0" anchor="ctr">
            <a:spAutoFit/>
          </a:bodyPr>
          <a:lstStyle/>
          <a:p>
            <a:pPr algn="r"/>
            <a:r>
              <a:rPr lang="en-US" sz="1800" b="0" i="0" spc="50" baseline="0" dirty="0">
                <a:solidFill>
                  <a:schemeClr val="bg1"/>
                </a:solidFill>
                <a:latin typeface="+mn-lt"/>
                <a:ea typeface="Open Sans" panose="020B0606030504020204" pitchFamily="34" charset="0"/>
                <a:cs typeface="Open Sans" panose="020B0606030504020204" pitchFamily="34" charset="0"/>
              </a:rPr>
              <a:t>www.</a:t>
            </a:r>
            <a:r>
              <a:rPr lang="sl-SI" sz="1800" b="0" i="0" spc="50" baseline="0" dirty="0">
                <a:solidFill>
                  <a:schemeClr val="bg1"/>
                </a:solidFill>
                <a:latin typeface="+mn-lt"/>
                <a:ea typeface="Open Sans" panose="020B0606030504020204" pitchFamily="34" charset="0"/>
                <a:cs typeface="Open Sans" panose="020B0606030504020204" pitchFamily="34" charset="0"/>
              </a:rPr>
              <a:t>inno2mare</a:t>
            </a:r>
            <a:r>
              <a:rPr lang="en-US" sz="1800" b="0" i="0" spc="50" baseline="0" dirty="0">
                <a:solidFill>
                  <a:schemeClr val="bg1"/>
                </a:solidFill>
                <a:latin typeface="+mn-lt"/>
                <a:ea typeface="Open Sans" panose="020B0606030504020204" pitchFamily="34" charset="0"/>
                <a:cs typeface="Open Sans" panose="020B0606030504020204" pitchFamily="34" charset="0"/>
              </a:rPr>
              <a:t>.eu</a:t>
            </a:r>
          </a:p>
        </p:txBody>
      </p:sp>
      <p:grpSp>
        <p:nvGrpSpPr>
          <p:cNvPr id="14" name="Skupina 13">
            <a:extLst>
              <a:ext uri="{FF2B5EF4-FFF2-40B4-BE49-F238E27FC236}">
                <a16:creationId xmlns:a16="http://schemas.microsoft.com/office/drawing/2014/main" id="{F342E34E-720F-467B-B3AF-34EA6D65E561}"/>
              </a:ext>
            </a:extLst>
          </p:cNvPr>
          <p:cNvGrpSpPr/>
          <p:nvPr userDrawn="1"/>
        </p:nvGrpSpPr>
        <p:grpSpPr>
          <a:xfrm>
            <a:off x="1062506" y="5615770"/>
            <a:ext cx="5138789" cy="753664"/>
            <a:chOff x="1062506" y="5615770"/>
            <a:chExt cx="5138789" cy="753664"/>
          </a:xfrm>
        </p:grpSpPr>
        <p:sp>
          <p:nvSpPr>
            <p:cNvPr id="15" name="PoljeZBesedilom 14">
              <a:extLst>
                <a:ext uri="{FF2B5EF4-FFF2-40B4-BE49-F238E27FC236}">
                  <a16:creationId xmlns:a16="http://schemas.microsoft.com/office/drawing/2014/main" id="{F117B5AE-E9EC-488E-AAA0-44F121C6DE52}"/>
                </a:ext>
              </a:extLst>
            </p:cNvPr>
            <p:cNvSpPr txBox="1"/>
            <p:nvPr userDrawn="1"/>
          </p:nvSpPr>
          <p:spPr>
            <a:xfrm>
              <a:off x="3622271" y="5723103"/>
              <a:ext cx="2579024" cy="646331"/>
            </a:xfrm>
            <a:prstGeom prst="rect">
              <a:avLst/>
            </a:prstGeom>
            <a:noFill/>
          </p:spPr>
          <p:txBody>
            <a:bodyPr wrap="square">
              <a:spAutoFit/>
            </a:bodyPr>
            <a:lstStyle/>
            <a:p>
              <a:r>
                <a:rPr lang="en-GB" sz="1200" noProof="0">
                  <a:solidFill>
                    <a:schemeClr val="tx2"/>
                  </a:solidFill>
                </a:rPr>
                <a:t>Horizon Europe</a:t>
              </a:r>
            </a:p>
            <a:p>
              <a:r>
                <a:rPr lang="en-GB" sz="1200" noProof="0">
                  <a:solidFill>
                    <a:schemeClr val="tx2"/>
                  </a:solidFill>
                </a:rPr>
                <a:t>European Union Funding</a:t>
              </a:r>
            </a:p>
            <a:p>
              <a:r>
                <a:rPr lang="en-GB" sz="1200" noProof="0">
                  <a:solidFill>
                    <a:schemeClr val="tx2"/>
                  </a:solidFill>
                </a:rPr>
                <a:t>Grant agreement ID: 101087348</a:t>
              </a:r>
            </a:p>
          </p:txBody>
        </p:sp>
        <p:pic>
          <p:nvPicPr>
            <p:cNvPr id="16" name="Slika 15">
              <a:extLst>
                <a:ext uri="{FF2B5EF4-FFF2-40B4-BE49-F238E27FC236}">
                  <a16:creationId xmlns:a16="http://schemas.microsoft.com/office/drawing/2014/main" id="{8FC7A36A-EA6B-46D2-8E8D-8DF0632DA600}"/>
                </a:ext>
              </a:extLst>
            </p:cNvPr>
            <p:cNvPicPr>
              <a:picLocks noChangeAspect="1"/>
            </p:cNvPicPr>
            <p:nvPr userDrawn="1"/>
          </p:nvPicPr>
          <p:blipFill>
            <a:blip r:embed="rId3"/>
            <a:stretch>
              <a:fillRect/>
            </a:stretch>
          </p:blipFill>
          <p:spPr>
            <a:xfrm>
              <a:off x="1062506" y="5615770"/>
              <a:ext cx="2524351" cy="662324"/>
            </a:xfrm>
            <a:prstGeom prst="rect">
              <a:avLst/>
            </a:prstGeom>
          </p:spPr>
        </p:pic>
      </p:grpSp>
    </p:spTree>
    <p:extLst>
      <p:ext uri="{BB962C8B-B14F-4D97-AF65-F5344CB8AC3E}">
        <p14:creationId xmlns:p14="http://schemas.microsoft.com/office/powerpoint/2010/main" val="399030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2">
    <p:spTree>
      <p:nvGrpSpPr>
        <p:cNvPr id="1" name=""/>
        <p:cNvGrpSpPr/>
        <p:nvPr/>
      </p:nvGrpSpPr>
      <p:grpSpPr>
        <a:xfrm>
          <a:off x="0" y="0"/>
          <a:ext cx="0" cy="0"/>
          <a:chOff x="0" y="0"/>
          <a:chExt cx="0" cy="0"/>
        </a:xfrm>
      </p:grpSpPr>
      <p:sp>
        <p:nvSpPr>
          <p:cNvPr id="7" name="Pravokutnik 6">
            <a:extLst>
              <a:ext uri="{FF2B5EF4-FFF2-40B4-BE49-F238E27FC236}">
                <a16:creationId xmlns:a16="http://schemas.microsoft.com/office/drawing/2014/main" id="{945B8C87-A91F-4E35-3B3A-BF6DCBC505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72207AF3-1E77-6341-BFAD-60487F402C02}"/>
              </a:ext>
            </a:extLst>
          </p:cNvPr>
          <p:cNvSpPr>
            <a:spLocks noGrp="1"/>
          </p:cNvSpPr>
          <p:nvPr>
            <p:ph type="title"/>
          </p:nvPr>
        </p:nvSpPr>
        <p:spPr>
          <a:xfrm>
            <a:off x="831850" y="768351"/>
            <a:ext cx="10515600" cy="2660650"/>
          </a:xfrm>
        </p:spPr>
        <p:txBody>
          <a:bodyPr anchor="b">
            <a:normAutofit/>
          </a:bodyPr>
          <a:lstStyle>
            <a:lvl1pPr>
              <a:defRPr sz="3200">
                <a:solidFill>
                  <a:schemeClr val="tx2"/>
                </a:solidFill>
                <a:latin typeface="+mj-lt"/>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111A80E2-FFB6-6C4E-8FF4-29E53153B4E2}"/>
              </a:ext>
            </a:extLst>
          </p:cNvPr>
          <p:cNvSpPr>
            <a:spLocks noGrp="1"/>
          </p:cNvSpPr>
          <p:nvPr>
            <p:ph type="body" idx="1"/>
          </p:nvPr>
        </p:nvSpPr>
        <p:spPr>
          <a:xfrm>
            <a:off x="831850" y="4509119"/>
            <a:ext cx="10515600" cy="1296145"/>
          </a:xfrm>
        </p:spPr>
        <p:txBody>
          <a:bodyPr>
            <a:normAutofit/>
          </a:bodyPr>
          <a:lstStyle>
            <a:lvl1pPr marL="0" indent="0">
              <a:buNone/>
              <a:defRPr sz="200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8" name="Slide Number Placeholder 5">
            <a:extLst>
              <a:ext uri="{FF2B5EF4-FFF2-40B4-BE49-F238E27FC236}">
                <a16:creationId xmlns:a16="http://schemas.microsoft.com/office/drawing/2014/main" id="{49DCC913-725B-6B44-AAB7-08EDDD99F86F}"/>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401EAB46-C3A7-3ED2-6C78-2162D8DBC1E8}"/>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D0B3B3B7-82C6-ABFB-E3A2-68449FD17418}"/>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9" name="Slika 8" descr="Slika na kojoj se prikazuje Font, grafika, logotip, grafički dizajn&#10;&#10;Opis je automatski generiran">
            <a:extLst>
              <a:ext uri="{FF2B5EF4-FFF2-40B4-BE49-F238E27FC236}">
                <a16:creationId xmlns:a16="http://schemas.microsoft.com/office/drawing/2014/main" id="{88E29781-74B4-C065-7709-620328E40DA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039774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FDD1E468-2501-818F-A9AD-601F8075B00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1930059"/>
            <a:ext cx="10515600" cy="3875206"/>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extBox 7">
            <a:extLst>
              <a:ext uri="{FF2B5EF4-FFF2-40B4-BE49-F238E27FC236}">
                <a16:creationId xmlns:a16="http://schemas.microsoft.com/office/drawing/2014/main" id="{68B57999-FDED-F542-9089-8571B3B32F0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890A027B-292D-EF46-7EF5-7D4FD96BC5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D4C3FD99-B713-6201-3FCE-E7F9B5F8F722}"/>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27731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06494C81-7810-5767-C588-79C543981363}"/>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Content Placeholder 2">
            <a:extLst>
              <a:ext uri="{FF2B5EF4-FFF2-40B4-BE49-F238E27FC236}">
                <a16:creationId xmlns:a16="http://schemas.microsoft.com/office/drawing/2014/main" id="{C46133A0-819C-E94E-960E-122CC9E34391}"/>
              </a:ext>
            </a:extLst>
          </p:cNvPr>
          <p:cNvSpPr>
            <a:spLocks noGrp="1"/>
          </p:cNvSpPr>
          <p:nvPr>
            <p:ph idx="1"/>
          </p:nvPr>
        </p:nvSpPr>
        <p:spPr>
          <a:xfrm>
            <a:off x="838200" y="2687215"/>
            <a:ext cx="10515600" cy="3118049"/>
          </a:xfrm>
        </p:spPr>
        <p:txBody>
          <a:bodyPr/>
          <a:lstStyle>
            <a:lvl1pPr marL="368300" indent="-352425">
              <a:spcBef>
                <a:spcPts val="600"/>
              </a:spcBef>
              <a:spcAft>
                <a:spcPts val="600"/>
              </a:spcAft>
              <a:buClr>
                <a:schemeClr val="accent2"/>
              </a:buClr>
              <a:tabLst/>
              <a:defRPr sz="2400">
                <a:solidFill>
                  <a:schemeClr val="tx1"/>
                </a:solidFill>
                <a:latin typeface="+mn-lt"/>
              </a:defRPr>
            </a:lvl1pPr>
            <a:lvl2pPr marL="771525" indent="-322263">
              <a:spcBef>
                <a:spcPts val="600"/>
              </a:spcBef>
              <a:spcAft>
                <a:spcPts val="600"/>
              </a:spcAft>
              <a:buClr>
                <a:schemeClr val="accent2"/>
              </a:buClr>
              <a:tabLst/>
              <a:defRPr sz="2000">
                <a:solidFill>
                  <a:schemeClr val="tx1"/>
                </a:solidFill>
                <a:latin typeface="+mn-lt"/>
              </a:defRPr>
            </a:lvl2pPr>
            <a:lvl3pPr marL="1076325" indent="-257175">
              <a:spcBef>
                <a:spcPts val="600"/>
              </a:spcBef>
              <a:spcAft>
                <a:spcPts val="600"/>
              </a:spcAft>
              <a:buClr>
                <a:schemeClr val="accent2"/>
              </a:buClr>
              <a:tabLst/>
              <a:defRPr>
                <a:solidFill>
                  <a:schemeClr val="tx1"/>
                </a:solidFill>
                <a:latin typeface="+mn-lt"/>
              </a:defRPr>
            </a:lvl3pPr>
            <a:lvl4pPr marL="1477963" indent="-225425">
              <a:spcBef>
                <a:spcPts val="600"/>
              </a:spcBef>
              <a:spcAft>
                <a:spcPts val="600"/>
              </a:spcAft>
              <a:buClr>
                <a:schemeClr val="accent2"/>
              </a:buClr>
              <a:tabLst/>
              <a:defRPr>
                <a:solidFill>
                  <a:schemeClr val="tx1"/>
                </a:solidFill>
                <a:latin typeface="+mn-lt"/>
              </a:defRPr>
            </a:lvl4pPr>
            <a:lvl5pPr marL="1831975" indent="-225425">
              <a:spcBef>
                <a:spcPts val="600"/>
              </a:spcBef>
              <a:spcAft>
                <a:spcPts val="600"/>
              </a:spcAft>
              <a:buClr>
                <a:schemeClr val="accent2"/>
              </a:buClr>
              <a:tabLst/>
              <a:defRPr>
                <a:solidFill>
                  <a:schemeClr val="tx1"/>
                </a:solidFill>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FBFB532-2F82-484E-9247-AA12B6BA725C}"/>
              </a:ext>
            </a:extLst>
          </p:cNvPr>
          <p:cNvSpPr txBox="1">
            <a:spLocks/>
          </p:cNvSpPr>
          <p:nvPr userDrawn="1"/>
        </p:nvSpPr>
        <p:spPr>
          <a:xfrm>
            <a:off x="10991849" y="6165304"/>
            <a:ext cx="371249"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DA068F61-FA50-B144-AD2A-2E9C660113A9}"/>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2" name="Text Placeholder 2">
            <a:extLst>
              <a:ext uri="{FF2B5EF4-FFF2-40B4-BE49-F238E27FC236}">
                <a16:creationId xmlns:a16="http://schemas.microsoft.com/office/drawing/2014/main" id="{F70C231C-F67E-854D-BE5E-0766C3687A6B}"/>
              </a:ext>
            </a:extLst>
          </p:cNvPr>
          <p:cNvSpPr>
            <a:spLocks noGrp="1"/>
          </p:cNvSpPr>
          <p:nvPr>
            <p:ph type="body" idx="10"/>
          </p:nvPr>
        </p:nvSpPr>
        <p:spPr>
          <a:xfrm>
            <a:off x="839788" y="1957016"/>
            <a:ext cx="10523309" cy="407771"/>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8" name="TextBox 7">
            <a:extLst>
              <a:ext uri="{FF2B5EF4-FFF2-40B4-BE49-F238E27FC236}">
                <a16:creationId xmlns:a16="http://schemas.microsoft.com/office/drawing/2014/main" id="{F2B069FF-DFE8-B0DB-332B-46F7AB8BBB8C}"/>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4" name="Slika 3" descr="Slika na kojoj se prikazuje Font, grafika, grafički dizajn, snimka zaslona&#10;&#10;Opis je automatski generiran">
            <a:extLst>
              <a:ext uri="{FF2B5EF4-FFF2-40B4-BE49-F238E27FC236}">
                <a16:creationId xmlns:a16="http://schemas.microsoft.com/office/drawing/2014/main" id="{7CCFF216-1764-C2C0-8D90-901EEF0BABBD}"/>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5" name="Slika 4" descr="Slika na kojoj se prikazuje Font, grafika, logotip, grafički dizajn&#10;&#10;Opis je automatski generiran">
            <a:extLst>
              <a:ext uri="{FF2B5EF4-FFF2-40B4-BE49-F238E27FC236}">
                <a16:creationId xmlns:a16="http://schemas.microsoft.com/office/drawing/2014/main" id="{243C211E-0976-70D1-7F7C-6BC313E0E01A}"/>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45705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1">
    <p:spTree>
      <p:nvGrpSpPr>
        <p:cNvPr id="1" name=""/>
        <p:cNvGrpSpPr/>
        <p:nvPr/>
      </p:nvGrpSpPr>
      <p:grpSpPr>
        <a:xfrm>
          <a:off x="0" y="0"/>
          <a:ext cx="0" cy="0"/>
          <a:chOff x="0" y="0"/>
          <a:chExt cx="0" cy="0"/>
        </a:xfrm>
      </p:grpSpPr>
      <p:sp>
        <p:nvSpPr>
          <p:cNvPr id="5" name="Pravokutnik 4">
            <a:extLst>
              <a:ext uri="{FF2B5EF4-FFF2-40B4-BE49-F238E27FC236}">
                <a16:creationId xmlns:a16="http://schemas.microsoft.com/office/drawing/2014/main" id="{C91C8C60-1B89-6FDB-DED3-F1512CFE74DC}"/>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2" name="Title 1">
            <a:extLst>
              <a:ext uri="{FF2B5EF4-FFF2-40B4-BE49-F238E27FC236}">
                <a16:creationId xmlns:a16="http://schemas.microsoft.com/office/drawing/2014/main" id="{E4552F86-9897-1944-B750-8C6CCF233918}"/>
              </a:ext>
            </a:extLst>
          </p:cNvPr>
          <p:cNvSpPr>
            <a:spLocks noGrp="1"/>
          </p:cNvSpPr>
          <p:nvPr>
            <p:ph type="title"/>
          </p:nvPr>
        </p:nvSpPr>
        <p:spPr/>
        <p:txBody>
          <a:bodyPr/>
          <a:lstStyle>
            <a:lvl1pPr>
              <a:defRPr>
                <a:latin typeface="+mj-lt"/>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5F3B83E-606A-5F43-BD7B-C6D2EC3F3B94}"/>
              </a:ext>
            </a:extLst>
          </p:cNvPr>
          <p:cNvSpPr>
            <a:spLocks noGrp="1"/>
          </p:cNvSpPr>
          <p:nvPr>
            <p:ph sz="half" idx="1"/>
          </p:nvPr>
        </p:nvSpPr>
        <p:spPr>
          <a:xfrm>
            <a:off x="838200"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F85AC386-BF1E-944C-A2EC-9B0355C5A173}"/>
              </a:ext>
            </a:extLst>
          </p:cNvPr>
          <p:cNvSpPr>
            <a:spLocks noGrp="1"/>
          </p:cNvSpPr>
          <p:nvPr>
            <p:ph sz="half" idx="2"/>
          </p:nvPr>
        </p:nvSpPr>
        <p:spPr>
          <a:xfrm>
            <a:off x="6312024" y="1928557"/>
            <a:ext cx="5041776" cy="3888432"/>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Slide Number Placeholder 5">
            <a:extLst>
              <a:ext uri="{FF2B5EF4-FFF2-40B4-BE49-F238E27FC236}">
                <a16:creationId xmlns:a16="http://schemas.microsoft.com/office/drawing/2014/main" id="{EFD21297-302E-2F42-9698-E3A76BF22FD1}"/>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fld id="{EF7EEA10-06A0-604E-AEB7-31004AD3580A}" type="slidenum">
              <a:rPr lang="en-US" smtClean="0">
                <a:latin typeface="+mj-lt"/>
              </a:rPr>
              <a:pPr/>
              <a:t>‹#›</a:t>
            </a:fld>
            <a:endParaRPr lang="en-US" dirty="0">
              <a:latin typeface="+mj-lt"/>
            </a:endParaRPr>
          </a:p>
        </p:txBody>
      </p:sp>
      <p:sp>
        <p:nvSpPr>
          <p:cNvPr id="11" name="TextBox 10">
            <a:extLst>
              <a:ext uri="{FF2B5EF4-FFF2-40B4-BE49-F238E27FC236}">
                <a16:creationId xmlns:a16="http://schemas.microsoft.com/office/drawing/2014/main" id="{7088212E-47DD-FDDF-DCFC-DBE8BB04BABA}"/>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6" name="Slika 5" descr="Slika na kojoj se prikazuje Font, grafika, grafički dizajn, snimka zaslona&#10;&#10;Opis je automatski generiran">
            <a:extLst>
              <a:ext uri="{FF2B5EF4-FFF2-40B4-BE49-F238E27FC236}">
                <a16:creationId xmlns:a16="http://schemas.microsoft.com/office/drawing/2014/main" id="{CC81C80D-12AF-36CE-4FAF-F01CE1A369BA}"/>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548671-045A-93F9-D477-FD07FBEEE478}"/>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2364679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666E93DE-F99D-A80E-C3A4-1A5D1C968734}"/>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3" name="Text Placeholder 2">
            <a:extLst>
              <a:ext uri="{FF2B5EF4-FFF2-40B4-BE49-F238E27FC236}">
                <a16:creationId xmlns:a16="http://schemas.microsoft.com/office/drawing/2014/main" id="{AB42D810-7DBE-6E42-982B-2F24EA64986A}"/>
              </a:ext>
            </a:extLst>
          </p:cNvPr>
          <p:cNvSpPr>
            <a:spLocks noGrp="1"/>
          </p:cNvSpPr>
          <p:nvPr>
            <p:ph type="body" idx="1"/>
          </p:nvPr>
        </p:nvSpPr>
        <p:spPr>
          <a:xfrm>
            <a:off x="839789"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8214332A-A970-F84C-8094-28A979B2499F}"/>
              </a:ext>
            </a:extLst>
          </p:cNvPr>
          <p:cNvSpPr>
            <a:spLocks noGrp="1"/>
          </p:cNvSpPr>
          <p:nvPr>
            <p:ph sz="half" idx="2"/>
          </p:nvPr>
        </p:nvSpPr>
        <p:spPr>
          <a:xfrm>
            <a:off x="839789" y="2687216"/>
            <a:ext cx="5040188"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6C3B975C-9F0D-B74A-A949-8D1239E87ED2}"/>
              </a:ext>
            </a:extLst>
          </p:cNvPr>
          <p:cNvSpPr>
            <a:spLocks noGrp="1"/>
          </p:cNvSpPr>
          <p:nvPr>
            <p:ph sz="quarter" idx="4"/>
          </p:nvPr>
        </p:nvSpPr>
        <p:spPr>
          <a:xfrm>
            <a:off x="6312024" y="2687216"/>
            <a:ext cx="5043364" cy="3118048"/>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Slide Number Placeholder 5">
            <a:extLst>
              <a:ext uri="{FF2B5EF4-FFF2-40B4-BE49-F238E27FC236}">
                <a16:creationId xmlns:a16="http://schemas.microsoft.com/office/drawing/2014/main" id="{E6318975-365C-1A40-AFB3-9DAF6BBC053E}"/>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11" name="Title 1">
            <a:extLst>
              <a:ext uri="{FF2B5EF4-FFF2-40B4-BE49-F238E27FC236}">
                <a16:creationId xmlns:a16="http://schemas.microsoft.com/office/drawing/2014/main" id="{3514E046-2F9F-6D49-9204-686E082CC823}"/>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14" name="Text Placeholder 2">
            <a:extLst>
              <a:ext uri="{FF2B5EF4-FFF2-40B4-BE49-F238E27FC236}">
                <a16:creationId xmlns:a16="http://schemas.microsoft.com/office/drawing/2014/main" id="{FF82D8B9-8797-EE41-B71E-6A21421A4768}"/>
              </a:ext>
            </a:extLst>
          </p:cNvPr>
          <p:cNvSpPr>
            <a:spLocks noGrp="1"/>
          </p:cNvSpPr>
          <p:nvPr>
            <p:ph type="body" idx="10"/>
          </p:nvPr>
        </p:nvSpPr>
        <p:spPr>
          <a:xfrm>
            <a:off x="6325594" y="1957016"/>
            <a:ext cx="5040188" cy="463872"/>
          </a:xfrm>
        </p:spPr>
        <p:txBody>
          <a:bodyPr anchor="b">
            <a:noAutofit/>
          </a:bodyPr>
          <a:lstStyle>
            <a:lvl1pPr marL="0" indent="0">
              <a:buNone/>
              <a:defRPr sz="2400" b="0" i="0" cap="none" baseline="0">
                <a:solidFill>
                  <a:schemeClr val="tx2"/>
                </a:solidFill>
                <a:latin typeface="+mj-lt"/>
                <a:ea typeface="Open Sans Semibold" panose="020B0606030504020204" pitchFamily="34" charset="0"/>
                <a:cs typeface="Open Sans Semibold"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TextBox 11">
            <a:extLst>
              <a:ext uri="{FF2B5EF4-FFF2-40B4-BE49-F238E27FC236}">
                <a16:creationId xmlns:a16="http://schemas.microsoft.com/office/drawing/2014/main" id="{3481005F-F75E-0485-024A-CAF77F300C53}"/>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anose="020B0606030504020204" pitchFamily="34" charset="0"/>
                <a:cs typeface="Open Sans" panose="020B0606030504020204" pitchFamily="34" charset="0"/>
              </a:rPr>
              <a:t>15/05/2025</a:t>
            </a:fld>
            <a:endParaRPr lang="en-GB" sz="1800" b="0" i="0" kern="1200" dirty="0">
              <a:solidFill>
                <a:schemeClr val="tx1"/>
              </a:solidFill>
              <a:latin typeface="+mn-lt"/>
              <a:ea typeface="Open Sans" panose="020B0606030504020204" pitchFamily="34" charset="0"/>
              <a:cs typeface="Open Sans" panose="020B0606030504020204" pitchFamily="34" charset="0"/>
            </a:endParaRPr>
          </a:p>
        </p:txBody>
      </p:sp>
      <p:pic>
        <p:nvPicPr>
          <p:cNvPr id="5" name="Slika 4" descr="Slika na kojoj se prikazuje Font, grafika, grafički dizajn, snimka zaslona&#10;&#10;Opis je automatski generiran">
            <a:extLst>
              <a:ext uri="{FF2B5EF4-FFF2-40B4-BE49-F238E27FC236}">
                <a16:creationId xmlns:a16="http://schemas.microsoft.com/office/drawing/2014/main" id="{C491CC10-6389-BC09-FCD5-1FEB87C6CF74}"/>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7" name="Slika 6" descr="Slika na kojoj se prikazuje Font, grafika, logotip, grafički dizajn&#10;&#10;Opis je automatski generiran">
            <a:extLst>
              <a:ext uri="{FF2B5EF4-FFF2-40B4-BE49-F238E27FC236}">
                <a16:creationId xmlns:a16="http://schemas.microsoft.com/office/drawing/2014/main" id="{1695EACC-FB6E-53E0-55E8-321D6472DC61}"/>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8520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121E3739-D481-088E-5570-C353FC25E177}"/>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latin typeface="+mj-lt"/>
              </a:defRPr>
            </a:lvl1pPr>
          </a:lstStyle>
          <a:p>
            <a:r>
              <a:rPr lang="en-GB" dirty="0"/>
              <a:t>Click to edit Master title style</a:t>
            </a:r>
            <a:endParaRPr lang="en-US" dirty="0"/>
          </a:p>
        </p:txBody>
      </p:sp>
      <p:sp>
        <p:nvSpPr>
          <p:cNvPr id="9" name="TextBox 8">
            <a:extLst>
              <a:ext uri="{FF2B5EF4-FFF2-40B4-BE49-F238E27FC236}">
                <a16:creationId xmlns:a16="http://schemas.microsoft.com/office/drawing/2014/main" id="{6C25270D-6D81-E393-C0FD-AE2FE9CDE682}"/>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AD09E7B7-583D-BB3A-9529-3F0A105D7FCE}"/>
              </a:ext>
            </a:extLst>
          </p:cNvPr>
          <p:cNvPicPr>
            <a:picLocks noChangeAspect="1"/>
          </p:cNvPicPr>
          <p:nvPr userDrawn="1"/>
        </p:nvPicPr>
        <p:blipFill>
          <a:blip r:embed="rId2"/>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31F57808-E981-3C5D-BD22-997CEE539CC7}"/>
              </a:ext>
            </a:extLst>
          </p:cNvPr>
          <p:cNvPicPr>
            <a:picLocks noChangeAspect="1"/>
          </p:cNvPicPr>
          <p:nvPr userDrawn="1"/>
        </p:nvPicPr>
        <p:blipFill>
          <a:blip r:embed="rId3"/>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47723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2" name="Pravokutnik 1">
            <a:extLst>
              <a:ext uri="{FF2B5EF4-FFF2-40B4-BE49-F238E27FC236}">
                <a16:creationId xmlns:a16="http://schemas.microsoft.com/office/drawing/2014/main" id="{E22742FB-D864-20FF-54BA-CF16275ECF0A}"/>
              </a:ext>
            </a:extLst>
          </p:cNvPr>
          <p:cNvSpPr/>
          <p:nvPr userDrawn="1"/>
        </p:nvSpPr>
        <p:spPr>
          <a:xfrm>
            <a:off x="-17489" y="5805264"/>
            <a:ext cx="12284251" cy="1126376"/>
          </a:xfrm>
          <a:prstGeom prst="rect">
            <a:avLst/>
          </a:prstGeom>
          <a:solidFill>
            <a:srgbClr val="0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r-HR"/>
          </a:p>
        </p:txBody>
      </p:sp>
      <p:pic>
        <p:nvPicPr>
          <p:cNvPr id="10" name="Slika 9">
            <a:extLst>
              <a:ext uri="{FF2B5EF4-FFF2-40B4-BE49-F238E27FC236}">
                <a16:creationId xmlns:a16="http://schemas.microsoft.com/office/drawing/2014/main" id="{E3325509-1487-4C9C-921A-5BE5F7DB615A}"/>
              </a:ext>
            </a:extLst>
          </p:cNvPr>
          <p:cNvPicPr>
            <a:picLocks noChangeAspect="1"/>
          </p:cNvPicPr>
          <p:nvPr userDrawn="1"/>
        </p:nvPicPr>
        <p:blipFill rotWithShape="1">
          <a:blip r:embed="rId2"/>
          <a:srcRect t="70416"/>
          <a:stretch/>
        </p:blipFill>
        <p:spPr>
          <a:xfrm>
            <a:off x="-17489" y="0"/>
            <a:ext cx="12209489" cy="2028824"/>
          </a:xfrm>
          <a:prstGeom prst="rect">
            <a:avLst/>
          </a:prstGeom>
        </p:spPr>
      </p:pic>
      <p:sp>
        <p:nvSpPr>
          <p:cNvPr id="6" name="Slide Number Placeholder 5">
            <a:extLst>
              <a:ext uri="{FF2B5EF4-FFF2-40B4-BE49-F238E27FC236}">
                <a16:creationId xmlns:a16="http://schemas.microsoft.com/office/drawing/2014/main" id="{D8271987-403E-964A-B79F-33733FDF27A6}"/>
              </a:ext>
            </a:extLst>
          </p:cNvPr>
          <p:cNvSpPr txBox="1">
            <a:spLocks/>
          </p:cNvSpPr>
          <p:nvPr userDrawn="1"/>
        </p:nvSpPr>
        <p:spPr>
          <a:xfrm>
            <a:off x="10704512" y="6165304"/>
            <a:ext cx="658586" cy="407771"/>
          </a:xfrm>
          <a:prstGeom prst="rect">
            <a:avLst/>
          </a:prstGeom>
        </p:spPr>
        <p:txBody>
          <a:bodyPr vert="horz" lIns="0" tIns="45720" rIns="0" bIns="45720" rtlCol="0" anchor="ctr"/>
          <a:lstStyle>
            <a:defPPr>
              <a:defRPr lang="en-US"/>
            </a:defPPr>
            <a:lvl1pPr marL="0" algn="r" defTabSz="914400" rtl="0" eaLnBrk="1" latinLnBrk="0" hangingPunct="1">
              <a:defRPr sz="1800" b="1" i="0" kern="1200">
                <a:solidFill>
                  <a:schemeClr val="tx1"/>
                </a:solidFill>
                <a:latin typeface="Open Sans Semibold" panose="020B0606030504020204" pitchFamily="34" charset="0"/>
                <a:ea typeface="Open Sans Semibold" panose="020B0606030504020204" pitchFamily="34" charset="0"/>
                <a:cs typeface="Open Sans Semibold"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F7EEA10-06A0-604E-AEB7-31004AD3580A}" type="slidenum">
              <a:rPr lang="en-US" smtClean="0">
                <a:latin typeface="+mj-lt"/>
              </a:rPr>
              <a:pPr/>
              <a:t>‹#›</a:t>
            </a:fld>
            <a:endParaRPr lang="en-US" dirty="0">
              <a:latin typeface="+mj-lt"/>
            </a:endParaRPr>
          </a:p>
        </p:txBody>
      </p:sp>
      <p:sp>
        <p:nvSpPr>
          <p:cNvPr id="8" name="Title 1">
            <a:extLst>
              <a:ext uri="{FF2B5EF4-FFF2-40B4-BE49-F238E27FC236}">
                <a16:creationId xmlns:a16="http://schemas.microsoft.com/office/drawing/2014/main" id="{E4442F64-2A67-D84C-B6DE-9C910A1D986C}"/>
              </a:ext>
            </a:extLst>
          </p:cNvPr>
          <p:cNvSpPr>
            <a:spLocks noGrp="1"/>
          </p:cNvSpPr>
          <p:nvPr>
            <p:ph type="title"/>
          </p:nvPr>
        </p:nvSpPr>
        <p:spPr>
          <a:xfrm>
            <a:off x="838200" y="836712"/>
            <a:ext cx="10515600" cy="853976"/>
          </a:xfrm>
        </p:spPr>
        <p:txBody>
          <a:bodyPr/>
          <a:lstStyle>
            <a:lvl1pPr>
              <a:defRPr>
                <a:solidFill>
                  <a:schemeClr val="bg1"/>
                </a:solidFill>
                <a:latin typeface="+mj-lt"/>
              </a:defRPr>
            </a:lvl1pPr>
          </a:lstStyle>
          <a:p>
            <a:r>
              <a:rPr lang="en-GB" dirty="0"/>
              <a:t>Click to edit Master title style</a:t>
            </a:r>
            <a:endParaRPr lang="en-US" dirty="0"/>
          </a:p>
        </p:txBody>
      </p:sp>
      <p:sp>
        <p:nvSpPr>
          <p:cNvPr id="7" name="TextBox 6">
            <a:extLst>
              <a:ext uri="{FF2B5EF4-FFF2-40B4-BE49-F238E27FC236}">
                <a16:creationId xmlns:a16="http://schemas.microsoft.com/office/drawing/2014/main" id="{B9A5CA29-BF12-3BB8-E14C-4214AEBF253F}"/>
              </a:ext>
            </a:extLst>
          </p:cNvPr>
          <p:cNvSpPr txBox="1"/>
          <p:nvPr userDrawn="1"/>
        </p:nvSpPr>
        <p:spPr>
          <a:xfrm>
            <a:off x="9278112" y="6199912"/>
            <a:ext cx="1442005" cy="338554"/>
          </a:xfrm>
          <a:prstGeom prst="rect">
            <a:avLst/>
          </a:prstGeom>
          <a:noFill/>
        </p:spPr>
        <p:txBody>
          <a:bodyPr wrap="square" rtlCol="0">
            <a:spAutoFit/>
          </a:bodyPr>
          <a:lstStyle/>
          <a:p>
            <a:fld id="{5D67E691-913D-4CE0-B651-F27F9AE34048}" type="datetime1">
              <a:rPr lang="en-GB" sz="1600" b="0" i="0" kern="1200" smtClean="0">
                <a:solidFill>
                  <a:schemeClr val="tx1"/>
                </a:solidFill>
                <a:latin typeface="+mn-lt"/>
                <a:ea typeface="Open Sans" pitchFamily="2" charset="0"/>
                <a:cs typeface="Open Sans" pitchFamily="2" charset="0"/>
              </a:rPr>
              <a:t>15/05/2025</a:t>
            </a:fld>
            <a:endParaRPr lang="en-GB" sz="1800" b="0" i="0" kern="1200" dirty="0">
              <a:solidFill>
                <a:schemeClr val="tx1"/>
              </a:solidFill>
              <a:latin typeface="+mn-lt"/>
              <a:ea typeface="Open Sans" pitchFamily="2" charset="0"/>
              <a:cs typeface="Open Sans" pitchFamily="2" charset="0"/>
            </a:endParaRPr>
          </a:p>
        </p:txBody>
      </p:sp>
      <p:pic>
        <p:nvPicPr>
          <p:cNvPr id="3" name="Slika 2" descr="Slika na kojoj se prikazuje Font, grafika, grafički dizajn, snimka zaslona&#10;&#10;Opis je automatski generiran">
            <a:extLst>
              <a:ext uri="{FF2B5EF4-FFF2-40B4-BE49-F238E27FC236}">
                <a16:creationId xmlns:a16="http://schemas.microsoft.com/office/drawing/2014/main" id="{33E0D587-BEF8-2494-EC2F-6C3E84AE2081}"/>
              </a:ext>
            </a:extLst>
          </p:cNvPr>
          <p:cNvPicPr>
            <a:picLocks noChangeAspect="1"/>
          </p:cNvPicPr>
          <p:nvPr userDrawn="1"/>
        </p:nvPicPr>
        <p:blipFill>
          <a:blip r:embed="rId3"/>
          <a:stretch>
            <a:fillRect/>
          </a:stretch>
        </p:blipFill>
        <p:spPr>
          <a:xfrm>
            <a:off x="2682454" y="5838937"/>
            <a:ext cx="1518610" cy="1012407"/>
          </a:xfrm>
          <a:prstGeom prst="rect">
            <a:avLst/>
          </a:prstGeom>
        </p:spPr>
      </p:pic>
      <p:pic>
        <p:nvPicPr>
          <p:cNvPr id="4" name="Slika 3" descr="Slika na kojoj se prikazuje Font, grafika, logotip, grafički dizajn&#10;&#10;Opis je automatski generiran">
            <a:extLst>
              <a:ext uri="{FF2B5EF4-FFF2-40B4-BE49-F238E27FC236}">
                <a16:creationId xmlns:a16="http://schemas.microsoft.com/office/drawing/2014/main" id="{66A64F4B-B0B3-D166-4B1E-3672BB9EDD52}"/>
              </a:ext>
            </a:extLst>
          </p:cNvPr>
          <p:cNvPicPr>
            <a:picLocks noChangeAspect="1"/>
          </p:cNvPicPr>
          <p:nvPr userDrawn="1"/>
        </p:nvPicPr>
        <p:blipFill>
          <a:blip r:embed="rId4"/>
          <a:stretch>
            <a:fillRect/>
          </a:stretch>
        </p:blipFill>
        <p:spPr>
          <a:xfrm>
            <a:off x="841793" y="6134810"/>
            <a:ext cx="1873995" cy="365127"/>
          </a:xfrm>
          <a:prstGeom prst="rect">
            <a:avLst/>
          </a:prstGeom>
        </p:spPr>
      </p:pic>
    </p:spTree>
    <p:extLst>
      <p:ext uri="{BB962C8B-B14F-4D97-AF65-F5344CB8AC3E}">
        <p14:creationId xmlns:p14="http://schemas.microsoft.com/office/powerpoint/2010/main" val="398555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B8F227-7373-1E43-9AE6-DD0D80208652}"/>
              </a:ext>
            </a:extLst>
          </p:cNvPr>
          <p:cNvSpPr>
            <a:spLocks noGrp="1"/>
          </p:cNvSpPr>
          <p:nvPr>
            <p:ph type="title"/>
          </p:nvPr>
        </p:nvSpPr>
        <p:spPr>
          <a:xfrm>
            <a:off x="838200" y="836712"/>
            <a:ext cx="10515600" cy="85397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4E8FA4D0-B90C-2B46-AAF8-EDA29B6120F3}"/>
              </a:ext>
            </a:extLst>
          </p:cNvPr>
          <p:cNvSpPr>
            <a:spLocks noGrp="1"/>
          </p:cNvSpPr>
          <p:nvPr>
            <p:ph type="body" idx="1"/>
          </p:nvPr>
        </p:nvSpPr>
        <p:spPr>
          <a:xfrm>
            <a:off x="838200" y="1959619"/>
            <a:ext cx="10515600" cy="384564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0944763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6" r:id="rId3"/>
    <p:sldLayoutId id="2147483670" r:id="rId4"/>
    <p:sldLayoutId id="2147483650" r:id="rId5"/>
    <p:sldLayoutId id="2147483652" r:id="rId6"/>
    <p:sldLayoutId id="2147483653" r:id="rId7"/>
    <p:sldLayoutId id="2147483654" r:id="rId8"/>
    <p:sldLayoutId id="2147483674" r:id="rId9"/>
    <p:sldLayoutId id="2147483655" r:id="rId10"/>
    <p:sldLayoutId id="2147483675" r:id="rId11"/>
    <p:sldLayoutId id="2147483656" r:id="rId12"/>
    <p:sldLayoutId id="2147483673" r:id="rId13"/>
    <p:sldLayoutId id="2147483657" r:id="rId14"/>
    <p:sldLayoutId id="2147483671" r:id="rId15"/>
    <p:sldLayoutId id="2147483666" r:id="rId16"/>
    <p:sldLayoutId id="2147483672" r:id="rId17"/>
    <p:sldLayoutId id="2147483668" r:id="rId18"/>
    <p:sldLayoutId id="2147483667" r:id="rId19"/>
    <p:sldLayoutId id="2147483677" r:id="rId20"/>
    <p:sldLayoutId id="2147483669" r:id="rId21"/>
  </p:sldLayoutIdLst>
  <p:hf sldNum="0" hdr="0" ftr="0"/>
  <p:txStyles>
    <p:titleStyle>
      <a:lvl1pPr algn="l" defTabSz="914400" rtl="0" eaLnBrk="1" latinLnBrk="0" hangingPunct="1">
        <a:lnSpc>
          <a:spcPct val="90000"/>
        </a:lnSpc>
        <a:spcBef>
          <a:spcPct val="0"/>
        </a:spcBef>
        <a:buNone/>
        <a:defRPr sz="3600" b="1" i="0" kern="1200" cap="all" baseline="0">
          <a:solidFill>
            <a:schemeClr val="tx2"/>
          </a:solidFill>
          <a:latin typeface="Open Sans Semibold" panose="020B0606030504020204" pitchFamily="34" charset="0"/>
          <a:ea typeface="Open Sans Semibold" panose="020B0606030504020204" pitchFamily="34" charset="0"/>
          <a:cs typeface="Open Sans Semibold" panose="020B0606030504020204" pitchFamily="34" charset="0"/>
        </a:defRPr>
      </a:lvl1pPr>
    </p:titleStyle>
    <p:body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1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79.png"/></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7.png"/></Relationships>
</file>

<file path=ppt/slides/_rels/slide2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90.png"/><Relationship Id="rId4" Type="http://schemas.openxmlformats.org/officeDocument/2006/relationships/image" Target="../media/image89.png"/></Relationships>
</file>

<file path=ppt/slides/_rels/slide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97.png"/><Relationship Id="rId4" Type="http://schemas.openxmlformats.org/officeDocument/2006/relationships/image" Target="../media/image96.png"/></Relationships>
</file>

<file path=ppt/slides/_rels/slide2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04.png"/><Relationship Id="rId4" Type="http://schemas.openxmlformats.org/officeDocument/2006/relationships/image" Target="../media/image103.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image" Target="../media/image109.png"/></Relationships>
</file>

<file path=ppt/slides/_rels/slide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3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114.png"/><Relationship Id="rId4" Type="http://schemas.openxmlformats.org/officeDocument/2006/relationships/image" Target="../media/image1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116.png"/></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119.png"/><Relationship Id="rId4"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22.png"/><Relationship Id="rId4" Type="http://schemas.openxmlformats.org/officeDocument/2006/relationships/image" Target="../media/image121.png"/></Relationships>
</file>

<file path=ppt/slides/_rels/slide3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132.png"/></Relationships>
</file>

<file path=ppt/slides/_rels/slide4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5BD0C-01E3-3E4E-BFED-FF7788CD983B}"/>
              </a:ext>
            </a:extLst>
          </p:cNvPr>
          <p:cNvSpPr>
            <a:spLocks noGrp="1"/>
          </p:cNvSpPr>
          <p:nvPr>
            <p:ph type="title"/>
          </p:nvPr>
        </p:nvSpPr>
        <p:spPr/>
        <p:txBody>
          <a:bodyPr>
            <a:normAutofit/>
          </a:bodyPr>
          <a:lstStyle/>
          <a:p>
            <a:r>
              <a:rPr lang="en-US" sz="3600" b="1" dirty="0" err="1">
                <a:effectLst/>
                <a:latin typeface="Calibri" panose="020F0502020204030204" pitchFamily="34" charset="0"/>
                <a:ea typeface="Calibri" panose="020F0502020204030204" pitchFamily="34" charset="0"/>
                <a:cs typeface="Times New Roman" panose="02020603050405020304" pitchFamily="18" charset="0"/>
              </a:rPr>
              <a:t>Uvod</a:t>
            </a:r>
            <a:r>
              <a:rPr lang="en-US" sz="3600" b="1" dirty="0">
                <a:effectLst/>
                <a:latin typeface="Calibri" panose="020F0502020204030204" pitchFamily="34" charset="0"/>
                <a:ea typeface="Calibri" panose="020F0502020204030204" pitchFamily="34" charset="0"/>
                <a:cs typeface="Times New Roman" panose="02020603050405020304" pitchFamily="18" charset="0"/>
              </a:rPr>
              <a:t> u JAVASCRIPT</a:t>
            </a:r>
            <a:endParaRPr lang="en-US" sz="3600" dirty="0"/>
          </a:p>
        </p:txBody>
      </p:sp>
      <p:sp>
        <p:nvSpPr>
          <p:cNvPr id="5" name="Text Placeholder 4">
            <a:extLst>
              <a:ext uri="{FF2B5EF4-FFF2-40B4-BE49-F238E27FC236}">
                <a16:creationId xmlns:a16="http://schemas.microsoft.com/office/drawing/2014/main" id="{CA13816C-9B29-4BD9-737F-9185C002EB0B}"/>
              </a:ext>
            </a:extLst>
          </p:cNvPr>
          <p:cNvSpPr>
            <a:spLocks noGrp="1"/>
          </p:cNvSpPr>
          <p:nvPr>
            <p:ph type="body" idx="1"/>
          </p:nvPr>
        </p:nvSpPr>
        <p:spPr/>
        <p:txBody>
          <a:bodyPr/>
          <a:lstStyle/>
          <a:p>
            <a:r>
              <a:rPr lang="en-US" dirty="0"/>
              <a:t>J</a:t>
            </a:r>
            <a:r>
              <a:rPr lang="hr-HR" dirty="0" err="1"/>
              <a:t>ezik</a:t>
            </a:r>
            <a:r>
              <a:rPr lang="hr-HR" dirty="0"/>
              <a:t> Koji Pokreće Web</a:t>
            </a:r>
            <a:r>
              <a:rPr lang="en-US" dirty="0"/>
              <a:t> </a:t>
            </a:r>
            <a:endParaRPr lang="hr-HR" dirty="0"/>
          </a:p>
        </p:txBody>
      </p:sp>
    </p:spTree>
    <p:extLst>
      <p:ext uri="{BB962C8B-B14F-4D97-AF65-F5344CB8AC3E}">
        <p14:creationId xmlns:p14="http://schemas.microsoft.com/office/powerpoint/2010/main" val="191424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CA6E-6B9C-A8E5-F3DE-0A79A040106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1738C7-CF2C-351A-1DC3-6767EA580CB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6B7CC07-573C-8901-9AA1-05D8469F9907}"/>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68666186-AC52-BA24-CE56-2E99180BA775}"/>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4B0BB5D2-3425-5EFD-969A-7A0E8B7ABA2F}"/>
              </a:ext>
            </a:extLst>
          </p:cNvPr>
          <p:cNvSpPr txBox="1"/>
          <p:nvPr/>
        </p:nvSpPr>
        <p:spPr>
          <a:xfrm>
            <a:off x="405809" y="2005890"/>
            <a:ext cx="4713768" cy="307777"/>
          </a:xfrm>
          <a:prstGeom prst="rect">
            <a:avLst/>
          </a:prstGeom>
          <a:noFill/>
        </p:spPr>
        <p:txBody>
          <a:bodyPr wrap="square">
            <a:spAutoFit/>
          </a:bodyPr>
          <a:lstStyle/>
          <a:p>
            <a:r>
              <a:rPr lang="hr-HR" sz="1400" dirty="0"/>
              <a:t>👉</a:t>
            </a:r>
            <a:r>
              <a:rPr lang="pl-PL" sz="1400" dirty="0"/>
              <a:t>var postaje svojstvo window objekta.</a:t>
            </a:r>
            <a:endParaRPr lang="en-US" sz="1400" dirty="0"/>
          </a:p>
        </p:txBody>
      </p:sp>
      <p:sp>
        <p:nvSpPr>
          <p:cNvPr id="24" name="TextBox 23">
            <a:extLst>
              <a:ext uri="{FF2B5EF4-FFF2-40B4-BE49-F238E27FC236}">
                <a16:creationId xmlns:a16="http://schemas.microsoft.com/office/drawing/2014/main" id="{E9A0480A-AAA2-054B-467A-49C199BCEEFA}"/>
              </a:ext>
            </a:extLst>
          </p:cNvPr>
          <p:cNvSpPr txBox="1"/>
          <p:nvPr/>
        </p:nvSpPr>
        <p:spPr>
          <a:xfrm>
            <a:off x="6289157" y="2017551"/>
            <a:ext cx="4713768" cy="307777"/>
          </a:xfrm>
          <a:prstGeom prst="rect">
            <a:avLst/>
          </a:prstGeom>
          <a:noFill/>
        </p:spPr>
        <p:txBody>
          <a:bodyPr wrap="square">
            <a:spAutoFit/>
          </a:bodyPr>
          <a:lstStyle/>
          <a:p>
            <a:r>
              <a:rPr lang="hr-HR" sz="1400" dirty="0"/>
              <a:t>👉let ne postaje.</a:t>
            </a:r>
            <a:endParaRPr lang="en-US" sz="1400" dirty="0"/>
          </a:p>
        </p:txBody>
      </p:sp>
      <p:pic>
        <p:nvPicPr>
          <p:cNvPr id="7" name="Picture 6">
            <a:extLst>
              <a:ext uri="{FF2B5EF4-FFF2-40B4-BE49-F238E27FC236}">
                <a16:creationId xmlns:a16="http://schemas.microsoft.com/office/drawing/2014/main" id="{C8A27F19-161E-E730-29E9-0267C6A18B88}"/>
              </a:ext>
            </a:extLst>
          </p:cNvPr>
          <p:cNvPicPr>
            <a:picLocks noChangeAspect="1"/>
          </p:cNvPicPr>
          <p:nvPr/>
        </p:nvPicPr>
        <p:blipFill>
          <a:blip r:embed="rId3"/>
          <a:stretch>
            <a:fillRect/>
          </a:stretch>
        </p:blipFill>
        <p:spPr>
          <a:xfrm>
            <a:off x="3273830" y="2741697"/>
            <a:ext cx="4628796" cy="1614076"/>
          </a:xfrm>
          <a:prstGeom prst="rect">
            <a:avLst/>
          </a:prstGeom>
        </p:spPr>
      </p:pic>
      <p:sp>
        <p:nvSpPr>
          <p:cNvPr id="12" name="TextBox 11">
            <a:extLst>
              <a:ext uri="{FF2B5EF4-FFF2-40B4-BE49-F238E27FC236}">
                <a16:creationId xmlns:a16="http://schemas.microsoft.com/office/drawing/2014/main" id="{054964BA-4F04-0A0D-CCCD-8B49ECB6D701}"/>
              </a:ext>
            </a:extLst>
          </p:cNvPr>
          <p:cNvSpPr txBox="1"/>
          <p:nvPr/>
        </p:nvSpPr>
        <p:spPr>
          <a:xfrm>
            <a:off x="612803" y="4772142"/>
            <a:ext cx="8156170" cy="584775"/>
          </a:xfrm>
          <a:prstGeom prst="rect">
            <a:avLst/>
          </a:prstGeom>
          <a:noFill/>
        </p:spPr>
        <p:txBody>
          <a:bodyPr wrap="square">
            <a:spAutoFit/>
          </a:bodyPr>
          <a:lstStyle/>
          <a:p>
            <a:r>
              <a:rPr lang="hr-HR" sz="1600" dirty="0"/>
              <a:t>💡Koristi let umjesto var za bolju kontrolu dohvatljivosti i izbjegavanje neočekivanog ponašanja zbog </a:t>
            </a:r>
            <a:r>
              <a:rPr lang="hr-HR" sz="1600" dirty="0" err="1"/>
              <a:t>hoistinga</a:t>
            </a:r>
            <a:r>
              <a:rPr lang="hr-HR" sz="1600" dirty="0"/>
              <a:t>.</a:t>
            </a:r>
            <a:endParaRPr lang="en-US" sz="1600" dirty="0"/>
          </a:p>
        </p:txBody>
      </p:sp>
    </p:spTree>
    <p:extLst>
      <p:ext uri="{BB962C8B-B14F-4D97-AF65-F5344CB8AC3E}">
        <p14:creationId xmlns:p14="http://schemas.microsoft.com/office/powerpoint/2010/main" val="1294696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DF50D-4901-773A-C5C5-1DE7E84342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5EFE852-22F4-1316-F0C3-D7AA73B0DD3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IMENOVANJE VARIJABLI</a:t>
            </a:r>
            <a:endParaRPr lang="hr-HR" dirty="0"/>
          </a:p>
        </p:txBody>
      </p:sp>
      <p:sp>
        <p:nvSpPr>
          <p:cNvPr id="8" name="TextBox 7">
            <a:extLst>
              <a:ext uri="{FF2B5EF4-FFF2-40B4-BE49-F238E27FC236}">
                <a16:creationId xmlns:a16="http://schemas.microsoft.com/office/drawing/2014/main" id="{7B440D6A-7EE1-5655-2538-9406CEF2F3D0}"/>
              </a:ext>
            </a:extLst>
          </p:cNvPr>
          <p:cNvSpPr txBox="1"/>
          <p:nvPr/>
        </p:nvSpPr>
        <p:spPr>
          <a:xfrm>
            <a:off x="405809" y="1501083"/>
            <a:ext cx="4713768" cy="1169551"/>
          </a:xfrm>
          <a:prstGeom prst="rect">
            <a:avLst/>
          </a:prstGeom>
          <a:noFill/>
        </p:spPr>
        <p:txBody>
          <a:bodyPr wrap="square">
            <a:spAutoFit/>
          </a:bodyPr>
          <a:lstStyle/>
          <a:p>
            <a:r>
              <a:rPr lang="hr-HR" sz="1400" dirty="0"/>
              <a:t>👉Dobar naziv varijable treba jasno opisivati podatak koji sadrži.</a:t>
            </a:r>
            <a:endParaRPr lang="en-US" sz="1400" dirty="0"/>
          </a:p>
          <a:p>
            <a:r>
              <a:rPr lang="hr-HR" sz="1400" dirty="0"/>
              <a:t>👉 Loše imenovanje otežava čitanje i razumijevanje koda.</a:t>
            </a:r>
            <a:endParaRPr lang="en-US" sz="1400" dirty="0"/>
          </a:p>
          <a:p>
            <a:endParaRPr lang="en-US" sz="1400" dirty="0"/>
          </a:p>
        </p:txBody>
      </p:sp>
      <p:pic>
        <p:nvPicPr>
          <p:cNvPr id="5" name="Picture 4">
            <a:extLst>
              <a:ext uri="{FF2B5EF4-FFF2-40B4-BE49-F238E27FC236}">
                <a16:creationId xmlns:a16="http://schemas.microsoft.com/office/drawing/2014/main" id="{5A378AA5-DC57-289A-F9DE-DF19CB0C6572}"/>
              </a:ext>
            </a:extLst>
          </p:cNvPr>
          <p:cNvPicPr>
            <a:picLocks noChangeAspect="1"/>
          </p:cNvPicPr>
          <p:nvPr/>
        </p:nvPicPr>
        <p:blipFill>
          <a:blip r:embed="rId3"/>
          <a:stretch>
            <a:fillRect/>
          </a:stretch>
        </p:blipFill>
        <p:spPr>
          <a:xfrm>
            <a:off x="497625" y="3960655"/>
            <a:ext cx="1905000" cy="1285875"/>
          </a:xfrm>
          <a:prstGeom prst="rect">
            <a:avLst/>
          </a:prstGeom>
        </p:spPr>
      </p:pic>
      <p:pic>
        <p:nvPicPr>
          <p:cNvPr id="13" name="Picture 12">
            <a:extLst>
              <a:ext uri="{FF2B5EF4-FFF2-40B4-BE49-F238E27FC236}">
                <a16:creationId xmlns:a16="http://schemas.microsoft.com/office/drawing/2014/main" id="{6738505B-E827-D16A-FDF9-264893F9210E}"/>
              </a:ext>
            </a:extLst>
          </p:cNvPr>
          <p:cNvPicPr>
            <a:picLocks noChangeAspect="1"/>
          </p:cNvPicPr>
          <p:nvPr/>
        </p:nvPicPr>
        <p:blipFill>
          <a:blip r:embed="rId4"/>
          <a:stretch>
            <a:fillRect/>
          </a:stretch>
        </p:blipFill>
        <p:spPr>
          <a:xfrm>
            <a:off x="497625" y="2543175"/>
            <a:ext cx="2371725" cy="590550"/>
          </a:xfrm>
          <a:prstGeom prst="rect">
            <a:avLst/>
          </a:prstGeom>
        </p:spPr>
      </p:pic>
      <p:sp>
        <p:nvSpPr>
          <p:cNvPr id="14" name="TextBox 13">
            <a:extLst>
              <a:ext uri="{FF2B5EF4-FFF2-40B4-BE49-F238E27FC236}">
                <a16:creationId xmlns:a16="http://schemas.microsoft.com/office/drawing/2014/main" id="{6761F380-4530-1EB0-C2EB-0A3B31692301}"/>
              </a:ext>
            </a:extLst>
          </p:cNvPr>
          <p:cNvSpPr txBox="1"/>
          <p:nvPr/>
        </p:nvSpPr>
        <p:spPr>
          <a:xfrm>
            <a:off x="405809" y="3285580"/>
            <a:ext cx="4713768" cy="523220"/>
          </a:xfrm>
          <a:prstGeom prst="rect">
            <a:avLst/>
          </a:prstGeom>
          <a:noFill/>
        </p:spPr>
        <p:txBody>
          <a:bodyPr wrap="square">
            <a:spAutoFit/>
          </a:bodyPr>
          <a:lstStyle/>
          <a:p>
            <a:r>
              <a:rPr lang="hr-HR" sz="1400" dirty="0"/>
              <a:t>👉</a:t>
            </a:r>
            <a:r>
              <a:rPr lang="hr-HR" sz="1400" b="1" dirty="0"/>
              <a:t>Koristi opisna imena</a:t>
            </a:r>
            <a:r>
              <a:rPr lang="hr-HR" sz="1400" dirty="0"/>
              <a:t> – ime varijable treba jasno opisati što sadrži.</a:t>
            </a:r>
            <a:endParaRPr lang="en-US" sz="1400" dirty="0"/>
          </a:p>
        </p:txBody>
      </p:sp>
      <p:sp>
        <p:nvSpPr>
          <p:cNvPr id="15" name="TextBox 14">
            <a:extLst>
              <a:ext uri="{FF2B5EF4-FFF2-40B4-BE49-F238E27FC236}">
                <a16:creationId xmlns:a16="http://schemas.microsoft.com/office/drawing/2014/main" id="{99D6CE06-544E-A9B4-7992-C72B4A1F4176}"/>
              </a:ext>
            </a:extLst>
          </p:cNvPr>
          <p:cNvSpPr txBox="1"/>
          <p:nvPr/>
        </p:nvSpPr>
        <p:spPr>
          <a:xfrm>
            <a:off x="6446874" y="1465395"/>
            <a:ext cx="4713768" cy="523220"/>
          </a:xfrm>
          <a:prstGeom prst="rect">
            <a:avLst/>
          </a:prstGeom>
          <a:noFill/>
        </p:spPr>
        <p:txBody>
          <a:bodyPr wrap="square">
            <a:spAutoFit/>
          </a:bodyPr>
          <a:lstStyle/>
          <a:p>
            <a:r>
              <a:rPr lang="hr-HR" sz="1400" dirty="0"/>
              <a:t>👉</a:t>
            </a:r>
            <a:r>
              <a:rPr lang="hr-HR" sz="1400" b="1" dirty="0"/>
              <a:t>Ne koristi rezervirane riječi</a:t>
            </a:r>
            <a:r>
              <a:rPr lang="hr-HR" sz="1400" dirty="0"/>
              <a:t> – ne možeš nazvati varijablu</a:t>
            </a:r>
            <a:r>
              <a:rPr lang="en-US" sz="1400" dirty="0"/>
              <a:t> </a:t>
            </a:r>
            <a:r>
              <a:rPr lang="en-US" sz="1400" b="1" dirty="0"/>
              <a:t>var, function </a:t>
            </a:r>
            <a:r>
              <a:rPr lang="en-US" sz="1400" b="1" dirty="0" err="1"/>
              <a:t>itd</a:t>
            </a:r>
            <a:endParaRPr lang="en-US" sz="1400" b="1" dirty="0"/>
          </a:p>
        </p:txBody>
      </p:sp>
      <p:pic>
        <p:nvPicPr>
          <p:cNvPr id="19" name="Picture 18">
            <a:extLst>
              <a:ext uri="{FF2B5EF4-FFF2-40B4-BE49-F238E27FC236}">
                <a16:creationId xmlns:a16="http://schemas.microsoft.com/office/drawing/2014/main" id="{8489E643-6714-CE2D-5FC1-36B768345537}"/>
              </a:ext>
            </a:extLst>
          </p:cNvPr>
          <p:cNvPicPr>
            <a:picLocks noChangeAspect="1"/>
          </p:cNvPicPr>
          <p:nvPr/>
        </p:nvPicPr>
        <p:blipFill>
          <a:blip r:embed="rId5"/>
          <a:stretch>
            <a:fillRect/>
          </a:stretch>
        </p:blipFill>
        <p:spPr>
          <a:xfrm>
            <a:off x="6515432" y="2216978"/>
            <a:ext cx="2733675" cy="428625"/>
          </a:xfrm>
          <a:prstGeom prst="rect">
            <a:avLst/>
          </a:prstGeom>
        </p:spPr>
      </p:pic>
      <p:pic>
        <p:nvPicPr>
          <p:cNvPr id="21" name="Picture 20">
            <a:extLst>
              <a:ext uri="{FF2B5EF4-FFF2-40B4-BE49-F238E27FC236}">
                <a16:creationId xmlns:a16="http://schemas.microsoft.com/office/drawing/2014/main" id="{DCA152D4-F44D-23B8-9ED9-F192432A148E}"/>
              </a:ext>
            </a:extLst>
          </p:cNvPr>
          <p:cNvPicPr>
            <a:picLocks noChangeAspect="1"/>
          </p:cNvPicPr>
          <p:nvPr/>
        </p:nvPicPr>
        <p:blipFill>
          <a:blip r:embed="rId6"/>
          <a:stretch>
            <a:fillRect/>
          </a:stretch>
        </p:blipFill>
        <p:spPr>
          <a:xfrm>
            <a:off x="6515432" y="3547190"/>
            <a:ext cx="2667000" cy="504825"/>
          </a:xfrm>
          <a:prstGeom prst="rect">
            <a:avLst/>
          </a:prstGeom>
        </p:spPr>
      </p:pic>
      <p:pic>
        <p:nvPicPr>
          <p:cNvPr id="23" name="Picture 22">
            <a:extLst>
              <a:ext uri="{FF2B5EF4-FFF2-40B4-BE49-F238E27FC236}">
                <a16:creationId xmlns:a16="http://schemas.microsoft.com/office/drawing/2014/main" id="{0444FAF7-08E8-007E-3122-32A08EFF10E1}"/>
              </a:ext>
            </a:extLst>
          </p:cNvPr>
          <p:cNvPicPr>
            <a:picLocks noChangeAspect="1"/>
          </p:cNvPicPr>
          <p:nvPr/>
        </p:nvPicPr>
        <p:blipFill>
          <a:blip r:embed="rId7"/>
          <a:stretch>
            <a:fillRect/>
          </a:stretch>
        </p:blipFill>
        <p:spPr>
          <a:xfrm>
            <a:off x="6515432" y="4820314"/>
            <a:ext cx="3581400" cy="723900"/>
          </a:xfrm>
          <a:prstGeom prst="rect">
            <a:avLst/>
          </a:prstGeom>
        </p:spPr>
      </p:pic>
      <p:sp>
        <p:nvSpPr>
          <p:cNvPr id="25" name="TextBox 24">
            <a:extLst>
              <a:ext uri="{FF2B5EF4-FFF2-40B4-BE49-F238E27FC236}">
                <a16:creationId xmlns:a16="http://schemas.microsoft.com/office/drawing/2014/main" id="{7B889A55-8380-2B39-F1AE-001D45655F21}"/>
              </a:ext>
            </a:extLst>
          </p:cNvPr>
          <p:cNvSpPr txBox="1"/>
          <p:nvPr/>
        </p:nvSpPr>
        <p:spPr>
          <a:xfrm>
            <a:off x="6446874" y="2817672"/>
            <a:ext cx="4713768" cy="523220"/>
          </a:xfrm>
          <a:prstGeom prst="rect">
            <a:avLst/>
          </a:prstGeom>
          <a:noFill/>
        </p:spPr>
        <p:txBody>
          <a:bodyPr wrap="square">
            <a:spAutoFit/>
          </a:bodyPr>
          <a:lstStyle/>
          <a:p>
            <a:r>
              <a:rPr lang="hr-HR" sz="1400" dirty="0"/>
              <a:t>👉</a:t>
            </a:r>
            <a:r>
              <a:rPr lang="hr-HR" sz="1400" b="1" dirty="0"/>
              <a:t>Varijabla ne može početi brojem</a:t>
            </a:r>
            <a:r>
              <a:rPr lang="hr-HR" sz="1400" dirty="0"/>
              <a:t> – ali broj može biti unutar imena.</a:t>
            </a:r>
            <a:endParaRPr lang="en-US" sz="1400" b="1" dirty="0"/>
          </a:p>
        </p:txBody>
      </p:sp>
      <p:sp>
        <p:nvSpPr>
          <p:cNvPr id="26" name="TextBox 25">
            <a:extLst>
              <a:ext uri="{FF2B5EF4-FFF2-40B4-BE49-F238E27FC236}">
                <a16:creationId xmlns:a16="http://schemas.microsoft.com/office/drawing/2014/main" id="{6F6E5115-DA83-DA15-05D5-151022057B51}"/>
              </a:ext>
            </a:extLst>
          </p:cNvPr>
          <p:cNvSpPr txBox="1"/>
          <p:nvPr/>
        </p:nvSpPr>
        <p:spPr>
          <a:xfrm>
            <a:off x="6446874" y="4180943"/>
            <a:ext cx="4713768" cy="523220"/>
          </a:xfrm>
          <a:prstGeom prst="rect">
            <a:avLst/>
          </a:prstGeom>
          <a:noFill/>
        </p:spPr>
        <p:txBody>
          <a:bodyPr wrap="square">
            <a:spAutoFit/>
          </a:bodyPr>
          <a:lstStyle/>
          <a:p>
            <a:r>
              <a:rPr lang="hr-HR" sz="1400" dirty="0"/>
              <a:t>👉</a:t>
            </a:r>
            <a:r>
              <a:rPr lang="hr-HR" sz="1400" b="1" dirty="0"/>
              <a:t>Nema razmaka u imenima varijabli</a:t>
            </a:r>
            <a:r>
              <a:rPr lang="hr-HR" sz="1400" dirty="0"/>
              <a:t> – koristi </a:t>
            </a:r>
            <a:r>
              <a:rPr lang="hr-HR" sz="1400" b="1" dirty="0" err="1"/>
              <a:t>camelCase</a:t>
            </a:r>
            <a:r>
              <a:rPr lang="hr-HR" sz="1400" dirty="0"/>
              <a:t> ili donju crtu</a:t>
            </a:r>
            <a:endParaRPr lang="en-US" sz="1400" b="1" dirty="0"/>
          </a:p>
        </p:txBody>
      </p:sp>
    </p:spTree>
    <p:extLst>
      <p:ext uri="{BB962C8B-B14F-4D97-AF65-F5344CB8AC3E}">
        <p14:creationId xmlns:p14="http://schemas.microsoft.com/office/powerpoint/2010/main" val="333869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F2709-8DF4-9E5A-FCE9-3F548CAE2FC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4E2E86F-ECF1-8ED0-C324-4925217E091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LENGTH SVOJSTVO</a:t>
            </a:r>
            <a:endParaRPr lang="hr-HR" dirty="0"/>
          </a:p>
        </p:txBody>
      </p:sp>
      <p:sp>
        <p:nvSpPr>
          <p:cNvPr id="8" name="TextBox 7">
            <a:extLst>
              <a:ext uri="{FF2B5EF4-FFF2-40B4-BE49-F238E27FC236}">
                <a16:creationId xmlns:a16="http://schemas.microsoft.com/office/drawing/2014/main" id="{F3E58BEF-D751-B8A1-14AD-8879FF06D440}"/>
              </a:ext>
            </a:extLst>
          </p:cNvPr>
          <p:cNvSpPr txBox="1"/>
          <p:nvPr/>
        </p:nvSpPr>
        <p:spPr>
          <a:xfrm>
            <a:off x="405809" y="1501083"/>
            <a:ext cx="4713768" cy="954107"/>
          </a:xfrm>
          <a:prstGeom prst="rect">
            <a:avLst/>
          </a:prstGeom>
          <a:noFill/>
        </p:spPr>
        <p:txBody>
          <a:bodyPr wrap="square">
            <a:spAutoFit/>
          </a:bodyPr>
          <a:lstStyle/>
          <a:p>
            <a:r>
              <a:rPr lang="hr-HR" sz="1400" dirty="0"/>
              <a:t>👉</a:t>
            </a:r>
            <a:r>
              <a:rPr lang="en-US" sz="1400" b="1" dirty="0"/>
              <a:t>length</a:t>
            </a:r>
            <a:r>
              <a:rPr lang="en-US" sz="1400" dirty="0"/>
              <a:t> </a:t>
            </a:r>
            <a:r>
              <a:rPr lang="pl-PL" sz="1400" dirty="0"/>
              <a:t>nam govori koliko znakova ima neki string.</a:t>
            </a:r>
            <a:endParaRPr lang="en-US" sz="1400" dirty="0"/>
          </a:p>
          <a:p>
            <a:r>
              <a:rPr lang="hr-HR" sz="1400" dirty="0"/>
              <a:t>👉Korisno za provjeru ograničenja broja znakova (npr. kod </a:t>
            </a:r>
            <a:r>
              <a:rPr lang="hr-HR" sz="1400" dirty="0" err="1"/>
              <a:t>tweetova</a:t>
            </a:r>
            <a:r>
              <a:rPr lang="hr-HR" sz="1400" dirty="0"/>
              <a:t>)</a:t>
            </a:r>
            <a:endParaRPr lang="en-US" sz="1400" dirty="0"/>
          </a:p>
          <a:p>
            <a:endParaRPr lang="en-US" sz="1400" dirty="0"/>
          </a:p>
        </p:txBody>
      </p:sp>
      <p:pic>
        <p:nvPicPr>
          <p:cNvPr id="3" name="Picture 2">
            <a:extLst>
              <a:ext uri="{FF2B5EF4-FFF2-40B4-BE49-F238E27FC236}">
                <a16:creationId xmlns:a16="http://schemas.microsoft.com/office/drawing/2014/main" id="{A3E6EE09-C9A3-0E68-30F4-19633D478B43}"/>
              </a:ext>
            </a:extLst>
          </p:cNvPr>
          <p:cNvPicPr>
            <a:picLocks noChangeAspect="1"/>
          </p:cNvPicPr>
          <p:nvPr/>
        </p:nvPicPr>
        <p:blipFill>
          <a:blip r:embed="rId3"/>
          <a:stretch>
            <a:fillRect/>
          </a:stretch>
        </p:blipFill>
        <p:spPr>
          <a:xfrm>
            <a:off x="467168" y="2452541"/>
            <a:ext cx="2295525" cy="533400"/>
          </a:xfrm>
          <a:prstGeom prst="rect">
            <a:avLst/>
          </a:prstGeom>
        </p:spPr>
      </p:pic>
      <p:pic>
        <p:nvPicPr>
          <p:cNvPr id="7" name="Picture 6">
            <a:extLst>
              <a:ext uri="{FF2B5EF4-FFF2-40B4-BE49-F238E27FC236}">
                <a16:creationId xmlns:a16="http://schemas.microsoft.com/office/drawing/2014/main" id="{DA4D3ECD-F847-C2B7-071A-65544B556E9D}"/>
              </a:ext>
            </a:extLst>
          </p:cNvPr>
          <p:cNvPicPr>
            <a:picLocks noChangeAspect="1"/>
          </p:cNvPicPr>
          <p:nvPr/>
        </p:nvPicPr>
        <p:blipFill>
          <a:blip r:embed="rId4"/>
          <a:stretch>
            <a:fillRect/>
          </a:stretch>
        </p:blipFill>
        <p:spPr>
          <a:xfrm>
            <a:off x="6857114" y="3827776"/>
            <a:ext cx="3485544" cy="1254586"/>
          </a:xfrm>
          <a:prstGeom prst="rect">
            <a:avLst/>
          </a:prstGeom>
        </p:spPr>
      </p:pic>
      <p:sp>
        <p:nvSpPr>
          <p:cNvPr id="10" name="TextBox 9">
            <a:extLst>
              <a:ext uri="{FF2B5EF4-FFF2-40B4-BE49-F238E27FC236}">
                <a16:creationId xmlns:a16="http://schemas.microsoft.com/office/drawing/2014/main" id="{8FCB2510-F7F0-9C3C-2613-4B149416E7BE}"/>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Izračunava broj znakova.</a:t>
            </a:r>
            <a:br>
              <a:rPr lang="hr-HR" sz="1600" dirty="0"/>
            </a:br>
            <a:r>
              <a:rPr lang="hr-HR" sz="1600" dirty="0"/>
              <a:t>✔ Pokazuje koliko znakova je ostalo</a:t>
            </a:r>
            <a:r>
              <a:rPr lang="en-US" sz="1600" dirty="0"/>
              <a:t> (max: 140)</a:t>
            </a:r>
            <a:r>
              <a:rPr lang="hr-HR" sz="1600" dirty="0"/>
              <a:t>.</a:t>
            </a:r>
          </a:p>
        </p:txBody>
      </p:sp>
      <p:sp>
        <p:nvSpPr>
          <p:cNvPr id="11" name="Title 1">
            <a:extLst>
              <a:ext uri="{FF2B5EF4-FFF2-40B4-BE49-F238E27FC236}">
                <a16:creationId xmlns:a16="http://schemas.microsoft.com/office/drawing/2014/main" id="{12FA4E6D-EF99-62A0-B5EC-64A9B30569B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2" name="Title 1">
            <a:extLst>
              <a:ext uri="{FF2B5EF4-FFF2-40B4-BE49-F238E27FC236}">
                <a16:creationId xmlns:a16="http://schemas.microsoft.com/office/drawing/2014/main" id="{2C1537C9-2399-BCB4-879D-0C630E3CECD3}"/>
              </a:ext>
            </a:extLst>
          </p:cNvPr>
          <p:cNvSpPr txBox="1">
            <a:spLocks/>
          </p:cNvSpPr>
          <p:nvPr/>
        </p:nvSpPr>
        <p:spPr>
          <a:xfrm>
            <a:off x="467168" y="3274472"/>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KOMENTIRANJE KODA</a:t>
            </a:r>
            <a:endParaRPr lang="hr-HR" sz="1600" dirty="0">
              <a:solidFill>
                <a:schemeClr val="accent3"/>
              </a:solidFill>
            </a:endParaRPr>
          </a:p>
        </p:txBody>
      </p:sp>
      <p:pic>
        <p:nvPicPr>
          <p:cNvPr id="20" name="Picture 19">
            <a:extLst>
              <a:ext uri="{FF2B5EF4-FFF2-40B4-BE49-F238E27FC236}">
                <a16:creationId xmlns:a16="http://schemas.microsoft.com/office/drawing/2014/main" id="{455C930E-364B-20BA-31DB-8F461B3ED67A}"/>
              </a:ext>
            </a:extLst>
          </p:cNvPr>
          <p:cNvPicPr>
            <a:picLocks noChangeAspect="1"/>
          </p:cNvPicPr>
          <p:nvPr/>
        </p:nvPicPr>
        <p:blipFill>
          <a:blip r:embed="rId5"/>
          <a:stretch>
            <a:fillRect/>
          </a:stretch>
        </p:blipFill>
        <p:spPr>
          <a:xfrm>
            <a:off x="530129" y="3985573"/>
            <a:ext cx="2638425" cy="285750"/>
          </a:xfrm>
          <a:prstGeom prst="rect">
            <a:avLst/>
          </a:prstGeom>
        </p:spPr>
      </p:pic>
      <p:pic>
        <p:nvPicPr>
          <p:cNvPr id="24" name="Picture 23">
            <a:extLst>
              <a:ext uri="{FF2B5EF4-FFF2-40B4-BE49-F238E27FC236}">
                <a16:creationId xmlns:a16="http://schemas.microsoft.com/office/drawing/2014/main" id="{0EEB8EBD-DA4E-7CD4-9697-51AAE2123ED9}"/>
              </a:ext>
            </a:extLst>
          </p:cNvPr>
          <p:cNvPicPr>
            <a:picLocks noChangeAspect="1"/>
          </p:cNvPicPr>
          <p:nvPr/>
        </p:nvPicPr>
        <p:blipFill>
          <a:blip r:embed="rId6"/>
          <a:stretch>
            <a:fillRect/>
          </a:stretch>
        </p:blipFill>
        <p:spPr>
          <a:xfrm>
            <a:off x="530129" y="4409567"/>
            <a:ext cx="1781175" cy="1076325"/>
          </a:xfrm>
          <a:prstGeom prst="rect">
            <a:avLst/>
          </a:prstGeom>
        </p:spPr>
      </p:pic>
    </p:spTree>
    <p:extLst>
      <p:ext uri="{BB962C8B-B14F-4D97-AF65-F5344CB8AC3E}">
        <p14:creationId xmlns:p14="http://schemas.microsoft.com/office/powerpoint/2010/main" val="225794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97E6-4907-10D8-8EFE-EEFBE6225AF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09FD4F3-B12A-1F1E-5D08-A3EB2289EC7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SLICE SVOJSTVO</a:t>
            </a:r>
            <a:endParaRPr lang="hr-HR" dirty="0"/>
          </a:p>
        </p:txBody>
      </p:sp>
      <p:sp>
        <p:nvSpPr>
          <p:cNvPr id="8" name="TextBox 7">
            <a:extLst>
              <a:ext uri="{FF2B5EF4-FFF2-40B4-BE49-F238E27FC236}">
                <a16:creationId xmlns:a16="http://schemas.microsoft.com/office/drawing/2014/main" id="{A5B3B122-8A07-0BB1-1309-EE93F595ED38}"/>
              </a:ext>
            </a:extLst>
          </p:cNvPr>
          <p:cNvSpPr txBox="1"/>
          <p:nvPr/>
        </p:nvSpPr>
        <p:spPr>
          <a:xfrm>
            <a:off x="405809" y="1501083"/>
            <a:ext cx="4713768" cy="1169551"/>
          </a:xfrm>
          <a:prstGeom prst="rect">
            <a:avLst/>
          </a:prstGeom>
          <a:noFill/>
        </p:spPr>
        <p:txBody>
          <a:bodyPr wrap="square">
            <a:spAutoFit/>
          </a:bodyPr>
          <a:lstStyle/>
          <a:p>
            <a:r>
              <a:rPr lang="hr-HR" sz="1400" dirty="0"/>
              <a:t>👉</a:t>
            </a:r>
            <a:r>
              <a:rPr lang="hr-HR" sz="1400" b="1" dirty="0" err="1"/>
              <a:t>slice</a:t>
            </a:r>
            <a:r>
              <a:rPr lang="hr-HR" sz="1400" dirty="0"/>
              <a:t>(start, </a:t>
            </a:r>
            <a:r>
              <a:rPr lang="hr-HR" sz="1400" dirty="0" err="1"/>
              <a:t>end</a:t>
            </a:r>
            <a:r>
              <a:rPr lang="hr-HR" sz="1400" dirty="0"/>
              <a:t>) uzima dio </a:t>
            </a:r>
            <a:r>
              <a:rPr lang="hr-HR" sz="1400" dirty="0" err="1"/>
              <a:t>stringa</a:t>
            </a:r>
            <a:r>
              <a:rPr lang="hr-HR" sz="1400" dirty="0"/>
              <a:t> od start do </a:t>
            </a:r>
            <a:r>
              <a:rPr lang="hr-HR" sz="1400" dirty="0" err="1"/>
              <a:t>end</a:t>
            </a:r>
            <a:r>
              <a:rPr lang="hr-HR" sz="1400" dirty="0"/>
              <a:t> (ne uključujući </a:t>
            </a:r>
            <a:r>
              <a:rPr lang="hr-HR" sz="1400" dirty="0" err="1"/>
              <a:t>end</a:t>
            </a:r>
            <a:r>
              <a:rPr lang="hr-HR" sz="1400" dirty="0"/>
              <a:t>).</a:t>
            </a:r>
            <a:endParaRPr lang="en-US" sz="1400" dirty="0"/>
          </a:p>
          <a:p>
            <a:r>
              <a:rPr lang="hr-HR" sz="1400" dirty="0"/>
              <a:t>👉 </a:t>
            </a:r>
            <a:r>
              <a:rPr lang="pl-PL" sz="1400" dirty="0"/>
              <a:t>Koristan je za ograničavanje unosa (npr. broj znakova u tweetu)</a:t>
            </a:r>
            <a:endParaRPr lang="en-US" sz="1400" dirty="0"/>
          </a:p>
          <a:p>
            <a:endParaRPr lang="en-US" sz="1400" dirty="0"/>
          </a:p>
        </p:txBody>
      </p:sp>
      <p:sp>
        <p:nvSpPr>
          <p:cNvPr id="10" name="TextBox 9">
            <a:extLst>
              <a:ext uri="{FF2B5EF4-FFF2-40B4-BE49-F238E27FC236}">
                <a16:creationId xmlns:a16="http://schemas.microsoft.com/office/drawing/2014/main" id="{1DA17BFC-C451-CB87-72E0-851259AC23AA}"/>
              </a:ext>
            </a:extLst>
          </p:cNvPr>
          <p:cNvSpPr txBox="1"/>
          <p:nvPr/>
        </p:nvSpPr>
        <p:spPr>
          <a:xfrm>
            <a:off x="6797407" y="2119076"/>
            <a:ext cx="4641112" cy="1077218"/>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Omogućuje korisniku unos teksta.</a:t>
            </a:r>
            <a:br>
              <a:rPr lang="hr-HR" sz="1600" dirty="0"/>
            </a:br>
            <a:r>
              <a:rPr lang="hr-HR" sz="1600" dirty="0"/>
              <a:t>✔ </a:t>
            </a:r>
            <a:r>
              <a:rPr lang="pl-PL" sz="1600" dirty="0"/>
              <a:t>Skrati tekst na </a:t>
            </a:r>
            <a:r>
              <a:rPr lang="pl-PL" sz="1600" b="1" dirty="0"/>
              <a:t>140 znakova</a:t>
            </a:r>
            <a:r>
              <a:rPr lang="hr-HR" sz="1600" dirty="0"/>
              <a:t>.</a:t>
            </a:r>
            <a:br>
              <a:rPr lang="hr-HR" sz="1600" dirty="0"/>
            </a:br>
            <a:r>
              <a:rPr lang="hr-HR" sz="1600" dirty="0"/>
              <a:t>✔ Prikaže skraćeni tekst pomoću </a:t>
            </a:r>
            <a:r>
              <a:rPr lang="en-US" sz="1600" dirty="0"/>
              <a:t>alert().</a:t>
            </a:r>
            <a:endParaRPr lang="hr-HR" sz="1600" dirty="0"/>
          </a:p>
        </p:txBody>
      </p:sp>
      <p:sp>
        <p:nvSpPr>
          <p:cNvPr id="11" name="Title 1">
            <a:extLst>
              <a:ext uri="{FF2B5EF4-FFF2-40B4-BE49-F238E27FC236}">
                <a16:creationId xmlns:a16="http://schemas.microsoft.com/office/drawing/2014/main" id="{700341C5-9970-2A54-FC97-69D2483B22F3}"/>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pic>
        <p:nvPicPr>
          <p:cNvPr id="6" name="Picture 5">
            <a:extLst>
              <a:ext uri="{FF2B5EF4-FFF2-40B4-BE49-F238E27FC236}">
                <a16:creationId xmlns:a16="http://schemas.microsoft.com/office/drawing/2014/main" id="{9CF24A7F-239B-5D38-451B-A55991FC28CB}"/>
              </a:ext>
            </a:extLst>
          </p:cNvPr>
          <p:cNvPicPr>
            <a:picLocks noChangeAspect="1"/>
          </p:cNvPicPr>
          <p:nvPr/>
        </p:nvPicPr>
        <p:blipFill>
          <a:blip r:embed="rId3"/>
          <a:stretch>
            <a:fillRect/>
          </a:stretch>
        </p:blipFill>
        <p:spPr>
          <a:xfrm>
            <a:off x="467219" y="2583199"/>
            <a:ext cx="3057525" cy="904875"/>
          </a:xfrm>
          <a:prstGeom prst="rect">
            <a:avLst/>
          </a:prstGeom>
        </p:spPr>
      </p:pic>
      <p:pic>
        <p:nvPicPr>
          <p:cNvPr id="13" name="Picture 12">
            <a:extLst>
              <a:ext uri="{FF2B5EF4-FFF2-40B4-BE49-F238E27FC236}">
                <a16:creationId xmlns:a16="http://schemas.microsoft.com/office/drawing/2014/main" id="{69327357-6556-5A8E-B23B-318236A960A3}"/>
              </a:ext>
            </a:extLst>
          </p:cNvPr>
          <p:cNvPicPr>
            <a:picLocks noChangeAspect="1"/>
          </p:cNvPicPr>
          <p:nvPr/>
        </p:nvPicPr>
        <p:blipFill>
          <a:blip r:embed="rId4"/>
          <a:stretch>
            <a:fillRect/>
          </a:stretch>
        </p:blipFill>
        <p:spPr>
          <a:xfrm>
            <a:off x="535495" y="4272082"/>
            <a:ext cx="2466975" cy="361950"/>
          </a:xfrm>
          <a:prstGeom prst="rect">
            <a:avLst/>
          </a:prstGeom>
        </p:spPr>
      </p:pic>
      <p:sp>
        <p:nvSpPr>
          <p:cNvPr id="14" name="TextBox 13">
            <a:extLst>
              <a:ext uri="{FF2B5EF4-FFF2-40B4-BE49-F238E27FC236}">
                <a16:creationId xmlns:a16="http://schemas.microsoft.com/office/drawing/2014/main" id="{433E9399-AE2D-E710-78B7-85F0F4F2C593}"/>
              </a:ext>
            </a:extLst>
          </p:cNvPr>
          <p:cNvSpPr txBox="1"/>
          <p:nvPr/>
        </p:nvSpPr>
        <p:spPr>
          <a:xfrm>
            <a:off x="405809" y="3902972"/>
            <a:ext cx="4713768" cy="738664"/>
          </a:xfrm>
          <a:prstGeom prst="rect">
            <a:avLst/>
          </a:prstGeom>
          <a:noFill/>
        </p:spPr>
        <p:txBody>
          <a:bodyPr wrap="square">
            <a:spAutoFit/>
          </a:bodyPr>
          <a:lstStyle/>
          <a:p>
            <a:r>
              <a:rPr lang="hr-HR" sz="1400" dirty="0"/>
              <a:t>👉</a:t>
            </a:r>
            <a:r>
              <a:rPr lang="en-US" sz="1400" dirty="0" err="1"/>
              <a:t>Primjer</a:t>
            </a:r>
            <a:r>
              <a:rPr lang="en-US" sz="1400" dirty="0"/>
              <a:t> </a:t>
            </a:r>
            <a:r>
              <a:rPr lang="en-US" sz="1400" dirty="0" err="1"/>
              <a:t>kako</a:t>
            </a:r>
            <a:r>
              <a:rPr lang="en-US" sz="1400" dirty="0"/>
              <a:t> </a:t>
            </a:r>
            <a:r>
              <a:rPr lang="en-US" sz="1400" dirty="0" err="1"/>
              <a:t>izvuci</a:t>
            </a:r>
            <a:r>
              <a:rPr lang="en-US" sz="1400" dirty="0"/>
              <a:t> </a:t>
            </a:r>
            <a:r>
              <a:rPr lang="en-US" sz="1400" dirty="0" err="1"/>
              <a:t>posljednji</a:t>
            </a:r>
            <a:r>
              <a:rPr lang="en-US" sz="1400" dirty="0"/>
              <a:t> </a:t>
            </a:r>
            <a:r>
              <a:rPr lang="en-US" sz="1400" dirty="0" err="1"/>
              <a:t>znak</a:t>
            </a:r>
            <a:endParaRPr lang="en-US" sz="1400" dirty="0"/>
          </a:p>
          <a:p>
            <a:endParaRPr lang="en-US" sz="1400" dirty="0"/>
          </a:p>
          <a:p>
            <a:endParaRPr lang="en-US" sz="1400" dirty="0"/>
          </a:p>
        </p:txBody>
      </p:sp>
      <p:pic>
        <p:nvPicPr>
          <p:cNvPr id="16" name="Picture 15">
            <a:extLst>
              <a:ext uri="{FF2B5EF4-FFF2-40B4-BE49-F238E27FC236}">
                <a16:creationId xmlns:a16="http://schemas.microsoft.com/office/drawing/2014/main" id="{CBE2273C-C71F-B350-3445-7C017E2133FA}"/>
              </a:ext>
            </a:extLst>
          </p:cNvPr>
          <p:cNvPicPr>
            <a:picLocks noChangeAspect="1"/>
          </p:cNvPicPr>
          <p:nvPr/>
        </p:nvPicPr>
        <p:blipFill>
          <a:blip r:embed="rId5"/>
          <a:stretch>
            <a:fillRect/>
          </a:stretch>
        </p:blipFill>
        <p:spPr>
          <a:xfrm>
            <a:off x="6858332" y="3768568"/>
            <a:ext cx="3290446" cy="1271424"/>
          </a:xfrm>
          <a:prstGeom prst="rect">
            <a:avLst/>
          </a:prstGeom>
        </p:spPr>
      </p:pic>
    </p:spTree>
    <p:extLst>
      <p:ext uri="{BB962C8B-B14F-4D97-AF65-F5344CB8AC3E}">
        <p14:creationId xmlns:p14="http://schemas.microsoft.com/office/powerpoint/2010/main" val="4086778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8306-D3A6-DFA1-615D-1401E61474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3FD0E5-177E-8BF0-28D3-DDF5A954894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MATEMATIKA</a:t>
            </a:r>
            <a:endParaRPr lang="hr-HR" dirty="0"/>
          </a:p>
        </p:txBody>
      </p:sp>
      <p:sp>
        <p:nvSpPr>
          <p:cNvPr id="10" name="TextBox 9">
            <a:extLst>
              <a:ext uri="{FF2B5EF4-FFF2-40B4-BE49-F238E27FC236}">
                <a16:creationId xmlns:a16="http://schemas.microsoft.com/office/drawing/2014/main" id="{15881570-03FF-2B64-3904-4EA1326A602D}"/>
              </a:ext>
            </a:extLst>
          </p:cNvPr>
          <p:cNvSpPr txBox="1"/>
          <p:nvPr/>
        </p:nvSpPr>
        <p:spPr>
          <a:xfrm>
            <a:off x="6797407" y="2119076"/>
            <a:ext cx="4641112" cy="1323439"/>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Zatraži unos od korisnika pomoću </a:t>
            </a:r>
            <a:r>
              <a:rPr lang="hr-HR" sz="1600" dirty="0" err="1"/>
              <a:t>prompt</a:t>
            </a:r>
            <a:r>
              <a:rPr lang="hr-HR" sz="1600" dirty="0"/>
              <a:t>().</a:t>
            </a:r>
            <a:br>
              <a:rPr lang="hr-HR" sz="1600" dirty="0"/>
            </a:br>
            <a:r>
              <a:rPr lang="hr-HR" sz="1600" dirty="0"/>
              <a:t>✔ 2. Izračuna ljudske godine prema formuli.</a:t>
            </a:r>
            <a:br>
              <a:rPr lang="hr-HR" sz="1600" dirty="0"/>
            </a:br>
            <a:r>
              <a:rPr lang="hr-HR" sz="1600" dirty="0"/>
              <a:t>✔ 3. Prikazati rezultat pomoću </a:t>
            </a:r>
            <a:r>
              <a:rPr lang="hr-HR" sz="1600" dirty="0" err="1"/>
              <a:t>alert</a:t>
            </a:r>
            <a:r>
              <a:rPr lang="hr-HR" sz="1600" dirty="0"/>
              <a:t>().</a:t>
            </a:r>
          </a:p>
        </p:txBody>
      </p:sp>
      <p:sp>
        <p:nvSpPr>
          <p:cNvPr id="11" name="Title 1">
            <a:extLst>
              <a:ext uri="{FF2B5EF4-FFF2-40B4-BE49-F238E27FC236}">
                <a16:creationId xmlns:a16="http://schemas.microsoft.com/office/drawing/2014/main" id="{99B9C5CC-0BD2-E628-DFC9-4224098B302E}"/>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4" name="TextBox 13">
            <a:extLst>
              <a:ext uri="{FF2B5EF4-FFF2-40B4-BE49-F238E27FC236}">
                <a16:creationId xmlns:a16="http://schemas.microsoft.com/office/drawing/2014/main" id="{B1A33FE6-F351-F475-30A0-523A52FF2863}"/>
              </a:ext>
            </a:extLst>
          </p:cNvPr>
          <p:cNvSpPr txBox="1"/>
          <p:nvPr/>
        </p:nvSpPr>
        <p:spPr>
          <a:xfrm>
            <a:off x="405809" y="3795834"/>
            <a:ext cx="4713768" cy="738664"/>
          </a:xfrm>
          <a:prstGeom prst="rect">
            <a:avLst/>
          </a:prstGeom>
          <a:noFill/>
        </p:spPr>
        <p:txBody>
          <a:bodyPr wrap="square">
            <a:spAutoFit/>
          </a:bodyPr>
          <a:lstStyle/>
          <a:p>
            <a:r>
              <a:rPr lang="en-US" sz="1400" dirty="0"/>
              <a:t>- Koji je </a:t>
            </a:r>
            <a:r>
              <a:rPr lang="en-US" sz="1400" dirty="0" err="1"/>
              <a:t>rezultat</a:t>
            </a:r>
            <a:r>
              <a:rPr lang="en-US" sz="1400" dirty="0"/>
              <a:t>?</a:t>
            </a:r>
          </a:p>
          <a:p>
            <a:endParaRPr lang="en-US" sz="1400" dirty="0"/>
          </a:p>
          <a:p>
            <a:endParaRPr lang="en-US" sz="1400" dirty="0"/>
          </a:p>
        </p:txBody>
      </p:sp>
      <p:pic>
        <p:nvPicPr>
          <p:cNvPr id="16" name="Picture 15">
            <a:extLst>
              <a:ext uri="{FF2B5EF4-FFF2-40B4-BE49-F238E27FC236}">
                <a16:creationId xmlns:a16="http://schemas.microsoft.com/office/drawing/2014/main" id="{E03E43C0-5FB0-2E7E-78E8-46EE0F953E54}"/>
              </a:ext>
            </a:extLst>
          </p:cNvPr>
          <p:cNvPicPr>
            <a:picLocks noChangeAspect="1"/>
          </p:cNvPicPr>
          <p:nvPr/>
        </p:nvPicPr>
        <p:blipFill>
          <a:blip r:embed="rId3"/>
          <a:stretch>
            <a:fillRect/>
          </a:stretch>
        </p:blipFill>
        <p:spPr>
          <a:xfrm>
            <a:off x="6858332" y="3768568"/>
            <a:ext cx="3290446" cy="1271424"/>
          </a:xfrm>
          <a:prstGeom prst="rect">
            <a:avLst/>
          </a:prstGeom>
        </p:spPr>
      </p:pic>
      <p:pic>
        <p:nvPicPr>
          <p:cNvPr id="3" name="Picture 2">
            <a:extLst>
              <a:ext uri="{FF2B5EF4-FFF2-40B4-BE49-F238E27FC236}">
                <a16:creationId xmlns:a16="http://schemas.microsoft.com/office/drawing/2014/main" id="{05E94A96-C0C8-210C-F73C-52EBAFF7FB4B}"/>
              </a:ext>
            </a:extLst>
          </p:cNvPr>
          <p:cNvPicPr>
            <a:picLocks noChangeAspect="1"/>
          </p:cNvPicPr>
          <p:nvPr/>
        </p:nvPicPr>
        <p:blipFill>
          <a:blip r:embed="rId4"/>
          <a:stretch>
            <a:fillRect/>
          </a:stretch>
        </p:blipFill>
        <p:spPr>
          <a:xfrm>
            <a:off x="543368" y="2076317"/>
            <a:ext cx="4438650" cy="1133475"/>
          </a:xfrm>
          <a:prstGeom prst="rect">
            <a:avLst/>
          </a:prstGeom>
        </p:spPr>
      </p:pic>
      <p:sp>
        <p:nvSpPr>
          <p:cNvPr id="5" name="Title 1">
            <a:extLst>
              <a:ext uri="{FF2B5EF4-FFF2-40B4-BE49-F238E27FC236}">
                <a16:creationId xmlns:a16="http://schemas.microsoft.com/office/drawing/2014/main" id="{0FDFF457-D0D5-5D7D-71F1-35566BEC8FAE}"/>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MATEMATICKI OPERATORI</a:t>
            </a:r>
            <a:endParaRPr lang="hr-HR" sz="1600" dirty="0">
              <a:solidFill>
                <a:schemeClr val="accent3"/>
              </a:solidFill>
            </a:endParaRPr>
          </a:p>
        </p:txBody>
      </p:sp>
      <p:sp>
        <p:nvSpPr>
          <p:cNvPr id="7" name="Title 1">
            <a:extLst>
              <a:ext uri="{FF2B5EF4-FFF2-40B4-BE49-F238E27FC236}">
                <a16:creationId xmlns:a16="http://schemas.microsoft.com/office/drawing/2014/main" id="{43BB6E5E-BB8A-1A25-602A-75B812A16191}"/>
              </a:ext>
            </a:extLst>
          </p:cNvPr>
          <p:cNvSpPr txBox="1">
            <a:spLocks/>
          </p:cNvSpPr>
          <p:nvPr/>
        </p:nvSpPr>
        <p:spPr>
          <a:xfrm>
            <a:off x="401378" y="3196294"/>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REDOSLIJED OPERACIJA</a:t>
            </a:r>
            <a:endParaRPr lang="hr-HR" sz="1600" dirty="0">
              <a:solidFill>
                <a:schemeClr val="accent3"/>
              </a:solidFill>
            </a:endParaRPr>
          </a:p>
        </p:txBody>
      </p:sp>
      <p:pic>
        <p:nvPicPr>
          <p:cNvPr id="12" name="Picture 11">
            <a:extLst>
              <a:ext uri="{FF2B5EF4-FFF2-40B4-BE49-F238E27FC236}">
                <a16:creationId xmlns:a16="http://schemas.microsoft.com/office/drawing/2014/main" id="{F06ADED7-B36D-8885-70A0-CEF0050A0F78}"/>
              </a:ext>
            </a:extLst>
          </p:cNvPr>
          <p:cNvPicPr>
            <a:picLocks noChangeAspect="1"/>
          </p:cNvPicPr>
          <p:nvPr/>
        </p:nvPicPr>
        <p:blipFill>
          <a:blip r:embed="rId5"/>
          <a:stretch>
            <a:fillRect/>
          </a:stretch>
        </p:blipFill>
        <p:spPr>
          <a:xfrm>
            <a:off x="469263" y="4165166"/>
            <a:ext cx="1838325" cy="438150"/>
          </a:xfrm>
          <a:prstGeom prst="rect">
            <a:avLst/>
          </a:prstGeom>
        </p:spPr>
      </p:pic>
      <p:sp>
        <p:nvSpPr>
          <p:cNvPr id="15" name="TextBox 14">
            <a:extLst>
              <a:ext uri="{FF2B5EF4-FFF2-40B4-BE49-F238E27FC236}">
                <a16:creationId xmlns:a16="http://schemas.microsoft.com/office/drawing/2014/main" id="{108491F6-3FA5-07B9-F04A-926975356E27}"/>
              </a:ext>
            </a:extLst>
          </p:cNvPr>
          <p:cNvSpPr txBox="1"/>
          <p:nvPr/>
        </p:nvSpPr>
        <p:spPr>
          <a:xfrm>
            <a:off x="315432" y="4786460"/>
            <a:ext cx="4873256" cy="1431856"/>
          </a:xfrm>
          <a:prstGeom prst="rect">
            <a:avLst/>
          </a:prstGeom>
          <a:noFill/>
        </p:spPr>
        <p:txBody>
          <a:bodyPr wrap="square">
            <a:spAutoFit/>
          </a:bodyPr>
          <a:lstStyle/>
          <a:p>
            <a:r>
              <a:rPr lang="hr-HR" sz="1400" dirty="0"/>
              <a:t>👉</a:t>
            </a:r>
            <a:r>
              <a:rPr lang="en-US" sz="1400" dirty="0" err="1"/>
              <a:t>Prvo</a:t>
            </a:r>
            <a:r>
              <a:rPr lang="en-US" sz="1400" dirty="0"/>
              <a:t> se </a:t>
            </a:r>
            <a:r>
              <a:rPr lang="en-US" sz="1400" dirty="0" err="1"/>
              <a:t>izvršavaju</a:t>
            </a:r>
            <a:r>
              <a:rPr lang="en-US" sz="1400" dirty="0"/>
              <a:t> </a:t>
            </a:r>
            <a:r>
              <a:rPr lang="en-US" sz="1400" dirty="0" err="1"/>
              <a:t>množenje</a:t>
            </a:r>
            <a:r>
              <a:rPr lang="en-US" sz="1400" dirty="0"/>
              <a:t> * </a:t>
            </a:r>
            <a:r>
              <a:rPr lang="en-US" sz="1400" dirty="0" err="1"/>
              <a:t>i</a:t>
            </a:r>
            <a:r>
              <a:rPr lang="en-US" sz="1400" dirty="0"/>
              <a:t> </a:t>
            </a:r>
            <a:r>
              <a:rPr lang="en-US" sz="1400" dirty="0" err="1"/>
              <a:t>dijeljenje</a:t>
            </a:r>
            <a:r>
              <a:rPr lang="en-US" sz="1400" dirty="0"/>
              <a:t> /, a </a:t>
            </a:r>
            <a:r>
              <a:rPr lang="en-US" sz="1400" dirty="0" err="1"/>
              <a:t>zatim</a:t>
            </a:r>
            <a:r>
              <a:rPr lang="en-US" sz="1400" dirty="0"/>
              <a:t> </a:t>
            </a:r>
            <a:r>
              <a:rPr lang="en-US" sz="1400" dirty="0" err="1"/>
              <a:t>zbrajanje</a:t>
            </a:r>
            <a:r>
              <a:rPr lang="en-US" sz="1400" dirty="0"/>
              <a:t> + </a:t>
            </a:r>
            <a:r>
              <a:rPr lang="en-US" sz="1400" dirty="0" err="1"/>
              <a:t>i</a:t>
            </a:r>
            <a:r>
              <a:rPr lang="en-US" sz="1400" dirty="0"/>
              <a:t> </a:t>
            </a:r>
            <a:r>
              <a:rPr lang="en-US" sz="1400" dirty="0" err="1"/>
              <a:t>oduzimanje</a:t>
            </a:r>
            <a:r>
              <a:rPr lang="en-US" sz="1400" dirty="0"/>
              <a:t> -.✔ </a:t>
            </a:r>
          </a:p>
          <a:p>
            <a:r>
              <a:rPr lang="hr-HR" sz="1400" dirty="0"/>
              <a:t>👉 </a:t>
            </a:r>
            <a:r>
              <a:rPr lang="en-US" sz="1400" dirty="0"/>
              <a:t>Ako </a:t>
            </a:r>
            <a:r>
              <a:rPr lang="en-US" sz="1400" dirty="0" err="1"/>
              <a:t>želimo</a:t>
            </a:r>
            <a:r>
              <a:rPr lang="en-US" sz="1400" dirty="0"/>
              <a:t> </a:t>
            </a:r>
            <a:r>
              <a:rPr lang="en-US" sz="1400" dirty="0" err="1"/>
              <a:t>promijeniti</a:t>
            </a:r>
            <a:r>
              <a:rPr lang="en-US" sz="1400" dirty="0"/>
              <a:t> </a:t>
            </a:r>
            <a:r>
              <a:rPr lang="en-US" sz="1400" dirty="0" err="1"/>
              <a:t>redoslijed</a:t>
            </a:r>
            <a:r>
              <a:rPr lang="en-US" sz="1400" dirty="0"/>
              <a:t>, </a:t>
            </a:r>
            <a:r>
              <a:rPr lang="en-US" sz="1400" dirty="0" err="1"/>
              <a:t>koristimo</a:t>
            </a:r>
            <a:r>
              <a:rPr lang="en-US" sz="1400" dirty="0"/>
              <a:t> </a:t>
            </a:r>
            <a:r>
              <a:rPr lang="en-US" sz="1400" dirty="0" err="1"/>
              <a:t>zagrade</a:t>
            </a:r>
            <a:r>
              <a:rPr lang="en-US" sz="1400" dirty="0"/>
              <a:t> ().</a:t>
            </a:r>
          </a:p>
          <a:p>
            <a:endParaRPr lang="en-US" sz="1400" dirty="0"/>
          </a:p>
          <a:p>
            <a:endParaRPr lang="en-US" sz="1400" dirty="0"/>
          </a:p>
        </p:txBody>
      </p:sp>
      <p:pic>
        <p:nvPicPr>
          <p:cNvPr id="18" name="Picture 17">
            <a:extLst>
              <a:ext uri="{FF2B5EF4-FFF2-40B4-BE49-F238E27FC236}">
                <a16:creationId xmlns:a16="http://schemas.microsoft.com/office/drawing/2014/main" id="{35197928-A424-F944-0CFC-07F89C1959C5}"/>
              </a:ext>
            </a:extLst>
          </p:cNvPr>
          <p:cNvPicPr>
            <a:picLocks noChangeAspect="1"/>
          </p:cNvPicPr>
          <p:nvPr/>
        </p:nvPicPr>
        <p:blipFill>
          <a:blip r:embed="rId6"/>
          <a:stretch>
            <a:fillRect/>
          </a:stretch>
        </p:blipFill>
        <p:spPr>
          <a:xfrm>
            <a:off x="2816077" y="4080009"/>
            <a:ext cx="1924050" cy="619125"/>
          </a:xfrm>
          <a:prstGeom prst="rect">
            <a:avLst/>
          </a:prstGeom>
        </p:spPr>
      </p:pic>
    </p:spTree>
    <p:extLst>
      <p:ext uri="{BB962C8B-B14F-4D97-AF65-F5344CB8AC3E}">
        <p14:creationId xmlns:p14="http://schemas.microsoft.com/office/powerpoint/2010/main" val="236957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A3D9E-6908-6279-982F-92AB2E711B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CC2C-0D88-C7B9-DBE0-B9B9CD2EE1F6}"/>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NAPREDNI OPERATORI</a:t>
            </a:r>
            <a:endParaRPr lang="hr-HR" dirty="0"/>
          </a:p>
        </p:txBody>
      </p:sp>
      <p:sp>
        <p:nvSpPr>
          <p:cNvPr id="5" name="Title 1">
            <a:extLst>
              <a:ext uri="{FF2B5EF4-FFF2-40B4-BE49-F238E27FC236}">
                <a16:creationId xmlns:a16="http://schemas.microsoft.com/office/drawing/2014/main" id="{FAC8AE9D-D632-D9B2-F0A4-EE41950BFE96}"/>
              </a:ext>
            </a:extLst>
          </p:cNvPr>
          <p:cNvSpPr txBox="1">
            <a:spLocks/>
          </p:cNvSpPr>
          <p:nvPr/>
        </p:nvSpPr>
        <p:spPr>
          <a:xfrm>
            <a:off x="469263"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INCREMENT/DECREMENT</a:t>
            </a:r>
            <a:endParaRPr lang="hr-HR" sz="1600" dirty="0">
              <a:solidFill>
                <a:schemeClr val="accent3"/>
              </a:solidFill>
            </a:endParaRPr>
          </a:p>
        </p:txBody>
      </p:sp>
      <p:sp>
        <p:nvSpPr>
          <p:cNvPr id="7" name="Title 1">
            <a:extLst>
              <a:ext uri="{FF2B5EF4-FFF2-40B4-BE49-F238E27FC236}">
                <a16:creationId xmlns:a16="http://schemas.microsoft.com/office/drawing/2014/main" id="{912D58F5-C813-4032-D3C1-389FCD556060}"/>
              </a:ext>
            </a:extLst>
          </p:cNvPr>
          <p:cNvSpPr txBox="1">
            <a:spLocks/>
          </p:cNvSpPr>
          <p:nvPr/>
        </p:nvSpPr>
        <p:spPr>
          <a:xfrm>
            <a:off x="4276946" y="1344707"/>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SKRACENI OPERATORI</a:t>
            </a:r>
            <a:endParaRPr lang="hr-HR" sz="1600" dirty="0">
              <a:solidFill>
                <a:schemeClr val="accent3"/>
              </a:solidFill>
            </a:endParaRPr>
          </a:p>
        </p:txBody>
      </p:sp>
      <p:pic>
        <p:nvPicPr>
          <p:cNvPr id="6" name="Picture 5">
            <a:extLst>
              <a:ext uri="{FF2B5EF4-FFF2-40B4-BE49-F238E27FC236}">
                <a16:creationId xmlns:a16="http://schemas.microsoft.com/office/drawing/2014/main" id="{475BCD00-A25F-DD6F-1029-3FB35D2608E7}"/>
              </a:ext>
            </a:extLst>
          </p:cNvPr>
          <p:cNvPicPr>
            <a:picLocks noChangeAspect="1"/>
          </p:cNvPicPr>
          <p:nvPr/>
        </p:nvPicPr>
        <p:blipFill>
          <a:blip r:embed="rId3"/>
          <a:stretch>
            <a:fillRect/>
          </a:stretch>
        </p:blipFill>
        <p:spPr>
          <a:xfrm>
            <a:off x="514793" y="2044781"/>
            <a:ext cx="2247900" cy="1266825"/>
          </a:xfrm>
          <a:prstGeom prst="rect">
            <a:avLst/>
          </a:prstGeom>
        </p:spPr>
      </p:pic>
      <p:pic>
        <p:nvPicPr>
          <p:cNvPr id="9" name="Picture 8">
            <a:extLst>
              <a:ext uri="{FF2B5EF4-FFF2-40B4-BE49-F238E27FC236}">
                <a16:creationId xmlns:a16="http://schemas.microsoft.com/office/drawing/2014/main" id="{817BEFAE-F534-F7C9-7F66-4EED0A3C1C6A}"/>
              </a:ext>
            </a:extLst>
          </p:cNvPr>
          <p:cNvPicPr>
            <a:picLocks noChangeAspect="1"/>
          </p:cNvPicPr>
          <p:nvPr/>
        </p:nvPicPr>
        <p:blipFill>
          <a:blip r:embed="rId4"/>
          <a:stretch>
            <a:fillRect/>
          </a:stretch>
        </p:blipFill>
        <p:spPr>
          <a:xfrm>
            <a:off x="4344830" y="2044781"/>
            <a:ext cx="1324909" cy="1787377"/>
          </a:xfrm>
          <a:prstGeom prst="rect">
            <a:avLst/>
          </a:prstGeom>
        </p:spPr>
      </p:pic>
      <p:sp>
        <p:nvSpPr>
          <p:cNvPr id="21" name="TextBox 20">
            <a:extLst>
              <a:ext uri="{FF2B5EF4-FFF2-40B4-BE49-F238E27FC236}">
                <a16:creationId xmlns:a16="http://schemas.microsoft.com/office/drawing/2014/main" id="{36E96C0E-EBA5-4C9E-989C-F1E09D1AB910}"/>
              </a:ext>
            </a:extLst>
          </p:cNvPr>
          <p:cNvSpPr txBox="1"/>
          <p:nvPr/>
        </p:nvSpPr>
        <p:spPr>
          <a:xfrm>
            <a:off x="426733" y="4532232"/>
            <a:ext cx="8156170" cy="584775"/>
          </a:xfrm>
          <a:prstGeom prst="rect">
            <a:avLst/>
          </a:prstGeom>
          <a:noFill/>
        </p:spPr>
        <p:txBody>
          <a:bodyPr wrap="square">
            <a:spAutoFit/>
          </a:bodyPr>
          <a:lstStyle/>
          <a:p>
            <a:r>
              <a:rPr lang="hr-HR" sz="1600" dirty="0"/>
              <a:t>💡Ovi operatori olakšavaju kod i poboljšavaju čitljivost.</a:t>
            </a:r>
          </a:p>
          <a:p>
            <a:endParaRPr lang="en-US" sz="1600" dirty="0"/>
          </a:p>
        </p:txBody>
      </p:sp>
    </p:spTree>
    <p:extLst>
      <p:ext uri="{BB962C8B-B14F-4D97-AF65-F5344CB8AC3E}">
        <p14:creationId xmlns:p14="http://schemas.microsoft.com/office/powerpoint/2010/main" val="102213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9534B-86F6-60CC-B006-F2C0D6EA69B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8780EB-B366-FC8C-E109-92EBB45AEA3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A37DF16-43CA-9480-CA2B-168C49D4B4CE}"/>
              </a:ext>
            </a:extLst>
          </p:cNvPr>
          <p:cNvSpPr txBox="1"/>
          <p:nvPr/>
        </p:nvSpPr>
        <p:spPr>
          <a:xfrm>
            <a:off x="6797407" y="2119076"/>
            <a:ext cx="4641112" cy="830997"/>
          </a:xfrm>
          <a:prstGeom prst="rect">
            <a:avLst/>
          </a:prstGeom>
          <a:noFill/>
        </p:spPr>
        <p:txBody>
          <a:bodyPr wrap="square">
            <a:spAutoFit/>
          </a:bodyPr>
          <a:lstStyle/>
          <a:p>
            <a:r>
              <a:rPr lang="hr-HR" sz="1600" dirty="0"/>
              <a:t>Napis</a:t>
            </a:r>
            <a:r>
              <a:rPr lang="en-US" sz="1600" dirty="0" err="1"/>
              <a:t>ite</a:t>
            </a:r>
            <a:r>
              <a:rPr lang="en-US" sz="1600" dirty="0"/>
              <a:t> </a:t>
            </a:r>
            <a:r>
              <a:rPr lang="en-US" sz="1600" dirty="0" err="1"/>
              <a:t>kod</a:t>
            </a:r>
            <a:r>
              <a:rPr lang="en-US" sz="1600" dirty="0"/>
              <a:t> </a:t>
            </a:r>
            <a:r>
              <a:rPr lang="hr-HR" sz="1600" dirty="0"/>
              <a:t>koji:</a:t>
            </a:r>
            <a:br>
              <a:rPr lang="hr-HR" sz="1600" dirty="0"/>
            </a:br>
            <a:r>
              <a:rPr lang="hr-HR" sz="1600" dirty="0"/>
              <a:t>✔ 1. </a:t>
            </a:r>
            <a:r>
              <a:rPr lang="en-US" sz="1600" dirty="0" err="1"/>
              <a:t>Daje</a:t>
            </a:r>
            <a:r>
              <a:rPr lang="en-US" sz="1600" dirty="0"/>
              <a:t> dole </a:t>
            </a:r>
            <a:r>
              <a:rPr lang="en-US" sz="1600" dirty="0" err="1"/>
              <a:t>prikazani</a:t>
            </a:r>
            <a:r>
              <a:rPr lang="en-US" sz="1600" dirty="0"/>
              <a:t> </a:t>
            </a:r>
            <a:r>
              <a:rPr lang="en-US" sz="1600" dirty="0" err="1"/>
              <a:t>tekst</a:t>
            </a:r>
            <a:r>
              <a:rPr lang="en-US" sz="1600" dirty="0"/>
              <a:t> </a:t>
            </a:r>
            <a:r>
              <a:rPr lang="en-US" sz="1600" dirty="0" err="1"/>
              <a:t>kao</a:t>
            </a:r>
            <a:r>
              <a:rPr lang="en-US" sz="1600" dirty="0"/>
              <a:t> log </a:t>
            </a:r>
            <a:r>
              <a:rPr lang="en-US" sz="1600" dirty="0" err="1"/>
              <a:t>umjesto</a:t>
            </a:r>
            <a:r>
              <a:rPr lang="en-US" sz="1600" dirty="0"/>
              <a:t> </a:t>
            </a:r>
            <a:r>
              <a:rPr lang="en-US" sz="1600" dirty="0" err="1"/>
              <a:t>alera</a:t>
            </a:r>
            <a:endParaRPr lang="hr-HR" sz="1600" dirty="0"/>
          </a:p>
        </p:txBody>
      </p:sp>
      <p:sp>
        <p:nvSpPr>
          <p:cNvPr id="11" name="Title 1">
            <a:extLst>
              <a:ext uri="{FF2B5EF4-FFF2-40B4-BE49-F238E27FC236}">
                <a16:creationId xmlns:a16="http://schemas.microsoft.com/office/drawing/2014/main" id="{F5FFAE0A-D1D1-5E24-AB4E-84CFED204738}"/>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E80C16D4-7228-F5DE-9A17-078B7BCA87D7}"/>
              </a:ext>
            </a:extLst>
          </p:cNvPr>
          <p:cNvSpPr txBox="1"/>
          <p:nvPr/>
        </p:nvSpPr>
        <p:spPr>
          <a:xfrm>
            <a:off x="405809" y="1314124"/>
            <a:ext cx="4873256" cy="954107"/>
          </a:xfrm>
          <a:prstGeom prst="rect">
            <a:avLst/>
          </a:prstGeom>
          <a:noFill/>
        </p:spPr>
        <p:txBody>
          <a:bodyPr wrap="square">
            <a:spAutoFit/>
          </a:bodyPr>
          <a:lstStyle/>
          <a:p>
            <a:r>
              <a:rPr lang="hr-HR" sz="1400" dirty="0"/>
              <a:t>👉Koristimo je da izbjegnemo ponavljanje koda.</a:t>
            </a:r>
            <a:endParaRPr lang="en-US" sz="1400" dirty="0"/>
          </a:p>
          <a:p>
            <a:r>
              <a:rPr lang="hr-HR" sz="1400" dirty="0"/>
              <a:t>👉 </a:t>
            </a:r>
            <a:r>
              <a:rPr lang="pl-PL" sz="1400" dirty="0"/>
              <a:t> Pozivamo je samo kada nam treba</a:t>
            </a:r>
            <a:endParaRPr lang="en-US" sz="1400" dirty="0"/>
          </a:p>
          <a:p>
            <a:endParaRPr lang="en-US" sz="1400" dirty="0"/>
          </a:p>
          <a:p>
            <a:endParaRPr lang="en-US" sz="1400" dirty="0"/>
          </a:p>
        </p:txBody>
      </p:sp>
      <p:pic>
        <p:nvPicPr>
          <p:cNvPr id="9" name="Picture 8">
            <a:extLst>
              <a:ext uri="{FF2B5EF4-FFF2-40B4-BE49-F238E27FC236}">
                <a16:creationId xmlns:a16="http://schemas.microsoft.com/office/drawing/2014/main" id="{5CB09BFB-5AAF-0F3E-9073-5F6B58E51722}"/>
              </a:ext>
            </a:extLst>
          </p:cNvPr>
          <p:cNvPicPr>
            <a:picLocks noChangeAspect="1"/>
          </p:cNvPicPr>
          <p:nvPr/>
        </p:nvPicPr>
        <p:blipFill>
          <a:blip r:embed="rId3"/>
          <a:stretch>
            <a:fillRect/>
          </a:stretch>
        </p:blipFill>
        <p:spPr>
          <a:xfrm>
            <a:off x="405809" y="5039992"/>
            <a:ext cx="4352925" cy="409575"/>
          </a:xfrm>
          <a:prstGeom prst="rect">
            <a:avLst/>
          </a:prstGeom>
        </p:spPr>
      </p:pic>
      <p:pic>
        <p:nvPicPr>
          <p:cNvPr id="17" name="Picture 16">
            <a:extLst>
              <a:ext uri="{FF2B5EF4-FFF2-40B4-BE49-F238E27FC236}">
                <a16:creationId xmlns:a16="http://schemas.microsoft.com/office/drawing/2014/main" id="{06D06D7B-AFC0-182E-2570-0E7E56810D08}"/>
              </a:ext>
            </a:extLst>
          </p:cNvPr>
          <p:cNvPicPr>
            <a:picLocks noChangeAspect="1"/>
          </p:cNvPicPr>
          <p:nvPr/>
        </p:nvPicPr>
        <p:blipFill>
          <a:blip r:embed="rId4"/>
          <a:stretch>
            <a:fillRect/>
          </a:stretch>
        </p:blipFill>
        <p:spPr>
          <a:xfrm>
            <a:off x="6797407" y="3174406"/>
            <a:ext cx="2705100" cy="1865586"/>
          </a:xfrm>
          <a:prstGeom prst="rect">
            <a:avLst/>
          </a:prstGeom>
        </p:spPr>
      </p:pic>
      <p:pic>
        <p:nvPicPr>
          <p:cNvPr id="20" name="Picture 19">
            <a:extLst>
              <a:ext uri="{FF2B5EF4-FFF2-40B4-BE49-F238E27FC236}">
                <a16:creationId xmlns:a16="http://schemas.microsoft.com/office/drawing/2014/main" id="{9ED96686-E11F-00C7-E6F1-CFF9FEB23E6C}"/>
              </a:ext>
            </a:extLst>
          </p:cNvPr>
          <p:cNvPicPr>
            <a:picLocks noChangeAspect="1"/>
          </p:cNvPicPr>
          <p:nvPr/>
        </p:nvPicPr>
        <p:blipFill>
          <a:blip r:embed="rId5"/>
          <a:stretch>
            <a:fillRect/>
          </a:stretch>
        </p:blipFill>
        <p:spPr>
          <a:xfrm>
            <a:off x="502499" y="1959269"/>
            <a:ext cx="4010025" cy="723900"/>
          </a:xfrm>
          <a:prstGeom prst="rect">
            <a:avLst/>
          </a:prstGeom>
        </p:spPr>
      </p:pic>
      <p:pic>
        <p:nvPicPr>
          <p:cNvPr id="22" name="Picture 21">
            <a:extLst>
              <a:ext uri="{FF2B5EF4-FFF2-40B4-BE49-F238E27FC236}">
                <a16:creationId xmlns:a16="http://schemas.microsoft.com/office/drawing/2014/main" id="{7B97DD35-0D84-3649-4B60-451C9021E5A1}"/>
              </a:ext>
            </a:extLst>
          </p:cNvPr>
          <p:cNvPicPr>
            <a:picLocks noChangeAspect="1"/>
          </p:cNvPicPr>
          <p:nvPr/>
        </p:nvPicPr>
        <p:blipFill>
          <a:blip r:embed="rId6"/>
          <a:stretch>
            <a:fillRect/>
          </a:stretch>
        </p:blipFill>
        <p:spPr>
          <a:xfrm>
            <a:off x="530852" y="3249747"/>
            <a:ext cx="2705100" cy="1438275"/>
          </a:xfrm>
          <a:prstGeom prst="rect">
            <a:avLst/>
          </a:prstGeom>
        </p:spPr>
      </p:pic>
    </p:spTree>
    <p:extLst>
      <p:ext uri="{BB962C8B-B14F-4D97-AF65-F5344CB8AC3E}">
        <p14:creationId xmlns:p14="http://schemas.microsoft.com/office/powerpoint/2010/main" val="3322153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4C7A9-C4CF-366D-077E-EEAF6F5CC9A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6BB4241-8BC7-9A76-0A86-AF92E96682B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C3AE330B-2FC5-E317-0FCC-FEFB8A00BF4A}"/>
              </a:ext>
            </a:extLst>
          </p:cNvPr>
          <p:cNvSpPr txBox="1"/>
          <p:nvPr/>
        </p:nvSpPr>
        <p:spPr>
          <a:xfrm>
            <a:off x="6797407" y="2119076"/>
            <a:ext cx="4641112" cy="1323439"/>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treba primati količinu novca.</a:t>
            </a:r>
            <a:br>
              <a:rPr lang="hr-HR" sz="1600" dirty="0"/>
            </a:br>
            <a:r>
              <a:rPr lang="hr-HR" sz="1600" dirty="0"/>
              <a:t>✔ Izračunava koliko boca ml</a:t>
            </a:r>
            <a:r>
              <a:rPr lang="en-US" sz="1600" dirty="0" err="1"/>
              <a:t>ij</a:t>
            </a:r>
            <a:r>
              <a:rPr lang="hr-HR" sz="1600" dirty="0"/>
              <a:t>eka može kupiti (1 boca = 1.5$).</a:t>
            </a:r>
            <a:br>
              <a:rPr lang="hr-HR" sz="1600" dirty="0"/>
            </a:br>
            <a:r>
              <a:rPr lang="hr-HR" sz="1600" dirty="0"/>
              <a:t>✔ Prikazuje koliko boca može kupiti.</a:t>
            </a:r>
          </a:p>
        </p:txBody>
      </p:sp>
      <p:sp>
        <p:nvSpPr>
          <p:cNvPr id="11" name="Title 1">
            <a:extLst>
              <a:ext uri="{FF2B5EF4-FFF2-40B4-BE49-F238E27FC236}">
                <a16:creationId xmlns:a16="http://schemas.microsoft.com/office/drawing/2014/main" id="{7BB30BE9-EB66-EEE0-E384-63FD7761DBEA}"/>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3685D6FF-86D5-8113-1805-E803528DF342}"/>
              </a:ext>
            </a:extLst>
          </p:cNvPr>
          <p:cNvSpPr txBox="1"/>
          <p:nvPr/>
        </p:nvSpPr>
        <p:spPr>
          <a:xfrm>
            <a:off x="405809" y="1367700"/>
            <a:ext cx="4873256" cy="1384995"/>
          </a:xfrm>
          <a:prstGeom prst="rect">
            <a:avLst/>
          </a:prstGeom>
          <a:noFill/>
        </p:spPr>
        <p:txBody>
          <a:bodyPr wrap="square">
            <a:spAutoFit/>
          </a:bodyPr>
          <a:lstStyle/>
          <a:p>
            <a:r>
              <a:rPr lang="hr-HR" sz="1400" dirty="0"/>
              <a:t>👉</a:t>
            </a:r>
            <a:r>
              <a:rPr lang="en-US" sz="1400" dirty="0"/>
              <a:t> </a:t>
            </a:r>
            <a:r>
              <a:rPr lang="hr-HR" sz="1400" dirty="0"/>
              <a:t>Parametri omogućuju da funkcija primi unos i koristi ga unutar svog koda</a:t>
            </a:r>
            <a:endParaRPr lang="en-US" sz="1400" dirty="0"/>
          </a:p>
          <a:p>
            <a:r>
              <a:rPr lang="hr-HR" sz="1400" dirty="0"/>
              <a:t>👉 </a:t>
            </a:r>
            <a:r>
              <a:rPr lang="pl-PL" sz="1400" dirty="0"/>
              <a:t> </a:t>
            </a:r>
            <a:r>
              <a:rPr lang="hr-HR" sz="1400" dirty="0"/>
              <a:t>Bez parametara, funkcija uvijek radi isto – s parametrima možemo mijenjati njen ishod!</a:t>
            </a:r>
            <a:endParaRPr lang="en-US" sz="1400" dirty="0"/>
          </a:p>
          <a:p>
            <a:endParaRPr lang="en-US" sz="1400" dirty="0"/>
          </a:p>
          <a:p>
            <a:endParaRPr lang="en-US" sz="1400" dirty="0"/>
          </a:p>
        </p:txBody>
      </p:sp>
      <p:pic>
        <p:nvPicPr>
          <p:cNvPr id="3" name="Picture 2">
            <a:extLst>
              <a:ext uri="{FF2B5EF4-FFF2-40B4-BE49-F238E27FC236}">
                <a16:creationId xmlns:a16="http://schemas.microsoft.com/office/drawing/2014/main" id="{123B687A-1DC5-080A-A493-03C1B7C6C5D6}"/>
              </a:ext>
            </a:extLst>
          </p:cNvPr>
          <p:cNvPicPr>
            <a:picLocks noChangeAspect="1"/>
          </p:cNvPicPr>
          <p:nvPr/>
        </p:nvPicPr>
        <p:blipFill>
          <a:blip r:embed="rId3"/>
          <a:stretch>
            <a:fillRect/>
          </a:stretch>
        </p:blipFill>
        <p:spPr>
          <a:xfrm>
            <a:off x="491423" y="2422643"/>
            <a:ext cx="2905125" cy="971550"/>
          </a:xfrm>
          <a:prstGeom prst="rect">
            <a:avLst/>
          </a:prstGeom>
        </p:spPr>
      </p:pic>
      <p:pic>
        <p:nvPicPr>
          <p:cNvPr id="6" name="Picture 5">
            <a:extLst>
              <a:ext uri="{FF2B5EF4-FFF2-40B4-BE49-F238E27FC236}">
                <a16:creationId xmlns:a16="http://schemas.microsoft.com/office/drawing/2014/main" id="{CA95270F-BADF-97CC-DFF3-3EE3F9D1919D}"/>
              </a:ext>
            </a:extLst>
          </p:cNvPr>
          <p:cNvPicPr>
            <a:picLocks noChangeAspect="1"/>
          </p:cNvPicPr>
          <p:nvPr/>
        </p:nvPicPr>
        <p:blipFill>
          <a:blip r:embed="rId4"/>
          <a:stretch>
            <a:fillRect/>
          </a:stretch>
        </p:blipFill>
        <p:spPr>
          <a:xfrm>
            <a:off x="491423" y="3807638"/>
            <a:ext cx="3829050" cy="1181100"/>
          </a:xfrm>
          <a:prstGeom prst="rect">
            <a:avLst/>
          </a:prstGeom>
        </p:spPr>
      </p:pic>
      <p:pic>
        <p:nvPicPr>
          <p:cNvPr id="8" name="Picture 7">
            <a:extLst>
              <a:ext uri="{FF2B5EF4-FFF2-40B4-BE49-F238E27FC236}">
                <a16:creationId xmlns:a16="http://schemas.microsoft.com/office/drawing/2014/main" id="{03E02BFC-FE35-A62D-99EC-0CBD5558172A}"/>
              </a:ext>
            </a:extLst>
          </p:cNvPr>
          <p:cNvPicPr>
            <a:picLocks noChangeAspect="1"/>
          </p:cNvPicPr>
          <p:nvPr/>
        </p:nvPicPr>
        <p:blipFill>
          <a:blip r:embed="rId5"/>
          <a:stretch>
            <a:fillRect/>
          </a:stretch>
        </p:blipFill>
        <p:spPr>
          <a:xfrm>
            <a:off x="6913266" y="3754062"/>
            <a:ext cx="4638675" cy="885825"/>
          </a:xfrm>
          <a:prstGeom prst="rect">
            <a:avLst/>
          </a:prstGeom>
        </p:spPr>
      </p:pic>
    </p:spTree>
    <p:extLst>
      <p:ext uri="{BB962C8B-B14F-4D97-AF65-F5344CB8AC3E}">
        <p14:creationId xmlns:p14="http://schemas.microsoft.com/office/powerpoint/2010/main" val="3217233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9822-5E57-CD8F-1762-6621A8C7C8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74A9C4A-5085-08A1-D0C6-1667EEAD5F7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sp>
        <p:nvSpPr>
          <p:cNvPr id="10" name="TextBox 9">
            <a:extLst>
              <a:ext uri="{FF2B5EF4-FFF2-40B4-BE49-F238E27FC236}">
                <a16:creationId xmlns:a16="http://schemas.microsoft.com/office/drawing/2014/main" id="{EB87862B-6F9C-55E2-7EE2-B083BCE2EBCE}"/>
              </a:ext>
            </a:extLst>
          </p:cNvPr>
          <p:cNvSpPr txBox="1"/>
          <p:nvPr/>
        </p:nvSpPr>
        <p:spPr>
          <a:xfrm>
            <a:off x="6797407" y="2119076"/>
            <a:ext cx="4641112" cy="1569660"/>
          </a:xfrm>
          <a:prstGeom prst="rect">
            <a:avLst/>
          </a:prstGeom>
          <a:noFill/>
        </p:spPr>
        <p:txBody>
          <a:bodyPr wrap="square">
            <a:spAutoFit/>
          </a:bodyPr>
          <a:lstStyle/>
          <a:p>
            <a:r>
              <a:rPr lang="hr-HR" sz="1600" dirty="0"/>
              <a:t>🔹 </a:t>
            </a:r>
            <a:r>
              <a:rPr lang="hr-HR" sz="1600" b="1" dirty="0"/>
              <a:t>Zadatak:</a:t>
            </a:r>
            <a:br>
              <a:rPr lang="hr-HR" sz="1600" dirty="0"/>
            </a:br>
            <a:r>
              <a:rPr lang="hr-HR" sz="1600" dirty="0"/>
              <a:t>✔ Funkcija prima količinu novca.</a:t>
            </a:r>
            <a:br>
              <a:rPr lang="hr-HR" sz="1600" dirty="0"/>
            </a:br>
            <a:r>
              <a:rPr lang="hr-HR" sz="1600" dirty="0"/>
              <a:t>✔ Izračunava koliko boca ml</a:t>
            </a:r>
            <a:r>
              <a:rPr lang="en-US" sz="1600" dirty="0" err="1"/>
              <a:t>ij</a:t>
            </a:r>
            <a:r>
              <a:rPr lang="hr-HR" sz="1600" dirty="0" err="1"/>
              <a:t>eka</a:t>
            </a:r>
            <a:r>
              <a:rPr lang="hr-HR" sz="1600" dirty="0"/>
              <a:t> može kupiti (1 boca = 1.5$).</a:t>
            </a:r>
            <a:br>
              <a:rPr lang="hr-HR" sz="1600" dirty="0"/>
            </a:br>
            <a:r>
              <a:rPr lang="hr-HR" sz="1600" dirty="0"/>
              <a:t>✔ </a:t>
            </a:r>
            <a:r>
              <a:rPr lang="hr-HR" sz="1600" b="1" dirty="0"/>
              <a:t>Vraća kusur</a:t>
            </a:r>
            <a:r>
              <a:rPr lang="hr-HR" sz="1600" dirty="0"/>
              <a:t> (novac koji je ostao nakon kupovine).</a:t>
            </a:r>
          </a:p>
        </p:txBody>
      </p:sp>
      <p:sp>
        <p:nvSpPr>
          <p:cNvPr id="11" name="Title 1">
            <a:extLst>
              <a:ext uri="{FF2B5EF4-FFF2-40B4-BE49-F238E27FC236}">
                <a16:creationId xmlns:a16="http://schemas.microsoft.com/office/drawing/2014/main" id="{610FD738-C389-7C97-4952-07EAA1D5A412}"/>
              </a:ext>
            </a:extLst>
          </p:cNvPr>
          <p:cNvSpPr>
            <a:spLocks noGrp="1"/>
          </p:cNvSpPr>
          <p:nvPr>
            <p:ph type="title"/>
          </p:nvPr>
        </p:nvSpPr>
        <p:spPr>
          <a:xfrm>
            <a:off x="6797407" y="1367700"/>
            <a:ext cx="5328139" cy="853976"/>
          </a:xfrm>
        </p:spPr>
        <p:txBody>
          <a:bodyPr>
            <a:normAutofit/>
          </a:bodyPr>
          <a:lstStyle/>
          <a:p>
            <a:r>
              <a:rPr lang="en-US" sz="1600" dirty="0"/>
              <a:t>VJEZBA</a:t>
            </a:r>
            <a:endParaRPr lang="hr-HR" sz="1600" dirty="0">
              <a:solidFill>
                <a:schemeClr val="accent3"/>
              </a:solidFill>
            </a:endParaRPr>
          </a:p>
        </p:txBody>
      </p:sp>
      <p:sp>
        <p:nvSpPr>
          <p:cNvPr id="15" name="TextBox 14">
            <a:extLst>
              <a:ext uri="{FF2B5EF4-FFF2-40B4-BE49-F238E27FC236}">
                <a16:creationId xmlns:a16="http://schemas.microsoft.com/office/drawing/2014/main" id="{84414B3A-015C-A288-4438-49665D793A37}"/>
              </a:ext>
            </a:extLst>
          </p:cNvPr>
          <p:cNvSpPr txBox="1"/>
          <p:nvPr/>
        </p:nvSpPr>
        <p:spPr>
          <a:xfrm>
            <a:off x="405809" y="1314124"/>
            <a:ext cx="4873256" cy="1169551"/>
          </a:xfrm>
          <a:prstGeom prst="rect">
            <a:avLst/>
          </a:prstGeom>
          <a:noFill/>
        </p:spPr>
        <p:txBody>
          <a:bodyPr wrap="square">
            <a:spAutoFit/>
          </a:bodyPr>
          <a:lstStyle/>
          <a:p>
            <a:r>
              <a:rPr lang="hr-HR" sz="1400" dirty="0"/>
              <a:t>👉</a:t>
            </a:r>
            <a:r>
              <a:rPr lang="en-US" sz="1400" dirty="0"/>
              <a:t> </a:t>
            </a:r>
            <a:r>
              <a:rPr lang="en-US" sz="1400" b="1" dirty="0"/>
              <a:t>return</a:t>
            </a:r>
            <a:r>
              <a:rPr lang="en-US" sz="1400" dirty="0"/>
              <a:t> </a:t>
            </a:r>
            <a:r>
              <a:rPr lang="hr-HR" sz="1400" dirty="0"/>
              <a:t>omogućava funkciji da vrati vrijednost koja se može koristiti kasnije.</a:t>
            </a:r>
            <a:endParaRPr lang="en-US" sz="1400" dirty="0"/>
          </a:p>
          <a:p>
            <a:r>
              <a:rPr lang="hr-HR" sz="1400" dirty="0"/>
              <a:t>👉 </a:t>
            </a:r>
            <a:r>
              <a:rPr lang="pl-PL" sz="1400" dirty="0"/>
              <a:t> </a:t>
            </a:r>
            <a:r>
              <a:rPr lang="hr-HR" sz="1400" dirty="0"/>
              <a:t>Bez </a:t>
            </a:r>
            <a:r>
              <a:rPr lang="en-US" sz="1400" b="1" dirty="0"/>
              <a:t>return</a:t>
            </a:r>
            <a:r>
              <a:rPr lang="en-US" sz="1400" dirty="0"/>
              <a:t> </a:t>
            </a:r>
            <a:r>
              <a:rPr lang="hr-HR" sz="1400" dirty="0"/>
              <a:t>funkcija izvršava radnju, ali ne vraća nikakav rezultat.</a:t>
            </a:r>
            <a:endParaRPr lang="en-US" sz="1400" dirty="0"/>
          </a:p>
          <a:p>
            <a:endParaRPr lang="en-US" sz="1400" dirty="0"/>
          </a:p>
        </p:txBody>
      </p:sp>
      <p:pic>
        <p:nvPicPr>
          <p:cNvPr id="5" name="Picture 4">
            <a:extLst>
              <a:ext uri="{FF2B5EF4-FFF2-40B4-BE49-F238E27FC236}">
                <a16:creationId xmlns:a16="http://schemas.microsoft.com/office/drawing/2014/main" id="{7EC46974-32E7-0622-E6CA-FF22333CD68D}"/>
              </a:ext>
            </a:extLst>
          </p:cNvPr>
          <p:cNvPicPr>
            <a:picLocks noChangeAspect="1"/>
          </p:cNvPicPr>
          <p:nvPr/>
        </p:nvPicPr>
        <p:blipFill>
          <a:blip r:embed="rId3"/>
          <a:stretch>
            <a:fillRect/>
          </a:stretch>
        </p:blipFill>
        <p:spPr>
          <a:xfrm>
            <a:off x="491423" y="2483675"/>
            <a:ext cx="4848225" cy="895350"/>
          </a:xfrm>
          <a:prstGeom prst="rect">
            <a:avLst/>
          </a:prstGeom>
        </p:spPr>
      </p:pic>
      <p:pic>
        <p:nvPicPr>
          <p:cNvPr id="9" name="Picture 8">
            <a:extLst>
              <a:ext uri="{FF2B5EF4-FFF2-40B4-BE49-F238E27FC236}">
                <a16:creationId xmlns:a16="http://schemas.microsoft.com/office/drawing/2014/main" id="{8B138C34-FBF7-CAC5-606D-63879123FE9C}"/>
              </a:ext>
            </a:extLst>
          </p:cNvPr>
          <p:cNvPicPr>
            <a:picLocks noChangeAspect="1"/>
          </p:cNvPicPr>
          <p:nvPr/>
        </p:nvPicPr>
        <p:blipFill>
          <a:blip r:embed="rId4"/>
          <a:stretch>
            <a:fillRect/>
          </a:stretch>
        </p:blipFill>
        <p:spPr>
          <a:xfrm>
            <a:off x="491423" y="3832926"/>
            <a:ext cx="3086100" cy="1095375"/>
          </a:xfrm>
          <a:prstGeom prst="rect">
            <a:avLst/>
          </a:prstGeom>
        </p:spPr>
      </p:pic>
      <p:pic>
        <p:nvPicPr>
          <p:cNvPr id="13" name="Picture 12">
            <a:extLst>
              <a:ext uri="{FF2B5EF4-FFF2-40B4-BE49-F238E27FC236}">
                <a16:creationId xmlns:a16="http://schemas.microsoft.com/office/drawing/2014/main" id="{FC8C352E-AE75-A633-B7B3-148A869DA977}"/>
              </a:ext>
            </a:extLst>
          </p:cNvPr>
          <p:cNvPicPr>
            <a:picLocks noChangeAspect="1"/>
          </p:cNvPicPr>
          <p:nvPr/>
        </p:nvPicPr>
        <p:blipFill>
          <a:blip r:embed="rId5"/>
          <a:stretch>
            <a:fillRect/>
          </a:stretch>
        </p:blipFill>
        <p:spPr>
          <a:xfrm>
            <a:off x="6879375" y="4059112"/>
            <a:ext cx="2867025" cy="381000"/>
          </a:xfrm>
          <a:prstGeom prst="rect">
            <a:avLst/>
          </a:prstGeom>
        </p:spPr>
      </p:pic>
    </p:spTree>
    <p:extLst>
      <p:ext uri="{BB962C8B-B14F-4D97-AF65-F5344CB8AC3E}">
        <p14:creationId xmlns:p14="http://schemas.microsoft.com/office/powerpoint/2010/main" val="279327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3265F-AF89-70B4-87CF-E3EF24B1839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73EFD25-2ABA-F490-6BB6-9FC2A4FA2A5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FUNKCIJE</a:t>
            </a:r>
            <a:endParaRPr lang="hr-HR" dirty="0"/>
          </a:p>
        </p:txBody>
      </p:sp>
      <p:pic>
        <p:nvPicPr>
          <p:cNvPr id="3" name="Picture 2">
            <a:extLst>
              <a:ext uri="{FF2B5EF4-FFF2-40B4-BE49-F238E27FC236}">
                <a16:creationId xmlns:a16="http://schemas.microsoft.com/office/drawing/2014/main" id="{C1FA758D-B563-545B-D9EC-C3E90A52BFFB}"/>
              </a:ext>
            </a:extLst>
          </p:cNvPr>
          <p:cNvPicPr>
            <a:picLocks noChangeAspect="1"/>
          </p:cNvPicPr>
          <p:nvPr/>
        </p:nvPicPr>
        <p:blipFill>
          <a:blip r:embed="rId3"/>
          <a:stretch>
            <a:fillRect/>
          </a:stretch>
        </p:blipFill>
        <p:spPr>
          <a:xfrm>
            <a:off x="508974" y="2053301"/>
            <a:ext cx="3686175" cy="752475"/>
          </a:xfrm>
          <a:prstGeom prst="rect">
            <a:avLst/>
          </a:prstGeom>
        </p:spPr>
      </p:pic>
      <p:pic>
        <p:nvPicPr>
          <p:cNvPr id="7" name="Picture 6">
            <a:extLst>
              <a:ext uri="{FF2B5EF4-FFF2-40B4-BE49-F238E27FC236}">
                <a16:creationId xmlns:a16="http://schemas.microsoft.com/office/drawing/2014/main" id="{B1FAC6DB-0AFF-A643-7E57-652B3D74F4FB}"/>
              </a:ext>
            </a:extLst>
          </p:cNvPr>
          <p:cNvPicPr>
            <a:picLocks noChangeAspect="1"/>
          </p:cNvPicPr>
          <p:nvPr/>
        </p:nvPicPr>
        <p:blipFill>
          <a:blip r:embed="rId4"/>
          <a:stretch>
            <a:fillRect/>
          </a:stretch>
        </p:blipFill>
        <p:spPr>
          <a:xfrm>
            <a:off x="508974" y="3194972"/>
            <a:ext cx="3705225" cy="638175"/>
          </a:xfrm>
          <a:prstGeom prst="rect">
            <a:avLst/>
          </a:prstGeom>
        </p:spPr>
      </p:pic>
      <p:pic>
        <p:nvPicPr>
          <p:cNvPr id="12" name="Picture 11">
            <a:extLst>
              <a:ext uri="{FF2B5EF4-FFF2-40B4-BE49-F238E27FC236}">
                <a16:creationId xmlns:a16="http://schemas.microsoft.com/office/drawing/2014/main" id="{33558CFA-8678-75CB-C951-A27B1D242A89}"/>
              </a:ext>
            </a:extLst>
          </p:cNvPr>
          <p:cNvPicPr>
            <a:picLocks noChangeAspect="1"/>
          </p:cNvPicPr>
          <p:nvPr/>
        </p:nvPicPr>
        <p:blipFill>
          <a:blip r:embed="rId5"/>
          <a:stretch>
            <a:fillRect/>
          </a:stretch>
        </p:blipFill>
        <p:spPr>
          <a:xfrm>
            <a:off x="6336944" y="1996151"/>
            <a:ext cx="3819525" cy="1323975"/>
          </a:xfrm>
          <a:prstGeom prst="rect">
            <a:avLst/>
          </a:prstGeom>
        </p:spPr>
      </p:pic>
      <p:pic>
        <p:nvPicPr>
          <p:cNvPr id="16" name="Picture 15">
            <a:extLst>
              <a:ext uri="{FF2B5EF4-FFF2-40B4-BE49-F238E27FC236}">
                <a16:creationId xmlns:a16="http://schemas.microsoft.com/office/drawing/2014/main" id="{6424EC28-1943-479D-3A1E-16749EA558DF}"/>
              </a:ext>
            </a:extLst>
          </p:cNvPr>
          <p:cNvPicPr>
            <a:picLocks noChangeAspect="1"/>
          </p:cNvPicPr>
          <p:nvPr/>
        </p:nvPicPr>
        <p:blipFill>
          <a:blip r:embed="rId6"/>
          <a:stretch>
            <a:fillRect/>
          </a:stretch>
        </p:blipFill>
        <p:spPr>
          <a:xfrm>
            <a:off x="6336944" y="3552159"/>
            <a:ext cx="4819650" cy="561975"/>
          </a:xfrm>
          <a:prstGeom prst="rect">
            <a:avLst/>
          </a:prstGeom>
        </p:spPr>
      </p:pic>
      <p:sp>
        <p:nvSpPr>
          <p:cNvPr id="19" name="TextBox 18">
            <a:extLst>
              <a:ext uri="{FF2B5EF4-FFF2-40B4-BE49-F238E27FC236}">
                <a16:creationId xmlns:a16="http://schemas.microsoft.com/office/drawing/2014/main" id="{EFD54FD8-C6FB-B0F6-4F61-21791146DE81}"/>
              </a:ext>
            </a:extLst>
          </p:cNvPr>
          <p:cNvSpPr txBox="1"/>
          <p:nvPr/>
        </p:nvSpPr>
        <p:spPr>
          <a:xfrm>
            <a:off x="2787161" y="5108789"/>
            <a:ext cx="8156170" cy="338554"/>
          </a:xfrm>
          <a:prstGeom prst="rect">
            <a:avLst/>
          </a:prstGeom>
          <a:noFill/>
        </p:spPr>
        <p:txBody>
          <a:bodyPr wrap="square">
            <a:spAutoFit/>
          </a:bodyPr>
          <a:lstStyle/>
          <a:p>
            <a:r>
              <a:rPr lang="hr-HR" sz="1600" dirty="0"/>
              <a:t>💡Kombiniranjem više funkcija poboljšavamo organizaciju koda!</a:t>
            </a:r>
            <a:endParaRPr lang="en-US" sz="1600" dirty="0"/>
          </a:p>
        </p:txBody>
      </p:sp>
    </p:spTree>
    <p:extLst>
      <p:ext uri="{BB962C8B-B14F-4D97-AF65-F5344CB8AC3E}">
        <p14:creationId xmlns:p14="http://schemas.microsoft.com/office/powerpoint/2010/main" val="374682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D26FF-D4FF-E27A-CD45-DD9128006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19F6997-C2AB-77D2-A4ED-C8E2A7416C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dirty="0"/>
              <a:t>JAVASCRIPT</a:t>
            </a:r>
            <a:endParaRPr lang="hr-HR" dirty="0"/>
          </a:p>
        </p:txBody>
      </p:sp>
      <p:sp>
        <p:nvSpPr>
          <p:cNvPr id="6" name="Content Placeholder 2">
            <a:extLst>
              <a:ext uri="{FF2B5EF4-FFF2-40B4-BE49-F238E27FC236}">
                <a16:creationId xmlns:a16="http://schemas.microsoft.com/office/drawing/2014/main" id="{11D32EC0-A401-2168-D46E-8C3F239BF562}"/>
              </a:ext>
            </a:extLst>
          </p:cNvPr>
          <p:cNvSpPr txBox="1">
            <a:spLocks/>
          </p:cNvSpPr>
          <p:nvPr/>
        </p:nvSpPr>
        <p:spPr>
          <a:xfrm>
            <a:off x="924848" y="1751992"/>
            <a:ext cx="3932237" cy="3161656"/>
          </a:xfrm>
          <a:prstGeom prst="rect">
            <a:avLst/>
          </a:prstGeom>
        </p:spPr>
        <p:txBody>
          <a:bodyPr vert="horz" lIns="91440" tIns="45720" rIns="91440" bIns="45720" rtlCol="0">
            <a:normAutofit fontScale="700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JavaScript je najpopularniji programski jezik prema istraživanjima (npr. </a:t>
            </a:r>
            <a:r>
              <a:rPr lang="hr-HR" dirty="0" err="1"/>
              <a:t>RedMonk</a:t>
            </a:r>
            <a:r>
              <a:rPr lang="hr-HR" dirty="0"/>
              <a:t>, </a:t>
            </a:r>
            <a:r>
              <a:rPr lang="hr-HR" dirty="0" err="1"/>
              <a:t>Stack</a:t>
            </a:r>
            <a:r>
              <a:rPr lang="hr-HR" dirty="0"/>
              <a:t> </a:t>
            </a:r>
            <a:r>
              <a:rPr lang="hr-HR" dirty="0" err="1"/>
              <a:t>Overflow</a:t>
            </a:r>
            <a:r>
              <a:rPr lang="hr-HR" dirty="0"/>
              <a:t> ankete).</a:t>
            </a:r>
            <a:endParaRPr lang="en-US" dirty="0"/>
          </a:p>
          <a:p>
            <a:pPr marL="15875" indent="0">
              <a:buNone/>
            </a:pPr>
            <a:r>
              <a:rPr lang="hr-HR" dirty="0"/>
              <a:t>👉 </a:t>
            </a:r>
            <a:r>
              <a:rPr lang="hr-HR" b="1" dirty="0" err="1"/>
              <a:t>Frontend</a:t>
            </a:r>
            <a:r>
              <a:rPr lang="hr-HR" dirty="0"/>
              <a:t> – HTML/CSS manipulacija, animacije, UI/UX poboljšanja.</a:t>
            </a:r>
            <a:endParaRPr lang="en-US" dirty="0"/>
          </a:p>
          <a:p>
            <a:pPr marL="15875" indent="0">
              <a:buNone/>
            </a:pPr>
            <a:r>
              <a:rPr lang="hr-HR" dirty="0"/>
              <a:t>👉 </a:t>
            </a:r>
            <a:r>
              <a:rPr lang="hr-HR" b="1" dirty="0" err="1"/>
              <a:t>Backend</a:t>
            </a:r>
            <a:r>
              <a:rPr lang="hr-HR" dirty="0"/>
              <a:t> – Node.js omogućuje pokretanje JavaScripta na serverima.</a:t>
            </a:r>
            <a:endParaRPr lang="en-US" dirty="0"/>
          </a:p>
          <a:p>
            <a:pPr marL="15875" indent="0">
              <a:buNone/>
            </a:pPr>
            <a:r>
              <a:rPr lang="hr-HR" dirty="0"/>
              <a:t>👉 </a:t>
            </a:r>
            <a:r>
              <a:rPr lang="hr-HR" b="1" dirty="0"/>
              <a:t>Mobilne aplikacije</a:t>
            </a:r>
            <a:r>
              <a:rPr lang="hr-HR" dirty="0"/>
              <a:t> – </a:t>
            </a:r>
            <a:r>
              <a:rPr lang="hr-HR" dirty="0" err="1"/>
              <a:t>React</a:t>
            </a:r>
            <a:r>
              <a:rPr lang="hr-HR" dirty="0"/>
              <a:t> </a:t>
            </a:r>
            <a:r>
              <a:rPr lang="hr-HR" dirty="0" err="1"/>
              <a:t>Native</a:t>
            </a:r>
            <a:r>
              <a:rPr lang="hr-HR" dirty="0"/>
              <a:t> omogućuje razvoj mobilnih aplikacija pomoću JavaScripta.</a:t>
            </a:r>
          </a:p>
        </p:txBody>
      </p:sp>
      <p:sp>
        <p:nvSpPr>
          <p:cNvPr id="8" name="Content Placeholder 2">
            <a:extLst>
              <a:ext uri="{FF2B5EF4-FFF2-40B4-BE49-F238E27FC236}">
                <a16:creationId xmlns:a16="http://schemas.microsoft.com/office/drawing/2014/main" id="{1BC0CF8C-886E-AD0F-D124-AF5FDEBF9AE2}"/>
              </a:ext>
            </a:extLst>
          </p:cNvPr>
          <p:cNvSpPr txBox="1">
            <a:spLocks/>
          </p:cNvSpPr>
          <p:nvPr/>
        </p:nvSpPr>
        <p:spPr>
          <a:xfrm>
            <a:off x="5368798" y="1751992"/>
            <a:ext cx="3932237" cy="3161656"/>
          </a:xfrm>
          <a:prstGeom prst="rect">
            <a:avLst/>
          </a:prstGeom>
        </p:spPr>
        <p:txBody>
          <a:bodyPr vert="horz" lIns="91440" tIns="45720" rIns="91440" bIns="45720" rtlCol="0">
            <a:normAutofit fontScale="77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hr-HR" dirty="0"/>
              <a:t>🔹 </a:t>
            </a:r>
            <a:r>
              <a:rPr lang="hr-HR" b="1" dirty="0"/>
              <a:t>Java vs JavaScript? </a:t>
            </a:r>
            <a:r>
              <a:rPr lang="hr-HR" dirty="0"/>
              <a:t>– </a:t>
            </a:r>
            <a:r>
              <a:rPr lang="en-US" dirty="0" err="1"/>
              <a:t>Nemaju</a:t>
            </a:r>
            <a:r>
              <a:rPr lang="en-US" dirty="0"/>
              <a:t> </a:t>
            </a:r>
            <a:r>
              <a:rPr lang="en-US" dirty="0" err="1"/>
              <a:t>gotovo</a:t>
            </a:r>
            <a:r>
              <a:rPr lang="en-US" dirty="0"/>
              <a:t> Nista </a:t>
            </a:r>
            <a:r>
              <a:rPr lang="en-US" dirty="0" err="1"/>
              <a:t>zajednicko</a:t>
            </a:r>
            <a:endParaRPr lang="en-US" dirty="0"/>
          </a:p>
          <a:p>
            <a:pPr marL="15875" indent="0">
              <a:buNone/>
            </a:pPr>
            <a:r>
              <a:rPr lang="hr-HR" dirty="0"/>
              <a:t>🔹 </a:t>
            </a:r>
            <a:r>
              <a:rPr lang="hr-HR" b="1" dirty="0"/>
              <a:t>JavaScript je interpretirani jezik </a:t>
            </a:r>
            <a:r>
              <a:rPr lang="hr-HR" dirty="0"/>
              <a:t>– Izvršava se liniju po liniju u pregledniku.</a:t>
            </a:r>
            <a:endParaRPr lang="en-US" dirty="0"/>
          </a:p>
          <a:p>
            <a:pPr marL="15875" indent="0">
              <a:buNone/>
            </a:pPr>
            <a:r>
              <a:rPr lang="hr-HR" dirty="0"/>
              <a:t>🔹 </a:t>
            </a:r>
            <a:r>
              <a:rPr lang="hr-HR" b="1" dirty="0"/>
              <a:t>Java je </a:t>
            </a:r>
            <a:r>
              <a:rPr lang="hr-HR" b="1" dirty="0" err="1"/>
              <a:t>kompajlirani</a:t>
            </a:r>
            <a:r>
              <a:rPr lang="hr-HR" b="1" dirty="0"/>
              <a:t> jezik </a:t>
            </a:r>
            <a:r>
              <a:rPr lang="hr-HR" dirty="0"/>
              <a:t>– Prvo se </a:t>
            </a:r>
            <a:r>
              <a:rPr lang="hr-HR" dirty="0" err="1"/>
              <a:t>kompajlira</a:t>
            </a:r>
            <a:r>
              <a:rPr lang="hr-HR" dirty="0"/>
              <a:t> u izvršnu datoteku, zatim se pokreće.</a:t>
            </a:r>
            <a:endParaRPr lang="en-US" dirty="0"/>
          </a:p>
          <a:p>
            <a:pPr marL="15875" indent="0">
              <a:buNone/>
            </a:pPr>
            <a:r>
              <a:rPr lang="hr-HR" dirty="0"/>
              <a:t>🔹 </a:t>
            </a:r>
            <a:r>
              <a:rPr lang="hr-HR" b="1" dirty="0"/>
              <a:t>Zašto „Java“ u JavaScriptu? </a:t>
            </a:r>
            <a:r>
              <a:rPr lang="hr-HR" dirty="0"/>
              <a:t>– U 90-ima, ime Java je bilo popularno, pa je Netscape iskoristio tu popularnost.</a:t>
            </a:r>
          </a:p>
        </p:txBody>
      </p:sp>
    </p:spTree>
    <p:extLst>
      <p:ext uri="{BB962C8B-B14F-4D97-AF65-F5344CB8AC3E}">
        <p14:creationId xmlns:p14="http://schemas.microsoft.com/office/powerpoint/2010/main" val="4089507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8D391-E500-51BA-E7FD-06C8D5BAD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95F4FD-1537-5299-B877-F1D1B4403E64}"/>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833981EC-5E89-16A5-C438-450D17DC012D}"/>
              </a:ext>
            </a:extLst>
          </p:cNvPr>
          <p:cNvSpPr>
            <a:spLocks noGrp="1"/>
          </p:cNvSpPr>
          <p:nvPr>
            <p:ph type="body" sz="half" idx="2"/>
          </p:nvPr>
        </p:nvSpPr>
        <p:spPr/>
        <p:txBody>
          <a:bodyPr/>
          <a:lstStyle/>
          <a:p>
            <a:r>
              <a:rPr lang="en-US" dirty="0" err="1"/>
              <a:t>Izradi</a:t>
            </a:r>
            <a:r>
              <a:rPr lang="en-US" dirty="0"/>
              <a:t> </a:t>
            </a:r>
            <a:r>
              <a:rPr lang="hr-HR" dirty="0"/>
              <a:t>funkciju koja će nam reći koliko dana, tjedana i mjeseci nam preostaje ako ćemo živjeti do 90 godina.</a:t>
            </a:r>
          </a:p>
        </p:txBody>
      </p:sp>
      <p:pic>
        <p:nvPicPr>
          <p:cNvPr id="10" name="Picture 9">
            <a:extLst>
              <a:ext uri="{FF2B5EF4-FFF2-40B4-BE49-F238E27FC236}">
                <a16:creationId xmlns:a16="http://schemas.microsoft.com/office/drawing/2014/main" id="{967D8680-4C93-00FF-546F-4EFDDE353EC4}"/>
              </a:ext>
            </a:extLst>
          </p:cNvPr>
          <p:cNvPicPr>
            <a:picLocks noChangeAspect="1"/>
          </p:cNvPicPr>
          <p:nvPr/>
        </p:nvPicPr>
        <p:blipFill>
          <a:blip r:embed="rId3"/>
          <a:stretch>
            <a:fillRect/>
          </a:stretch>
        </p:blipFill>
        <p:spPr>
          <a:xfrm>
            <a:off x="6157802" y="2376044"/>
            <a:ext cx="4629150" cy="1000125"/>
          </a:xfrm>
          <a:prstGeom prst="rect">
            <a:avLst/>
          </a:prstGeom>
        </p:spPr>
      </p:pic>
    </p:spTree>
    <p:extLst>
      <p:ext uri="{BB962C8B-B14F-4D97-AF65-F5344CB8AC3E}">
        <p14:creationId xmlns:p14="http://schemas.microsoft.com/office/powerpoint/2010/main" val="4076044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0A584-B9AA-DEDB-86C6-8EF06C6E5E4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0A4B2BC-AE26-1045-5DCE-262BEB7A91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UVjETNI</a:t>
            </a:r>
            <a:r>
              <a:rPr lang="en-US" dirty="0"/>
              <a:t> IZRAZI</a:t>
            </a:r>
            <a:endParaRPr lang="hr-HR" dirty="0"/>
          </a:p>
        </p:txBody>
      </p:sp>
      <p:sp>
        <p:nvSpPr>
          <p:cNvPr id="11" name="Title 1">
            <a:extLst>
              <a:ext uri="{FF2B5EF4-FFF2-40B4-BE49-F238E27FC236}">
                <a16:creationId xmlns:a16="http://schemas.microsoft.com/office/drawing/2014/main" id="{768D942B-8197-714B-A2E5-40CF82428CBD}"/>
              </a:ext>
            </a:extLst>
          </p:cNvPr>
          <p:cNvSpPr>
            <a:spLocks noGrp="1"/>
          </p:cNvSpPr>
          <p:nvPr>
            <p:ph type="title"/>
          </p:nvPr>
        </p:nvSpPr>
        <p:spPr>
          <a:xfrm>
            <a:off x="6430584" y="1443623"/>
            <a:ext cx="5328139" cy="853976"/>
          </a:xfrm>
        </p:spPr>
        <p:txBody>
          <a:bodyPr>
            <a:normAutofit/>
          </a:bodyPr>
          <a:lstStyle/>
          <a:p>
            <a:r>
              <a:rPr lang="en-US" sz="1600" dirty="0"/>
              <a:t>VISE UVIJETA</a:t>
            </a:r>
            <a:endParaRPr lang="hr-HR" sz="1600" dirty="0">
              <a:solidFill>
                <a:schemeClr val="accent3"/>
              </a:solidFill>
            </a:endParaRPr>
          </a:p>
        </p:txBody>
      </p:sp>
      <p:sp>
        <p:nvSpPr>
          <p:cNvPr id="15" name="TextBox 14">
            <a:extLst>
              <a:ext uri="{FF2B5EF4-FFF2-40B4-BE49-F238E27FC236}">
                <a16:creationId xmlns:a16="http://schemas.microsoft.com/office/drawing/2014/main" id="{F8056AB2-09ED-BF3F-9C89-BF722248313D}"/>
              </a:ext>
            </a:extLst>
          </p:cNvPr>
          <p:cNvSpPr txBox="1"/>
          <p:nvPr/>
        </p:nvSpPr>
        <p:spPr>
          <a:xfrm>
            <a:off x="3530211" y="3939733"/>
            <a:ext cx="4873256" cy="1477328"/>
          </a:xfrm>
          <a:prstGeom prst="rect">
            <a:avLst/>
          </a:prstGeom>
          <a:noFill/>
        </p:spPr>
        <p:txBody>
          <a:bodyPr wrap="square">
            <a:spAutoFit/>
          </a:bodyPr>
          <a:lstStyle/>
          <a:p>
            <a:r>
              <a:rPr lang="hr-HR" dirty="0"/>
              <a:t>👉</a:t>
            </a:r>
            <a:r>
              <a:rPr lang="en-US" dirty="0"/>
              <a:t> </a:t>
            </a:r>
            <a:r>
              <a:rPr lang="en-US" dirty="0" err="1"/>
              <a:t>Uvijeti</a:t>
            </a:r>
            <a:r>
              <a:rPr lang="en-US" dirty="0"/>
              <a:t> </a:t>
            </a:r>
            <a:r>
              <a:rPr lang="hr-HR" dirty="0"/>
              <a:t>omogućavaju kontrolu toka programa</a:t>
            </a:r>
            <a:endParaRPr lang="en-US" dirty="0"/>
          </a:p>
          <a:p>
            <a:r>
              <a:rPr lang="hr-HR" dirty="0"/>
              <a:t>👉 </a:t>
            </a:r>
            <a:r>
              <a:rPr lang="pl-PL" dirty="0"/>
              <a:t> </a:t>
            </a:r>
            <a:r>
              <a:rPr lang="en-US" dirty="0" err="1"/>
              <a:t>Mozemo</a:t>
            </a:r>
            <a:r>
              <a:rPr lang="en-US" dirty="0"/>
              <a:t> </a:t>
            </a:r>
            <a:r>
              <a:rPr lang="en-US" dirty="0" err="1"/>
              <a:t>kreirati</a:t>
            </a:r>
            <a:r>
              <a:rPr lang="en-US" dirty="0"/>
              <a:t> </a:t>
            </a:r>
            <a:r>
              <a:rPr lang="en-US" dirty="0" err="1"/>
              <a:t>napredne</a:t>
            </a:r>
            <a:r>
              <a:rPr lang="en-US" dirty="0"/>
              <a:t> </a:t>
            </a:r>
            <a:r>
              <a:rPr lang="en-US" dirty="0" err="1"/>
              <a:t>logike</a:t>
            </a:r>
            <a:endParaRPr lang="en-US" dirty="0"/>
          </a:p>
          <a:p>
            <a:endParaRPr lang="en-US" dirty="0"/>
          </a:p>
          <a:p>
            <a:endParaRPr lang="en-US" dirty="0"/>
          </a:p>
        </p:txBody>
      </p:sp>
      <p:pic>
        <p:nvPicPr>
          <p:cNvPr id="5" name="Picture 4">
            <a:extLst>
              <a:ext uri="{FF2B5EF4-FFF2-40B4-BE49-F238E27FC236}">
                <a16:creationId xmlns:a16="http://schemas.microsoft.com/office/drawing/2014/main" id="{6D59C869-901C-06A7-535E-39EB6DDACEFA}"/>
              </a:ext>
            </a:extLst>
          </p:cNvPr>
          <p:cNvPicPr>
            <a:picLocks noChangeAspect="1"/>
          </p:cNvPicPr>
          <p:nvPr/>
        </p:nvPicPr>
        <p:blipFill>
          <a:blip r:embed="rId3"/>
          <a:stretch>
            <a:fillRect/>
          </a:stretch>
        </p:blipFill>
        <p:spPr>
          <a:xfrm>
            <a:off x="606157" y="2119076"/>
            <a:ext cx="4076700" cy="1085850"/>
          </a:xfrm>
          <a:prstGeom prst="rect">
            <a:avLst/>
          </a:prstGeom>
        </p:spPr>
      </p:pic>
      <p:sp>
        <p:nvSpPr>
          <p:cNvPr id="9" name="Title 1">
            <a:extLst>
              <a:ext uri="{FF2B5EF4-FFF2-40B4-BE49-F238E27FC236}">
                <a16:creationId xmlns:a16="http://schemas.microsoft.com/office/drawing/2014/main" id="{5D425AFF-4AEB-F4EF-6803-A545A216C189}"/>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JEDAN </a:t>
            </a:r>
            <a:r>
              <a:rPr lang="en-US" sz="1600" dirty="0" err="1"/>
              <a:t>UViJET</a:t>
            </a:r>
            <a:endParaRPr lang="hr-HR" sz="1600" dirty="0">
              <a:solidFill>
                <a:schemeClr val="accent3"/>
              </a:solidFill>
            </a:endParaRPr>
          </a:p>
        </p:txBody>
      </p:sp>
      <p:pic>
        <p:nvPicPr>
          <p:cNvPr id="13" name="Picture 12">
            <a:extLst>
              <a:ext uri="{FF2B5EF4-FFF2-40B4-BE49-F238E27FC236}">
                <a16:creationId xmlns:a16="http://schemas.microsoft.com/office/drawing/2014/main" id="{15076267-C241-7F3A-00C3-F0D2F557604E}"/>
              </a:ext>
            </a:extLst>
          </p:cNvPr>
          <p:cNvPicPr>
            <a:picLocks noChangeAspect="1"/>
          </p:cNvPicPr>
          <p:nvPr/>
        </p:nvPicPr>
        <p:blipFill>
          <a:blip r:embed="rId4"/>
          <a:stretch>
            <a:fillRect/>
          </a:stretch>
        </p:blipFill>
        <p:spPr>
          <a:xfrm>
            <a:off x="6248400" y="2119076"/>
            <a:ext cx="4687527" cy="1079365"/>
          </a:xfrm>
          <a:prstGeom prst="rect">
            <a:avLst/>
          </a:prstGeom>
        </p:spPr>
      </p:pic>
    </p:spTree>
    <p:extLst>
      <p:ext uri="{BB962C8B-B14F-4D97-AF65-F5344CB8AC3E}">
        <p14:creationId xmlns:p14="http://schemas.microsoft.com/office/powerpoint/2010/main" val="1297635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477AB-7449-C6B2-999E-512CADF9166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FD14143-26D4-9339-5D9E-572EB05B2FC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USPOredjivanje</a:t>
            </a:r>
            <a:endParaRPr lang="hr-HR" dirty="0"/>
          </a:p>
        </p:txBody>
      </p:sp>
      <p:sp>
        <p:nvSpPr>
          <p:cNvPr id="15" name="TextBox 14">
            <a:extLst>
              <a:ext uri="{FF2B5EF4-FFF2-40B4-BE49-F238E27FC236}">
                <a16:creationId xmlns:a16="http://schemas.microsoft.com/office/drawing/2014/main" id="{2F153206-EF1E-3C42-2BE5-1C84B449B9E3}"/>
              </a:ext>
            </a:extLst>
          </p:cNvPr>
          <p:cNvSpPr txBox="1"/>
          <p:nvPr/>
        </p:nvSpPr>
        <p:spPr>
          <a:xfrm>
            <a:off x="5449388" y="2816421"/>
            <a:ext cx="4873256" cy="830997"/>
          </a:xfrm>
          <a:prstGeom prst="rect">
            <a:avLst/>
          </a:prstGeom>
          <a:noFill/>
        </p:spPr>
        <p:txBody>
          <a:bodyPr wrap="square">
            <a:spAutoFit/>
          </a:bodyPr>
          <a:lstStyle/>
          <a:p>
            <a:r>
              <a:rPr lang="hr-HR" sz="1600" dirty="0"/>
              <a:t>👉</a:t>
            </a:r>
            <a:r>
              <a:rPr lang="en-US" sz="1600" dirty="0"/>
              <a:t> </a:t>
            </a:r>
            <a:r>
              <a:rPr lang="en-US" sz="1600" dirty="0" err="1"/>
              <a:t>Uvijek</a:t>
            </a:r>
            <a:r>
              <a:rPr lang="en-US" sz="1600" dirty="0"/>
              <a:t> </a:t>
            </a:r>
            <a:r>
              <a:rPr lang="en-US" sz="1600" dirty="0" err="1"/>
              <a:t>koristite</a:t>
            </a:r>
            <a:r>
              <a:rPr lang="en-US" sz="1600" dirty="0"/>
              <a:t> === za </a:t>
            </a:r>
            <a:r>
              <a:rPr lang="en-US" sz="1600" dirty="0" err="1"/>
              <a:t>precizne</a:t>
            </a:r>
            <a:r>
              <a:rPr lang="en-US" sz="1600" dirty="0"/>
              <a:t> </a:t>
            </a:r>
            <a:r>
              <a:rPr lang="en-US" sz="1600" dirty="0" err="1"/>
              <a:t>provjere</a:t>
            </a:r>
            <a:endParaRPr lang="en-US" sz="1600" dirty="0"/>
          </a:p>
          <a:p>
            <a:endParaRPr lang="en-US" sz="1600" dirty="0"/>
          </a:p>
          <a:p>
            <a:endParaRPr lang="en-US" sz="1600" dirty="0"/>
          </a:p>
        </p:txBody>
      </p:sp>
      <p:pic>
        <p:nvPicPr>
          <p:cNvPr id="7" name="Picture 6">
            <a:extLst>
              <a:ext uri="{FF2B5EF4-FFF2-40B4-BE49-F238E27FC236}">
                <a16:creationId xmlns:a16="http://schemas.microsoft.com/office/drawing/2014/main" id="{1F3291FA-9C42-D6F5-6AD5-CCACA2490EC3}"/>
              </a:ext>
            </a:extLst>
          </p:cNvPr>
          <p:cNvPicPr>
            <a:picLocks noChangeAspect="1"/>
          </p:cNvPicPr>
          <p:nvPr/>
        </p:nvPicPr>
        <p:blipFill>
          <a:blip r:embed="rId3"/>
          <a:stretch>
            <a:fillRect/>
          </a:stretch>
        </p:blipFill>
        <p:spPr>
          <a:xfrm>
            <a:off x="990600" y="1440939"/>
            <a:ext cx="4000500" cy="2257425"/>
          </a:xfrm>
          <a:prstGeom prst="rect">
            <a:avLst/>
          </a:prstGeom>
        </p:spPr>
      </p:pic>
      <p:pic>
        <p:nvPicPr>
          <p:cNvPr id="10" name="Picture 9">
            <a:extLst>
              <a:ext uri="{FF2B5EF4-FFF2-40B4-BE49-F238E27FC236}">
                <a16:creationId xmlns:a16="http://schemas.microsoft.com/office/drawing/2014/main" id="{2DC136D1-8473-70E6-7B9A-BB3EFC6A2421}"/>
              </a:ext>
            </a:extLst>
          </p:cNvPr>
          <p:cNvPicPr>
            <a:picLocks noChangeAspect="1"/>
          </p:cNvPicPr>
          <p:nvPr/>
        </p:nvPicPr>
        <p:blipFill>
          <a:blip r:embed="rId4"/>
          <a:stretch>
            <a:fillRect/>
          </a:stretch>
        </p:blipFill>
        <p:spPr>
          <a:xfrm>
            <a:off x="5583311" y="1440939"/>
            <a:ext cx="3800475" cy="1171575"/>
          </a:xfrm>
          <a:prstGeom prst="rect">
            <a:avLst/>
          </a:prstGeom>
        </p:spPr>
      </p:pic>
      <p:pic>
        <p:nvPicPr>
          <p:cNvPr id="14" name="Picture 13">
            <a:extLst>
              <a:ext uri="{FF2B5EF4-FFF2-40B4-BE49-F238E27FC236}">
                <a16:creationId xmlns:a16="http://schemas.microsoft.com/office/drawing/2014/main" id="{B8770249-1C82-264B-7381-E7CC33DAF865}"/>
              </a:ext>
            </a:extLst>
          </p:cNvPr>
          <p:cNvPicPr>
            <a:picLocks noChangeAspect="1"/>
          </p:cNvPicPr>
          <p:nvPr/>
        </p:nvPicPr>
        <p:blipFill>
          <a:blip r:embed="rId5"/>
          <a:stretch>
            <a:fillRect/>
          </a:stretch>
        </p:blipFill>
        <p:spPr>
          <a:xfrm>
            <a:off x="5631821" y="3327765"/>
            <a:ext cx="4873257" cy="1223092"/>
          </a:xfrm>
          <a:prstGeom prst="rect">
            <a:avLst/>
          </a:prstGeom>
        </p:spPr>
      </p:pic>
      <p:sp>
        <p:nvSpPr>
          <p:cNvPr id="16" name="TextBox 15">
            <a:extLst>
              <a:ext uri="{FF2B5EF4-FFF2-40B4-BE49-F238E27FC236}">
                <a16:creationId xmlns:a16="http://schemas.microsoft.com/office/drawing/2014/main" id="{0C6D8F4F-38A6-18C4-F36E-B560844E7E31}"/>
              </a:ext>
            </a:extLst>
          </p:cNvPr>
          <p:cNvSpPr txBox="1"/>
          <p:nvPr/>
        </p:nvSpPr>
        <p:spPr>
          <a:xfrm>
            <a:off x="2606408" y="5108789"/>
            <a:ext cx="8156170" cy="338554"/>
          </a:xfrm>
          <a:prstGeom prst="rect">
            <a:avLst/>
          </a:prstGeom>
          <a:noFill/>
        </p:spPr>
        <p:txBody>
          <a:bodyPr wrap="square">
            <a:spAutoFit/>
          </a:bodyPr>
          <a:lstStyle/>
          <a:p>
            <a:r>
              <a:rPr lang="hr-HR" sz="1600" dirty="0"/>
              <a:t>💡Kombiniranjem</a:t>
            </a:r>
            <a:r>
              <a:rPr lang="en-US" sz="1600" dirty="0"/>
              <a:t> </a:t>
            </a:r>
            <a:r>
              <a:rPr lang="en-US" sz="1600" dirty="0" err="1"/>
              <a:t>operatora</a:t>
            </a:r>
            <a:r>
              <a:rPr lang="en-US" sz="1600" dirty="0"/>
              <a:t> </a:t>
            </a:r>
            <a:r>
              <a:rPr lang="en-US" sz="1600" dirty="0" err="1"/>
              <a:t>usporedjivanja</a:t>
            </a:r>
            <a:r>
              <a:rPr lang="en-US" sz="1600" dirty="0"/>
              <a:t> </a:t>
            </a:r>
            <a:r>
              <a:rPr lang="en-US" sz="1600" dirty="0" err="1"/>
              <a:t>mozemo</a:t>
            </a:r>
            <a:r>
              <a:rPr lang="en-US" sz="1600" dirty="0"/>
              <a:t> </a:t>
            </a:r>
            <a:r>
              <a:rPr lang="en-US" sz="1600" dirty="0" err="1"/>
              <a:t>praviti</a:t>
            </a:r>
            <a:r>
              <a:rPr lang="en-US" sz="1600" dirty="0"/>
              <a:t> </a:t>
            </a:r>
            <a:r>
              <a:rPr lang="en-US" sz="1600" dirty="0" err="1"/>
              <a:t>slozenije</a:t>
            </a:r>
            <a:r>
              <a:rPr lang="en-US" sz="1600" dirty="0"/>
              <a:t> </a:t>
            </a:r>
            <a:r>
              <a:rPr lang="en-US" sz="1600" dirty="0" err="1"/>
              <a:t>logike</a:t>
            </a:r>
            <a:r>
              <a:rPr lang="en-US" sz="1600" dirty="0"/>
              <a:t>.</a:t>
            </a:r>
          </a:p>
        </p:txBody>
      </p:sp>
    </p:spTree>
    <p:extLst>
      <p:ext uri="{BB962C8B-B14F-4D97-AF65-F5344CB8AC3E}">
        <p14:creationId xmlns:p14="http://schemas.microsoft.com/office/powerpoint/2010/main" val="3835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7B39C-357E-F019-94E7-0D8EC5CB21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9164438-5023-0C5C-1297-4D79BCFD0C3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Logicki</a:t>
            </a:r>
            <a:r>
              <a:rPr lang="en-US" dirty="0"/>
              <a:t> </a:t>
            </a:r>
            <a:r>
              <a:rPr lang="en-US" dirty="0" err="1"/>
              <a:t>operatori</a:t>
            </a:r>
            <a:endParaRPr lang="hr-HR" dirty="0"/>
          </a:p>
        </p:txBody>
      </p:sp>
      <p:sp>
        <p:nvSpPr>
          <p:cNvPr id="15" name="TextBox 14">
            <a:extLst>
              <a:ext uri="{FF2B5EF4-FFF2-40B4-BE49-F238E27FC236}">
                <a16:creationId xmlns:a16="http://schemas.microsoft.com/office/drawing/2014/main" id="{36F2435E-0FF6-B549-391C-B8E8EAE4B513}"/>
              </a:ext>
            </a:extLst>
          </p:cNvPr>
          <p:cNvSpPr txBox="1"/>
          <p:nvPr/>
        </p:nvSpPr>
        <p:spPr>
          <a:xfrm>
            <a:off x="990600" y="1432972"/>
            <a:ext cx="5438352" cy="1077218"/>
          </a:xfrm>
          <a:prstGeom prst="rect">
            <a:avLst/>
          </a:prstGeom>
          <a:noFill/>
        </p:spPr>
        <p:txBody>
          <a:bodyPr wrap="square">
            <a:spAutoFit/>
          </a:bodyPr>
          <a:lstStyle/>
          <a:p>
            <a:r>
              <a:rPr lang="hr-HR" sz="1600" dirty="0"/>
              <a:t>👉</a:t>
            </a:r>
            <a:r>
              <a:rPr lang="en-US" sz="1600" dirty="0"/>
              <a:t> </a:t>
            </a:r>
            <a:r>
              <a:rPr lang="hr-HR" sz="1600" dirty="0"/>
              <a:t>Logički operatori omogućavaju provjeru više </a:t>
            </a:r>
            <a:r>
              <a:rPr lang="hr-HR" sz="1600" dirty="0" err="1"/>
              <a:t>uslova</a:t>
            </a:r>
            <a:r>
              <a:rPr lang="hr-HR" sz="1600" dirty="0"/>
              <a:t> odjednom</a:t>
            </a:r>
            <a:endParaRPr lang="en-US" sz="1600" dirty="0"/>
          </a:p>
          <a:p>
            <a:endParaRPr lang="en-US" sz="1600" dirty="0"/>
          </a:p>
          <a:p>
            <a:endParaRPr lang="en-US" sz="1600" dirty="0"/>
          </a:p>
        </p:txBody>
      </p:sp>
      <p:pic>
        <p:nvPicPr>
          <p:cNvPr id="3" name="Picture 2">
            <a:extLst>
              <a:ext uri="{FF2B5EF4-FFF2-40B4-BE49-F238E27FC236}">
                <a16:creationId xmlns:a16="http://schemas.microsoft.com/office/drawing/2014/main" id="{EFB28C07-D531-4F8F-D1EF-0871EBF81422}"/>
              </a:ext>
            </a:extLst>
          </p:cNvPr>
          <p:cNvPicPr>
            <a:picLocks noChangeAspect="1"/>
          </p:cNvPicPr>
          <p:nvPr/>
        </p:nvPicPr>
        <p:blipFill>
          <a:blip r:embed="rId3"/>
          <a:stretch>
            <a:fillRect/>
          </a:stretch>
        </p:blipFill>
        <p:spPr>
          <a:xfrm>
            <a:off x="1099584" y="2169758"/>
            <a:ext cx="6324600" cy="1200150"/>
          </a:xfrm>
          <a:prstGeom prst="rect">
            <a:avLst/>
          </a:prstGeom>
        </p:spPr>
      </p:pic>
      <p:pic>
        <p:nvPicPr>
          <p:cNvPr id="6" name="Picture 5">
            <a:extLst>
              <a:ext uri="{FF2B5EF4-FFF2-40B4-BE49-F238E27FC236}">
                <a16:creationId xmlns:a16="http://schemas.microsoft.com/office/drawing/2014/main" id="{D16100E8-9DA9-832A-5FC5-5975FA6D9BD9}"/>
              </a:ext>
            </a:extLst>
          </p:cNvPr>
          <p:cNvPicPr>
            <a:picLocks noChangeAspect="1"/>
          </p:cNvPicPr>
          <p:nvPr/>
        </p:nvPicPr>
        <p:blipFill>
          <a:blip r:embed="rId4"/>
          <a:stretch>
            <a:fillRect/>
          </a:stretch>
        </p:blipFill>
        <p:spPr>
          <a:xfrm>
            <a:off x="1099584" y="4060497"/>
            <a:ext cx="4237959" cy="849799"/>
          </a:xfrm>
          <a:prstGeom prst="rect">
            <a:avLst/>
          </a:prstGeom>
        </p:spPr>
      </p:pic>
      <p:pic>
        <p:nvPicPr>
          <p:cNvPr id="9" name="Picture 8">
            <a:extLst>
              <a:ext uri="{FF2B5EF4-FFF2-40B4-BE49-F238E27FC236}">
                <a16:creationId xmlns:a16="http://schemas.microsoft.com/office/drawing/2014/main" id="{749CBE28-F6ED-DF3C-0CBD-B7D2A789E426}"/>
              </a:ext>
            </a:extLst>
          </p:cNvPr>
          <p:cNvPicPr>
            <a:picLocks noChangeAspect="1"/>
          </p:cNvPicPr>
          <p:nvPr/>
        </p:nvPicPr>
        <p:blipFill>
          <a:blip r:embed="rId5"/>
          <a:stretch>
            <a:fillRect/>
          </a:stretch>
        </p:blipFill>
        <p:spPr>
          <a:xfrm>
            <a:off x="5855217" y="4060497"/>
            <a:ext cx="2890062" cy="1009629"/>
          </a:xfrm>
          <a:prstGeom prst="rect">
            <a:avLst/>
          </a:prstGeom>
        </p:spPr>
      </p:pic>
      <p:pic>
        <p:nvPicPr>
          <p:cNvPr id="12" name="Picture 11">
            <a:extLst>
              <a:ext uri="{FF2B5EF4-FFF2-40B4-BE49-F238E27FC236}">
                <a16:creationId xmlns:a16="http://schemas.microsoft.com/office/drawing/2014/main" id="{709EEC6C-8948-0E75-B0AC-076FC800CAF5}"/>
              </a:ext>
            </a:extLst>
          </p:cNvPr>
          <p:cNvPicPr>
            <a:picLocks noChangeAspect="1"/>
          </p:cNvPicPr>
          <p:nvPr/>
        </p:nvPicPr>
        <p:blipFill>
          <a:blip r:embed="rId6"/>
          <a:stretch>
            <a:fillRect/>
          </a:stretch>
        </p:blipFill>
        <p:spPr>
          <a:xfrm>
            <a:off x="9368391" y="4062952"/>
            <a:ext cx="2137809" cy="1007174"/>
          </a:xfrm>
          <a:prstGeom prst="rect">
            <a:avLst/>
          </a:prstGeom>
        </p:spPr>
      </p:pic>
      <p:sp>
        <p:nvSpPr>
          <p:cNvPr id="18" name="TextBox 17">
            <a:extLst>
              <a:ext uri="{FF2B5EF4-FFF2-40B4-BE49-F238E27FC236}">
                <a16:creationId xmlns:a16="http://schemas.microsoft.com/office/drawing/2014/main" id="{16A200B1-A759-CF31-6B6F-31B8DAA2AC0D}"/>
              </a:ext>
            </a:extLst>
          </p:cNvPr>
          <p:cNvSpPr txBox="1"/>
          <p:nvPr/>
        </p:nvSpPr>
        <p:spPr>
          <a:xfrm>
            <a:off x="7905307" y="2425716"/>
            <a:ext cx="6145618" cy="738664"/>
          </a:xfrm>
          <a:prstGeom prst="rect">
            <a:avLst/>
          </a:prstGeom>
          <a:noFill/>
        </p:spPr>
        <p:txBody>
          <a:bodyPr wrap="square">
            <a:spAutoFit/>
          </a:bodyPr>
          <a:lstStyle/>
          <a:p>
            <a:r>
              <a:rPr lang="hr-HR" sz="1400" dirty="0"/>
              <a:t>✔ &amp;&amp; → Oba uvjeta moraju biti točna.</a:t>
            </a:r>
            <a:br>
              <a:rPr lang="hr-HR" sz="1400" dirty="0"/>
            </a:br>
            <a:r>
              <a:rPr lang="hr-HR" sz="1400" dirty="0"/>
              <a:t>✔ || → Barem jedan uvjet mora biti točan.</a:t>
            </a:r>
            <a:br>
              <a:rPr lang="hr-HR" sz="1400" dirty="0"/>
            </a:br>
            <a:r>
              <a:rPr lang="hr-HR" sz="1400" dirty="0"/>
              <a:t>✔ ! → Negira uvjet (suprotna vrijednost).</a:t>
            </a:r>
          </a:p>
        </p:txBody>
      </p:sp>
    </p:spTree>
    <p:extLst>
      <p:ext uri="{BB962C8B-B14F-4D97-AF65-F5344CB8AC3E}">
        <p14:creationId xmlns:p14="http://schemas.microsoft.com/office/powerpoint/2010/main" val="216722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EBDA6-F6E0-AF16-7328-8F9CFA735EF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DFE2947-2DC5-65F3-C38B-FBA70DC0A77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FAA54EF6-8B58-4162-8260-CCB89A916F63}"/>
              </a:ext>
            </a:extLst>
          </p:cNvPr>
          <p:cNvSpPr txBox="1"/>
          <p:nvPr/>
        </p:nvSpPr>
        <p:spPr>
          <a:xfrm>
            <a:off x="585434" y="2297599"/>
            <a:ext cx="4873256" cy="923330"/>
          </a:xfrm>
          <a:prstGeom prst="rect">
            <a:avLst/>
          </a:prstGeom>
          <a:noFill/>
        </p:spPr>
        <p:txBody>
          <a:bodyPr wrap="square">
            <a:spAutoFit/>
          </a:bodyPr>
          <a:lstStyle/>
          <a:p>
            <a:r>
              <a:rPr lang="hr-HR" dirty="0"/>
              <a:t>👉</a:t>
            </a:r>
            <a:r>
              <a:rPr lang="en-US" dirty="0"/>
              <a:t> </a:t>
            </a:r>
            <a:r>
              <a:rPr lang="en-US" dirty="0" err="1"/>
              <a:t>Metoda</a:t>
            </a:r>
            <a:r>
              <a:rPr lang="en-US" dirty="0"/>
              <a:t> </a:t>
            </a:r>
            <a:r>
              <a:rPr lang="en-US" b="1" dirty="0"/>
              <a:t>includes() </a:t>
            </a:r>
            <a:r>
              <a:rPr lang="it-IT" dirty="0" err="1"/>
              <a:t>provjerava</a:t>
            </a:r>
            <a:r>
              <a:rPr lang="it-IT" dirty="0"/>
              <a:t> da li </a:t>
            </a:r>
            <a:r>
              <a:rPr lang="it-IT" dirty="0" err="1"/>
              <a:t>niz</a:t>
            </a:r>
            <a:r>
              <a:rPr lang="it-IT" dirty="0"/>
              <a:t> </a:t>
            </a:r>
            <a:r>
              <a:rPr lang="it-IT" dirty="0" err="1"/>
              <a:t>sadrži</a:t>
            </a:r>
            <a:r>
              <a:rPr lang="it-IT" dirty="0"/>
              <a:t> </a:t>
            </a:r>
            <a:r>
              <a:rPr lang="it-IT" dirty="0" err="1"/>
              <a:t>određeni</a:t>
            </a:r>
            <a:r>
              <a:rPr lang="it-IT" dirty="0"/>
              <a:t> </a:t>
            </a:r>
            <a:r>
              <a:rPr lang="it-IT" dirty="0" err="1"/>
              <a:t>element</a:t>
            </a:r>
            <a:endParaRPr lang="en-US" dirty="0"/>
          </a:p>
          <a:p>
            <a:endParaRPr lang="en-US" dirty="0"/>
          </a:p>
        </p:txBody>
      </p:sp>
      <p:pic>
        <p:nvPicPr>
          <p:cNvPr id="3" name="Picture 2">
            <a:extLst>
              <a:ext uri="{FF2B5EF4-FFF2-40B4-BE49-F238E27FC236}">
                <a16:creationId xmlns:a16="http://schemas.microsoft.com/office/drawing/2014/main" id="{14B4AF6E-B74B-4C8C-3ADC-70CED2B8C715}"/>
              </a:ext>
            </a:extLst>
          </p:cNvPr>
          <p:cNvPicPr>
            <a:picLocks noChangeAspect="1"/>
          </p:cNvPicPr>
          <p:nvPr/>
        </p:nvPicPr>
        <p:blipFill>
          <a:blip r:embed="rId3"/>
          <a:stretch>
            <a:fillRect/>
          </a:stretch>
        </p:blipFill>
        <p:spPr>
          <a:xfrm>
            <a:off x="657003" y="1639970"/>
            <a:ext cx="4838700" cy="409575"/>
          </a:xfrm>
          <a:prstGeom prst="rect">
            <a:avLst/>
          </a:prstGeom>
        </p:spPr>
      </p:pic>
      <p:pic>
        <p:nvPicPr>
          <p:cNvPr id="8" name="Picture 7">
            <a:extLst>
              <a:ext uri="{FF2B5EF4-FFF2-40B4-BE49-F238E27FC236}">
                <a16:creationId xmlns:a16="http://schemas.microsoft.com/office/drawing/2014/main" id="{11FFD9D9-6CE9-D0AB-9803-CFD3C9F34480}"/>
              </a:ext>
            </a:extLst>
          </p:cNvPr>
          <p:cNvPicPr>
            <a:picLocks noChangeAspect="1"/>
          </p:cNvPicPr>
          <p:nvPr/>
        </p:nvPicPr>
        <p:blipFill>
          <a:blip r:embed="rId4"/>
          <a:stretch>
            <a:fillRect/>
          </a:stretch>
        </p:blipFill>
        <p:spPr>
          <a:xfrm>
            <a:off x="721774" y="3107033"/>
            <a:ext cx="4600575" cy="771525"/>
          </a:xfrm>
          <a:prstGeom prst="rect">
            <a:avLst/>
          </a:prstGeom>
        </p:spPr>
      </p:pic>
      <p:sp>
        <p:nvSpPr>
          <p:cNvPr id="10" name="Title 1">
            <a:extLst>
              <a:ext uri="{FF2B5EF4-FFF2-40B4-BE49-F238E27FC236}">
                <a16:creationId xmlns:a16="http://schemas.microsoft.com/office/drawing/2014/main" id="{D5D75025-A616-9381-DBED-4615CEF672EC}"/>
              </a:ext>
            </a:extLst>
          </p:cNvPr>
          <p:cNvSpPr txBox="1">
            <a:spLocks/>
          </p:cNvSpPr>
          <p:nvPr/>
        </p:nvSpPr>
        <p:spPr>
          <a:xfrm>
            <a:off x="6651210" y="14084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9ACC310-B6B1-E1BF-A6E5-80E31FB860ED}"/>
              </a:ext>
            </a:extLst>
          </p:cNvPr>
          <p:cNvSpPr txBox="1"/>
          <p:nvPr/>
        </p:nvSpPr>
        <p:spPr>
          <a:xfrm>
            <a:off x="6690507" y="2044005"/>
            <a:ext cx="4646427" cy="1384995"/>
          </a:xfrm>
          <a:prstGeom prst="rect">
            <a:avLst/>
          </a:prstGeom>
          <a:noFill/>
        </p:spPr>
        <p:txBody>
          <a:bodyPr wrap="square">
            <a:spAutoFit/>
          </a:bodyPr>
          <a:lstStyle/>
          <a:p>
            <a:r>
              <a:rPr lang="hr-HR" sz="1400" dirty="0"/>
              <a:t>✔ </a:t>
            </a:r>
            <a:r>
              <a:rPr lang="hr-HR" sz="1400" b="1" dirty="0"/>
              <a:t>Korisnik unosi svoje ime.</a:t>
            </a:r>
            <a:br>
              <a:rPr lang="hr-HR" sz="1400" dirty="0"/>
            </a:br>
            <a:r>
              <a:rPr lang="hr-HR" sz="1400" dirty="0"/>
              <a:t>✔ </a:t>
            </a:r>
            <a:r>
              <a:rPr lang="hr-HR" sz="1400" b="1" dirty="0"/>
              <a:t>Provjerava se da li je ime na listi gostiju.</a:t>
            </a:r>
            <a:br>
              <a:rPr lang="hr-HR" sz="1400" dirty="0"/>
            </a:br>
            <a:r>
              <a:rPr lang="hr-HR" sz="1400" dirty="0"/>
              <a:t>✔ </a:t>
            </a:r>
            <a:r>
              <a:rPr lang="hr-HR" sz="1400" b="1" dirty="0"/>
              <a:t>Ako je ime na listi → </a:t>
            </a:r>
            <a:r>
              <a:rPr lang="hr-HR" sz="1400" b="1" dirty="0" err="1"/>
              <a:t>Dobija</a:t>
            </a:r>
            <a:r>
              <a:rPr lang="hr-HR" sz="1400" b="1" dirty="0"/>
              <a:t> poruku "Dobrodošli!"</a:t>
            </a:r>
            <a:br>
              <a:rPr lang="hr-HR" sz="1400" dirty="0"/>
            </a:br>
            <a:r>
              <a:rPr lang="hr-HR" sz="1400" dirty="0"/>
              <a:t>✔ </a:t>
            </a:r>
            <a:r>
              <a:rPr lang="hr-HR" sz="1400" b="1" dirty="0"/>
              <a:t>Ako ime nije na listi → </a:t>
            </a:r>
            <a:r>
              <a:rPr lang="hr-HR" sz="1400" b="1" dirty="0" err="1"/>
              <a:t>Dobija</a:t>
            </a:r>
            <a:r>
              <a:rPr lang="hr-HR" sz="1400" b="1" dirty="0"/>
              <a:t> poruku "Žao nam je, možda sljedeći put."</a:t>
            </a:r>
            <a:endParaRPr lang="hr-HR" sz="1400" dirty="0"/>
          </a:p>
        </p:txBody>
      </p:sp>
      <p:pic>
        <p:nvPicPr>
          <p:cNvPr id="19" name="Picture 18">
            <a:extLst>
              <a:ext uri="{FF2B5EF4-FFF2-40B4-BE49-F238E27FC236}">
                <a16:creationId xmlns:a16="http://schemas.microsoft.com/office/drawing/2014/main" id="{391D35B2-22A0-139A-619E-74D0A35B9AE5}"/>
              </a:ext>
            </a:extLst>
          </p:cNvPr>
          <p:cNvPicPr>
            <a:picLocks noChangeAspect="1"/>
          </p:cNvPicPr>
          <p:nvPr/>
        </p:nvPicPr>
        <p:blipFill>
          <a:blip r:embed="rId5"/>
          <a:stretch>
            <a:fillRect/>
          </a:stretch>
        </p:blipFill>
        <p:spPr>
          <a:xfrm>
            <a:off x="6747466" y="3988923"/>
            <a:ext cx="3815981" cy="1148274"/>
          </a:xfrm>
          <a:prstGeom prst="rect">
            <a:avLst/>
          </a:prstGeom>
        </p:spPr>
      </p:pic>
    </p:spTree>
    <p:extLst>
      <p:ext uri="{BB962C8B-B14F-4D97-AF65-F5344CB8AC3E}">
        <p14:creationId xmlns:p14="http://schemas.microsoft.com/office/powerpoint/2010/main" val="624399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00BC6-28DB-21CE-4FB6-98FB6F91E90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DA2303-8D9E-AC0F-3AE0-682A7F94C0A8}"/>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5" name="TextBox 14">
            <a:extLst>
              <a:ext uri="{FF2B5EF4-FFF2-40B4-BE49-F238E27FC236}">
                <a16:creationId xmlns:a16="http://schemas.microsoft.com/office/drawing/2014/main" id="{D204BADE-CDF5-A412-FC76-28A51B492488}"/>
              </a:ext>
            </a:extLst>
          </p:cNvPr>
          <p:cNvSpPr txBox="1"/>
          <p:nvPr/>
        </p:nvSpPr>
        <p:spPr>
          <a:xfrm>
            <a:off x="628238" y="1478892"/>
            <a:ext cx="4873256" cy="646331"/>
          </a:xfrm>
          <a:prstGeom prst="rect">
            <a:avLst/>
          </a:prstGeom>
          <a:noFill/>
        </p:spPr>
        <p:txBody>
          <a:bodyPr wrap="square">
            <a:spAutoFit/>
          </a:bodyPr>
          <a:lstStyle/>
          <a:p>
            <a:r>
              <a:rPr lang="hr-HR" dirty="0"/>
              <a:t>👉</a:t>
            </a:r>
            <a:r>
              <a:rPr lang="en-US" dirty="0"/>
              <a:t> </a:t>
            </a:r>
            <a:r>
              <a:rPr lang="hr-HR" dirty="0"/>
              <a:t>Dodavanje novog gosta u niz</a:t>
            </a:r>
            <a:r>
              <a:rPr lang="en-US" dirty="0"/>
              <a:t> </a:t>
            </a:r>
            <a:r>
              <a:rPr lang="en-US" b="1" dirty="0"/>
              <a:t>push()</a:t>
            </a:r>
          </a:p>
          <a:p>
            <a:endParaRPr lang="en-US" dirty="0"/>
          </a:p>
        </p:txBody>
      </p:sp>
      <p:sp>
        <p:nvSpPr>
          <p:cNvPr id="10" name="Title 1">
            <a:extLst>
              <a:ext uri="{FF2B5EF4-FFF2-40B4-BE49-F238E27FC236}">
                <a16:creationId xmlns:a16="http://schemas.microsoft.com/office/drawing/2014/main" id="{5F6C6354-806A-20C8-6218-46EB6836FF9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9FDA6307-7464-6E5F-244B-B81CBA73367A}"/>
              </a:ext>
            </a:extLst>
          </p:cNvPr>
          <p:cNvSpPr txBox="1"/>
          <p:nvPr/>
        </p:nvSpPr>
        <p:spPr>
          <a:xfrm>
            <a:off x="6690507" y="2044005"/>
            <a:ext cx="4646427" cy="1169551"/>
          </a:xfrm>
          <a:prstGeom prst="rect">
            <a:avLst/>
          </a:prstGeom>
          <a:noFill/>
        </p:spPr>
        <p:txBody>
          <a:bodyPr wrap="square">
            <a:spAutoFit/>
          </a:bodyPr>
          <a:lstStyle/>
          <a:p>
            <a:r>
              <a:rPr lang="hr-HR" sz="1400" dirty="0"/>
              <a:t>✔ Ispisati brojeve od 1 do </a:t>
            </a:r>
            <a:r>
              <a:rPr lang="en-US" sz="1400" dirty="0"/>
              <a:t>10</a:t>
            </a:r>
            <a:r>
              <a:rPr lang="hr-HR" sz="1400" dirty="0"/>
              <a:t>.</a:t>
            </a:r>
            <a:br>
              <a:rPr lang="hr-HR" sz="1400" dirty="0"/>
            </a:br>
            <a:r>
              <a:rPr lang="hr-HR" sz="1400" dirty="0"/>
              <a:t>✔ Ako je broj djeljiv s 3, umjesto broja ispisati "</a:t>
            </a:r>
            <a:r>
              <a:rPr lang="hr-HR" sz="1400" b="1" dirty="0" err="1"/>
              <a:t>Fizz</a:t>
            </a:r>
            <a:r>
              <a:rPr lang="hr-HR" sz="1400" dirty="0"/>
              <a:t>".</a:t>
            </a:r>
            <a:br>
              <a:rPr lang="hr-HR" sz="1400" dirty="0"/>
            </a:br>
            <a:r>
              <a:rPr lang="hr-HR" sz="1400" dirty="0"/>
              <a:t>✔ Ako je broj djeljiv s 5, umjesto broja ispisati "</a:t>
            </a:r>
            <a:r>
              <a:rPr lang="hr-HR" sz="1400" b="1" dirty="0" err="1"/>
              <a:t>Buzz</a:t>
            </a:r>
            <a:r>
              <a:rPr lang="hr-HR" sz="1400" dirty="0"/>
              <a:t>".</a:t>
            </a:r>
            <a:br>
              <a:rPr lang="hr-HR" sz="1400" dirty="0"/>
            </a:br>
            <a:r>
              <a:rPr lang="hr-HR" sz="1400" dirty="0"/>
              <a:t>✔ Ako je broj djeljiv i s 3 i s 5, umjesto broja ispisati "</a:t>
            </a:r>
            <a:r>
              <a:rPr lang="hr-HR" sz="1400" b="1" dirty="0" err="1"/>
              <a:t>FizzBuzz</a:t>
            </a:r>
            <a:r>
              <a:rPr lang="hr-HR" sz="1400" dirty="0"/>
              <a:t>".</a:t>
            </a:r>
            <a:endParaRPr lang="en-US" sz="1400" b="1" dirty="0"/>
          </a:p>
        </p:txBody>
      </p:sp>
      <p:pic>
        <p:nvPicPr>
          <p:cNvPr id="5" name="Picture 4">
            <a:extLst>
              <a:ext uri="{FF2B5EF4-FFF2-40B4-BE49-F238E27FC236}">
                <a16:creationId xmlns:a16="http://schemas.microsoft.com/office/drawing/2014/main" id="{E3C10547-CA1B-1612-E3DD-52D17F15F8B1}"/>
              </a:ext>
            </a:extLst>
          </p:cNvPr>
          <p:cNvPicPr>
            <a:picLocks noChangeAspect="1"/>
          </p:cNvPicPr>
          <p:nvPr/>
        </p:nvPicPr>
        <p:blipFill>
          <a:blip r:embed="rId3"/>
          <a:stretch>
            <a:fillRect/>
          </a:stretch>
        </p:blipFill>
        <p:spPr>
          <a:xfrm>
            <a:off x="786034" y="1974079"/>
            <a:ext cx="3400425" cy="561975"/>
          </a:xfrm>
          <a:prstGeom prst="rect">
            <a:avLst/>
          </a:prstGeom>
        </p:spPr>
      </p:pic>
      <p:pic>
        <p:nvPicPr>
          <p:cNvPr id="7" name="Picture 6">
            <a:extLst>
              <a:ext uri="{FF2B5EF4-FFF2-40B4-BE49-F238E27FC236}">
                <a16:creationId xmlns:a16="http://schemas.microsoft.com/office/drawing/2014/main" id="{3C7E4596-BDEE-99C0-618A-67A7D453DC13}"/>
              </a:ext>
            </a:extLst>
          </p:cNvPr>
          <p:cNvPicPr>
            <a:picLocks noChangeAspect="1"/>
          </p:cNvPicPr>
          <p:nvPr/>
        </p:nvPicPr>
        <p:blipFill>
          <a:blip r:embed="rId4"/>
          <a:stretch>
            <a:fillRect/>
          </a:stretch>
        </p:blipFill>
        <p:spPr>
          <a:xfrm>
            <a:off x="786033" y="3243704"/>
            <a:ext cx="3400425" cy="561975"/>
          </a:xfrm>
          <a:prstGeom prst="rect">
            <a:avLst/>
          </a:prstGeom>
        </p:spPr>
      </p:pic>
      <p:pic>
        <p:nvPicPr>
          <p:cNvPr id="11" name="Picture 10">
            <a:extLst>
              <a:ext uri="{FF2B5EF4-FFF2-40B4-BE49-F238E27FC236}">
                <a16:creationId xmlns:a16="http://schemas.microsoft.com/office/drawing/2014/main" id="{D4EDDD30-23AE-A634-9912-6762AA0067FC}"/>
              </a:ext>
            </a:extLst>
          </p:cNvPr>
          <p:cNvPicPr>
            <a:picLocks noChangeAspect="1"/>
          </p:cNvPicPr>
          <p:nvPr/>
        </p:nvPicPr>
        <p:blipFill>
          <a:blip r:embed="rId5"/>
          <a:stretch>
            <a:fillRect/>
          </a:stretch>
        </p:blipFill>
        <p:spPr>
          <a:xfrm>
            <a:off x="786032" y="4396630"/>
            <a:ext cx="3400425" cy="409575"/>
          </a:xfrm>
          <a:prstGeom prst="rect">
            <a:avLst/>
          </a:prstGeom>
        </p:spPr>
      </p:pic>
      <p:sp>
        <p:nvSpPr>
          <p:cNvPr id="12" name="TextBox 11">
            <a:extLst>
              <a:ext uri="{FF2B5EF4-FFF2-40B4-BE49-F238E27FC236}">
                <a16:creationId xmlns:a16="http://schemas.microsoft.com/office/drawing/2014/main" id="{1924503E-9617-2021-CCE4-E999E56037CE}"/>
              </a:ext>
            </a:extLst>
          </p:cNvPr>
          <p:cNvSpPr txBox="1"/>
          <p:nvPr/>
        </p:nvSpPr>
        <p:spPr>
          <a:xfrm>
            <a:off x="628238" y="2694284"/>
            <a:ext cx="4873256" cy="646331"/>
          </a:xfrm>
          <a:prstGeom prst="rect">
            <a:avLst/>
          </a:prstGeom>
          <a:noFill/>
        </p:spPr>
        <p:txBody>
          <a:bodyPr wrap="square">
            <a:spAutoFit/>
          </a:bodyPr>
          <a:lstStyle/>
          <a:p>
            <a:r>
              <a:rPr lang="hr-HR" dirty="0"/>
              <a:t>👉</a:t>
            </a:r>
            <a:r>
              <a:rPr lang="en-US" dirty="0"/>
              <a:t> </a:t>
            </a:r>
            <a:r>
              <a:rPr lang="en-US" dirty="0" err="1"/>
              <a:t>Uklanjanje</a:t>
            </a:r>
            <a:r>
              <a:rPr lang="hr-HR" dirty="0"/>
              <a:t> gosta u niz</a:t>
            </a:r>
            <a:r>
              <a:rPr lang="en-US" dirty="0"/>
              <a:t>u </a:t>
            </a:r>
            <a:r>
              <a:rPr lang="en-US" b="1" dirty="0"/>
              <a:t>pop()</a:t>
            </a:r>
          </a:p>
          <a:p>
            <a:endParaRPr lang="en-US" dirty="0"/>
          </a:p>
        </p:txBody>
      </p:sp>
      <p:sp>
        <p:nvSpPr>
          <p:cNvPr id="13" name="TextBox 12">
            <a:extLst>
              <a:ext uri="{FF2B5EF4-FFF2-40B4-BE49-F238E27FC236}">
                <a16:creationId xmlns:a16="http://schemas.microsoft.com/office/drawing/2014/main" id="{BDB47727-31E6-66CE-25E8-49BB96657A82}"/>
              </a:ext>
            </a:extLst>
          </p:cNvPr>
          <p:cNvSpPr txBox="1"/>
          <p:nvPr/>
        </p:nvSpPr>
        <p:spPr>
          <a:xfrm>
            <a:off x="571279" y="3895872"/>
            <a:ext cx="4873256" cy="369332"/>
          </a:xfrm>
          <a:prstGeom prst="rect">
            <a:avLst/>
          </a:prstGeom>
          <a:noFill/>
        </p:spPr>
        <p:txBody>
          <a:bodyPr wrap="square">
            <a:spAutoFit/>
          </a:bodyPr>
          <a:lstStyle/>
          <a:p>
            <a:r>
              <a:rPr lang="hr-HR" dirty="0"/>
              <a:t>👉</a:t>
            </a:r>
            <a:r>
              <a:rPr lang="en-US" dirty="0"/>
              <a:t> </a:t>
            </a:r>
            <a:r>
              <a:rPr lang="pl-PL" dirty="0"/>
              <a:t>Dobijanje prvog gosta u nizu</a:t>
            </a:r>
            <a:endParaRPr lang="en-US" dirty="0"/>
          </a:p>
        </p:txBody>
      </p:sp>
      <p:pic>
        <p:nvPicPr>
          <p:cNvPr id="18" name="Picture 17">
            <a:extLst>
              <a:ext uri="{FF2B5EF4-FFF2-40B4-BE49-F238E27FC236}">
                <a16:creationId xmlns:a16="http://schemas.microsoft.com/office/drawing/2014/main" id="{4E25DF63-4DF7-B8BF-3486-C1BF07B3B321}"/>
              </a:ext>
            </a:extLst>
          </p:cNvPr>
          <p:cNvPicPr>
            <a:picLocks noChangeAspect="1"/>
          </p:cNvPicPr>
          <p:nvPr/>
        </p:nvPicPr>
        <p:blipFill>
          <a:blip r:embed="rId6"/>
          <a:stretch>
            <a:fillRect/>
          </a:stretch>
        </p:blipFill>
        <p:spPr>
          <a:xfrm>
            <a:off x="6426021" y="3905728"/>
            <a:ext cx="5175398" cy="590892"/>
          </a:xfrm>
          <a:prstGeom prst="rect">
            <a:avLst/>
          </a:prstGeom>
        </p:spPr>
      </p:pic>
    </p:spTree>
    <p:extLst>
      <p:ext uri="{BB962C8B-B14F-4D97-AF65-F5344CB8AC3E}">
        <p14:creationId xmlns:p14="http://schemas.microsoft.com/office/powerpoint/2010/main" val="1110071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82AAB-CBDF-8A67-B7D1-421E1878D55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A34B3B-442E-9E1B-CC67-66DFAA7640EB}"/>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C1F4DDD0-9A13-02AA-DE81-118E0BE8FF50}"/>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E8FE50B2-EA5A-2F14-03E5-E3364A66461F}"/>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while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BCA8F732-1427-E689-6B3F-9B91EED92E86}"/>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WHILE</a:t>
            </a:r>
            <a:endParaRPr lang="hr-HR" sz="1600" dirty="0">
              <a:solidFill>
                <a:schemeClr val="accent3"/>
              </a:solidFill>
            </a:endParaRPr>
          </a:p>
        </p:txBody>
      </p:sp>
      <p:pic>
        <p:nvPicPr>
          <p:cNvPr id="6" name="Picture 5">
            <a:extLst>
              <a:ext uri="{FF2B5EF4-FFF2-40B4-BE49-F238E27FC236}">
                <a16:creationId xmlns:a16="http://schemas.microsoft.com/office/drawing/2014/main" id="{4EB775AB-DFCE-A9FC-7223-F0FBB59FC619}"/>
              </a:ext>
            </a:extLst>
          </p:cNvPr>
          <p:cNvPicPr>
            <a:picLocks noChangeAspect="1"/>
          </p:cNvPicPr>
          <p:nvPr/>
        </p:nvPicPr>
        <p:blipFill>
          <a:blip r:embed="rId3"/>
          <a:stretch>
            <a:fillRect/>
          </a:stretch>
        </p:blipFill>
        <p:spPr>
          <a:xfrm>
            <a:off x="783265" y="3501323"/>
            <a:ext cx="3981450" cy="695325"/>
          </a:xfrm>
          <a:prstGeom prst="rect">
            <a:avLst/>
          </a:prstGeom>
        </p:spPr>
      </p:pic>
      <p:pic>
        <p:nvPicPr>
          <p:cNvPr id="9" name="Picture 8">
            <a:extLst>
              <a:ext uri="{FF2B5EF4-FFF2-40B4-BE49-F238E27FC236}">
                <a16:creationId xmlns:a16="http://schemas.microsoft.com/office/drawing/2014/main" id="{41E6017A-4384-EECB-BD5B-736A89E65E3F}"/>
              </a:ext>
            </a:extLst>
          </p:cNvPr>
          <p:cNvPicPr>
            <a:picLocks noChangeAspect="1"/>
          </p:cNvPicPr>
          <p:nvPr/>
        </p:nvPicPr>
        <p:blipFill>
          <a:blip r:embed="rId4"/>
          <a:stretch>
            <a:fillRect/>
          </a:stretch>
        </p:blipFill>
        <p:spPr>
          <a:xfrm>
            <a:off x="831111" y="4342403"/>
            <a:ext cx="4610100" cy="1171575"/>
          </a:xfrm>
          <a:prstGeom prst="rect">
            <a:avLst/>
          </a:prstGeom>
        </p:spPr>
      </p:pic>
      <p:sp>
        <p:nvSpPr>
          <p:cNvPr id="14" name="TextBox 13">
            <a:extLst>
              <a:ext uri="{FF2B5EF4-FFF2-40B4-BE49-F238E27FC236}">
                <a16:creationId xmlns:a16="http://schemas.microsoft.com/office/drawing/2014/main" id="{80DBF23A-C0C9-3A30-3870-3A0AF0A73505}"/>
              </a:ext>
            </a:extLst>
          </p:cNvPr>
          <p:cNvSpPr txBox="1"/>
          <p:nvPr/>
        </p:nvSpPr>
        <p:spPr>
          <a:xfrm>
            <a:off x="679940" y="1975295"/>
            <a:ext cx="4873256" cy="1323439"/>
          </a:xfrm>
          <a:prstGeom prst="rect">
            <a:avLst/>
          </a:prstGeom>
          <a:noFill/>
        </p:spPr>
        <p:txBody>
          <a:bodyPr wrap="square">
            <a:spAutoFit/>
          </a:bodyPr>
          <a:lstStyle/>
          <a:p>
            <a:r>
              <a:rPr lang="hr-HR" sz="1600" dirty="0"/>
              <a:t>1️⃣ Provjerava je li uvjet točan.</a:t>
            </a:r>
            <a:br>
              <a:rPr lang="hr-HR" sz="1600" dirty="0"/>
            </a:br>
            <a:r>
              <a:rPr lang="hr-HR" sz="1600" dirty="0"/>
              <a:t>2️⃣ Ako jest, izvršava kod u {}.</a:t>
            </a:r>
            <a:br>
              <a:rPr lang="hr-HR" sz="1600" dirty="0"/>
            </a:br>
            <a:r>
              <a:rPr lang="hr-HR" sz="1600" dirty="0"/>
              <a:t>3️⃣ Nakon svakog izvršenja, vraća se na gornju provjeru.</a:t>
            </a:r>
            <a:br>
              <a:rPr lang="hr-HR" sz="1600" dirty="0"/>
            </a:br>
            <a:r>
              <a:rPr lang="hr-HR" sz="1600" dirty="0"/>
              <a:t>4️⃣ Kada uvjet više nije točan, petlja se prekida.</a:t>
            </a:r>
            <a:endParaRPr lang="en-US" sz="1600" dirty="0"/>
          </a:p>
        </p:txBody>
      </p:sp>
      <p:pic>
        <p:nvPicPr>
          <p:cNvPr id="18" name="Picture 17">
            <a:extLst>
              <a:ext uri="{FF2B5EF4-FFF2-40B4-BE49-F238E27FC236}">
                <a16:creationId xmlns:a16="http://schemas.microsoft.com/office/drawing/2014/main" id="{8AA8957E-D41F-7B38-CE30-9024055F57DA}"/>
              </a:ext>
            </a:extLst>
          </p:cNvPr>
          <p:cNvPicPr>
            <a:picLocks noChangeAspect="1"/>
          </p:cNvPicPr>
          <p:nvPr/>
        </p:nvPicPr>
        <p:blipFill>
          <a:blip r:embed="rId5"/>
          <a:stretch>
            <a:fillRect/>
          </a:stretch>
        </p:blipFill>
        <p:spPr>
          <a:xfrm>
            <a:off x="6543947" y="3298734"/>
            <a:ext cx="5542664" cy="1126376"/>
          </a:xfrm>
          <a:prstGeom prst="rect">
            <a:avLst/>
          </a:prstGeom>
        </p:spPr>
      </p:pic>
    </p:spTree>
    <p:extLst>
      <p:ext uri="{BB962C8B-B14F-4D97-AF65-F5344CB8AC3E}">
        <p14:creationId xmlns:p14="http://schemas.microsoft.com/office/powerpoint/2010/main" val="1605817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D73EC-F7BF-0C93-4491-4D0BD3C0495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03F9E5-ADC8-1533-C247-7DDAD9A298F3}"/>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3901B632-1C6B-1973-F006-1CC3C070D89A}"/>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1F0CFE10-6394-5784-8159-95D9C9DED4C9}"/>
              </a:ext>
            </a:extLst>
          </p:cNvPr>
          <p:cNvSpPr txBox="1"/>
          <p:nvPr/>
        </p:nvSpPr>
        <p:spPr>
          <a:xfrm>
            <a:off x="6690507" y="2044005"/>
            <a:ext cx="4646427" cy="523220"/>
          </a:xfrm>
          <a:prstGeom prst="rect">
            <a:avLst/>
          </a:prstGeom>
          <a:noFill/>
        </p:spPr>
        <p:txBody>
          <a:bodyPr wrap="square">
            <a:spAutoFit/>
          </a:bodyPr>
          <a:lstStyle/>
          <a:p>
            <a:r>
              <a:rPr lang="hr-HR" sz="1400" dirty="0"/>
              <a:t>✔ </a:t>
            </a:r>
            <a:r>
              <a:rPr lang="en-US" sz="1400" b="1" dirty="0" err="1"/>
              <a:t>Automatiziraj</a:t>
            </a:r>
            <a:r>
              <a:rPr lang="en-US" sz="1400" b="1" dirty="0"/>
              <a:t> </a:t>
            </a:r>
            <a:r>
              <a:rPr lang="en-US" sz="1400" b="1" dirty="0" err="1"/>
              <a:t>FizzBuzz</a:t>
            </a:r>
            <a:r>
              <a:rPr lang="en-US" sz="1400" b="1" dirty="0"/>
              <a:t> </a:t>
            </a:r>
            <a:r>
              <a:rPr lang="en-US" sz="1400" b="1" dirty="0" err="1"/>
              <a:t>sa</a:t>
            </a:r>
            <a:r>
              <a:rPr lang="en-US" sz="1400" b="1" dirty="0"/>
              <a:t> for </a:t>
            </a:r>
            <a:r>
              <a:rPr lang="en-US" sz="1400" b="1" dirty="0" err="1"/>
              <a:t>petljom</a:t>
            </a:r>
            <a:r>
              <a:rPr lang="en-US" sz="1400" b="1" dirty="0"/>
              <a:t>, </a:t>
            </a:r>
            <a:r>
              <a:rPr lang="en-US" sz="1400" b="1" dirty="0" err="1"/>
              <a:t>iterirajuci</a:t>
            </a:r>
            <a:r>
              <a:rPr lang="en-US" sz="1400" b="1" dirty="0"/>
              <a:t> od 0-100</a:t>
            </a:r>
          </a:p>
        </p:txBody>
      </p:sp>
      <p:sp>
        <p:nvSpPr>
          <p:cNvPr id="2" name="Title 1">
            <a:extLst>
              <a:ext uri="{FF2B5EF4-FFF2-40B4-BE49-F238E27FC236}">
                <a16:creationId xmlns:a16="http://schemas.microsoft.com/office/drawing/2014/main" id="{2531B462-8CF7-2F92-F9A9-E1D914FCFA7B}"/>
              </a:ext>
            </a:extLst>
          </p:cNvPr>
          <p:cNvSpPr txBox="1">
            <a:spLocks/>
          </p:cNvSpPr>
          <p:nvPr/>
        </p:nvSpPr>
        <p:spPr>
          <a:xfrm>
            <a:off x="1054395"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FOR</a:t>
            </a:r>
            <a:endParaRPr lang="hr-HR" sz="1600" dirty="0">
              <a:solidFill>
                <a:schemeClr val="accent3"/>
              </a:solidFill>
            </a:endParaRPr>
          </a:p>
        </p:txBody>
      </p:sp>
      <p:sp>
        <p:nvSpPr>
          <p:cNvPr id="14" name="TextBox 13">
            <a:extLst>
              <a:ext uri="{FF2B5EF4-FFF2-40B4-BE49-F238E27FC236}">
                <a16:creationId xmlns:a16="http://schemas.microsoft.com/office/drawing/2014/main" id="{6B195D3E-50AB-0C8A-7B7E-5F5874E30E61}"/>
              </a:ext>
            </a:extLst>
          </p:cNvPr>
          <p:cNvSpPr txBox="1"/>
          <p:nvPr/>
        </p:nvSpPr>
        <p:spPr>
          <a:xfrm>
            <a:off x="679940" y="1975295"/>
            <a:ext cx="4873256" cy="2062103"/>
          </a:xfrm>
          <a:prstGeom prst="rect">
            <a:avLst/>
          </a:prstGeom>
          <a:noFill/>
        </p:spPr>
        <p:txBody>
          <a:bodyPr wrap="square">
            <a:spAutoFit/>
          </a:bodyPr>
          <a:lstStyle/>
          <a:p>
            <a:r>
              <a:rPr lang="hr-HR" sz="1600" dirty="0"/>
              <a:t>1️⃣ Inicijaliziramo i = 1 (početna vrijednost brojača).</a:t>
            </a:r>
            <a:br>
              <a:rPr lang="hr-HR" sz="1600" dirty="0"/>
            </a:br>
            <a:r>
              <a:rPr lang="hr-HR" sz="1600" dirty="0"/>
              <a:t>2️⃣ Provjeravamo uvjet i &lt;= 10 (ako je istinit, petlja se ponavlja).</a:t>
            </a:r>
            <a:br>
              <a:rPr lang="hr-HR" sz="1600" dirty="0"/>
            </a:br>
            <a:r>
              <a:rPr lang="hr-HR" sz="1600" dirty="0"/>
              <a:t>3️⃣ Izvršavamo kod u {} (u ovom slučaju, ispisujemo broj i).</a:t>
            </a:r>
            <a:br>
              <a:rPr lang="hr-HR" sz="1600" dirty="0"/>
            </a:br>
            <a:r>
              <a:rPr lang="hr-HR" sz="1600" dirty="0"/>
              <a:t>4️⃣ Povećavamo i++ i ponavljamo dok i ne postane 11 (tada petlja prestaje).</a:t>
            </a:r>
            <a:endParaRPr lang="en-US" sz="1600" dirty="0"/>
          </a:p>
        </p:txBody>
      </p:sp>
      <p:pic>
        <p:nvPicPr>
          <p:cNvPr id="18" name="Picture 17">
            <a:extLst>
              <a:ext uri="{FF2B5EF4-FFF2-40B4-BE49-F238E27FC236}">
                <a16:creationId xmlns:a16="http://schemas.microsoft.com/office/drawing/2014/main" id="{11F1FE42-F6D8-D3BB-DE8B-AC386AF3E984}"/>
              </a:ext>
            </a:extLst>
          </p:cNvPr>
          <p:cNvPicPr>
            <a:picLocks noChangeAspect="1"/>
          </p:cNvPicPr>
          <p:nvPr/>
        </p:nvPicPr>
        <p:blipFill>
          <a:blip r:embed="rId3"/>
          <a:stretch>
            <a:fillRect/>
          </a:stretch>
        </p:blipFill>
        <p:spPr>
          <a:xfrm>
            <a:off x="6543947" y="3298734"/>
            <a:ext cx="5542664" cy="1126376"/>
          </a:xfrm>
          <a:prstGeom prst="rect">
            <a:avLst/>
          </a:prstGeom>
        </p:spPr>
      </p:pic>
      <p:pic>
        <p:nvPicPr>
          <p:cNvPr id="5" name="Picture 4">
            <a:extLst>
              <a:ext uri="{FF2B5EF4-FFF2-40B4-BE49-F238E27FC236}">
                <a16:creationId xmlns:a16="http://schemas.microsoft.com/office/drawing/2014/main" id="{9C97C9BC-6FB4-9DD2-39DE-263335A2C315}"/>
              </a:ext>
            </a:extLst>
          </p:cNvPr>
          <p:cNvPicPr>
            <a:picLocks noChangeAspect="1"/>
          </p:cNvPicPr>
          <p:nvPr/>
        </p:nvPicPr>
        <p:blipFill>
          <a:blip r:embed="rId4"/>
          <a:stretch>
            <a:fillRect/>
          </a:stretch>
        </p:blipFill>
        <p:spPr>
          <a:xfrm>
            <a:off x="772633" y="4311060"/>
            <a:ext cx="2895600" cy="723900"/>
          </a:xfrm>
          <a:prstGeom prst="rect">
            <a:avLst/>
          </a:prstGeom>
        </p:spPr>
      </p:pic>
      <p:pic>
        <p:nvPicPr>
          <p:cNvPr id="8" name="Picture 7">
            <a:extLst>
              <a:ext uri="{FF2B5EF4-FFF2-40B4-BE49-F238E27FC236}">
                <a16:creationId xmlns:a16="http://schemas.microsoft.com/office/drawing/2014/main" id="{390E197D-0684-4E62-AF60-60981144821A}"/>
              </a:ext>
            </a:extLst>
          </p:cNvPr>
          <p:cNvPicPr>
            <a:picLocks noChangeAspect="1"/>
          </p:cNvPicPr>
          <p:nvPr/>
        </p:nvPicPr>
        <p:blipFill>
          <a:blip r:embed="rId5"/>
          <a:stretch>
            <a:fillRect/>
          </a:stretch>
        </p:blipFill>
        <p:spPr>
          <a:xfrm>
            <a:off x="3781425" y="4330110"/>
            <a:ext cx="2314575" cy="704850"/>
          </a:xfrm>
          <a:prstGeom prst="rect">
            <a:avLst/>
          </a:prstGeom>
        </p:spPr>
      </p:pic>
    </p:spTree>
    <p:extLst>
      <p:ext uri="{BB962C8B-B14F-4D97-AF65-F5344CB8AC3E}">
        <p14:creationId xmlns:p14="http://schemas.microsoft.com/office/powerpoint/2010/main" val="384060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CCB65-BA96-9715-5F93-CC068C9B8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270AC-0A7C-DBC5-B9EA-C3914B376026}"/>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D4BFC853-B579-9F2D-F0A5-1564091C389D}"/>
              </a:ext>
            </a:extLst>
          </p:cNvPr>
          <p:cNvSpPr>
            <a:spLocks noGrp="1"/>
          </p:cNvSpPr>
          <p:nvPr>
            <p:ph type="body" sz="half" idx="2"/>
          </p:nvPr>
        </p:nvSpPr>
        <p:spPr/>
        <p:txBody>
          <a:bodyPr/>
          <a:lstStyle/>
          <a:p>
            <a:r>
              <a:rPr lang="hr-HR" dirty="0"/>
              <a:t>Napravit ćeš funkciju koja će izabrati slučajno ime iz liste imena. </a:t>
            </a:r>
          </a:p>
        </p:txBody>
      </p:sp>
      <p:pic>
        <p:nvPicPr>
          <p:cNvPr id="4" name="Picture 3">
            <a:extLst>
              <a:ext uri="{FF2B5EF4-FFF2-40B4-BE49-F238E27FC236}">
                <a16:creationId xmlns:a16="http://schemas.microsoft.com/office/drawing/2014/main" id="{324F3757-2DB6-C660-CF22-1F8739977397}"/>
              </a:ext>
            </a:extLst>
          </p:cNvPr>
          <p:cNvPicPr>
            <a:picLocks noChangeAspect="1"/>
          </p:cNvPicPr>
          <p:nvPr/>
        </p:nvPicPr>
        <p:blipFill>
          <a:blip r:embed="rId3"/>
          <a:stretch>
            <a:fillRect/>
          </a:stretch>
        </p:blipFill>
        <p:spPr>
          <a:xfrm>
            <a:off x="6032980" y="2708920"/>
            <a:ext cx="5133975" cy="476250"/>
          </a:xfrm>
          <a:prstGeom prst="rect">
            <a:avLst/>
          </a:prstGeom>
        </p:spPr>
      </p:pic>
    </p:spTree>
    <p:extLst>
      <p:ext uri="{BB962C8B-B14F-4D97-AF65-F5344CB8AC3E}">
        <p14:creationId xmlns:p14="http://schemas.microsoft.com/office/powerpoint/2010/main" val="1349343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0F2A6-F53B-86D6-DC26-1BE03E0202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D0FC84-F73D-FAAF-5363-725C1754D64E}"/>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NIZOVI (ARRAY)</a:t>
            </a:r>
            <a:endParaRPr lang="hr-HR" dirty="0"/>
          </a:p>
        </p:txBody>
      </p:sp>
      <p:sp>
        <p:nvSpPr>
          <p:cNvPr id="10" name="Title 1">
            <a:extLst>
              <a:ext uri="{FF2B5EF4-FFF2-40B4-BE49-F238E27FC236}">
                <a16:creationId xmlns:a16="http://schemas.microsoft.com/office/drawing/2014/main" id="{FF8577F5-10B8-1E71-B573-87A74610FBE2}"/>
              </a:ext>
            </a:extLst>
          </p:cNvPr>
          <p:cNvSpPr txBox="1">
            <a:spLocks/>
          </p:cNvSpPr>
          <p:nvPr/>
        </p:nvSpPr>
        <p:spPr>
          <a:xfrm>
            <a:off x="6651208"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7" name="TextBox 16">
            <a:extLst>
              <a:ext uri="{FF2B5EF4-FFF2-40B4-BE49-F238E27FC236}">
                <a16:creationId xmlns:a16="http://schemas.microsoft.com/office/drawing/2014/main" id="{4D2E7B95-6589-FF70-AA6E-804B5CBF5BD3}"/>
              </a:ext>
            </a:extLst>
          </p:cNvPr>
          <p:cNvSpPr txBox="1"/>
          <p:nvPr/>
        </p:nvSpPr>
        <p:spPr>
          <a:xfrm>
            <a:off x="6690507" y="2044005"/>
            <a:ext cx="4646427" cy="954107"/>
          </a:xfrm>
          <a:prstGeom prst="rect">
            <a:avLst/>
          </a:prstGeom>
          <a:noFill/>
        </p:spPr>
        <p:txBody>
          <a:bodyPr wrap="square">
            <a:spAutoFit/>
          </a:bodyPr>
          <a:lstStyle/>
          <a:p>
            <a:r>
              <a:rPr lang="hr-HR" sz="1400" dirty="0"/>
              <a:t>✔ Napraviti funkciju </a:t>
            </a:r>
            <a:r>
              <a:rPr lang="hr-HR" sz="1400" b="1" dirty="0"/>
              <a:t>beer()</a:t>
            </a:r>
            <a:r>
              <a:rPr lang="en-US" sz="1400" b="1" dirty="0"/>
              <a:t> u </a:t>
            </a:r>
            <a:r>
              <a:rPr lang="en-US" sz="1400" b="1" dirty="0" err="1"/>
              <a:t>kojoj</a:t>
            </a:r>
            <a:r>
              <a:rPr lang="en-US" sz="1400" b="1" dirty="0"/>
              <a:t>:</a:t>
            </a:r>
            <a:endParaRPr lang="en-US" sz="1400" dirty="0"/>
          </a:p>
          <a:p>
            <a:r>
              <a:rPr lang="hr-HR" sz="1400" dirty="0"/>
              <a:t>✔</a:t>
            </a:r>
            <a:r>
              <a:rPr lang="en-US" sz="1400" dirty="0"/>
              <a:t> </a:t>
            </a:r>
            <a:r>
              <a:rPr lang="hr-HR" sz="1400" dirty="0"/>
              <a:t>Koristiti </a:t>
            </a:r>
            <a:r>
              <a:rPr lang="hr-HR" sz="1400" b="1" dirty="0"/>
              <a:t>for</a:t>
            </a:r>
            <a:r>
              <a:rPr lang="hr-HR" sz="1400" dirty="0"/>
              <a:t> petlju da pjesma sama broji od </a:t>
            </a:r>
            <a:r>
              <a:rPr lang="hr-HR" sz="1400" b="1" dirty="0"/>
              <a:t>99 do 0</a:t>
            </a:r>
            <a:r>
              <a:rPr lang="hr-HR" sz="1400" dirty="0"/>
              <a:t>.</a:t>
            </a:r>
            <a:endParaRPr lang="en-US" sz="1400" dirty="0"/>
          </a:p>
          <a:p>
            <a:r>
              <a:rPr lang="hr-HR" sz="1400" dirty="0"/>
              <a:t>✔</a:t>
            </a:r>
            <a:r>
              <a:rPr lang="en-US" sz="1400" dirty="0"/>
              <a:t> </a:t>
            </a:r>
            <a:r>
              <a:rPr lang="hr-HR" sz="1400" dirty="0"/>
              <a:t>Svaki put kada petlja obradi broj, broj boca se smanjuje za </a:t>
            </a:r>
            <a:r>
              <a:rPr lang="hr-HR" sz="1400" b="1" dirty="0"/>
              <a:t>1</a:t>
            </a:r>
            <a:r>
              <a:rPr lang="hr-HR" sz="1400" dirty="0"/>
              <a:t>.</a:t>
            </a:r>
            <a:endParaRPr lang="en-US" sz="1400" b="1" dirty="0"/>
          </a:p>
        </p:txBody>
      </p:sp>
      <p:pic>
        <p:nvPicPr>
          <p:cNvPr id="6" name="Picture 5">
            <a:extLst>
              <a:ext uri="{FF2B5EF4-FFF2-40B4-BE49-F238E27FC236}">
                <a16:creationId xmlns:a16="http://schemas.microsoft.com/office/drawing/2014/main" id="{86EF2D83-831E-AC88-F856-E6F68397421C}"/>
              </a:ext>
            </a:extLst>
          </p:cNvPr>
          <p:cNvPicPr>
            <a:picLocks noChangeAspect="1"/>
          </p:cNvPicPr>
          <p:nvPr/>
        </p:nvPicPr>
        <p:blipFill>
          <a:blip r:embed="rId3"/>
          <a:stretch>
            <a:fillRect/>
          </a:stretch>
        </p:blipFill>
        <p:spPr>
          <a:xfrm>
            <a:off x="990600" y="1564946"/>
            <a:ext cx="5145945" cy="1733788"/>
          </a:xfrm>
          <a:prstGeom prst="rect">
            <a:avLst/>
          </a:prstGeom>
        </p:spPr>
      </p:pic>
      <p:pic>
        <p:nvPicPr>
          <p:cNvPr id="9" name="Picture 8">
            <a:extLst>
              <a:ext uri="{FF2B5EF4-FFF2-40B4-BE49-F238E27FC236}">
                <a16:creationId xmlns:a16="http://schemas.microsoft.com/office/drawing/2014/main" id="{3B2EA37D-980E-2063-0E2C-0CECC744C195}"/>
              </a:ext>
            </a:extLst>
          </p:cNvPr>
          <p:cNvPicPr>
            <a:picLocks noChangeAspect="1"/>
          </p:cNvPicPr>
          <p:nvPr/>
        </p:nvPicPr>
        <p:blipFill>
          <a:blip r:embed="rId4"/>
          <a:stretch>
            <a:fillRect/>
          </a:stretch>
        </p:blipFill>
        <p:spPr>
          <a:xfrm>
            <a:off x="6742306" y="3047099"/>
            <a:ext cx="5145945" cy="1625580"/>
          </a:xfrm>
          <a:prstGeom prst="rect">
            <a:avLst/>
          </a:prstGeom>
        </p:spPr>
      </p:pic>
      <p:pic>
        <p:nvPicPr>
          <p:cNvPr id="3" name="Picture 2">
            <a:extLst>
              <a:ext uri="{FF2B5EF4-FFF2-40B4-BE49-F238E27FC236}">
                <a16:creationId xmlns:a16="http://schemas.microsoft.com/office/drawing/2014/main" id="{D5E64CF2-DFC5-99EF-B6F5-44648E9FF1C8}"/>
              </a:ext>
            </a:extLst>
          </p:cNvPr>
          <p:cNvPicPr>
            <a:picLocks noChangeAspect="1"/>
          </p:cNvPicPr>
          <p:nvPr/>
        </p:nvPicPr>
        <p:blipFill>
          <a:blip r:embed="rId5"/>
          <a:stretch>
            <a:fillRect/>
          </a:stretch>
        </p:blipFill>
        <p:spPr>
          <a:xfrm>
            <a:off x="6742306" y="4826131"/>
            <a:ext cx="5026069" cy="853976"/>
          </a:xfrm>
          <a:prstGeom prst="rect">
            <a:avLst/>
          </a:prstGeom>
        </p:spPr>
      </p:pic>
    </p:spTree>
    <p:extLst>
      <p:ext uri="{BB962C8B-B14F-4D97-AF65-F5344CB8AC3E}">
        <p14:creationId xmlns:p14="http://schemas.microsoft.com/office/powerpoint/2010/main" val="44499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7F141-A3E2-4CA1-3B1B-116B7F42A5A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FC1869D-F84B-1627-462C-70C687EED57A}"/>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prvi</a:t>
            </a:r>
            <a:r>
              <a:rPr lang="en-US" dirty="0"/>
              <a:t> </a:t>
            </a:r>
            <a:r>
              <a:rPr lang="en-US" dirty="0" err="1"/>
              <a:t>koraci</a:t>
            </a:r>
            <a:endParaRPr lang="hr-HR" dirty="0"/>
          </a:p>
        </p:txBody>
      </p:sp>
      <p:pic>
        <p:nvPicPr>
          <p:cNvPr id="3" name="Picture 2">
            <a:extLst>
              <a:ext uri="{FF2B5EF4-FFF2-40B4-BE49-F238E27FC236}">
                <a16:creationId xmlns:a16="http://schemas.microsoft.com/office/drawing/2014/main" id="{CE304312-6131-EBC7-FCAA-05A969C8A82F}"/>
              </a:ext>
            </a:extLst>
          </p:cNvPr>
          <p:cNvPicPr>
            <a:picLocks noChangeAspect="1"/>
          </p:cNvPicPr>
          <p:nvPr/>
        </p:nvPicPr>
        <p:blipFill>
          <a:blip r:embed="rId3"/>
          <a:stretch>
            <a:fillRect/>
          </a:stretch>
        </p:blipFill>
        <p:spPr>
          <a:xfrm>
            <a:off x="7286181" y="2938779"/>
            <a:ext cx="3608868" cy="703770"/>
          </a:xfrm>
          <a:prstGeom prst="rect">
            <a:avLst/>
          </a:prstGeom>
        </p:spPr>
      </p:pic>
      <p:pic>
        <p:nvPicPr>
          <p:cNvPr id="7" name="Picture 6">
            <a:extLst>
              <a:ext uri="{FF2B5EF4-FFF2-40B4-BE49-F238E27FC236}">
                <a16:creationId xmlns:a16="http://schemas.microsoft.com/office/drawing/2014/main" id="{31B8897D-2C79-C9A6-7030-D60501D5C164}"/>
              </a:ext>
            </a:extLst>
          </p:cNvPr>
          <p:cNvPicPr>
            <a:picLocks noChangeAspect="1"/>
          </p:cNvPicPr>
          <p:nvPr/>
        </p:nvPicPr>
        <p:blipFill>
          <a:blip r:embed="rId4"/>
          <a:stretch>
            <a:fillRect/>
          </a:stretch>
        </p:blipFill>
        <p:spPr>
          <a:xfrm>
            <a:off x="7271118" y="4102798"/>
            <a:ext cx="3883321" cy="913966"/>
          </a:xfrm>
          <a:prstGeom prst="rect">
            <a:avLst/>
          </a:prstGeom>
        </p:spPr>
      </p:pic>
      <p:pic>
        <p:nvPicPr>
          <p:cNvPr id="10" name="Picture 9">
            <a:extLst>
              <a:ext uri="{FF2B5EF4-FFF2-40B4-BE49-F238E27FC236}">
                <a16:creationId xmlns:a16="http://schemas.microsoft.com/office/drawing/2014/main" id="{1425A42F-6B7E-2E90-3AED-9A7DDE1E5876}"/>
              </a:ext>
            </a:extLst>
          </p:cNvPr>
          <p:cNvPicPr>
            <a:picLocks noChangeAspect="1"/>
          </p:cNvPicPr>
          <p:nvPr/>
        </p:nvPicPr>
        <p:blipFill>
          <a:blip r:embed="rId5"/>
          <a:stretch>
            <a:fillRect/>
          </a:stretch>
        </p:blipFill>
        <p:spPr>
          <a:xfrm>
            <a:off x="7271118" y="1524866"/>
            <a:ext cx="3442360" cy="1081254"/>
          </a:xfrm>
          <a:prstGeom prst="rect">
            <a:avLst/>
          </a:prstGeom>
        </p:spPr>
      </p:pic>
      <p:sp>
        <p:nvSpPr>
          <p:cNvPr id="12" name="TextBox 11">
            <a:extLst>
              <a:ext uri="{FF2B5EF4-FFF2-40B4-BE49-F238E27FC236}">
                <a16:creationId xmlns:a16="http://schemas.microsoft.com/office/drawing/2014/main" id="{95E57242-2B80-B6E9-F0F4-4D461B006497}"/>
              </a:ext>
            </a:extLst>
          </p:cNvPr>
          <p:cNvSpPr txBox="1"/>
          <p:nvPr/>
        </p:nvSpPr>
        <p:spPr>
          <a:xfrm>
            <a:off x="570614" y="1972775"/>
            <a:ext cx="6145618" cy="2308324"/>
          </a:xfrm>
          <a:prstGeom prst="rect">
            <a:avLst/>
          </a:prstGeom>
          <a:noFill/>
        </p:spPr>
        <p:txBody>
          <a:bodyPr wrap="square">
            <a:spAutoFit/>
          </a:bodyPr>
          <a:lstStyle/>
          <a:p>
            <a:r>
              <a:rPr lang="hr-HR" dirty="0"/>
              <a:t>👉 Možemo koristiti </a:t>
            </a:r>
            <a:r>
              <a:rPr lang="hr-HR" b="1" dirty="0"/>
              <a:t>dvostruke ("") ili jednostruke ('') navodnike</a:t>
            </a:r>
            <a:r>
              <a:rPr lang="hr-HR" dirty="0"/>
              <a:t> za tekst.</a:t>
            </a:r>
            <a:endParaRPr lang="en-US" dirty="0"/>
          </a:p>
          <a:p>
            <a:br>
              <a:rPr lang="hr-HR" dirty="0"/>
            </a:br>
            <a:r>
              <a:rPr lang="hr-HR" dirty="0"/>
              <a:t>👉 Preporuka: </a:t>
            </a:r>
            <a:r>
              <a:rPr lang="hr-HR" b="1" dirty="0"/>
              <a:t>Dvostruki navodnici za tekstualne podatke u JavaScriptu</a:t>
            </a:r>
            <a:r>
              <a:rPr lang="hr-HR" dirty="0"/>
              <a:t>.</a:t>
            </a:r>
            <a:endParaRPr lang="en-US" dirty="0"/>
          </a:p>
          <a:p>
            <a:br>
              <a:rPr lang="hr-HR" dirty="0"/>
            </a:br>
            <a:r>
              <a:rPr lang="hr-HR" dirty="0"/>
              <a:t>👉 Programeri trebaju slijediti iste stilove pisanja radi čitljivosti.</a:t>
            </a:r>
          </a:p>
        </p:txBody>
      </p:sp>
    </p:spTree>
    <p:extLst>
      <p:ext uri="{BB962C8B-B14F-4D97-AF65-F5344CB8AC3E}">
        <p14:creationId xmlns:p14="http://schemas.microsoft.com/office/powerpoint/2010/main" val="327207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F60A8-3647-C041-8515-0C50006A51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E84A5-DF1A-6876-192C-7A57BA184503}"/>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98AE77A5-78A9-23EF-8CDD-4EBC6AD8A913}"/>
              </a:ext>
            </a:extLst>
          </p:cNvPr>
          <p:cNvSpPr>
            <a:spLocks noGrp="1"/>
          </p:cNvSpPr>
          <p:nvPr>
            <p:ph type="body" sz="half" idx="2"/>
          </p:nvPr>
        </p:nvSpPr>
        <p:spPr/>
        <p:txBody>
          <a:bodyPr/>
          <a:lstStyle/>
          <a:p>
            <a:r>
              <a:rPr lang="hr-HR" dirty="0"/>
              <a:t>Napiši funkciju koja prima broj </a:t>
            </a:r>
            <a:r>
              <a:rPr lang="hr-HR" b="1" dirty="0"/>
              <a:t>n</a:t>
            </a:r>
            <a:r>
              <a:rPr lang="hr-HR" dirty="0"/>
              <a:t> i vraća </a:t>
            </a:r>
            <a:r>
              <a:rPr lang="hr-HR" dirty="0" err="1"/>
              <a:t>Fibonacci</a:t>
            </a:r>
            <a:r>
              <a:rPr lang="hr-HR" dirty="0"/>
              <a:t> niz s </a:t>
            </a:r>
            <a:r>
              <a:rPr lang="hr-HR" b="1" dirty="0"/>
              <a:t>n</a:t>
            </a:r>
            <a:r>
              <a:rPr lang="hr-HR" dirty="0"/>
              <a:t> elemenata. U </a:t>
            </a:r>
            <a:r>
              <a:rPr lang="hr-HR" dirty="0" err="1"/>
              <a:t>Fibonacci</a:t>
            </a:r>
            <a:r>
              <a:rPr lang="hr-HR" dirty="0"/>
              <a:t> nizu, svaki broj (osim prva dva) je zbroj prethodna dva broja, pri čemu niz počinje s 0 i 1.</a:t>
            </a:r>
            <a:br>
              <a:rPr lang="hr-HR" dirty="0"/>
            </a:br>
            <a:r>
              <a:rPr lang="hr-HR" b="1" dirty="0"/>
              <a:t>Primjer:</a:t>
            </a:r>
            <a:br>
              <a:rPr lang="hr-HR" dirty="0"/>
            </a:br>
            <a:r>
              <a:rPr lang="hr-HR" dirty="0"/>
              <a:t>Ako pozovemo funkciju s vrijednošću 7, funkcija bi trebala vratiti niz</a:t>
            </a:r>
            <a:r>
              <a:rPr lang="en-US" dirty="0"/>
              <a:t> </a:t>
            </a:r>
            <a:r>
              <a:rPr lang="en-US" dirty="0" err="1"/>
              <a:t>sa</a:t>
            </a:r>
            <a:r>
              <a:rPr lang="en-US" dirty="0"/>
              <a:t> </a:t>
            </a:r>
            <a:r>
              <a:rPr lang="en-US" dirty="0" err="1"/>
              <a:t>slike</a:t>
            </a:r>
            <a:r>
              <a:rPr lang="en-US" dirty="0"/>
              <a:t>.</a:t>
            </a:r>
            <a:endParaRPr lang="hr-HR" dirty="0"/>
          </a:p>
        </p:txBody>
      </p:sp>
      <p:pic>
        <p:nvPicPr>
          <p:cNvPr id="7" name="Picture 6">
            <a:extLst>
              <a:ext uri="{FF2B5EF4-FFF2-40B4-BE49-F238E27FC236}">
                <a16:creationId xmlns:a16="http://schemas.microsoft.com/office/drawing/2014/main" id="{3C1DB903-F1DB-FC6B-198C-BC5F63FDABAB}"/>
              </a:ext>
            </a:extLst>
          </p:cNvPr>
          <p:cNvPicPr>
            <a:picLocks noChangeAspect="1"/>
          </p:cNvPicPr>
          <p:nvPr/>
        </p:nvPicPr>
        <p:blipFill>
          <a:blip r:embed="rId3"/>
          <a:stretch>
            <a:fillRect/>
          </a:stretch>
        </p:blipFill>
        <p:spPr>
          <a:xfrm>
            <a:off x="6857223" y="3429000"/>
            <a:ext cx="3724275" cy="342900"/>
          </a:xfrm>
          <a:prstGeom prst="rect">
            <a:avLst/>
          </a:prstGeom>
        </p:spPr>
      </p:pic>
    </p:spTree>
    <p:extLst>
      <p:ext uri="{BB962C8B-B14F-4D97-AF65-F5344CB8AC3E}">
        <p14:creationId xmlns:p14="http://schemas.microsoft.com/office/powerpoint/2010/main" val="148067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B1CA9-65B4-086A-1C92-437B435AD28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980397-8E6B-FFD9-38A7-935DB5BE981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5A8FAF7A-E112-21F1-74FA-303CCF57ACED}"/>
              </a:ext>
            </a:extLst>
          </p:cNvPr>
          <p:cNvSpPr txBox="1"/>
          <p:nvPr/>
        </p:nvSpPr>
        <p:spPr>
          <a:xfrm>
            <a:off x="701151" y="1582340"/>
            <a:ext cx="9102067" cy="1477328"/>
          </a:xfrm>
          <a:prstGeom prst="rect">
            <a:avLst/>
          </a:prstGeom>
          <a:noFill/>
        </p:spPr>
        <p:txBody>
          <a:bodyPr wrap="square">
            <a:spAutoFit/>
          </a:bodyPr>
          <a:lstStyle/>
          <a:p>
            <a:r>
              <a:rPr lang="hr-HR" dirty="0"/>
              <a:t>👉</a:t>
            </a:r>
            <a:r>
              <a:rPr lang="en-US" dirty="0"/>
              <a:t> </a:t>
            </a:r>
            <a:r>
              <a:rPr lang="hr-HR" dirty="0"/>
              <a:t>DOM je model web stranice koji omogućava JavaScriptu da mijenja HTML i CSS u realnom vremenu.</a:t>
            </a:r>
            <a:endParaRPr lang="en-US" dirty="0"/>
          </a:p>
          <a:p>
            <a:r>
              <a:rPr lang="hr-HR" dirty="0"/>
              <a:t>👉</a:t>
            </a:r>
            <a:r>
              <a:rPr lang="en-US" dirty="0"/>
              <a:t> </a:t>
            </a:r>
            <a:r>
              <a:rPr lang="hr-HR" dirty="0"/>
              <a:t>Kada se stranica učita, preglednik konvertira HTML u DOM objekt koji možemo selektirati i manipulirati.</a:t>
            </a:r>
            <a:endParaRPr lang="en-US" dirty="0"/>
          </a:p>
          <a:p>
            <a:endParaRPr lang="en-US" dirty="0"/>
          </a:p>
        </p:txBody>
      </p:sp>
      <p:sp>
        <p:nvSpPr>
          <p:cNvPr id="10" name="Title 1">
            <a:extLst>
              <a:ext uri="{FF2B5EF4-FFF2-40B4-BE49-F238E27FC236}">
                <a16:creationId xmlns:a16="http://schemas.microsoft.com/office/drawing/2014/main" id="{FBDC3A91-5BA7-A7EF-8C44-248BBD37E922}"/>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DOCUMENT OBJECT MODEL</a:t>
            </a:r>
            <a:endParaRPr lang="hr-HR" sz="1600" dirty="0">
              <a:solidFill>
                <a:schemeClr val="accent3"/>
              </a:solidFill>
            </a:endParaRPr>
          </a:p>
        </p:txBody>
      </p:sp>
      <p:pic>
        <p:nvPicPr>
          <p:cNvPr id="6" name="Picture 5">
            <a:extLst>
              <a:ext uri="{FF2B5EF4-FFF2-40B4-BE49-F238E27FC236}">
                <a16:creationId xmlns:a16="http://schemas.microsoft.com/office/drawing/2014/main" id="{D206DCE5-81D1-D730-7615-E357C0C677A2}"/>
              </a:ext>
            </a:extLst>
          </p:cNvPr>
          <p:cNvPicPr>
            <a:picLocks noChangeAspect="1"/>
          </p:cNvPicPr>
          <p:nvPr/>
        </p:nvPicPr>
        <p:blipFill>
          <a:blip r:embed="rId3"/>
          <a:stretch>
            <a:fillRect/>
          </a:stretch>
        </p:blipFill>
        <p:spPr>
          <a:xfrm>
            <a:off x="720001" y="5216045"/>
            <a:ext cx="4962525" cy="438150"/>
          </a:xfrm>
          <a:prstGeom prst="rect">
            <a:avLst/>
          </a:prstGeom>
        </p:spPr>
      </p:pic>
      <p:pic>
        <p:nvPicPr>
          <p:cNvPr id="9" name="Picture 8">
            <a:extLst>
              <a:ext uri="{FF2B5EF4-FFF2-40B4-BE49-F238E27FC236}">
                <a16:creationId xmlns:a16="http://schemas.microsoft.com/office/drawing/2014/main" id="{2151472C-4146-BB2C-AF7A-14954888738E}"/>
              </a:ext>
            </a:extLst>
          </p:cNvPr>
          <p:cNvPicPr>
            <a:picLocks noChangeAspect="1"/>
          </p:cNvPicPr>
          <p:nvPr/>
        </p:nvPicPr>
        <p:blipFill>
          <a:blip r:embed="rId4"/>
          <a:stretch>
            <a:fillRect/>
          </a:stretch>
        </p:blipFill>
        <p:spPr>
          <a:xfrm>
            <a:off x="721774" y="2855128"/>
            <a:ext cx="6600825" cy="2209800"/>
          </a:xfrm>
          <a:prstGeom prst="rect">
            <a:avLst/>
          </a:prstGeom>
        </p:spPr>
      </p:pic>
      <p:pic>
        <p:nvPicPr>
          <p:cNvPr id="3" name="Picture 2">
            <a:extLst>
              <a:ext uri="{FF2B5EF4-FFF2-40B4-BE49-F238E27FC236}">
                <a16:creationId xmlns:a16="http://schemas.microsoft.com/office/drawing/2014/main" id="{2E439600-4DE2-76F3-98B6-AE833947D6FA}"/>
              </a:ext>
            </a:extLst>
          </p:cNvPr>
          <p:cNvPicPr>
            <a:picLocks noChangeAspect="1"/>
          </p:cNvPicPr>
          <p:nvPr/>
        </p:nvPicPr>
        <p:blipFill>
          <a:blip r:embed="rId5"/>
          <a:stretch>
            <a:fillRect/>
          </a:stretch>
        </p:blipFill>
        <p:spPr>
          <a:xfrm>
            <a:off x="8353243" y="3050466"/>
            <a:ext cx="2565057" cy="2021442"/>
          </a:xfrm>
          <a:prstGeom prst="rect">
            <a:avLst/>
          </a:prstGeom>
        </p:spPr>
      </p:pic>
    </p:spTree>
    <p:extLst>
      <p:ext uri="{BB962C8B-B14F-4D97-AF65-F5344CB8AC3E}">
        <p14:creationId xmlns:p14="http://schemas.microsoft.com/office/powerpoint/2010/main" val="487300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82D6E-9171-E8A4-C895-F1BDBF1EC7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A398A-76C6-15EE-2D0C-9E7D9743D82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6044EA70-7FEC-10F2-514F-48C09366CFB4}"/>
              </a:ext>
            </a:extLst>
          </p:cNvPr>
          <p:cNvSpPr txBox="1"/>
          <p:nvPr/>
        </p:nvSpPr>
        <p:spPr>
          <a:xfrm>
            <a:off x="721774" y="1229777"/>
            <a:ext cx="9102067" cy="923330"/>
          </a:xfrm>
          <a:prstGeom prst="rect">
            <a:avLst/>
          </a:prstGeom>
          <a:noFill/>
        </p:spPr>
        <p:txBody>
          <a:bodyPr wrap="square">
            <a:spAutoFit/>
          </a:bodyPr>
          <a:lstStyle/>
          <a:p>
            <a:r>
              <a:rPr lang="hr-HR" dirty="0"/>
              <a:t>👉</a:t>
            </a:r>
            <a:r>
              <a:rPr lang="en-US" dirty="0"/>
              <a:t> </a:t>
            </a:r>
            <a:r>
              <a:rPr lang="en-US" dirty="0" err="1"/>
              <a:t>Omogucava</a:t>
            </a:r>
            <a:r>
              <a:rPr lang="en-US" dirty="0"/>
              <a:t> </a:t>
            </a:r>
            <a:r>
              <a:rPr lang="en-US" dirty="0" err="1"/>
              <a:t>promjenu</a:t>
            </a:r>
            <a:r>
              <a:rPr lang="en-US" dirty="0"/>
              <a:t> </a:t>
            </a:r>
            <a:r>
              <a:rPr lang="hr-HR" dirty="0"/>
              <a:t>HTML elemenata </a:t>
            </a:r>
            <a:r>
              <a:rPr lang="hr-HR" b="1" dirty="0"/>
              <a:t>(tekst, boja, sadržaj...)</a:t>
            </a:r>
            <a:endParaRPr lang="en-US" dirty="0"/>
          </a:p>
          <a:p>
            <a:r>
              <a:rPr lang="hr-HR" dirty="0"/>
              <a:t>👉</a:t>
            </a:r>
            <a:r>
              <a:rPr lang="en-US" dirty="0"/>
              <a:t> </a:t>
            </a:r>
            <a:r>
              <a:rPr lang="hr-HR" dirty="0"/>
              <a:t>Interakciju sa korisnikom (klikovi, </a:t>
            </a:r>
            <a:r>
              <a:rPr lang="en-US" dirty="0" err="1"/>
              <a:t>tiplovnica</a:t>
            </a:r>
            <a:r>
              <a:rPr lang="hr-HR" dirty="0"/>
              <a:t>, input polja...)</a:t>
            </a:r>
            <a:endParaRPr lang="en-US" dirty="0"/>
          </a:p>
          <a:p>
            <a:r>
              <a:rPr lang="hr-HR" dirty="0"/>
              <a:t>👉</a:t>
            </a:r>
            <a:r>
              <a:rPr lang="en-US" dirty="0"/>
              <a:t> </a:t>
            </a:r>
            <a:r>
              <a:rPr lang="pl-PL" dirty="0"/>
              <a:t>Automatizaciju promena </a:t>
            </a:r>
            <a:r>
              <a:rPr lang="pl-PL" b="1" dirty="0"/>
              <a:t>bez osv</a:t>
            </a:r>
            <a:r>
              <a:rPr lang="en-US" b="1" dirty="0"/>
              <a:t>j</a:t>
            </a:r>
            <a:r>
              <a:rPr lang="pl-PL" b="1" dirty="0"/>
              <a:t>ežavanja stranice</a:t>
            </a:r>
            <a:endParaRPr lang="en-US" dirty="0"/>
          </a:p>
        </p:txBody>
      </p:sp>
      <p:sp>
        <p:nvSpPr>
          <p:cNvPr id="10" name="Title 1">
            <a:extLst>
              <a:ext uri="{FF2B5EF4-FFF2-40B4-BE49-F238E27FC236}">
                <a16:creationId xmlns:a16="http://schemas.microsoft.com/office/drawing/2014/main" id="{A0774265-E39E-D154-1B69-E9600DF83318}"/>
              </a:ext>
            </a:extLst>
          </p:cNvPr>
          <p:cNvSpPr txBox="1">
            <a:spLocks/>
          </p:cNvSpPr>
          <p:nvPr/>
        </p:nvSpPr>
        <p:spPr>
          <a:xfrm>
            <a:off x="721774" y="1038906"/>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endParaRPr lang="hr-HR" sz="1600" dirty="0">
              <a:solidFill>
                <a:schemeClr val="accent3"/>
              </a:solidFill>
            </a:endParaRPr>
          </a:p>
        </p:txBody>
      </p:sp>
      <p:pic>
        <p:nvPicPr>
          <p:cNvPr id="3" name="Picture 2">
            <a:extLst>
              <a:ext uri="{FF2B5EF4-FFF2-40B4-BE49-F238E27FC236}">
                <a16:creationId xmlns:a16="http://schemas.microsoft.com/office/drawing/2014/main" id="{75E8710E-AB10-294A-9DE7-6021A0F5BE2E}"/>
              </a:ext>
            </a:extLst>
          </p:cNvPr>
          <p:cNvPicPr>
            <a:picLocks noChangeAspect="1"/>
          </p:cNvPicPr>
          <p:nvPr/>
        </p:nvPicPr>
        <p:blipFill>
          <a:blip r:embed="rId3"/>
          <a:stretch>
            <a:fillRect/>
          </a:stretch>
        </p:blipFill>
        <p:spPr>
          <a:xfrm>
            <a:off x="860905" y="2399753"/>
            <a:ext cx="6334125" cy="1200150"/>
          </a:xfrm>
          <a:prstGeom prst="rect">
            <a:avLst/>
          </a:prstGeom>
        </p:spPr>
      </p:pic>
      <p:pic>
        <p:nvPicPr>
          <p:cNvPr id="7" name="Picture 6">
            <a:extLst>
              <a:ext uri="{FF2B5EF4-FFF2-40B4-BE49-F238E27FC236}">
                <a16:creationId xmlns:a16="http://schemas.microsoft.com/office/drawing/2014/main" id="{A54DA2F0-DD5B-5337-CDF8-AA56A1853B97}"/>
              </a:ext>
            </a:extLst>
          </p:cNvPr>
          <p:cNvPicPr>
            <a:picLocks noChangeAspect="1"/>
          </p:cNvPicPr>
          <p:nvPr/>
        </p:nvPicPr>
        <p:blipFill>
          <a:blip r:embed="rId4"/>
          <a:stretch>
            <a:fillRect/>
          </a:stretch>
        </p:blipFill>
        <p:spPr>
          <a:xfrm>
            <a:off x="860905" y="3846549"/>
            <a:ext cx="7496175" cy="581025"/>
          </a:xfrm>
          <a:prstGeom prst="rect">
            <a:avLst/>
          </a:prstGeom>
        </p:spPr>
      </p:pic>
    </p:spTree>
    <p:extLst>
      <p:ext uri="{BB962C8B-B14F-4D97-AF65-F5344CB8AC3E}">
        <p14:creationId xmlns:p14="http://schemas.microsoft.com/office/powerpoint/2010/main" val="1278475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74ECC-8BAD-3E13-2D63-9F69A1BC4B1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A2C6F6E-E593-6B1F-3BF8-E4F790264E1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5" name="TextBox 14">
            <a:extLst>
              <a:ext uri="{FF2B5EF4-FFF2-40B4-BE49-F238E27FC236}">
                <a16:creationId xmlns:a16="http://schemas.microsoft.com/office/drawing/2014/main" id="{13910E45-CE80-74A2-18A2-362E7D7873A6}"/>
              </a:ext>
            </a:extLst>
          </p:cNvPr>
          <p:cNvSpPr txBox="1"/>
          <p:nvPr/>
        </p:nvSpPr>
        <p:spPr>
          <a:xfrm>
            <a:off x="732406" y="2409485"/>
            <a:ext cx="9102067" cy="369332"/>
          </a:xfrm>
          <a:prstGeom prst="rect">
            <a:avLst/>
          </a:prstGeom>
          <a:noFill/>
        </p:spPr>
        <p:txBody>
          <a:bodyPr wrap="square">
            <a:spAutoFit/>
          </a:bodyPr>
          <a:lstStyle/>
          <a:p>
            <a:r>
              <a:rPr lang="hr-HR" dirty="0"/>
              <a:t>👉</a:t>
            </a:r>
            <a:r>
              <a:rPr lang="en-US" dirty="0" err="1"/>
              <a:t>promjena</a:t>
            </a:r>
            <a:r>
              <a:rPr lang="en-US" dirty="0"/>
              <a:t> </a:t>
            </a:r>
            <a:r>
              <a:rPr lang="hr-HR" dirty="0"/>
              <a:t>HTML elemenata</a:t>
            </a:r>
            <a:endParaRPr lang="en-US" dirty="0"/>
          </a:p>
        </p:txBody>
      </p:sp>
      <p:pic>
        <p:nvPicPr>
          <p:cNvPr id="5" name="Picture 4">
            <a:extLst>
              <a:ext uri="{FF2B5EF4-FFF2-40B4-BE49-F238E27FC236}">
                <a16:creationId xmlns:a16="http://schemas.microsoft.com/office/drawing/2014/main" id="{3691FB56-1BA2-6D57-B544-F839EF304DDE}"/>
              </a:ext>
            </a:extLst>
          </p:cNvPr>
          <p:cNvPicPr>
            <a:picLocks noChangeAspect="1"/>
          </p:cNvPicPr>
          <p:nvPr/>
        </p:nvPicPr>
        <p:blipFill>
          <a:blip r:embed="rId3"/>
          <a:stretch>
            <a:fillRect/>
          </a:stretch>
        </p:blipFill>
        <p:spPr>
          <a:xfrm>
            <a:off x="876189" y="1879747"/>
            <a:ext cx="3762375" cy="419100"/>
          </a:xfrm>
          <a:prstGeom prst="rect">
            <a:avLst/>
          </a:prstGeom>
        </p:spPr>
      </p:pic>
      <p:pic>
        <p:nvPicPr>
          <p:cNvPr id="8" name="Picture 7">
            <a:extLst>
              <a:ext uri="{FF2B5EF4-FFF2-40B4-BE49-F238E27FC236}">
                <a16:creationId xmlns:a16="http://schemas.microsoft.com/office/drawing/2014/main" id="{F0AFE0CD-2B52-68AB-4023-ED2539D4BD4F}"/>
              </a:ext>
            </a:extLst>
          </p:cNvPr>
          <p:cNvPicPr>
            <a:picLocks noChangeAspect="1"/>
          </p:cNvPicPr>
          <p:nvPr/>
        </p:nvPicPr>
        <p:blipFill>
          <a:blip r:embed="rId4"/>
          <a:stretch>
            <a:fillRect/>
          </a:stretch>
        </p:blipFill>
        <p:spPr>
          <a:xfrm>
            <a:off x="876189" y="3052200"/>
            <a:ext cx="3448050" cy="419100"/>
          </a:xfrm>
          <a:prstGeom prst="rect">
            <a:avLst/>
          </a:prstGeom>
        </p:spPr>
      </p:pic>
      <p:sp>
        <p:nvSpPr>
          <p:cNvPr id="9" name="TextBox 8">
            <a:extLst>
              <a:ext uri="{FF2B5EF4-FFF2-40B4-BE49-F238E27FC236}">
                <a16:creationId xmlns:a16="http://schemas.microsoft.com/office/drawing/2014/main" id="{56324758-1D3B-4566-9513-464100270280}"/>
              </a:ext>
            </a:extLst>
          </p:cNvPr>
          <p:cNvSpPr txBox="1"/>
          <p:nvPr/>
        </p:nvSpPr>
        <p:spPr>
          <a:xfrm>
            <a:off x="732405" y="3611235"/>
            <a:ext cx="9102067" cy="369332"/>
          </a:xfrm>
          <a:prstGeom prst="rect">
            <a:avLst/>
          </a:prstGeom>
          <a:noFill/>
        </p:spPr>
        <p:txBody>
          <a:bodyPr wrap="square">
            <a:spAutoFit/>
          </a:bodyPr>
          <a:lstStyle/>
          <a:p>
            <a:r>
              <a:rPr lang="hr-HR" dirty="0"/>
              <a:t>👉</a:t>
            </a:r>
            <a:r>
              <a:rPr lang="en-US" dirty="0" err="1"/>
              <a:t>promjena</a:t>
            </a:r>
            <a:r>
              <a:rPr lang="en-US" dirty="0"/>
              <a:t> CSS</a:t>
            </a:r>
            <a:r>
              <a:rPr lang="hr-HR" dirty="0"/>
              <a:t> </a:t>
            </a:r>
            <a:r>
              <a:rPr lang="en-US" dirty="0" err="1"/>
              <a:t>stilova</a:t>
            </a:r>
            <a:endParaRPr lang="en-US" dirty="0"/>
          </a:p>
        </p:txBody>
      </p:sp>
      <p:pic>
        <p:nvPicPr>
          <p:cNvPr id="12" name="Picture 11">
            <a:extLst>
              <a:ext uri="{FF2B5EF4-FFF2-40B4-BE49-F238E27FC236}">
                <a16:creationId xmlns:a16="http://schemas.microsoft.com/office/drawing/2014/main" id="{00FD38A1-745F-C306-00CA-48B79D46C692}"/>
              </a:ext>
            </a:extLst>
          </p:cNvPr>
          <p:cNvPicPr>
            <a:picLocks noChangeAspect="1"/>
          </p:cNvPicPr>
          <p:nvPr/>
        </p:nvPicPr>
        <p:blipFill>
          <a:blip r:embed="rId5"/>
          <a:stretch>
            <a:fillRect/>
          </a:stretch>
        </p:blipFill>
        <p:spPr>
          <a:xfrm>
            <a:off x="876189" y="4203847"/>
            <a:ext cx="2857500" cy="342900"/>
          </a:xfrm>
          <a:prstGeom prst="rect">
            <a:avLst/>
          </a:prstGeom>
        </p:spPr>
      </p:pic>
      <p:sp>
        <p:nvSpPr>
          <p:cNvPr id="13" name="TextBox 12">
            <a:extLst>
              <a:ext uri="{FF2B5EF4-FFF2-40B4-BE49-F238E27FC236}">
                <a16:creationId xmlns:a16="http://schemas.microsoft.com/office/drawing/2014/main" id="{15F52D19-9FE8-4A8C-6226-B25D6F556D15}"/>
              </a:ext>
            </a:extLst>
          </p:cNvPr>
          <p:cNvSpPr txBox="1"/>
          <p:nvPr/>
        </p:nvSpPr>
        <p:spPr>
          <a:xfrm>
            <a:off x="732404" y="4628319"/>
            <a:ext cx="9102067" cy="369332"/>
          </a:xfrm>
          <a:prstGeom prst="rect">
            <a:avLst/>
          </a:prstGeom>
          <a:noFill/>
        </p:spPr>
        <p:txBody>
          <a:bodyPr wrap="square">
            <a:spAutoFit/>
          </a:bodyPr>
          <a:lstStyle/>
          <a:p>
            <a:r>
              <a:rPr lang="hr-HR" dirty="0"/>
              <a:t>👉</a:t>
            </a:r>
            <a:r>
              <a:rPr lang="en-US" dirty="0" err="1"/>
              <a:t>simulira</a:t>
            </a:r>
            <a:r>
              <a:rPr lang="en-US" dirty="0"/>
              <a:t> </a:t>
            </a:r>
            <a:r>
              <a:rPr lang="en-US" dirty="0" err="1"/>
              <a:t>klik</a:t>
            </a:r>
            <a:r>
              <a:rPr lang="en-US" dirty="0"/>
              <a:t> </a:t>
            </a:r>
            <a:r>
              <a:rPr lang="en-US" dirty="0" err="1"/>
              <a:t>na</a:t>
            </a:r>
            <a:r>
              <a:rPr lang="en-US" dirty="0"/>
              <a:t> checkbox.</a:t>
            </a:r>
          </a:p>
        </p:txBody>
      </p:sp>
      <p:sp>
        <p:nvSpPr>
          <p:cNvPr id="14" name="Title 1">
            <a:extLst>
              <a:ext uri="{FF2B5EF4-FFF2-40B4-BE49-F238E27FC236}">
                <a16:creationId xmlns:a16="http://schemas.microsoft.com/office/drawing/2014/main" id="{FF17AB54-26B3-CF9C-7771-206CBF358FA5}"/>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217031FC-3A85-6054-06A4-2CAED38778A6}"/>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Selektiraj</a:t>
            </a:r>
            <a:r>
              <a:rPr lang="hr-HR" sz="1400" dirty="0"/>
              <a:t> </a:t>
            </a:r>
            <a:r>
              <a:rPr lang="hr-HR" sz="1400" b="1" dirty="0"/>
              <a:t>treći</a:t>
            </a:r>
            <a:r>
              <a:rPr lang="en-US" sz="1400" b="1" dirty="0"/>
              <a:t> &lt;li&gt; </a:t>
            </a:r>
            <a:r>
              <a:rPr lang="hr-HR" sz="1400" b="1" dirty="0"/>
              <a:t>element</a:t>
            </a:r>
            <a:r>
              <a:rPr lang="hr-HR" sz="1400" dirty="0"/>
              <a:t> i promeni njegov tekst u </a:t>
            </a:r>
            <a:r>
              <a:rPr lang="hr-HR" sz="1400" b="1" dirty="0"/>
              <a:t>svoje ime</a:t>
            </a:r>
            <a:r>
              <a:rPr lang="hr-HR" sz="1400" dirty="0"/>
              <a:t> </a:t>
            </a:r>
            <a:r>
              <a:rPr lang="hr-HR" sz="1400" b="1" dirty="0"/>
              <a:t>(BEZ menjanja HTML-a)</a:t>
            </a:r>
            <a:r>
              <a:rPr lang="hr-HR" sz="1400" dirty="0"/>
              <a:t>!</a:t>
            </a:r>
            <a:br>
              <a:rPr lang="en-US" sz="1400" dirty="0"/>
            </a:br>
            <a:r>
              <a:rPr lang="hr-HR" sz="1400" dirty="0"/>
              <a:t>✔</a:t>
            </a:r>
            <a:r>
              <a:rPr lang="en-US" sz="1400" dirty="0"/>
              <a:t> index.html </a:t>
            </a:r>
            <a:r>
              <a:rPr lang="en-US" sz="1400" dirty="0" err="1"/>
              <a:t>mozete</a:t>
            </a:r>
            <a:r>
              <a:rPr lang="en-US" sz="1400" dirty="0"/>
              <a:t> </a:t>
            </a:r>
            <a:r>
              <a:rPr lang="en-US" sz="1400" dirty="0" err="1"/>
              <a:t>skinuti</a:t>
            </a:r>
            <a:r>
              <a:rPr lang="en-US" sz="1400" dirty="0"/>
              <a:t>, </a:t>
            </a:r>
            <a:r>
              <a:rPr lang="en-US" sz="1400" dirty="0" err="1"/>
              <a:t>logika</a:t>
            </a:r>
            <a:r>
              <a:rPr lang="en-US" sz="1400" dirty="0"/>
              <a:t> za </a:t>
            </a:r>
            <a:r>
              <a:rPr lang="en-US" sz="1400" dirty="0" err="1"/>
              <a:t>mijenjanje</a:t>
            </a:r>
            <a:r>
              <a:rPr lang="en-US" sz="1400" dirty="0"/>
              <a:t> </a:t>
            </a:r>
            <a:r>
              <a:rPr lang="en-US" sz="1400" b="1" dirty="0"/>
              <a:t>&lt;li&gt; </a:t>
            </a:r>
            <a:r>
              <a:rPr lang="en-US" sz="1400" dirty="0" err="1"/>
              <a:t>elementa</a:t>
            </a:r>
            <a:r>
              <a:rPr lang="en-US" sz="1400" dirty="0"/>
              <a:t> </a:t>
            </a:r>
            <a:r>
              <a:rPr lang="en-US" sz="1400" dirty="0" err="1"/>
              <a:t>neka</a:t>
            </a:r>
            <a:r>
              <a:rPr lang="en-US" sz="1400" dirty="0"/>
              <a:t> </a:t>
            </a:r>
            <a:r>
              <a:rPr lang="en-US" sz="1400" dirty="0" err="1"/>
              <a:t>bude</a:t>
            </a:r>
            <a:r>
              <a:rPr lang="en-US" sz="1400" dirty="0"/>
              <a:t> u </a:t>
            </a:r>
            <a:r>
              <a:rPr lang="en-US" sz="1400" b="1" dirty="0" err="1"/>
              <a:t>internom</a:t>
            </a:r>
            <a:r>
              <a:rPr lang="en-US" sz="1400" b="1" dirty="0"/>
              <a:t> </a:t>
            </a:r>
            <a:r>
              <a:rPr lang="en-US" sz="1400" dirty="0" err="1"/>
              <a:t>js</a:t>
            </a:r>
            <a:r>
              <a:rPr lang="en-US" sz="1400" dirty="0"/>
              <a:t>-u.</a:t>
            </a:r>
            <a:endParaRPr lang="en-US" sz="1400" b="1" dirty="0"/>
          </a:p>
        </p:txBody>
      </p:sp>
    </p:spTree>
    <p:extLst>
      <p:ext uri="{BB962C8B-B14F-4D97-AF65-F5344CB8AC3E}">
        <p14:creationId xmlns:p14="http://schemas.microsoft.com/office/powerpoint/2010/main" val="3754077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8251-5589-253F-5885-0BFD1D3D643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3EFFF4A-2871-6ADD-E9AA-E2B0F5ECBDEB}"/>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DOM</a:t>
            </a:r>
            <a:endParaRPr lang="hr-HR" dirty="0"/>
          </a:p>
        </p:txBody>
      </p:sp>
      <p:sp>
        <p:nvSpPr>
          <p:cNvPr id="14" name="Title 1">
            <a:extLst>
              <a:ext uri="{FF2B5EF4-FFF2-40B4-BE49-F238E27FC236}">
                <a16:creationId xmlns:a16="http://schemas.microsoft.com/office/drawing/2014/main" id="{25F2D388-6793-6B5F-7484-95259EA410F1}"/>
              </a:ext>
            </a:extLst>
          </p:cNvPr>
          <p:cNvSpPr txBox="1">
            <a:spLocks/>
          </p:cNvSpPr>
          <p:nvPr/>
        </p:nvSpPr>
        <p:spPr>
          <a:xfrm>
            <a:off x="6651210" y="1401091"/>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VJEZBA</a:t>
            </a:r>
            <a:endParaRPr lang="hr-HR" sz="1600" dirty="0">
              <a:solidFill>
                <a:schemeClr val="accent3"/>
              </a:solidFill>
            </a:endParaRPr>
          </a:p>
        </p:txBody>
      </p:sp>
      <p:sp>
        <p:nvSpPr>
          <p:cNvPr id="16" name="TextBox 15">
            <a:extLst>
              <a:ext uri="{FF2B5EF4-FFF2-40B4-BE49-F238E27FC236}">
                <a16:creationId xmlns:a16="http://schemas.microsoft.com/office/drawing/2014/main" id="{14EF0BD4-5069-EAF6-9F12-2D797416FDC0}"/>
              </a:ext>
            </a:extLst>
          </p:cNvPr>
          <p:cNvSpPr txBox="1"/>
          <p:nvPr/>
        </p:nvSpPr>
        <p:spPr>
          <a:xfrm>
            <a:off x="6690507" y="2044005"/>
            <a:ext cx="4646427" cy="954107"/>
          </a:xfrm>
          <a:prstGeom prst="rect">
            <a:avLst/>
          </a:prstGeom>
          <a:noFill/>
        </p:spPr>
        <p:txBody>
          <a:bodyPr wrap="square">
            <a:spAutoFit/>
          </a:bodyPr>
          <a:lstStyle/>
          <a:p>
            <a:r>
              <a:rPr lang="hr-HR" sz="1400" dirty="0"/>
              <a:t>✔ </a:t>
            </a:r>
            <a:r>
              <a:rPr lang="en-US" sz="1400" dirty="0" err="1"/>
              <a:t>ispod</a:t>
            </a:r>
            <a:r>
              <a:rPr lang="en-US" sz="1400" dirty="0"/>
              <a:t> </a:t>
            </a:r>
            <a:r>
              <a:rPr lang="en-US" sz="1400" dirty="0" err="1"/>
              <a:t>naslova</a:t>
            </a:r>
            <a:r>
              <a:rPr lang="en-US" sz="1400" dirty="0"/>
              <a:t> </a:t>
            </a:r>
            <a:r>
              <a:rPr lang="en-US" sz="1400" dirty="0" err="1"/>
              <a:t>dodajte</a:t>
            </a:r>
            <a:r>
              <a:rPr lang="en-US" sz="1400" dirty="0"/>
              <a:t> link </a:t>
            </a:r>
            <a:r>
              <a:rPr lang="en-US" sz="1400" dirty="0" err="1"/>
              <a:t>na</a:t>
            </a:r>
            <a:r>
              <a:rPr lang="en-US" sz="1400" dirty="0"/>
              <a:t> </a:t>
            </a:r>
            <a:r>
              <a:rPr lang="en-US" sz="1400" dirty="0" err="1"/>
              <a:t>stranicu</a:t>
            </a:r>
            <a:r>
              <a:rPr lang="en-US" sz="1400" dirty="0"/>
              <a:t> google.com</a:t>
            </a:r>
          </a:p>
          <a:p>
            <a:r>
              <a:rPr lang="hr-HR" sz="1400" dirty="0"/>
              <a:t>✔ Prom</a:t>
            </a:r>
            <a:r>
              <a:rPr lang="en-US" sz="1400" dirty="0"/>
              <a:t>j</a:t>
            </a:r>
            <a:r>
              <a:rPr lang="hr-HR" sz="1400" dirty="0"/>
              <a:t>eni boju Google linka pomoću JavaScript-a</a:t>
            </a:r>
            <a:r>
              <a:rPr lang="en-US" sz="1400" dirty="0"/>
              <a:t> u </a:t>
            </a:r>
            <a:r>
              <a:rPr lang="en-US" sz="1400" dirty="0" err="1"/>
              <a:t>crvenu</a:t>
            </a:r>
            <a:endParaRPr lang="en-US" sz="1400" b="1" dirty="0"/>
          </a:p>
          <a:p>
            <a:endParaRPr lang="en-US" sz="1400" b="1" dirty="0"/>
          </a:p>
        </p:txBody>
      </p:sp>
      <p:pic>
        <p:nvPicPr>
          <p:cNvPr id="3" name="Picture 2">
            <a:extLst>
              <a:ext uri="{FF2B5EF4-FFF2-40B4-BE49-F238E27FC236}">
                <a16:creationId xmlns:a16="http://schemas.microsoft.com/office/drawing/2014/main" id="{33046AFD-CCDC-CA01-C743-08F82350B477}"/>
              </a:ext>
            </a:extLst>
          </p:cNvPr>
          <p:cNvPicPr>
            <a:picLocks noChangeAspect="1"/>
          </p:cNvPicPr>
          <p:nvPr/>
        </p:nvPicPr>
        <p:blipFill>
          <a:blip r:embed="rId3"/>
          <a:stretch>
            <a:fillRect/>
          </a:stretch>
        </p:blipFill>
        <p:spPr>
          <a:xfrm>
            <a:off x="990600" y="1663639"/>
            <a:ext cx="4646427" cy="1401939"/>
          </a:xfrm>
          <a:prstGeom prst="rect">
            <a:avLst/>
          </a:prstGeom>
        </p:spPr>
      </p:pic>
      <p:pic>
        <p:nvPicPr>
          <p:cNvPr id="7" name="Picture 6">
            <a:extLst>
              <a:ext uri="{FF2B5EF4-FFF2-40B4-BE49-F238E27FC236}">
                <a16:creationId xmlns:a16="http://schemas.microsoft.com/office/drawing/2014/main" id="{C38133AC-B0D2-6CB7-8D6C-03B2BA0AFBA4}"/>
              </a:ext>
            </a:extLst>
          </p:cNvPr>
          <p:cNvPicPr>
            <a:picLocks noChangeAspect="1"/>
          </p:cNvPicPr>
          <p:nvPr/>
        </p:nvPicPr>
        <p:blipFill>
          <a:blip r:embed="rId4"/>
          <a:stretch>
            <a:fillRect/>
          </a:stretch>
        </p:blipFill>
        <p:spPr>
          <a:xfrm>
            <a:off x="990600" y="3246529"/>
            <a:ext cx="10563225" cy="923925"/>
          </a:xfrm>
          <a:prstGeom prst="rect">
            <a:avLst/>
          </a:prstGeom>
        </p:spPr>
      </p:pic>
      <p:pic>
        <p:nvPicPr>
          <p:cNvPr id="11" name="Picture 10">
            <a:extLst>
              <a:ext uri="{FF2B5EF4-FFF2-40B4-BE49-F238E27FC236}">
                <a16:creationId xmlns:a16="http://schemas.microsoft.com/office/drawing/2014/main" id="{D57E52DB-25CD-AF95-DE7C-828966A332F9}"/>
              </a:ext>
            </a:extLst>
          </p:cNvPr>
          <p:cNvPicPr>
            <a:picLocks noChangeAspect="1"/>
          </p:cNvPicPr>
          <p:nvPr/>
        </p:nvPicPr>
        <p:blipFill>
          <a:blip r:embed="rId5"/>
          <a:stretch>
            <a:fillRect/>
          </a:stretch>
        </p:blipFill>
        <p:spPr>
          <a:xfrm>
            <a:off x="990600" y="4473418"/>
            <a:ext cx="7648575" cy="419100"/>
          </a:xfrm>
          <a:prstGeom prst="rect">
            <a:avLst/>
          </a:prstGeom>
        </p:spPr>
      </p:pic>
      <p:sp>
        <p:nvSpPr>
          <p:cNvPr id="17" name="TextBox 16">
            <a:extLst>
              <a:ext uri="{FF2B5EF4-FFF2-40B4-BE49-F238E27FC236}">
                <a16:creationId xmlns:a16="http://schemas.microsoft.com/office/drawing/2014/main" id="{51CF6777-35CB-4307-7366-0B42C968C127}"/>
              </a:ext>
            </a:extLst>
          </p:cNvPr>
          <p:cNvSpPr txBox="1"/>
          <p:nvPr/>
        </p:nvSpPr>
        <p:spPr>
          <a:xfrm>
            <a:off x="1465832" y="5111281"/>
            <a:ext cx="8884465" cy="584775"/>
          </a:xfrm>
          <a:prstGeom prst="rect">
            <a:avLst/>
          </a:prstGeom>
          <a:noFill/>
        </p:spPr>
        <p:txBody>
          <a:bodyPr wrap="square">
            <a:spAutoFit/>
          </a:bodyPr>
          <a:lstStyle/>
          <a:p>
            <a:r>
              <a:rPr lang="hr-HR" sz="1600" dirty="0"/>
              <a:t>💡</a:t>
            </a:r>
            <a:r>
              <a:rPr lang="hr-HR" sz="1600" b="1" dirty="0"/>
              <a:t>querySelector() i querySelectorAll() </a:t>
            </a:r>
            <a:r>
              <a:rPr lang="hr-HR" sz="1600" dirty="0"/>
              <a:t>su najmoćniji jer mogu selektirati ID, klase i tagove istovremeno.</a:t>
            </a:r>
            <a:r>
              <a:rPr lang="en-US" sz="1600" dirty="0"/>
              <a:t> Ovo cete </a:t>
            </a:r>
            <a:r>
              <a:rPr lang="en-US" sz="1600" dirty="0" err="1"/>
              <a:t>cesce</a:t>
            </a:r>
            <a:r>
              <a:rPr lang="en-US" sz="1600" dirty="0"/>
              <a:t> </a:t>
            </a:r>
            <a:r>
              <a:rPr lang="en-US" sz="1600" dirty="0" err="1"/>
              <a:t>vidjati</a:t>
            </a:r>
            <a:r>
              <a:rPr lang="en-US" sz="1600" dirty="0"/>
              <a:t> u </a:t>
            </a:r>
            <a:r>
              <a:rPr lang="en-US" sz="1600" dirty="0" err="1"/>
              <a:t>kodu</a:t>
            </a:r>
            <a:r>
              <a:rPr lang="en-US" sz="1600" dirty="0"/>
              <a:t>. Puno </a:t>
            </a:r>
            <a:r>
              <a:rPr lang="en-US" sz="1600" dirty="0" err="1"/>
              <a:t>su</a:t>
            </a:r>
            <a:r>
              <a:rPr lang="en-US" sz="1600" dirty="0"/>
              <a:t> </a:t>
            </a:r>
            <a:r>
              <a:rPr lang="en-US" sz="1600" dirty="0" err="1"/>
              <a:t>mocniji</a:t>
            </a:r>
            <a:r>
              <a:rPr lang="en-US" sz="1600" dirty="0"/>
              <a:t> I </a:t>
            </a:r>
            <a:r>
              <a:rPr lang="en-US" sz="1600" dirty="0" err="1"/>
              <a:t>opsirnije</a:t>
            </a:r>
            <a:r>
              <a:rPr lang="en-US" sz="1600" dirty="0"/>
              <a:t> </a:t>
            </a:r>
            <a:r>
              <a:rPr lang="en-US" sz="1600" dirty="0" err="1"/>
              <a:t>nego</a:t>
            </a:r>
            <a:r>
              <a:rPr lang="en-US" sz="1600" dirty="0"/>
              <a:t> </a:t>
            </a:r>
            <a:r>
              <a:rPr lang="en-US" sz="1600" dirty="0" err="1"/>
              <a:t>getElements</a:t>
            </a:r>
            <a:r>
              <a:rPr lang="en-US" sz="1600" dirty="0"/>
              <a:t>()</a:t>
            </a:r>
          </a:p>
        </p:txBody>
      </p:sp>
    </p:spTree>
    <p:extLst>
      <p:ext uri="{BB962C8B-B14F-4D97-AF65-F5344CB8AC3E}">
        <p14:creationId xmlns:p14="http://schemas.microsoft.com/office/powerpoint/2010/main" val="2740262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060FB-6CBF-BB25-E074-FDF012E160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6B127C-EE1F-BE98-CDE2-4826BDCEB58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EVENT LISTENERS</a:t>
            </a:r>
            <a:endParaRPr lang="hr-HR" dirty="0"/>
          </a:p>
        </p:txBody>
      </p:sp>
      <p:sp>
        <p:nvSpPr>
          <p:cNvPr id="17" name="TextBox 16">
            <a:extLst>
              <a:ext uri="{FF2B5EF4-FFF2-40B4-BE49-F238E27FC236}">
                <a16:creationId xmlns:a16="http://schemas.microsoft.com/office/drawing/2014/main" id="{C76DF794-EC26-7A4A-5DFD-80F87D76AF51}"/>
              </a:ext>
            </a:extLst>
          </p:cNvPr>
          <p:cNvSpPr txBox="1"/>
          <p:nvPr/>
        </p:nvSpPr>
        <p:spPr>
          <a:xfrm>
            <a:off x="1138047" y="4858223"/>
            <a:ext cx="8884465" cy="1077218"/>
          </a:xfrm>
          <a:prstGeom prst="rect">
            <a:avLst/>
          </a:prstGeom>
          <a:noFill/>
        </p:spPr>
        <p:txBody>
          <a:bodyPr wrap="square">
            <a:spAutoFit/>
          </a:bodyPr>
          <a:lstStyle/>
          <a:p>
            <a:r>
              <a:rPr lang="hr-HR" sz="1600" dirty="0"/>
              <a:t>💡Event listeneri su temeljni dio izgradnje interaktivnih web aplikacija. Oni nam omogućuju da uhvatimo korisničke interakcije, poput klikova ili pritisaka tipki, i na njih reagiramo dinamički.</a:t>
            </a:r>
          </a:p>
          <a:p>
            <a:r>
              <a:rPr lang="en-US" sz="1600" dirty="0"/>
              <a:t>.</a:t>
            </a:r>
          </a:p>
        </p:txBody>
      </p:sp>
      <p:pic>
        <p:nvPicPr>
          <p:cNvPr id="3" name="Picture 2">
            <a:extLst>
              <a:ext uri="{FF2B5EF4-FFF2-40B4-BE49-F238E27FC236}">
                <a16:creationId xmlns:a16="http://schemas.microsoft.com/office/drawing/2014/main" id="{AB336BC6-2565-875C-7A67-E7BD24D39800}"/>
              </a:ext>
            </a:extLst>
          </p:cNvPr>
          <p:cNvPicPr>
            <a:picLocks noChangeAspect="1"/>
          </p:cNvPicPr>
          <p:nvPr/>
        </p:nvPicPr>
        <p:blipFill>
          <a:blip r:embed="rId3"/>
          <a:stretch>
            <a:fillRect/>
          </a:stretch>
        </p:blipFill>
        <p:spPr>
          <a:xfrm>
            <a:off x="1138047" y="1602846"/>
            <a:ext cx="4545863" cy="2889563"/>
          </a:xfrm>
          <a:prstGeom prst="rect">
            <a:avLst/>
          </a:prstGeom>
        </p:spPr>
      </p:pic>
    </p:spTree>
    <p:extLst>
      <p:ext uri="{BB962C8B-B14F-4D97-AF65-F5344CB8AC3E}">
        <p14:creationId xmlns:p14="http://schemas.microsoft.com/office/powerpoint/2010/main" val="2492456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5ED6-5D94-5F0E-BDB9-C1056E7EE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744EA-9F7E-B19E-12A4-30452F7252A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303F1BC-28EF-5D4A-9731-F2D85CDD42B3}"/>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pic>
        <p:nvPicPr>
          <p:cNvPr id="4" name="Picture 3">
            <a:extLst>
              <a:ext uri="{FF2B5EF4-FFF2-40B4-BE49-F238E27FC236}">
                <a16:creationId xmlns:a16="http://schemas.microsoft.com/office/drawing/2014/main" id="{82F0F5F7-23F1-88C2-5C1B-9EBA33464507}"/>
              </a:ext>
            </a:extLst>
          </p:cNvPr>
          <p:cNvPicPr>
            <a:picLocks noChangeAspect="1"/>
          </p:cNvPicPr>
          <p:nvPr/>
        </p:nvPicPr>
        <p:blipFill>
          <a:blip r:embed="rId3"/>
          <a:stretch>
            <a:fillRect/>
          </a:stretch>
        </p:blipFill>
        <p:spPr>
          <a:xfrm>
            <a:off x="6425184" y="2274531"/>
            <a:ext cx="3657600" cy="1533525"/>
          </a:xfrm>
          <a:prstGeom prst="rect">
            <a:avLst/>
          </a:prstGeom>
        </p:spPr>
      </p:pic>
    </p:spTree>
    <p:extLst>
      <p:ext uri="{BB962C8B-B14F-4D97-AF65-F5344CB8AC3E}">
        <p14:creationId xmlns:p14="http://schemas.microsoft.com/office/powerpoint/2010/main" val="4235414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3B451-2E27-A1F0-C0EF-07E399ADF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5473EB7-915F-9CBC-5F39-C909D90E3089}"/>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FUNkcije</a:t>
            </a:r>
            <a:r>
              <a:rPr lang="en-US" dirty="0"/>
              <a:t> </a:t>
            </a:r>
            <a:r>
              <a:rPr lang="en-US" dirty="0" err="1"/>
              <a:t>kao</a:t>
            </a:r>
            <a:r>
              <a:rPr lang="en-US" dirty="0"/>
              <a:t> </a:t>
            </a:r>
            <a:r>
              <a:rPr lang="en-US" dirty="0" err="1"/>
              <a:t>argumenti</a:t>
            </a:r>
            <a:endParaRPr lang="hr-HR" dirty="0"/>
          </a:p>
        </p:txBody>
      </p:sp>
      <p:sp>
        <p:nvSpPr>
          <p:cNvPr id="17" name="TextBox 16">
            <a:extLst>
              <a:ext uri="{FF2B5EF4-FFF2-40B4-BE49-F238E27FC236}">
                <a16:creationId xmlns:a16="http://schemas.microsoft.com/office/drawing/2014/main" id="{B81CE087-A6BF-22D0-48B3-3805954FE688}"/>
              </a:ext>
            </a:extLst>
          </p:cNvPr>
          <p:cNvSpPr txBox="1"/>
          <p:nvPr/>
        </p:nvSpPr>
        <p:spPr>
          <a:xfrm>
            <a:off x="1138047" y="4858223"/>
            <a:ext cx="8884465" cy="830997"/>
          </a:xfrm>
          <a:prstGeom prst="rect">
            <a:avLst/>
          </a:prstGeom>
          <a:noFill/>
        </p:spPr>
        <p:txBody>
          <a:bodyPr wrap="square">
            <a:spAutoFit/>
          </a:bodyPr>
          <a:lstStyle/>
          <a:p>
            <a:r>
              <a:rPr lang="hr-HR" sz="1600" dirty="0"/>
              <a:t>💡JavaScript nam omogućuje da proslijedimo funkcije kao parametre drugim funkcijama. To su </a:t>
            </a:r>
            <a:r>
              <a:rPr lang="hr-HR" sz="1600" b="1" dirty="0"/>
              <a:t>funkcije višeg reda</a:t>
            </a:r>
            <a:endParaRPr lang="hr-HR" sz="1600" dirty="0"/>
          </a:p>
          <a:p>
            <a:endParaRPr lang="en-US" sz="1600" dirty="0"/>
          </a:p>
        </p:txBody>
      </p:sp>
      <p:pic>
        <p:nvPicPr>
          <p:cNvPr id="5" name="Picture 4">
            <a:extLst>
              <a:ext uri="{FF2B5EF4-FFF2-40B4-BE49-F238E27FC236}">
                <a16:creationId xmlns:a16="http://schemas.microsoft.com/office/drawing/2014/main" id="{D5405EC2-6F8F-AC74-9172-CF806AC16432}"/>
              </a:ext>
            </a:extLst>
          </p:cNvPr>
          <p:cNvPicPr>
            <a:picLocks noChangeAspect="1"/>
          </p:cNvPicPr>
          <p:nvPr/>
        </p:nvPicPr>
        <p:blipFill>
          <a:blip r:embed="rId3"/>
          <a:stretch>
            <a:fillRect/>
          </a:stretch>
        </p:blipFill>
        <p:spPr>
          <a:xfrm>
            <a:off x="1138047" y="1415002"/>
            <a:ext cx="5245827" cy="3160852"/>
          </a:xfrm>
          <a:prstGeom prst="rect">
            <a:avLst/>
          </a:prstGeom>
        </p:spPr>
      </p:pic>
    </p:spTree>
    <p:extLst>
      <p:ext uri="{BB962C8B-B14F-4D97-AF65-F5344CB8AC3E}">
        <p14:creationId xmlns:p14="http://schemas.microsoft.com/office/powerpoint/2010/main" val="32563114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E8A6A-23FC-2689-A644-619B6BC19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CA89D-2C53-6510-7179-FDBE6FC9CCB0}"/>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D910D2B-7A28-6B03-45F9-E0AE69B933AC}"/>
              </a:ext>
            </a:extLst>
          </p:cNvPr>
          <p:cNvSpPr>
            <a:spLocks noGrp="1"/>
          </p:cNvSpPr>
          <p:nvPr>
            <p:ph type="body" sz="half" idx="2"/>
          </p:nvPr>
        </p:nvSpPr>
        <p:spPr/>
        <p:txBody>
          <a:bodyPr>
            <a:normAutofit fontScale="85000" lnSpcReduction="20000"/>
          </a:bodyPr>
          <a:lstStyle/>
          <a:p>
            <a:pPr marL="285750" indent="-285750">
              <a:buFontTx/>
              <a:buChar char="-"/>
            </a:pPr>
            <a:r>
              <a:rPr lang="en-US" dirty="0"/>
              <a:t>- </a:t>
            </a:r>
            <a:r>
              <a:rPr lang="en-US" dirty="0" err="1"/>
              <a:t>Preuzmite</a:t>
            </a:r>
            <a:r>
              <a:rPr lang="en-US" dirty="0"/>
              <a:t> .zip </a:t>
            </a:r>
            <a:r>
              <a:rPr lang="en-US" dirty="0" err="1"/>
              <a:t>fajl</a:t>
            </a:r>
            <a:r>
              <a:rPr lang="en-US" dirty="0"/>
              <a:t> </a:t>
            </a:r>
            <a:r>
              <a:rPr lang="en-US" dirty="0" err="1"/>
              <a:t>sa</a:t>
            </a:r>
            <a:r>
              <a:rPr lang="en-US" dirty="0"/>
              <a:t> </a:t>
            </a:r>
            <a:r>
              <a:rPr lang="en-US" dirty="0" err="1"/>
              <a:t>osnovnim</a:t>
            </a:r>
            <a:r>
              <a:rPr lang="en-US" dirty="0"/>
              <a:t> </a:t>
            </a:r>
            <a:r>
              <a:rPr lang="en-US" dirty="0" err="1"/>
              <a:t>skeletonom</a:t>
            </a:r>
            <a:r>
              <a:rPr lang="en-US" dirty="0"/>
              <a:t> </a:t>
            </a:r>
            <a:r>
              <a:rPr lang="en-US" dirty="0" err="1"/>
              <a:t>websajta</a:t>
            </a:r>
            <a:r>
              <a:rPr lang="en-US" dirty="0"/>
              <a:t> za casino </a:t>
            </a:r>
            <a:r>
              <a:rPr lang="en-US" dirty="0" err="1"/>
              <a:t>igru</a:t>
            </a:r>
            <a:endParaRPr lang="en-US" dirty="0"/>
          </a:p>
          <a:p>
            <a:pPr marL="285750" indent="-285750">
              <a:buFontTx/>
              <a:buChar char="-"/>
            </a:pPr>
            <a:r>
              <a:rPr lang="en-US" dirty="0"/>
              <a:t>- Na </a:t>
            </a:r>
            <a:r>
              <a:rPr lang="en-US" dirty="0" err="1"/>
              <a:t>vrhu</a:t>
            </a:r>
            <a:r>
              <a:rPr lang="en-US" dirty="0"/>
              <a:t> </a:t>
            </a:r>
            <a:r>
              <a:rPr lang="en-US" dirty="0" err="1"/>
              <a:t>stranice</a:t>
            </a:r>
            <a:r>
              <a:rPr lang="en-US" dirty="0"/>
              <a:t> h1 </a:t>
            </a:r>
            <a:r>
              <a:rPr lang="en-US" dirty="0" err="1"/>
              <a:t>naslov</a:t>
            </a:r>
            <a:r>
              <a:rPr lang="en-US" dirty="0"/>
              <a:t>: “Refresh Me”. </a:t>
            </a:r>
            <a:r>
              <a:rPr lang="en-US" b="1" dirty="0"/>
              <a:t>Font-family - Lobster</a:t>
            </a:r>
          </a:p>
          <a:p>
            <a:pPr marL="285750" indent="-285750">
              <a:buFontTx/>
              <a:buChar char="-"/>
            </a:pPr>
            <a:r>
              <a:rPr lang="en-US" dirty="0"/>
              <a:t>- </a:t>
            </a:r>
            <a:r>
              <a:rPr lang="en-US" dirty="0" err="1"/>
              <a:t>Ispod</a:t>
            </a:r>
            <a:r>
              <a:rPr lang="en-US" dirty="0"/>
              <a:t> </a:t>
            </a:r>
            <a:r>
              <a:rPr lang="en-US" dirty="0" err="1"/>
              <a:t>naslova</a:t>
            </a:r>
            <a:r>
              <a:rPr lang="en-US" dirty="0"/>
              <a:t> </a:t>
            </a:r>
            <a:r>
              <a:rPr lang="en-US" dirty="0" err="1"/>
              <a:t>dva</a:t>
            </a:r>
            <a:r>
              <a:rPr lang="en-US" dirty="0"/>
              <a:t> </a:t>
            </a:r>
            <a:r>
              <a:rPr lang="en-US" dirty="0" err="1"/>
              <a:t>odjeljka</a:t>
            </a:r>
            <a:r>
              <a:rPr lang="en-US" dirty="0"/>
              <a:t>: “Player 1” </a:t>
            </a:r>
            <a:r>
              <a:rPr lang="en-US" dirty="0" err="1"/>
              <a:t>i</a:t>
            </a:r>
            <a:r>
              <a:rPr lang="en-US" dirty="0"/>
              <a:t> “Player 2”, </a:t>
            </a:r>
            <a:r>
              <a:rPr lang="en-US" dirty="0" err="1"/>
              <a:t>svaki</a:t>
            </a:r>
            <a:r>
              <a:rPr lang="en-US" dirty="0"/>
              <a:t> </a:t>
            </a:r>
            <a:r>
              <a:rPr lang="en-US" dirty="0" err="1"/>
              <a:t>sa</a:t>
            </a:r>
            <a:r>
              <a:rPr lang="en-US" dirty="0"/>
              <a:t> </a:t>
            </a:r>
            <a:r>
              <a:rPr lang="en-US" dirty="0" err="1"/>
              <a:t>slikom</a:t>
            </a:r>
            <a:r>
              <a:rPr lang="en-US" dirty="0"/>
              <a:t> </a:t>
            </a:r>
            <a:r>
              <a:rPr lang="en-US" dirty="0" err="1"/>
              <a:t>kocke</a:t>
            </a:r>
            <a:r>
              <a:rPr lang="en-US" dirty="0"/>
              <a:t>. </a:t>
            </a:r>
            <a:r>
              <a:rPr lang="en-US" b="1" dirty="0"/>
              <a:t>font-family Indie flower</a:t>
            </a:r>
          </a:p>
          <a:p>
            <a:pPr marL="285750" indent="-285750">
              <a:buFontTx/>
              <a:buChar char="-"/>
            </a:pPr>
            <a:r>
              <a:rPr lang="en-US" b="1" dirty="0"/>
              <a:t>- </a:t>
            </a:r>
            <a:r>
              <a:rPr lang="en-US" dirty="0"/>
              <a:t>Footer</a:t>
            </a:r>
            <a:r>
              <a:rPr lang="en-US" b="1" dirty="0"/>
              <a:t> font-family Indie flower</a:t>
            </a:r>
          </a:p>
          <a:p>
            <a:pPr marL="285750" indent="-285750">
              <a:buFontTx/>
              <a:buChar char="-"/>
            </a:pPr>
            <a:r>
              <a:rPr lang="en-US" dirty="0"/>
              <a:t>- Pri </a:t>
            </a:r>
            <a:r>
              <a:rPr lang="en-US" dirty="0" err="1"/>
              <a:t>svakom</a:t>
            </a:r>
            <a:r>
              <a:rPr lang="en-US" dirty="0"/>
              <a:t> </a:t>
            </a:r>
            <a:r>
              <a:rPr lang="en-US" dirty="0" err="1"/>
              <a:t>osvježavanju</a:t>
            </a:r>
            <a:r>
              <a:rPr lang="en-US" dirty="0"/>
              <a:t> </a:t>
            </a:r>
            <a:r>
              <a:rPr lang="en-US" dirty="0" err="1"/>
              <a:t>stranice</a:t>
            </a:r>
            <a:r>
              <a:rPr lang="en-US" dirty="0"/>
              <a:t> (reload) </a:t>
            </a:r>
            <a:r>
              <a:rPr lang="en-US" dirty="0" err="1"/>
              <a:t>kocke</a:t>
            </a:r>
            <a:r>
              <a:rPr lang="en-US" dirty="0"/>
              <a:t> se </a:t>
            </a:r>
            <a:r>
              <a:rPr lang="en-US" dirty="0" err="1"/>
              <a:t>nasumično</a:t>
            </a:r>
            <a:r>
              <a:rPr lang="en-US" dirty="0"/>
              <a:t> “</a:t>
            </a:r>
            <a:r>
              <a:rPr lang="en-US" dirty="0" err="1"/>
              <a:t>bacaju</a:t>
            </a:r>
            <a:r>
              <a:rPr lang="en-US" dirty="0"/>
              <a:t>” – </a:t>
            </a:r>
            <a:r>
              <a:rPr lang="en-US" dirty="0" err="1"/>
              <a:t>mijenjaju</a:t>
            </a:r>
            <a:r>
              <a:rPr lang="en-US" dirty="0"/>
              <a:t> se </a:t>
            </a:r>
            <a:r>
              <a:rPr lang="en-US" dirty="0" err="1"/>
              <a:t>njihove</a:t>
            </a:r>
            <a:r>
              <a:rPr lang="en-US" dirty="0"/>
              <a:t> </a:t>
            </a:r>
            <a:r>
              <a:rPr lang="en-US" dirty="0" err="1"/>
              <a:t>vrijednosti</a:t>
            </a:r>
            <a:r>
              <a:rPr lang="en-US" dirty="0"/>
              <a:t> (1–6).</a:t>
            </a:r>
          </a:p>
          <a:p>
            <a:pPr marL="285750" indent="-285750">
              <a:buFontTx/>
              <a:buChar char="-"/>
            </a:pPr>
            <a:r>
              <a:rPr lang="en-US" dirty="0"/>
              <a:t>- Na </a:t>
            </a:r>
            <a:r>
              <a:rPr lang="en-US" dirty="0" err="1"/>
              <a:t>temelju</a:t>
            </a:r>
            <a:r>
              <a:rPr lang="en-US" dirty="0"/>
              <a:t> </a:t>
            </a:r>
            <a:r>
              <a:rPr lang="en-US" dirty="0" err="1"/>
              <a:t>većeg</a:t>
            </a:r>
            <a:r>
              <a:rPr lang="en-US" dirty="0"/>
              <a:t> </a:t>
            </a:r>
            <a:r>
              <a:rPr lang="en-US" dirty="0" err="1"/>
              <a:t>broja</a:t>
            </a:r>
            <a:r>
              <a:rPr lang="en-US" dirty="0"/>
              <a:t> </a:t>
            </a:r>
            <a:r>
              <a:rPr lang="en-US" dirty="0" err="1"/>
              <a:t>na</a:t>
            </a:r>
            <a:r>
              <a:rPr lang="en-US" dirty="0"/>
              <a:t> </a:t>
            </a:r>
            <a:r>
              <a:rPr lang="en-US" dirty="0" err="1"/>
              <a:t>kocki</a:t>
            </a:r>
            <a:r>
              <a:rPr lang="en-US" dirty="0"/>
              <a:t> </a:t>
            </a:r>
            <a:r>
              <a:rPr lang="en-US" dirty="0" err="1"/>
              <a:t>stranica</a:t>
            </a:r>
            <a:r>
              <a:rPr lang="en-US" dirty="0"/>
              <a:t> </a:t>
            </a:r>
            <a:r>
              <a:rPr lang="en-US" dirty="0" err="1"/>
              <a:t>ispisuje</a:t>
            </a:r>
            <a:r>
              <a:rPr lang="en-US" dirty="0"/>
              <a:t> </a:t>
            </a:r>
            <a:r>
              <a:rPr lang="en-US" dirty="0" err="1"/>
              <a:t>pobjednika</a:t>
            </a:r>
            <a:r>
              <a:rPr lang="en-US" dirty="0"/>
              <a:t> (“Player 1 Wins!”, “Player 2 Wins!” </a:t>
            </a:r>
            <a:r>
              <a:rPr lang="en-US" dirty="0" err="1"/>
              <a:t>ili</a:t>
            </a:r>
            <a:r>
              <a:rPr lang="en-US" dirty="0"/>
              <a:t> </a:t>
            </a:r>
            <a:r>
              <a:rPr lang="en-US" dirty="0" err="1"/>
              <a:t>neriješeno</a:t>
            </a:r>
            <a:r>
              <a:rPr lang="en-US" dirty="0"/>
              <a:t>).</a:t>
            </a:r>
          </a:p>
          <a:p>
            <a:pPr marL="285750" indent="-285750">
              <a:buFontTx/>
              <a:buChar char="-"/>
            </a:pPr>
            <a:endParaRPr lang="hr-HR" dirty="0"/>
          </a:p>
        </p:txBody>
      </p:sp>
      <p:pic>
        <p:nvPicPr>
          <p:cNvPr id="8" name="Picture 7">
            <a:extLst>
              <a:ext uri="{FF2B5EF4-FFF2-40B4-BE49-F238E27FC236}">
                <a16:creationId xmlns:a16="http://schemas.microsoft.com/office/drawing/2014/main" id="{9D4F1ADC-CA49-30F5-6FE7-FBE51DE46BAE}"/>
              </a:ext>
            </a:extLst>
          </p:cNvPr>
          <p:cNvPicPr>
            <a:picLocks noChangeAspect="1"/>
          </p:cNvPicPr>
          <p:nvPr/>
        </p:nvPicPr>
        <p:blipFill>
          <a:blip r:embed="rId3"/>
          <a:stretch>
            <a:fillRect/>
          </a:stretch>
        </p:blipFill>
        <p:spPr>
          <a:xfrm>
            <a:off x="6229962" y="437378"/>
            <a:ext cx="5196322" cy="5706944"/>
          </a:xfrm>
          <a:prstGeom prst="rect">
            <a:avLst/>
          </a:prstGeom>
        </p:spPr>
      </p:pic>
    </p:spTree>
    <p:extLst>
      <p:ext uri="{BB962C8B-B14F-4D97-AF65-F5344CB8AC3E}">
        <p14:creationId xmlns:p14="http://schemas.microsoft.com/office/powerpoint/2010/main" val="1105035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9653-842A-93E0-047E-5BB417F6BE2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1C44265-70D7-1A53-41E4-8E8DDDCC79B7}"/>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OBJEKTI</a:t>
            </a:r>
            <a:endParaRPr lang="hr-HR" dirty="0"/>
          </a:p>
        </p:txBody>
      </p:sp>
      <p:sp>
        <p:nvSpPr>
          <p:cNvPr id="17" name="TextBox 16">
            <a:extLst>
              <a:ext uri="{FF2B5EF4-FFF2-40B4-BE49-F238E27FC236}">
                <a16:creationId xmlns:a16="http://schemas.microsoft.com/office/drawing/2014/main" id="{675C03D2-F72B-646C-65E4-3C2892DAC869}"/>
              </a:ext>
            </a:extLst>
          </p:cNvPr>
          <p:cNvSpPr txBox="1"/>
          <p:nvPr/>
        </p:nvSpPr>
        <p:spPr>
          <a:xfrm>
            <a:off x="1138047" y="4858223"/>
            <a:ext cx="8884465" cy="1323439"/>
          </a:xfrm>
          <a:prstGeom prst="rect">
            <a:avLst/>
          </a:prstGeom>
          <a:noFill/>
        </p:spPr>
        <p:txBody>
          <a:bodyPr wrap="square">
            <a:spAutoFit/>
          </a:bodyPr>
          <a:lstStyle/>
          <a:p>
            <a:r>
              <a:rPr lang="hr-HR" sz="1600" dirty="0"/>
              <a:t>💡</a:t>
            </a:r>
            <a:r>
              <a:rPr lang="hr-HR" sz="1600" b="1" dirty="0"/>
              <a:t>Objekt</a:t>
            </a:r>
            <a:r>
              <a:rPr lang="hr-HR" sz="1600" dirty="0"/>
              <a:t> je kolekcija povezanih podataka i funkcija (poznatih kao atributi i metode) koje predstavljaju stvarni entitet ili koncept. Objekti nam omogućuju logičko grupiranje podataka i interakciju s njima na organiziran način</a:t>
            </a:r>
          </a:p>
          <a:p>
            <a:endParaRPr lang="hr-HR" sz="1600" dirty="0"/>
          </a:p>
          <a:p>
            <a:endParaRPr lang="en-US" sz="1600" dirty="0"/>
          </a:p>
        </p:txBody>
      </p:sp>
      <p:pic>
        <p:nvPicPr>
          <p:cNvPr id="3" name="Picture 2">
            <a:extLst>
              <a:ext uri="{FF2B5EF4-FFF2-40B4-BE49-F238E27FC236}">
                <a16:creationId xmlns:a16="http://schemas.microsoft.com/office/drawing/2014/main" id="{8F9416C7-90E6-5C0D-36F5-11206DE0FF49}"/>
              </a:ext>
            </a:extLst>
          </p:cNvPr>
          <p:cNvPicPr>
            <a:picLocks noChangeAspect="1"/>
          </p:cNvPicPr>
          <p:nvPr/>
        </p:nvPicPr>
        <p:blipFill>
          <a:blip r:embed="rId3"/>
          <a:stretch>
            <a:fillRect/>
          </a:stretch>
        </p:blipFill>
        <p:spPr>
          <a:xfrm>
            <a:off x="1208037" y="1585569"/>
            <a:ext cx="5134242" cy="2657132"/>
          </a:xfrm>
          <a:prstGeom prst="rect">
            <a:avLst/>
          </a:prstGeom>
        </p:spPr>
      </p:pic>
    </p:spTree>
    <p:extLst>
      <p:ext uri="{BB962C8B-B14F-4D97-AF65-F5344CB8AC3E}">
        <p14:creationId xmlns:p14="http://schemas.microsoft.com/office/powerpoint/2010/main" val="2146691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58DE1-FEB8-1828-DE9A-6782DB8226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F9272C0-82C3-5FD3-3F89-58868B08DF0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1" name="Title 1">
            <a:extLst>
              <a:ext uri="{FF2B5EF4-FFF2-40B4-BE49-F238E27FC236}">
                <a16:creationId xmlns:a16="http://schemas.microsoft.com/office/drawing/2014/main" id="{451806AC-AD66-7E71-B969-62858E0C7832}"/>
              </a:ext>
            </a:extLst>
          </p:cNvPr>
          <p:cNvSpPr>
            <a:spLocks noGrp="1"/>
          </p:cNvSpPr>
          <p:nvPr>
            <p:ph type="title"/>
          </p:nvPr>
        </p:nvSpPr>
        <p:spPr>
          <a:xfrm>
            <a:off x="6430584" y="1443623"/>
            <a:ext cx="5328139" cy="853976"/>
          </a:xfrm>
        </p:spPr>
        <p:txBody>
          <a:bodyPr>
            <a:normAutofit/>
          </a:bodyPr>
          <a:lstStyle/>
          <a:p>
            <a:r>
              <a:rPr lang="en-US" sz="1600" dirty="0" err="1"/>
              <a:t>Interni</a:t>
            </a:r>
            <a:r>
              <a:rPr lang="en-US" sz="1600" dirty="0"/>
              <a:t> JavaScript</a:t>
            </a:r>
            <a:endParaRPr lang="hr-HR" sz="1600" dirty="0">
              <a:solidFill>
                <a:schemeClr val="accent3"/>
              </a:solidFill>
            </a:endParaRPr>
          </a:p>
        </p:txBody>
      </p:sp>
      <p:sp>
        <p:nvSpPr>
          <p:cNvPr id="15" name="TextBox 14">
            <a:extLst>
              <a:ext uri="{FF2B5EF4-FFF2-40B4-BE49-F238E27FC236}">
                <a16:creationId xmlns:a16="http://schemas.microsoft.com/office/drawing/2014/main" id="{09D052D1-89B2-D3C9-371F-2DD9B87FE7E7}"/>
              </a:ext>
            </a:extLst>
          </p:cNvPr>
          <p:cNvSpPr txBox="1"/>
          <p:nvPr/>
        </p:nvSpPr>
        <p:spPr>
          <a:xfrm>
            <a:off x="525869" y="2748886"/>
            <a:ext cx="4873256" cy="1323439"/>
          </a:xfrm>
          <a:prstGeom prst="rect">
            <a:avLst/>
          </a:prstGeom>
          <a:noFill/>
        </p:spPr>
        <p:txBody>
          <a:bodyPr wrap="square">
            <a:spAutoFit/>
          </a:bodyPr>
          <a:lstStyle/>
          <a:p>
            <a:r>
              <a:rPr lang="hr-HR" sz="1600" dirty="0"/>
              <a:t>👉</a:t>
            </a:r>
            <a:r>
              <a:rPr lang="en-US" sz="1600" dirty="0"/>
              <a:t> </a:t>
            </a:r>
            <a:r>
              <a:rPr lang="en-US" sz="1600" dirty="0" err="1"/>
              <a:t>Losa</a:t>
            </a:r>
            <a:r>
              <a:rPr lang="en-US" sz="1600" dirty="0"/>
              <a:t> </a:t>
            </a:r>
            <a:r>
              <a:rPr lang="en-US" sz="1600" dirty="0" err="1"/>
              <a:t>praksa</a:t>
            </a:r>
            <a:r>
              <a:rPr lang="en-US" sz="1600" dirty="0"/>
              <a:t>!</a:t>
            </a:r>
          </a:p>
          <a:p>
            <a:r>
              <a:rPr lang="hr-HR" sz="1600" dirty="0"/>
              <a:t>👉</a:t>
            </a:r>
            <a:r>
              <a:rPr lang="en-US" sz="1600" dirty="0"/>
              <a:t> </a:t>
            </a:r>
            <a:r>
              <a:rPr lang="hr-HR" sz="1600" dirty="0"/>
              <a:t>Teško za održavanje</a:t>
            </a:r>
            <a:r>
              <a:rPr lang="en-US" sz="1600" dirty="0"/>
              <a:t> I debugging.</a:t>
            </a:r>
          </a:p>
          <a:p>
            <a:r>
              <a:rPr lang="hr-HR" sz="1600" dirty="0"/>
              <a:t>👉 Nerazdvojivo od HTML-a</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7B412C92-C67C-3005-739B-07A6680D3EC5}"/>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Inline JavaScript</a:t>
            </a:r>
            <a:endParaRPr lang="hr-HR" sz="1600" dirty="0">
              <a:solidFill>
                <a:schemeClr val="accent3"/>
              </a:solidFill>
            </a:endParaRPr>
          </a:p>
        </p:txBody>
      </p:sp>
      <p:pic>
        <p:nvPicPr>
          <p:cNvPr id="7" name="Picture 6">
            <a:extLst>
              <a:ext uri="{FF2B5EF4-FFF2-40B4-BE49-F238E27FC236}">
                <a16:creationId xmlns:a16="http://schemas.microsoft.com/office/drawing/2014/main" id="{F942822C-B17D-2C43-8B69-C724F432B8EC}"/>
              </a:ext>
            </a:extLst>
          </p:cNvPr>
          <p:cNvPicPr>
            <a:picLocks noChangeAspect="1"/>
          </p:cNvPicPr>
          <p:nvPr/>
        </p:nvPicPr>
        <p:blipFill>
          <a:blip r:embed="rId3"/>
          <a:stretch>
            <a:fillRect/>
          </a:stretch>
        </p:blipFill>
        <p:spPr>
          <a:xfrm>
            <a:off x="638397" y="2181988"/>
            <a:ext cx="2324100" cy="409575"/>
          </a:xfrm>
          <a:prstGeom prst="rect">
            <a:avLst/>
          </a:prstGeom>
        </p:spPr>
      </p:pic>
      <p:pic>
        <p:nvPicPr>
          <p:cNvPr id="10" name="Picture 9">
            <a:extLst>
              <a:ext uri="{FF2B5EF4-FFF2-40B4-BE49-F238E27FC236}">
                <a16:creationId xmlns:a16="http://schemas.microsoft.com/office/drawing/2014/main" id="{FF84445B-9E78-5364-B598-3799DA26180A}"/>
              </a:ext>
            </a:extLst>
          </p:cNvPr>
          <p:cNvPicPr>
            <a:picLocks noChangeAspect="1"/>
          </p:cNvPicPr>
          <p:nvPr/>
        </p:nvPicPr>
        <p:blipFill>
          <a:blip r:embed="rId4"/>
          <a:stretch>
            <a:fillRect/>
          </a:stretch>
        </p:blipFill>
        <p:spPr>
          <a:xfrm>
            <a:off x="6475721" y="2064114"/>
            <a:ext cx="2324100" cy="2486025"/>
          </a:xfrm>
          <a:prstGeom prst="rect">
            <a:avLst/>
          </a:prstGeom>
        </p:spPr>
      </p:pic>
      <p:sp>
        <p:nvSpPr>
          <p:cNvPr id="12" name="TextBox 11">
            <a:extLst>
              <a:ext uri="{FF2B5EF4-FFF2-40B4-BE49-F238E27FC236}">
                <a16:creationId xmlns:a16="http://schemas.microsoft.com/office/drawing/2014/main" id="{970C48BA-8ACA-7D3B-F19A-CB9EF39F55FD}"/>
              </a:ext>
            </a:extLst>
          </p:cNvPr>
          <p:cNvSpPr txBox="1"/>
          <p:nvPr/>
        </p:nvSpPr>
        <p:spPr>
          <a:xfrm>
            <a:off x="6363193" y="4676923"/>
            <a:ext cx="4873256" cy="830997"/>
          </a:xfrm>
          <a:prstGeom prst="rect">
            <a:avLst/>
          </a:prstGeom>
          <a:noFill/>
        </p:spPr>
        <p:txBody>
          <a:bodyPr wrap="square">
            <a:spAutoFit/>
          </a:bodyPr>
          <a:lstStyle/>
          <a:p>
            <a:r>
              <a:rPr lang="hr-HR" sz="1600" dirty="0"/>
              <a:t>👉</a:t>
            </a:r>
            <a:r>
              <a:rPr lang="en-US" sz="1600" dirty="0"/>
              <a:t> </a:t>
            </a:r>
            <a:r>
              <a:rPr lang="hr-HR" sz="1600" b="1" dirty="0"/>
              <a:t>Bolje od </a:t>
            </a:r>
            <a:r>
              <a:rPr lang="hr-HR" sz="1600" b="1" dirty="0" err="1"/>
              <a:t>inline</a:t>
            </a:r>
            <a:r>
              <a:rPr lang="hr-HR" sz="1600" b="1" dirty="0"/>
              <a:t> JavaScript-a</a:t>
            </a:r>
            <a:r>
              <a:rPr lang="hr-HR" sz="1600" dirty="0"/>
              <a:t>, ali i dalje nije optimalno za veće projekte.</a:t>
            </a:r>
            <a:endParaRPr lang="en-US" sz="1600" dirty="0"/>
          </a:p>
          <a:p>
            <a:endParaRPr lang="en-US" sz="1600" dirty="0"/>
          </a:p>
        </p:txBody>
      </p:sp>
    </p:spTree>
    <p:extLst>
      <p:ext uri="{BB962C8B-B14F-4D97-AF65-F5344CB8AC3E}">
        <p14:creationId xmlns:p14="http://schemas.microsoft.com/office/powerpoint/2010/main" val="37061781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8A20A-B519-801B-A6D8-E3AFBA835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976275-8EE2-5886-DE98-32B759C4FA7B}"/>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E727C5E7-18F3-5A4D-EB1B-BC9E984EC235}"/>
              </a:ext>
            </a:extLst>
          </p:cNvPr>
          <p:cNvSpPr>
            <a:spLocks noGrp="1"/>
          </p:cNvSpPr>
          <p:nvPr>
            <p:ph type="body" sz="half" idx="2"/>
          </p:nvPr>
        </p:nvSpPr>
        <p:spPr/>
        <p:txBody>
          <a:bodyPr>
            <a:normAutofit/>
          </a:bodyPr>
          <a:lstStyle/>
          <a:p>
            <a:pPr marL="285750" indent="-285750">
              <a:buFontTx/>
              <a:buChar char="-"/>
            </a:pPr>
            <a:r>
              <a:rPr lang="en-US" dirty="0"/>
              <a:t>- </a:t>
            </a:r>
            <a:r>
              <a:rPr lang="en-US" dirty="0" err="1"/>
              <a:t>Replicirajte</a:t>
            </a:r>
            <a:r>
              <a:rPr lang="en-US" dirty="0"/>
              <a:t> </a:t>
            </a:r>
            <a:r>
              <a:rPr lang="en-US" dirty="0" err="1"/>
              <a:t>sajt</a:t>
            </a:r>
            <a:r>
              <a:rPr lang="en-US" dirty="0"/>
              <a:t> </a:t>
            </a:r>
            <a:r>
              <a:rPr lang="en-US" dirty="0" err="1"/>
              <a:t>sa</a:t>
            </a:r>
            <a:r>
              <a:rPr lang="en-US" dirty="0"/>
              <a:t> </a:t>
            </a:r>
            <a:r>
              <a:rPr lang="en-US" dirty="0" err="1"/>
              <a:t>slike</a:t>
            </a:r>
            <a:endParaRPr lang="en-US" dirty="0"/>
          </a:p>
          <a:p>
            <a:pPr marL="285750" indent="-285750">
              <a:buFontTx/>
              <a:buChar char="-"/>
            </a:pPr>
            <a:r>
              <a:rPr lang="en-US" dirty="0"/>
              <a:t>- Kada se </a:t>
            </a:r>
            <a:r>
              <a:rPr lang="en-US" dirty="0" err="1"/>
              <a:t>unese</a:t>
            </a:r>
            <a:r>
              <a:rPr lang="en-US" dirty="0"/>
              <a:t> text u input field, </a:t>
            </a:r>
            <a:r>
              <a:rPr lang="en-US" dirty="0" err="1"/>
              <a:t>kada</a:t>
            </a:r>
            <a:r>
              <a:rPr lang="en-US" dirty="0"/>
              <a:t> se </a:t>
            </a:r>
            <a:r>
              <a:rPr lang="en-US" dirty="0" err="1"/>
              <a:t>klikne</a:t>
            </a:r>
            <a:r>
              <a:rPr lang="en-US" dirty="0"/>
              <a:t> </a:t>
            </a:r>
            <a:r>
              <a:rPr lang="en-US" dirty="0" err="1"/>
              <a:t>na</a:t>
            </a:r>
            <a:r>
              <a:rPr lang="en-US" dirty="0"/>
              <a:t> button add, item se </a:t>
            </a:r>
            <a:r>
              <a:rPr lang="en-US" dirty="0" err="1"/>
              <a:t>dodaje</a:t>
            </a:r>
            <a:r>
              <a:rPr lang="en-US" dirty="0"/>
              <a:t> u </a:t>
            </a:r>
            <a:r>
              <a:rPr lang="en-US" dirty="0" err="1"/>
              <a:t>listu</a:t>
            </a:r>
            <a:endParaRPr lang="en-US" dirty="0"/>
          </a:p>
          <a:p>
            <a:pPr marL="285750" indent="-285750">
              <a:buFontTx/>
              <a:buChar char="-"/>
            </a:pPr>
            <a:endParaRPr lang="hr-HR" dirty="0"/>
          </a:p>
        </p:txBody>
      </p:sp>
      <p:sp>
        <p:nvSpPr>
          <p:cNvPr id="7" name="TextBox 6">
            <a:extLst>
              <a:ext uri="{FF2B5EF4-FFF2-40B4-BE49-F238E27FC236}">
                <a16:creationId xmlns:a16="http://schemas.microsoft.com/office/drawing/2014/main" id="{447C0F3A-8D60-4CA2-0AA7-7B640512FF77}"/>
              </a:ext>
            </a:extLst>
          </p:cNvPr>
          <p:cNvSpPr txBox="1"/>
          <p:nvPr/>
        </p:nvSpPr>
        <p:spPr>
          <a:xfrm>
            <a:off x="5996635" y="1488094"/>
            <a:ext cx="6097218" cy="3139321"/>
          </a:xfrm>
          <a:prstGeom prst="rect">
            <a:avLst/>
          </a:prstGeom>
          <a:noFill/>
        </p:spPr>
        <p:txBody>
          <a:bodyPr wrap="square">
            <a:spAutoFit/>
          </a:bodyPr>
          <a:lstStyle/>
          <a:p>
            <a:r>
              <a:rPr lang="hr-HR" dirty="0"/>
              <a:t>Kreiraj konstruktor pod nazivom Car koji će imati sljedeća svojstva:</a:t>
            </a:r>
          </a:p>
          <a:p>
            <a:endParaRPr lang="hr-HR" dirty="0"/>
          </a:p>
          <a:p>
            <a:r>
              <a:rPr lang="hr-HR" b="1" dirty="0"/>
              <a:t>brand</a:t>
            </a:r>
            <a:r>
              <a:rPr lang="hr-HR" dirty="0"/>
              <a:t> - marka automobila (npr. "Toyota")</a:t>
            </a:r>
          </a:p>
          <a:p>
            <a:endParaRPr lang="hr-HR" dirty="0"/>
          </a:p>
          <a:p>
            <a:r>
              <a:rPr lang="hr-HR" b="1" dirty="0"/>
              <a:t>model</a:t>
            </a:r>
            <a:r>
              <a:rPr lang="hr-HR" dirty="0"/>
              <a:t> - model automobila (npr. "Corolla")</a:t>
            </a:r>
          </a:p>
          <a:p>
            <a:endParaRPr lang="hr-HR" dirty="0"/>
          </a:p>
          <a:p>
            <a:r>
              <a:rPr lang="hr-HR" b="1" dirty="0"/>
              <a:t>year</a:t>
            </a:r>
            <a:r>
              <a:rPr lang="hr-HR" dirty="0"/>
              <a:t> - godina proizvodnje (npr. 2022)</a:t>
            </a:r>
          </a:p>
          <a:p>
            <a:endParaRPr lang="hr-HR" dirty="0"/>
          </a:p>
          <a:p>
            <a:r>
              <a:rPr lang="hr-HR" dirty="0"/>
              <a:t>Također, unutar konstruktora dodaj metodu pod nazivom </a:t>
            </a:r>
            <a:r>
              <a:rPr lang="hr-HR" b="1" dirty="0"/>
              <a:t>getCarInfo</a:t>
            </a:r>
            <a:r>
              <a:rPr lang="hr-HR" dirty="0"/>
              <a:t> koja će ispisivati rečenicu:</a:t>
            </a:r>
          </a:p>
        </p:txBody>
      </p:sp>
      <p:pic>
        <p:nvPicPr>
          <p:cNvPr id="9" name="Picture 8">
            <a:extLst>
              <a:ext uri="{FF2B5EF4-FFF2-40B4-BE49-F238E27FC236}">
                <a16:creationId xmlns:a16="http://schemas.microsoft.com/office/drawing/2014/main" id="{676435A2-02DF-A5FD-59E5-C77C8775AB63}"/>
              </a:ext>
            </a:extLst>
          </p:cNvPr>
          <p:cNvPicPr>
            <a:picLocks noChangeAspect="1"/>
          </p:cNvPicPr>
          <p:nvPr/>
        </p:nvPicPr>
        <p:blipFill>
          <a:blip r:embed="rId3"/>
          <a:stretch>
            <a:fillRect/>
          </a:stretch>
        </p:blipFill>
        <p:spPr>
          <a:xfrm>
            <a:off x="6738099" y="4838509"/>
            <a:ext cx="4333875" cy="619125"/>
          </a:xfrm>
          <a:prstGeom prst="rect">
            <a:avLst/>
          </a:prstGeom>
        </p:spPr>
      </p:pic>
    </p:spTree>
    <p:extLst>
      <p:ext uri="{BB962C8B-B14F-4D97-AF65-F5344CB8AC3E}">
        <p14:creationId xmlns:p14="http://schemas.microsoft.com/office/powerpoint/2010/main" val="2100140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444A8-00C3-EA4E-6860-5BFC5DAB6E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D65077-7343-53A3-B4E1-A9D4FA87A5AD}"/>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5978D45D-EF35-CD7D-C57F-590E0570F820}"/>
              </a:ext>
            </a:extLst>
          </p:cNvPr>
          <p:cNvSpPr txBox="1"/>
          <p:nvPr/>
        </p:nvSpPr>
        <p:spPr>
          <a:xfrm>
            <a:off x="990600" y="3731682"/>
            <a:ext cx="8884465" cy="2554545"/>
          </a:xfrm>
          <a:prstGeom prst="rect">
            <a:avLst/>
          </a:prstGeom>
          <a:noFill/>
        </p:spPr>
        <p:txBody>
          <a:bodyPr wrap="square">
            <a:spAutoFit/>
          </a:bodyPr>
          <a:lstStyle/>
          <a:p>
            <a:pPr>
              <a:buNone/>
            </a:pPr>
            <a:r>
              <a:rPr lang="hr-HR" sz="1600" dirty="0"/>
              <a:t>💡</a:t>
            </a:r>
            <a:r>
              <a:rPr lang="hr-HR" sz="1600" b="1" dirty="0"/>
              <a:t>Callback funkcija</a:t>
            </a:r>
            <a:r>
              <a:rPr lang="hr-HR" sz="1600" dirty="0"/>
              <a:t> je funkcija koja se prosljeđuje kao argument drugoj funkciji. Ona se zatim izvršava nakon što glavna funkcija završi svoje izvršavanje. Callback funkcije se često koriste za zadatke koji zahtijevaju neko vrijeme da se dovrše, kao što su:</a:t>
            </a:r>
            <a:endParaRPr lang="en-US" sz="1600" dirty="0"/>
          </a:p>
          <a:p>
            <a:pPr>
              <a:buNone/>
            </a:pPr>
            <a:endParaRPr lang="hr-HR" sz="1600" dirty="0"/>
          </a:p>
          <a:p>
            <a:pPr>
              <a:buFont typeface="Arial" panose="020B0604020202020204" pitchFamily="34" charset="0"/>
              <a:buChar char="•"/>
            </a:pPr>
            <a:r>
              <a:rPr lang="hr-HR" sz="1600" b="1" dirty="0"/>
              <a:t>Rukovanje događajima</a:t>
            </a:r>
            <a:r>
              <a:rPr lang="hr-HR" sz="1600" dirty="0"/>
              <a:t> (npr. klik na gumb)</a:t>
            </a:r>
          </a:p>
          <a:p>
            <a:pPr>
              <a:buFont typeface="Arial" panose="020B0604020202020204" pitchFamily="34" charset="0"/>
              <a:buChar char="•"/>
            </a:pPr>
            <a:r>
              <a:rPr lang="hr-HR" sz="1600" b="1" dirty="0"/>
              <a:t>Asinkrone operacije</a:t>
            </a:r>
            <a:r>
              <a:rPr lang="hr-HR" sz="1600" dirty="0"/>
              <a:t> (npr. slanje API zahtjeva)</a:t>
            </a:r>
          </a:p>
          <a:p>
            <a:pPr>
              <a:buFont typeface="Arial" panose="020B0604020202020204" pitchFamily="34" charset="0"/>
              <a:buChar char="•"/>
            </a:pPr>
            <a:r>
              <a:rPr lang="hr-HR" sz="1600" b="1" dirty="0"/>
              <a:t>Tajmeri</a:t>
            </a:r>
            <a:endParaRPr lang="hr-HR" sz="1600" dirty="0"/>
          </a:p>
          <a:p>
            <a:endParaRPr lang="hr-HR" sz="1600" dirty="0"/>
          </a:p>
          <a:p>
            <a:endParaRPr lang="hr-HR" sz="1600" dirty="0"/>
          </a:p>
          <a:p>
            <a:endParaRPr lang="en-US" sz="1600" dirty="0"/>
          </a:p>
        </p:txBody>
      </p:sp>
      <p:pic>
        <p:nvPicPr>
          <p:cNvPr id="5" name="Picture 4">
            <a:extLst>
              <a:ext uri="{FF2B5EF4-FFF2-40B4-BE49-F238E27FC236}">
                <a16:creationId xmlns:a16="http://schemas.microsoft.com/office/drawing/2014/main" id="{FE2D95DB-8AC4-E168-BAB3-F3F327F8177C}"/>
              </a:ext>
            </a:extLst>
          </p:cNvPr>
          <p:cNvPicPr>
            <a:picLocks noChangeAspect="1"/>
          </p:cNvPicPr>
          <p:nvPr/>
        </p:nvPicPr>
        <p:blipFill>
          <a:blip r:embed="rId3"/>
          <a:stretch>
            <a:fillRect/>
          </a:stretch>
        </p:blipFill>
        <p:spPr>
          <a:xfrm>
            <a:off x="1090879" y="1237032"/>
            <a:ext cx="2840747" cy="2405939"/>
          </a:xfrm>
          <a:prstGeom prst="rect">
            <a:avLst/>
          </a:prstGeom>
        </p:spPr>
      </p:pic>
    </p:spTree>
    <p:extLst>
      <p:ext uri="{BB962C8B-B14F-4D97-AF65-F5344CB8AC3E}">
        <p14:creationId xmlns:p14="http://schemas.microsoft.com/office/powerpoint/2010/main" val="1388974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477FF-8A22-A62D-0B9D-B3AF563DCFC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6D63BC1-D475-2060-CACC-7E4A0FD2E2D5}"/>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29F1BAFE-2092-AEF1-67EF-59CE5B84BD1C}"/>
              </a:ext>
            </a:extLst>
          </p:cNvPr>
          <p:cNvSpPr txBox="1"/>
          <p:nvPr/>
        </p:nvSpPr>
        <p:spPr>
          <a:xfrm>
            <a:off x="957072" y="4134018"/>
            <a:ext cx="8884465" cy="2062103"/>
          </a:xfrm>
          <a:prstGeom prst="rect">
            <a:avLst/>
          </a:prstGeom>
          <a:noFill/>
        </p:spPr>
        <p:txBody>
          <a:bodyPr wrap="square">
            <a:spAutoFit/>
          </a:bodyPr>
          <a:lstStyle/>
          <a:p>
            <a:pPr>
              <a:buNone/>
            </a:pPr>
            <a:r>
              <a:rPr lang="hr-HR" sz="1600" dirty="0"/>
              <a:t>💡</a:t>
            </a:r>
            <a:r>
              <a:rPr lang="hr-HR" sz="1600" b="1" dirty="0"/>
              <a:t>Problemi s Callback funkcijama</a:t>
            </a:r>
          </a:p>
          <a:p>
            <a:pPr>
              <a:buNone/>
            </a:pPr>
            <a:r>
              <a:rPr lang="hr-HR" sz="1600" dirty="0"/>
              <a:t>Iako su callback funkcije moćne, mogu dovesti do problema kao što su:</a:t>
            </a:r>
          </a:p>
          <a:p>
            <a:pPr>
              <a:buFont typeface="Arial" panose="020B0604020202020204" pitchFamily="34" charset="0"/>
              <a:buChar char="•"/>
            </a:pPr>
            <a:r>
              <a:rPr lang="hr-HR" sz="1600" b="1" dirty="0"/>
              <a:t>Callback Hell</a:t>
            </a:r>
            <a:r>
              <a:rPr lang="hr-HR" sz="1600" dirty="0"/>
              <a:t>: Ugniježđene callback funkcije koje su teške za čitanje i održavanje.</a:t>
            </a:r>
          </a:p>
          <a:p>
            <a:pPr>
              <a:buFont typeface="Arial" panose="020B0604020202020204" pitchFamily="34" charset="0"/>
              <a:buChar char="•"/>
            </a:pPr>
            <a:r>
              <a:rPr lang="hr-HR" sz="1600" b="1" dirty="0"/>
              <a:t>Rukovanje greškama</a:t>
            </a:r>
            <a:r>
              <a:rPr lang="hr-HR" sz="1600" dirty="0"/>
              <a:t>: Ispravno upravljanje greškama može biti komplicirano.</a:t>
            </a:r>
          </a:p>
          <a:p>
            <a:pPr>
              <a:buFont typeface="Arial" panose="020B0604020202020204" pitchFamily="34" charset="0"/>
              <a:buChar char="•"/>
            </a:pPr>
            <a:r>
              <a:rPr lang="hr-HR" sz="1600" b="1" dirty="0"/>
              <a:t>Nedostatak jasnoće</a:t>
            </a:r>
            <a:r>
              <a:rPr lang="hr-HR" sz="1600" dirty="0"/>
              <a:t>: Kod može postati zbunjujući kada se lanci callback funkcija previše umnože.</a:t>
            </a:r>
          </a:p>
          <a:p>
            <a:endParaRPr lang="hr-HR" sz="1600" dirty="0"/>
          </a:p>
          <a:p>
            <a:endParaRPr lang="en-US" sz="1600" dirty="0"/>
          </a:p>
        </p:txBody>
      </p:sp>
      <p:pic>
        <p:nvPicPr>
          <p:cNvPr id="7" name="Picture 6">
            <a:extLst>
              <a:ext uri="{FF2B5EF4-FFF2-40B4-BE49-F238E27FC236}">
                <a16:creationId xmlns:a16="http://schemas.microsoft.com/office/drawing/2014/main" id="{16707F3D-A206-6280-667C-6D50FB351E5A}"/>
              </a:ext>
            </a:extLst>
          </p:cNvPr>
          <p:cNvPicPr>
            <a:picLocks noChangeAspect="1"/>
          </p:cNvPicPr>
          <p:nvPr/>
        </p:nvPicPr>
        <p:blipFill>
          <a:blip r:embed="rId3"/>
          <a:stretch>
            <a:fillRect/>
          </a:stretch>
        </p:blipFill>
        <p:spPr>
          <a:xfrm>
            <a:off x="1110730" y="1900851"/>
            <a:ext cx="3632890" cy="1646262"/>
          </a:xfrm>
          <a:prstGeom prst="rect">
            <a:avLst/>
          </a:prstGeom>
        </p:spPr>
      </p:pic>
      <p:sp>
        <p:nvSpPr>
          <p:cNvPr id="8" name="Title 1">
            <a:extLst>
              <a:ext uri="{FF2B5EF4-FFF2-40B4-BE49-F238E27FC236}">
                <a16:creationId xmlns:a16="http://schemas.microsoft.com/office/drawing/2014/main" id="{89CC9312-946A-134A-84F8-DC90C24207AD}"/>
              </a:ext>
            </a:extLst>
          </p:cNvPr>
          <p:cNvSpPr txBox="1">
            <a:spLocks/>
          </p:cNvSpPr>
          <p:nvPr/>
        </p:nvSpPr>
        <p:spPr>
          <a:xfrm>
            <a:off x="1006924" y="104687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Callback hell</a:t>
            </a:r>
            <a:endParaRPr lang="hr-HR" sz="1600" dirty="0">
              <a:solidFill>
                <a:schemeClr val="accent3"/>
              </a:solidFill>
            </a:endParaRPr>
          </a:p>
        </p:txBody>
      </p:sp>
    </p:spTree>
    <p:extLst>
      <p:ext uri="{BB962C8B-B14F-4D97-AF65-F5344CB8AC3E}">
        <p14:creationId xmlns:p14="http://schemas.microsoft.com/office/powerpoint/2010/main" val="254072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5A3F6-6EDD-0CC7-395D-1F33FF9006A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7ED68D4-6658-40A1-524D-C545769D16A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CALLBACK</a:t>
            </a:r>
            <a:endParaRPr lang="hr-HR" dirty="0"/>
          </a:p>
        </p:txBody>
      </p:sp>
      <p:sp>
        <p:nvSpPr>
          <p:cNvPr id="17" name="TextBox 16">
            <a:extLst>
              <a:ext uri="{FF2B5EF4-FFF2-40B4-BE49-F238E27FC236}">
                <a16:creationId xmlns:a16="http://schemas.microsoft.com/office/drawing/2014/main" id="{5BDBC148-039F-774E-F18C-80F1979C5BD0}"/>
              </a:ext>
            </a:extLst>
          </p:cNvPr>
          <p:cNvSpPr txBox="1"/>
          <p:nvPr/>
        </p:nvSpPr>
        <p:spPr>
          <a:xfrm>
            <a:off x="957072" y="4733864"/>
            <a:ext cx="8884465" cy="830997"/>
          </a:xfrm>
          <a:prstGeom prst="rect">
            <a:avLst/>
          </a:prstGeom>
          <a:noFill/>
        </p:spPr>
        <p:txBody>
          <a:bodyPr wrap="square">
            <a:spAutoFit/>
          </a:bodyPr>
          <a:lstStyle/>
          <a:p>
            <a:pPr>
              <a:buNone/>
            </a:pPr>
            <a:r>
              <a:rPr lang="hr-HR" sz="1600" dirty="0"/>
              <a:t>💡Moderni JavaScript koristi </a:t>
            </a:r>
            <a:r>
              <a:rPr lang="hr-HR" sz="1600" b="1" dirty="0"/>
              <a:t>Promises</a:t>
            </a:r>
            <a:r>
              <a:rPr lang="hr-HR" sz="1600" dirty="0"/>
              <a:t> i </a:t>
            </a:r>
            <a:r>
              <a:rPr lang="hr-HR" sz="1600" b="1" dirty="0"/>
              <a:t>Async/Await</a:t>
            </a:r>
            <a:r>
              <a:rPr lang="hr-HR" sz="1600" dirty="0"/>
              <a:t> za upravljanje asinkronim kodom na čišći način</a:t>
            </a:r>
          </a:p>
          <a:p>
            <a:endParaRPr lang="en-US" sz="1600" dirty="0"/>
          </a:p>
        </p:txBody>
      </p:sp>
      <p:sp>
        <p:nvSpPr>
          <p:cNvPr id="8" name="Title 1">
            <a:extLst>
              <a:ext uri="{FF2B5EF4-FFF2-40B4-BE49-F238E27FC236}">
                <a16:creationId xmlns:a16="http://schemas.microsoft.com/office/drawing/2014/main" id="{AE372757-B113-2883-37DE-869D387D7298}"/>
              </a:ext>
            </a:extLst>
          </p:cNvPr>
          <p:cNvSpPr txBox="1">
            <a:spLocks/>
          </p:cNvSpPr>
          <p:nvPr/>
        </p:nvSpPr>
        <p:spPr>
          <a:xfrm>
            <a:off x="1006924" y="104687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PROMISES</a:t>
            </a:r>
            <a:endParaRPr lang="hr-HR" sz="1600" dirty="0">
              <a:solidFill>
                <a:schemeClr val="accent3"/>
              </a:solidFill>
            </a:endParaRPr>
          </a:p>
        </p:txBody>
      </p:sp>
      <p:pic>
        <p:nvPicPr>
          <p:cNvPr id="3" name="Picture 2">
            <a:extLst>
              <a:ext uri="{FF2B5EF4-FFF2-40B4-BE49-F238E27FC236}">
                <a16:creationId xmlns:a16="http://schemas.microsoft.com/office/drawing/2014/main" id="{A9D3DB85-C503-42FC-1631-C3DB7D7F9990}"/>
              </a:ext>
            </a:extLst>
          </p:cNvPr>
          <p:cNvPicPr>
            <a:picLocks noChangeAspect="1"/>
          </p:cNvPicPr>
          <p:nvPr/>
        </p:nvPicPr>
        <p:blipFill>
          <a:blip r:embed="rId3"/>
          <a:stretch>
            <a:fillRect/>
          </a:stretch>
        </p:blipFill>
        <p:spPr>
          <a:xfrm>
            <a:off x="1142924" y="2013928"/>
            <a:ext cx="5429250" cy="1762125"/>
          </a:xfrm>
          <a:prstGeom prst="rect">
            <a:avLst/>
          </a:prstGeom>
        </p:spPr>
      </p:pic>
      <p:pic>
        <p:nvPicPr>
          <p:cNvPr id="6" name="Picture 5">
            <a:extLst>
              <a:ext uri="{FF2B5EF4-FFF2-40B4-BE49-F238E27FC236}">
                <a16:creationId xmlns:a16="http://schemas.microsoft.com/office/drawing/2014/main" id="{E7ECDB34-4F29-2520-F5F6-01E2AC26235F}"/>
              </a:ext>
            </a:extLst>
          </p:cNvPr>
          <p:cNvPicPr>
            <a:picLocks noChangeAspect="1"/>
          </p:cNvPicPr>
          <p:nvPr/>
        </p:nvPicPr>
        <p:blipFill>
          <a:blip r:embed="rId4"/>
          <a:stretch>
            <a:fillRect/>
          </a:stretch>
        </p:blipFill>
        <p:spPr>
          <a:xfrm>
            <a:off x="7324763" y="1378460"/>
            <a:ext cx="4277145" cy="2691585"/>
          </a:xfrm>
          <a:prstGeom prst="rect">
            <a:avLst/>
          </a:prstGeom>
        </p:spPr>
      </p:pic>
      <p:sp>
        <p:nvSpPr>
          <p:cNvPr id="9" name="Title 1">
            <a:extLst>
              <a:ext uri="{FF2B5EF4-FFF2-40B4-BE49-F238E27FC236}">
                <a16:creationId xmlns:a16="http://schemas.microsoft.com/office/drawing/2014/main" id="{00A383F4-2B62-F067-22D6-D2420EE8FC31}"/>
              </a:ext>
            </a:extLst>
          </p:cNvPr>
          <p:cNvSpPr txBox="1">
            <a:spLocks/>
          </p:cNvSpPr>
          <p:nvPr/>
        </p:nvSpPr>
        <p:spPr>
          <a:xfrm>
            <a:off x="7324763" y="461406"/>
            <a:ext cx="1498887"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solidFill>
                  <a:schemeClr val="accent3"/>
                </a:solidFill>
              </a:rPr>
              <a:t>ASYNC/WAIT</a:t>
            </a:r>
            <a:endParaRPr lang="hr-HR" sz="1600" dirty="0">
              <a:solidFill>
                <a:schemeClr val="accent3"/>
              </a:solidFill>
            </a:endParaRPr>
          </a:p>
        </p:txBody>
      </p:sp>
    </p:spTree>
    <p:extLst>
      <p:ext uri="{BB962C8B-B14F-4D97-AF65-F5344CB8AC3E}">
        <p14:creationId xmlns:p14="http://schemas.microsoft.com/office/powerpoint/2010/main" val="2581392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50001-6323-C04D-B94E-989681058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E60B3-087E-8F44-34AE-D1F440919FC9}"/>
              </a:ext>
            </a:extLst>
          </p:cNvPr>
          <p:cNvSpPr>
            <a:spLocks noGrp="1"/>
          </p:cNvSpPr>
          <p:nvPr>
            <p:ph type="title"/>
          </p:nvPr>
        </p:nvSpPr>
        <p:spPr/>
        <p:txBody>
          <a:bodyPr/>
          <a:lstStyle/>
          <a:p>
            <a:r>
              <a:rPr lang="en-US" dirty="0"/>
              <a:t>VJE</a:t>
            </a:r>
            <a:r>
              <a:rPr lang="hr-HR" dirty="0"/>
              <a:t>ž</a:t>
            </a:r>
            <a:r>
              <a:rPr lang="en-US" dirty="0" err="1"/>
              <a:t>ba</a:t>
            </a:r>
            <a:endParaRPr lang="hr-HR" dirty="0"/>
          </a:p>
        </p:txBody>
      </p:sp>
      <p:sp>
        <p:nvSpPr>
          <p:cNvPr id="6" name="Text Placeholder 5">
            <a:extLst>
              <a:ext uri="{FF2B5EF4-FFF2-40B4-BE49-F238E27FC236}">
                <a16:creationId xmlns:a16="http://schemas.microsoft.com/office/drawing/2014/main" id="{7B9A6273-A3A0-0077-707B-FB360A76040F}"/>
              </a:ext>
            </a:extLst>
          </p:cNvPr>
          <p:cNvSpPr>
            <a:spLocks noGrp="1"/>
          </p:cNvSpPr>
          <p:nvPr>
            <p:ph type="body" sz="half" idx="2"/>
          </p:nvPr>
        </p:nvSpPr>
        <p:spPr/>
        <p:txBody>
          <a:bodyPr>
            <a:normAutofit/>
          </a:bodyPr>
          <a:lstStyle/>
          <a:p>
            <a:pPr>
              <a:buNone/>
            </a:pPr>
            <a:r>
              <a:rPr lang="en-US" dirty="0"/>
              <a:t>- </a:t>
            </a:r>
            <a:r>
              <a:rPr lang="hr-HR" dirty="0"/>
              <a:t>Napraviti jednostavnu TODO listu koja ima sljedeće funkcionalnosti:</a:t>
            </a:r>
          </a:p>
          <a:p>
            <a:r>
              <a:rPr lang="en-US" dirty="0"/>
              <a:t>- </a:t>
            </a:r>
            <a:r>
              <a:rPr lang="hr-HR" dirty="0"/>
              <a:t>Dodavanje zadataka u listu.</a:t>
            </a:r>
          </a:p>
          <a:p>
            <a:r>
              <a:rPr lang="en-US" dirty="0"/>
              <a:t>- </a:t>
            </a:r>
            <a:r>
              <a:rPr lang="hr-HR" dirty="0"/>
              <a:t>Brisanje zadataka iz liste.</a:t>
            </a:r>
          </a:p>
          <a:p>
            <a:r>
              <a:rPr lang="en-US" dirty="0"/>
              <a:t>- </a:t>
            </a:r>
            <a:r>
              <a:rPr lang="hr-HR" dirty="0"/>
              <a:t>Označavanje zadataka kao "Završeno“</a:t>
            </a:r>
            <a:r>
              <a:rPr lang="en-US" dirty="0"/>
              <a:t> (</a:t>
            </a:r>
            <a:r>
              <a:rPr lang="en-US" dirty="0" err="1"/>
              <a:t>klikokm</a:t>
            </a:r>
            <a:r>
              <a:rPr lang="en-US" dirty="0"/>
              <a:t> </a:t>
            </a:r>
            <a:r>
              <a:rPr lang="en-US" dirty="0" err="1"/>
              <a:t>na</a:t>
            </a:r>
            <a:r>
              <a:rPr lang="en-US" dirty="0"/>
              <a:t> task)</a:t>
            </a:r>
            <a:r>
              <a:rPr lang="hr-HR" dirty="0"/>
              <a:t>.</a:t>
            </a:r>
          </a:p>
          <a:p>
            <a:pPr marL="285750" indent="-285750">
              <a:buFontTx/>
              <a:buChar char="-"/>
            </a:pPr>
            <a:endParaRPr lang="hr-HR" dirty="0"/>
          </a:p>
        </p:txBody>
      </p:sp>
      <p:pic>
        <p:nvPicPr>
          <p:cNvPr id="8" name="Picture 7">
            <a:extLst>
              <a:ext uri="{FF2B5EF4-FFF2-40B4-BE49-F238E27FC236}">
                <a16:creationId xmlns:a16="http://schemas.microsoft.com/office/drawing/2014/main" id="{2773013D-0DA9-171B-C919-3C8A68007D31}"/>
              </a:ext>
            </a:extLst>
          </p:cNvPr>
          <p:cNvPicPr>
            <a:picLocks noChangeAspect="1"/>
          </p:cNvPicPr>
          <p:nvPr/>
        </p:nvPicPr>
        <p:blipFill>
          <a:blip r:embed="rId3"/>
          <a:stretch>
            <a:fillRect/>
          </a:stretch>
        </p:blipFill>
        <p:spPr>
          <a:xfrm>
            <a:off x="5980634" y="841247"/>
            <a:ext cx="5190337" cy="4643247"/>
          </a:xfrm>
          <a:prstGeom prst="rect">
            <a:avLst/>
          </a:prstGeom>
        </p:spPr>
      </p:pic>
    </p:spTree>
    <p:extLst>
      <p:ext uri="{BB962C8B-B14F-4D97-AF65-F5344CB8AC3E}">
        <p14:creationId xmlns:p14="http://schemas.microsoft.com/office/powerpoint/2010/main" val="31411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44035-BA76-BDEA-4EA0-273CB9E5546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645AFD-6A28-8BAE-C0CA-5B7C2B86CCD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INTEGRIRANJE</a:t>
            </a:r>
            <a:endParaRPr lang="hr-HR" dirty="0"/>
          </a:p>
        </p:txBody>
      </p:sp>
      <p:sp>
        <p:nvSpPr>
          <p:cNvPr id="15" name="TextBox 14">
            <a:extLst>
              <a:ext uri="{FF2B5EF4-FFF2-40B4-BE49-F238E27FC236}">
                <a16:creationId xmlns:a16="http://schemas.microsoft.com/office/drawing/2014/main" id="{64323D10-7B19-1114-698D-019B238D0FE5}"/>
              </a:ext>
            </a:extLst>
          </p:cNvPr>
          <p:cNvSpPr txBox="1"/>
          <p:nvPr/>
        </p:nvSpPr>
        <p:spPr>
          <a:xfrm>
            <a:off x="440365" y="3881389"/>
            <a:ext cx="4873256" cy="2308324"/>
          </a:xfrm>
          <a:prstGeom prst="rect">
            <a:avLst/>
          </a:prstGeom>
          <a:noFill/>
        </p:spPr>
        <p:txBody>
          <a:bodyPr wrap="square">
            <a:spAutoFit/>
          </a:bodyPr>
          <a:lstStyle/>
          <a:p>
            <a:r>
              <a:rPr lang="hr-HR" sz="1600" dirty="0"/>
              <a:t>👉</a:t>
            </a:r>
            <a:r>
              <a:rPr lang="en-US" sz="1600" dirty="0"/>
              <a:t> </a:t>
            </a:r>
            <a:r>
              <a:rPr lang="hr-HR" sz="1600" dirty="0"/>
              <a:t>Bolja organizacija koda</a:t>
            </a:r>
            <a:endParaRPr lang="en-US" sz="1600" dirty="0"/>
          </a:p>
          <a:p>
            <a:r>
              <a:rPr lang="hr-HR" sz="1600" dirty="0"/>
              <a:t>👉</a:t>
            </a:r>
            <a:r>
              <a:rPr lang="en-US" sz="1600" dirty="0"/>
              <a:t> </a:t>
            </a:r>
            <a:r>
              <a:rPr lang="hr-HR" sz="1600" dirty="0"/>
              <a:t>Lakše održavanje</a:t>
            </a:r>
            <a:endParaRPr lang="en-US" sz="1600" dirty="0"/>
          </a:p>
          <a:p>
            <a:r>
              <a:rPr lang="hr-HR" sz="1600" dirty="0"/>
              <a:t>👉 Bolje performanse</a:t>
            </a:r>
            <a:endParaRPr lang="en-US" sz="1600" dirty="0"/>
          </a:p>
          <a:p>
            <a:r>
              <a:rPr lang="hr-HR" sz="1600" dirty="0"/>
              <a:t>👉</a:t>
            </a:r>
            <a:r>
              <a:rPr lang="en-US" sz="1600" dirty="0"/>
              <a:t> </a:t>
            </a:r>
            <a:r>
              <a:rPr lang="hr-HR" sz="1600" dirty="0"/>
              <a:t>Omogućava </a:t>
            </a:r>
            <a:r>
              <a:rPr lang="hr-HR" sz="1600" b="1" dirty="0"/>
              <a:t>keširanje</a:t>
            </a:r>
            <a:r>
              <a:rPr lang="hr-HR" sz="1600" dirty="0"/>
              <a:t>, što ubrzava učitavanje stranice</a:t>
            </a:r>
            <a:endParaRPr lang="en-US" sz="1600" dirty="0"/>
          </a:p>
          <a:p>
            <a:r>
              <a:rPr lang="hr-HR" sz="1600" dirty="0"/>
              <a:t>👉</a:t>
            </a:r>
            <a:r>
              <a:rPr lang="en-US" sz="1600" dirty="0"/>
              <a:t> </a:t>
            </a:r>
            <a:r>
              <a:rPr lang="en-US" sz="1600" dirty="0" err="1"/>
              <a:t>Stranica</a:t>
            </a:r>
            <a:r>
              <a:rPr lang="en-US" sz="1600" dirty="0"/>
              <a:t> </a:t>
            </a:r>
            <a:r>
              <a:rPr lang="en-US" sz="1600" dirty="0" err="1"/>
              <a:t>radi</a:t>
            </a:r>
            <a:r>
              <a:rPr lang="en-US" sz="1600" dirty="0"/>
              <a:t> </a:t>
            </a:r>
            <a:r>
              <a:rPr lang="en-US" sz="1600" dirty="0" err="1"/>
              <a:t>brze</a:t>
            </a:r>
            <a:r>
              <a:rPr lang="en-US" sz="1600" dirty="0"/>
              <a:t> </a:t>
            </a:r>
            <a:r>
              <a:rPr lang="en-US" sz="1600" dirty="0" err="1"/>
              <a:t>jel</a:t>
            </a:r>
            <a:r>
              <a:rPr lang="en-US" sz="1600" dirty="0"/>
              <a:t> se </a:t>
            </a:r>
            <a:r>
              <a:rPr lang="en-US" sz="1600" dirty="0" err="1"/>
              <a:t>prvo</a:t>
            </a:r>
            <a:r>
              <a:rPr lang="en-US" sz="1600" dirty="0"/>
              <a:t> </a:t>
            </a:r>
            <a:r>
              <a:rPr lang="en-US" sz="1600" dirty="0" err="1"/>
              <a:t>prikaze</a:t>
            </a:r>
            <a:r>
              <a:rPr lang="en-US" sz="1600" dirty="0"/>
              <a:t> </a:t>
            </a:r>
            <a:r>
              <a:rPr lang="en-US" sz="1600" dirty="0" err="1"/>
              <a:t>sadrzaj</a:t>
            </a:r>
            <a:r>
              <a:rPr lang="en-US" sz="1600" dirty="0"/>
              <a:t>, </a:t>
            </a:r>
            <a:r>
              <a:rPr lang="en-US" sz="1600" dirty="0" err="1"/>
              <a:t>zatim</a:t>
            </a:r>
            <a:r>
              <a:rPr lang="en-US" sz="1600" dirty="0"/>
              <a:t> se </a:t>
            </a:r>
            <a:r>
              <a:rPr lang="en-US" sz="1600" dirty="0" err="1"/>
              <a:t>pokrece</a:t>
            </a:r>
            <a:r>
              <a:rPr lang="en-US" sz="1600" dirty="0"/>
              <a:t> </a:t>
            </a:r>
            <a:r>
              <a:rPr lang="en-US" sz="1600" dirty="0" err="1"/>
              <a:t>javascript</a:t>
            </a:r>
            <a:endParaRPr lang="en-US" sz="1600" dirty="0"/>
          </a:p>
          <a:p>
            <a:endParaRPr lang="en-US" sz="1600" dirty="0"/>
          </a:p>
          <a:p>
            <a:endParaRPr lang="en-US" sz="1600" dirty="0"/>
          </a:p>
        </p:txBody>
      </p:sp>
      <p:sp>
        <p:nvSpPr>
          <p:cNvPr id="9" name="Title 1">
            <a:extLst>
              <a:ext uri="{FF2B5EF4-FFF2-40B4-BE49-F238E27FC236}">
                <a16:creationId xmlns:a16="http://schemas.microsoft.com/office/drawing/2014/main" id="{FCE48114-B6BA-3C2F-0E5A-D69B0209BBA4}"/>
              </a:ext>
            </a:extLst>
          </p:cNvPr>
          <p:cNvSpPr txBox="1">
            <a:spLocks/>
          </p:cNvSpPr>
          <p:nvPr/>
        </p:nvSpPr>
        <p:spPr>
          <a:xfrm>
            <a:off x="575589" y="1435205"/>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err="1"/>
              <a:t>Eksterni</a:t>
            </a:r>
            <a:r>
              <a:rPr lang="en-US" sz="1600" dirty="0"/>
              <a:t> JavaScript</a:t>
            </a:r>
            <a:endParaRPr lang="hr-HR" sz="1600" dirty="0">
              <a:solidFill>
                <a:schemeClr val="accent3"/>
              </a:solidFill>
            </a:endParaRPr>
          </a:p>
        </p:txBody>
      </p:sp>
      <p:pic>
        <p:nvPicPr>
          <p:cNvPr id="3" name="Picture 2">
            <a:extLst>
              <a:ext uri="{FF2B5EF4-FFF2-40B4-BE49-F238E27FC236}">
                <a16:creationId xmlns:a16="http://schemas.microsoft.com/office/drawing/2014/main" id="{C4805853-2B56-008D-8D36-CF30F8C6B00D}"/>
              </a:ext>
            </a:extLst>
          </p:cNvPr>
          <p:cNvPicPr>
            <a:picLocks noChangeAspect="1"/>
          </p:cNvPicPr>
          <p:nvPr/>
        </p:nvPicPr>
        <p:blipFill>
          <a:blip r:embed="rId3"/>
          <a:stretch>
            <a:fillRect/>
          </a:stretch>
        </p:blipFill>
        <p:spPr>
          <a:xfrm>
            <a:off x="624995" y="2047721"/>
            <a:ext cx="2417037" cy="1718033"/>
          </a:xfrm>
          <a:prstGeom prst="rect">
            <a:avLst/>
          </a:prstGeom>
        </p:spPr>
      </p:pic>
      <p:pic>
        <p:nvPicPr>
          <p:cNvPr id="16" name="Picture 15">
            <a:extLst>
              <a:ext uri="{FF2B5EF4-FFF2-40B4-BE49-F238E27FC236}">
                <a16:creationId xmlns:a16="http://schemas.microsoft.com/office/drawing/2014/main" id="{D1CDC9E6-86E5-3084-7708-633A0BAC2120}"/>
              </a:ext>
            </a:extLst>
          </p:cNvPr>
          <p:cNvPicPr>
            <a:picLocks noChangeAspect="1"/>
          </p:cNvPicPr>
          <p:nvPr/>
        </p:nvPicPr>
        <p:blipFill>
          <a:blip r:embed="rId4"/>
          <a:stretch>
            <a:fillRect/>
          </a:stretch>
        </p:blipFill>
        <p:spPr>
          <a:xfrm>
            <a:off x="6096000" y="1628850"/>
            <a:ext cx="3476625" cy="752475"/>
          </a:xfrm>
          <a:prstGeom prst="rect">
            <a:avLst/>
          </a:prstGeom>
        </p:spPr>
      </p:pic>
      <p:sp>
        <p:nvSpPr>
          <p:cNvPr id="17" name="TextBox 16">
            <a:extLst>
              <a:ext uri="{FF2B5EF4-FFF2-40B4-BE49-F238E27FC236}">
                <a16:creationId xmlns:a16="http://schemas.microsoft.com/office/drawing/2014/main" id="{DB2DC569-0246-F3D5-B8F4-CD51C93B8322}"/>
              </a:ext>
            </a:extLst>
          </p:cNvPr>
          <p:cNvSpPr txBox="1"/>
          <p:nvPr/>
        </p:nvSpPr>
        <p:spPr>
          <a:xfrm>
            <a:off x="5973283" y="2906738"/>
            <a:ext cx="4873256" cy="1569660"/>
          </a:xfrm>
          <a:prstGeom prst="rect">
            <a:avLst/>
          </a:prstGeom>
          <a:noFill/>
        </p:spPr>
        <p:txBody>
          <a:bodyPr wrap="square">
            <a:spAutoFit/>
          </a:bodyPr>
          <a:lstStyle/>
          <a:p>
            <a:r>
              <a:rPr lang="hr-HR" sz="1600" dirty="0"/>
              <a:t>👉</a:t>
            </a:r>
            <a:r>
              <a:rPr lang="en-US" sz="1600" dirty="0"/>
              <a:t> J</a:t>
            </a:r>
            <a:r>
              <a:rPr lang="hr-HR" sz="1600" dirty="0" err="1"/>
              <a:t>avaScript</a:t>
            </a:r>
            <a:r>
              <a:rPr lang="hr-HR" sz="1600" dirty="0"/>
              <a:t> će se pokrenuti pre nego što se HTML učita</a:t>
            </a:r>
            <a:r>
              <a:rPr lang="en-US" sz="1600" dirty="0"/>
              <a:t>!</a:t>
            </a:r>
          </a:p>
          <a:p>
            <a:r>
              <a:rPr lang="hr-HR" sz="1600" dirty="0"/>
              <a:t>👉 Ako skripta pokuša da m</a:t>
            </a:r>
            <a:r>
              <a:rPr lang="en-US" sz="1600" dirty="0" err="1"/>
              <a:t>ijenja</a:t>
            </a:r>
            <a:r>
              <a:rPr lang="en-US" sz="1600" dirty="0"/>
              <a:t> </a:t>
            </a:r>
            <a:r>
              <a:rPr lang="hr-HR" sz="1600" dirty="0"/>
              <a:t>HTML elemente koji još </a:t>
            </a:r>
            <a:r>
              <a:rPr lang="hr-HR" sz="1600" b="1" dirty="0"/>
              <a:t>nisu učitani</a:t>
            </a:r>
            <a:r>
              <a:rPr lang="hr-HR" sz="1600" dirty="0"/>
              <a:t>, dobi</a:t>
            </a:r>
            <a:r>
              <a:rPr lang="en-US" sz="1600" dirty="0"/>
              <a:t>t </a:t>
            </a:r>
            <a:r>
              <a:rPr lang="hr-HR" sz="1600" dirty="0"/>
              <a:t>ćemo </a:t>
            </a:r>
            <a:r>
              <a:rPr lang="hr-HR" sz="1600" b="1" dirty="0"/>
              <a:t>grešku</a:t>
            </a:r>
            <a:r>
              <a:rPr lang="hr-HR" sz="1600" dirty="0"/>
              <a:t>.</a:t>
            </a:r>
            <a:endParaRPr lang="en-US" sz="1600" dirty="0"/>
          </a:p>
          <a:p>
            <a:endParaRPr lang="en-US" sz="1600" dirty="0"/>
          </a:p>
        </p:txBody>
      </p:sp>
      <p:pic>
        <p:nvPicPr>
          <p:cNvPr id="19" name="Picture 18">
            <a:extLst>
              <a:ext uri="{FF2B5EF4-FFF2-40B4-BE49-F238E27FC236}">
                <a16:creationId xmlns:a16="http://schemas.microsoft.com/office/drawing/2014/main" id="{C0EDFF16-1DD8-FD8F-4DD0-9131A79FA25C}"/>
              </a:ext>
            </a:extLst>
          </p:cNvPr>
          <p:cNvPicPr>
            <a:picLocks noChangeAspect="1"/>
          </p:cNvPicPr>
          <p:nvPr/>
        </p:nvPicPr>
        <p:blipFill>
          <a:blip r:embed="rId5"/>
          <a:stretch>
            <a:fillRect/>
          </a:stretch>
        </p:blipFill>
        <p:spPr>
          <a:xfrm>
            <a:off x="6096000" y="2467819"/>
            <a:ext cx="3867150" cy="352425"/>
          </a:xfrm>
          <a:prstGeom prst="rect">
            <a:avLst/>
          </a:prstGeom>
        </p:spPr>
      </p:pic>
    </p:spTree>
    <p:extLst>
      <p:ext uri="{BB962C8B-B14F-4D97-AF65-F5344CB8AC3E}">
        <p14:creationId xmlns:p14="http://schemas.microsoft.com/office/powerpoint/2010/main" val="2459952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EA111-FE8A-791D-3230-855134A15DF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DE7D6EC-E9DF-C64A-25B7-C5DD8F099F50}"/>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a:t>
            </a:r>
            <a:r>
              <a:rPr lang="en-US" dirty="0" err="1"/>
              <a:t>tipovi</a:t>
            </a:r>
            <a:r>
              <a:rPr lang="en-US" dirty="0"/>
              <a:t> </a:t>
            </a:r>
            <a:r>
              <a:rPr lang="en-US" dirty="0" err="1"/>
              <a:t>podataka</a:t>
            </a:r>
            <a:endParaRPr lang="hr-HR" dirty="0"/>
          </a:p>
        </p:txBody>
      </p:sp>
      <p:sp>
        <p:nvSpPr>
          <p:cNvPr id="12" name="TextBox 11">
            <a:extLst>
              <a:ext uri="{FF2B5EF4-FFF2-40B4-BE49-F238E27FC236}">
                <a16:creationId xmlns:a16="http://schemas.microsoft.com/office/drawing/2014/main" id="{B303CFB2-84A9-84E4-02A9-BC479D60F11E}"/>
              </a:ext>
            </a:extLst>
          </p:cNvPr>
          <p:cNvSpPr txBox="1"/>
          <p:nvPr/>
        </p:nvSpPr>
        <p:spPr>
          <a:xfrm>
            <a:off x="879402" y="1505728"/>
            <a:ext cx="6145618" cy="369332"/>
          </a:xfrm>
          <a:prstGeom prst="rect">
            <a:avLst/>
          </a:prstGeom>
          <a:noFill/>
        </p:spPr>
        <p:txBody>
          <a:bodyPr wrap="square">
            <a:spAutoFit/>
          </a:bodyPr>
          <a:lstStyle/>
          <a:p>
            <a:r>
              <a:rPr lang="hr-HR" dirty="0"/>
              <a:t>👉 </a:t>
            </a:r>
            <a:r>
              <a:rPr lang="en-US" dirty="0"/>
              <a:t>String (</a:t>
            </a:r>
            <a:r>
              <a:rPr lang="en-US" dirty="0" err="1"/>
              <a:t>Tekst</a:t>
            </a:r>
            <a:r>
              <a:rPr lang="en-US" dirty="0"/>
              <a:t>)</a:t>
            </a:r>
            <a:endParaRPr lang="hr-HR" dirty="0"/>
          </a:p>
        </p:txBody>
      </p:sp>
      <p:pic>
        <p:nvPicPr>
          <p:cNvPr id="5" name="Picture 4">
            <a:extLst>
              <a:ext uri="{FF2B5EF4-FFF2-40B4-BE49-F238E27FC236}">
                <a16:creationId xmlns:a16="http://schemas.microsoft.com/office/drawing/2014/main" id="{A8C471A6-E98B-C4BB-F0C9-BADBD0F1B5B9}"/>
              </a:ext>
            </a:extLst>
          </p:cNvPr>
          <p:cNvPicPr>
            <a:picLocks noChangeAspect="1"/>
          </p:cNvPicPr>
          <p:nvPr/>
        </p:nvPicPr>
        <p:blipFill>
          <a:blip r:embed="rId3"/>
          <a:stretch>
            <a:fillRect/>
          </a:stretch>
        </p:blipFill>
        <p:spPr>
          <a:xfrm>
            <a:off x="3559471" y="2313691"/>
            <a:ext cx="2457450" cy="590550"/>
          </a:xfrm>
          <a:prstGeom prst="rect">
            <a:avLst/>
          </a:prstGeom>
        </p:spPr>
      </p:pic>
      <p:pic>
        <p:nvPicPr>
          <p:cNvPr id="8" name="Picture 7">
            <a:extLst>
              <a:ext uri="{FF2B5EF4-FFF2-40B4-BE49-F238E27FC236}">
                <a16:creationId xmlns:a16="http://schemas.microsoft.com/office/drawing/2014/main" id="{4125602F-FDA0-DDBC-A629-B8ADB88C2FC3}"/>
              </a:ext>
            </a:extLst>
          </p:cNvPr>
          <p:cNvPicPr>
            <a:picLocks noChangeAspect="1"/>
          </p:cNvPicPr>
          <p:nvPr/>
        </p:nvPicPr>
        <p:blipFill>
          <a:blip r:embed="rId4"/>
          <a:stretch>
            <a:fillRect/>
          </a:stretch>
        </p:blipFill>
        <p:spPr>
          <a:xfrm>
            <a:off x="3510516" y="1505728"/>
            <a:ext cx="2790825" cy="419100"/>
          </a:xfrm>
          <a:prstGeom prst="rect">
            <a:avLst/>
          </a:prstGeom>
        </p:spPr>
      </p:pic>
      <p:pic>
        <p:nvPicPr>
          <p:cNvPr id="11" name="Picture 10">
            <a:extLst>
              <a:ext uri="{FF2B5EF4-FFF2-40B4-BE49-F238E27FC236}">
                <a16:creationId xmlns:a16="http://schemas.microsoft.com/office/drawing/2014/main" id="{437FDDF8-06E7-FCF6-54F1-8B9A4783CE05}"/>
              </a:ext>
            </a:extLst>
          </p:cNvPr>
          <p:cNvPicPr>
            <a:picLocks noChangeAspect="1"/>
          </p:cNvPicPr>
          <p:nvPr/>
        </p:nvPicPr>
        <p:blipFill>
          <a:blip r:embed="rId5"/>
          <a:stretch>
            <a:fillRect/>
          </a:stretch>
        </p:blipFill>
        <p:spPr>
          <a:xfrm>
            <a:off x="3573758" y="3387163"/>
            <a:ext cx="2428875" cy="514350"/>
          </a:xfrm>
          <a:prstGeom prst="rect">
            <a:avLst/>
          </a:prstGeom>
        </p:spPr>
      </p:pic>
      <p:pic>
        <p:nvPicPr>
          <p:cNvPr id="14" name="Picture 13">
            <a:extLst>
              <a:ext uri="{FF2B5EF4-FFF2-40B4-BE49-F238E27FC236}">
                <a16:creationId xmlns:a16="http://schemas.microsoft.com/office/drawing/2014/main" id="{FFA1FF17-99B0-700E-04C0-131A5AC0B372}"/>
              </a:ext>
            </a:extLst>
          </p:cNvPr>
          <p:cNvPicPr>
            <a:picLocks noChangeAspect="1"/>
          </p:cNvPicPr>
          <p:nvPr/>
        </p:nvPicPr>
        <p:blipFill>
          <a:blip r:embed="rId6"/>
          <a:stretch>
            <a:fillRect/>
          </a:stretch>
        </p:blipFill>
        <p:spPr>
          <a:xfrm>
            <a:off x="4786645" y="4498188"/>
            <a:ext cx="2238375" cy="695325"/>
          </a:xfrm>
          <a:prstGeom prst="rect">
            <a:avLst/>
          </a:prstGeom>
        </p:spPr>
      </p:pic>
      <p:sp>
        <p:nvSpPr>
          <p:cNvPr id="15" name="TextBox 14">
            <a:extLst>
              <a:ext uri="{FF2B5EF4-FFF2-40B4-BE49-F238E27FC236}">
                <a16:creationId xmlns:a16="http://schemas.microsoft.com/office/drawing/2014/main" id="{AF32C9F2-3C26-BF3B-016C-C1A87CF6ED4D}"/>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6" name="TextBox 15">
            <a:extLst>
              <a:ext uri="{FF2B5EF4-FFF2-40B4-BE49-F238E27FC236}">
                <a16:creationId xmlns:a16="http://schemas.microsoft.com/office/drawing/2014/main" id="{3FBEC53A-1F8E-35D1-7C15-280E58E9EBAE}"/>
              </a:ext>
            </a:extLst>
          </p:cNvPr>
          <p:cNvSpPr txBox="1"/>
          <p:nvPr/>
        </p:nvSpPr>
        <p:spPr>
          <a:xfrm>
            <a:off x="879402" y="3461244"/>
            <a:ext cx="6145618" cy="369332"/>
          </a:xfrm>
          <a:prstGeom prst="rect">
            <a:avLst/>
          </a:prstGeom>
          <a:noFill/>
        </p:spPr>
        <p:txBody>
          <a:bodyPr wrap="square">
            <a:spAutoFit/>
          </a:bodyPr>
          <a:lstStyle/>
          <a:p>
            <a:r>
              <a:rPr lang="hr-HR" dirty="0"/>
              <a:t>👉 </a:t>
            </a:r>
            <a:r>
              <a:rPr lang="en-US" dirty="0"/>
              <a:t>Boolean (true/false)</a:t>
            </a:r>
            <a:endParaRPr lang="hr-HR" dirty="0"/>
          </a:p>
        </p:txBody>
      </p:sp>
      <p:sp>
        <p:nvSpPr>
          <p:cNvPr id="17" name="TextBox 16">
            <a:extLst>
              <a:ext uri="{FF2B5EF4-FFF2-40B4-BE49-F238E27FC236}">
                <a16:creationId xmlns:a16="http://schemas.microsoft.com/office/drawing/2014/main" id="{C66FDAE0-0187-B173-3284-70E77E3A6EB1}"/>
              </a:ext>
            </a:extLst>
          </p:cNvPr>
          <p:cNvSpPr txBox="1"/>
          <p:nvPr/>
        </p:nvSpPr>
        <p:spPr>
          <a:xfrm>
            <a:off x="879402" y="4613609"/>
            <a:ext cx="6145618" cy="369332"/>
          </a:xfrm>
          <a:prstGeom prst="rect">
            <a:avLst/>
          </a:prstGeom>
          <a:noFill/>
        </p:spPr>
        <p:txBody>
          <a:bodyPr wrap="square">
            <a:spAutoFit/>
          </a:bodyPr>
          <a:lstStyle/>
          <a:p>
            <a:r>
              <a:rPr lang="hr-HR" dirty="0"/>
              <a:t>👉 </a:t>
            </a:r>
            <a:r>
              <a:rPr lang="en-US" dirty="0" err="1"/>
              <a:t>Kako</a:t>
            </a:r>
            <a:r>
              <a:rPr lang="en-US" dirty="0"/>
              <a:t> </a:t>
            </a:r>
            <a:r>
              <a:rPr lang="en-US" dirty="0" err="1"/>
              <a:t>Preglednik</a:t>
            </a:r>
            <a:r>
              <a:rPr lang="en-US" dirty="0"/>
              <a:t> </a:t>
            </a:r>
            <a:r>
              <a:rPr lang="en-US" dirty="0" err="1"/>
              <a:t>prepoznaje</a:t>
            </a:r>
            <a:endParaRPr lang="hr-HR" dirty="0"/>
          </a:p>
        </p:txBody>
      </p:sp>
      <p:pic>
        <p:nvPicPr>
          <p:cNvPr id="19" name="Picture 18">
            <a:extLst>
              <a:ext uri="{FF2B5EF4-FFF2-40B4-BE49-F238E27FC236}">
                <a16:creationId xmlns:a16="http://schemas.microsoft.com/office/drawing/2014/main" id="{55382D1B-8731-069E-BC38-1F40A5C16845}"/>
              </a:ext>
            </a:extLst>
          </p:cNvPr>
          <p:cNvPicPr>
            <a:picLocks noChangeAspect="1"/>
          </p:cNvPicPr>
          <p:nvPr/>
        </p:nvPicPr>
        <p:blipFill>
          <a:blip r:embed="rId7"/>
          <a:stretch>
            <a:fillRect/>
          </a:stretch>
        </p:blipFill>
        <p:spPr>
          <a:xfrm>
            <a:off x="7915718" y="1924828"/>
            <a:ext cx="2952750" cy="952500"/>
          </a:xfrm>
          <a:prstGeom prst="rect">
            <a:avLst/>
          </a:prstGeom>
        </p:spPr>
      </p:pic>
      <p:sp>
        <p:nvSpPr>
          <p:cNvPr id="20" name="TextBox 19">
            <a:extLst>
              <a:ext uri="{FF2B5EF4-FFF2-40B4-BE49-F238E27FC236}">
                <a16:creationId xmlns:a16="http://schemas.microsoft.com/office/drawing/2014/main" id="{B0B11CD4-87C4-279F-1AAB-57C96E0DDC74}"/>
              </a:ext>
            </a:extLst>
          </p:cNvPr>
          <p:cNvSpPr txBox="1"/>
          <p:nvPr/>
        </p:nvSpPr>
        <p:spPr>
          <a:xfrm>
            <a:off x="931539" y="2523200"/>
            <a:ext cx="6145618" cy="369332"/>
          </a:xfrm>
          <a:prstGeom prst="rect">
            <a:avLst/>
          </a:prstGeom>
          <a:noFill/>
        </p:spPr>
        <p:txBody>
          <a:bodyPr wrap="square">
            <a:spAutoFit/>
          </a:bodyPr>
          <a:lstStyle/>
          <a:p>
            <a:r>
              <a:rPr lang="hr-HR" dirty="0"/>
              <a:t>👉</a:t>
            </a:r>
            <a:r>
              <a:rPr lang="en-US" dirty="0" err="1"/>
              <a:t>Brojevi</a:t>
            </a:r>
            <a:r>
              <a:rPr lang="en-US" dirty="0"/>
              <a:t> (Numbers)</a:t>
            </a:r>
            <a:endParaRPr lang="hr-HR" dirty="0"/>
          </a:p>
        </p:txBody>
      </p:sp>
      <p:sp>
        <p:nvSpPr>
          <p:cNvPr id="21" name="TextBox 20">
            <a:extLst>
              <a:ext uri="{FF2B5EF4-FFF2-40B4-BE49-F238E27FC236}">
                <a16:creationId xmlns:a16="http://schemas.microsoft.com/office/drawing/2014/main" id="{0A643C4A-5EC8-C78F-9934-B392207E993C}"/>
              </a:ext>
            </a:extLst>
          </p:cNvPr>
          <p:cNvSpPr txBox="1"/>
          <p:nvPr/>
        </p:nvSpPr>
        <p:spPr>
          <a:xfrm>
            <a:off x="7838411" y="3901513"/>
            <a:ext cx="3630575" cy="1754326"/>
          </a:xfrm>
          <a:prstGeom prst="rect">
            <a:avLst/>
          </a:prstGeom>
          <a:noFill/>
        </p:spPr>
        <p:txBody>
          <a:bodyPr wrap="square">
            <a:spAutoFit/>
          </a:bodyPr>
          <a:lstStyle/>
          <a:p>
            <a:r>
              <a:rPr lang="hr-HR" dirty="0"/>
              <a:t>👉 </a:t>
            </a:r>
            <a:r>
              <a:rPr lang="pl-PL" dirty="0"/>
              <a:t>Omogućuju nam da </a:t>
            </a:r>
            <a:r>
              <a:rPr lang="pl-PL" b="1" dirty="0"/>
              <a:t>pravilno koristimo podatke</a:t>
            </a:r>
            <a:r>
              <a:rPr lang="pl-PL" dirty="0"/>
              <a:t> u programu.</a:t>
            </a:r>
            <a:endParaRPr lang="en-US" dirty="0"/>
          </a:p>
          <a:p>
            <a:r>
              <a:rPr lang="hr-HR" dirty="0"/>
              <a:t>👉</a:t>
            </a:r>
            <a:r>
              <a:rPr lang="en-US" dirty="0"/>
              <a:t> </a:t>
            </a:r>
            <a:r>
              <a:rPr lang="hr-HR" dirty="0"/>
              <a:t>Sprječavaju greške – </a:t>
            </a:r>
            <a:r>
              <a:rPr lang="hr-HR" b="1" dirty="0"/>
              <a:t>ne možemo npr. zbrojiti </a:t>
            </a:r>
            <a:r>
              <a:rPr lang="hr-HR" b="1" dirty="0" err="1"/>
              <a:t>string</a:t>
            </a:r>
            <a:r>
              <a:rPr lang="hr-HR" b="1" dirty="0"/>
              <a:t> i broj</a:t>
            </a:r>
            <a:r>
              <a:rPr lang="hr-HR" dirty="0"/>
              <a:t>:</a:t>
            </a:r>
          </a:p>
        </p:txBody>
      </p:sp>
      <p:pic>
        <p:nvPicPr>
          <p:cNvPr id="23" name="Picture 22">
            <a:extLst>
              <a:ext uri="{FF2B5EF4-FFF2-40B4-BE49-F238E27FC236}">
                <a16:creationId xmlns:a16="http://schemas.microsoft.com/office/drawing/2014/main" id="{731E6605-C2C1-DFFB-2A4B-E42E16368E66}"/>
              </a:ext>
            </a:extLst>
          </p:cNvPr>
          <p:cNvPicPr>
            <a:picLocks noChangeAspect="1"/>
          </p:cNvPicPr>
          <p:nvPr/>
        </p:nvPicPr>
        <p:blipFill>
          <a:blip r:embed="rId8"/>
          <a:stretch>
            <a:fillRect/>
          </a:stretch>
        </p:blipFill>
        <p:spPr>
          <a:xfrm>
            <a:off x="7915718" y="3114675"/>
            <a:ext cx="3886200" cy="628650"/>
          </a:xfrm>
          <a:prstGeom prst="rect">
            <a:avLst/>
          </a:prstGeom>
        </p:spPr>
      </p:pic>
    </p:spTree>
    <p:extLst>
      <p:ext uri="{BB962C8B-B14F-4D97-AF65-F5344CB8AC3E}">
        <p14:creationId xmlns:p14="http://schemas.microsoft.com/office/powerpoint/2010/main" val="1601397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4EF8E-2565-878D-9F21-D190EEDF0A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7F7EA0B-6242-7E99-F40A-FD1FC50CFD3C}"/>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grpSp>
        <p:nvGrpSpPr>
          <p:cNvPr id="16" name="Group 15">
            <a:extLst>
              <a:ext uri="{FF2B5EF4-FFF2-40B4-BE49-F238E27FC236}">
                <a16:creationId xmlns:a16="http://schemas.microsoft.com/office/drawing/2014/main" id="{57E53366-A13D-A5EF-B993-B83E52AB3D12}"/>
              </a:ext>
            </a:extLst>
          </p:cNvPr>
          <p:cNvGrpSpPr/>
          <p:nvPr/>
        </p:nvGrpSpPr>
        <p:grpSpPr>
          <a:xfrm>
            <a:off x="517451" y="2952792"/>
            <a:ext cx="6145618" cy="756942"/>
            <a:chOff x="517451" y="2301027"/>
            <a:chExt cx="6145618" cy="756942"/>
          </a:xfrm>
        </p:grpSpPr>
        <p:sp>
          <p:nvSpPr>
            <p:cNvPr id="2" name="TextBox 1">
              <a:extLst>
                <a:ext uri="{FF2B5EF4-FFF2-40B4-BE49-F238E27FC236}">
                  <a16:creationId xmlns:a16="http://schemas.microsoft.com/office/drawing/2014/main" id="{4DD755DB-DA24-AF39-875A-A4970AD7FB15}"/>
                </a:ext>
              </a:extLst>
            </p:cNvPr>
            <p:cNvSpPr txBox="1"/>
            <p:nvPr/>
          </p:nvSpPr>
          <p:spPr>
            <a:xfrm>
              <a:off x="517451" y="2301027"/>
              <a:ext cx="6145618" cy="369332"/>
            </a:xfrm>
            <a:prstGeom prst="rect">
              <a:avLst/>
            </a:prstGeom>
            <a:noFill/>
          </p:spPr>
          <p:txBody>
            <a:bodyPr wrap="square">
              <a:spAutoFit/>
            </a:bodyPr>
            <a:lstStyle/>
            <a:p>
              <a:r>
                <a:rPr lang="hr-HR" dirty="0"/>
                <a:t>👉 </a:t>
              </a:r>
              <a:r>
                <a:rPr lang="en-US" dirty="0" err="1"/>
                <a:t>Deklaracija</a:t>
              </a:r>
              <a:endParaRPr lang="en-US" dirty="0"/>
            </a:p>
          </p:txBody>
        </p:sp>
        <p:pic>
          <p:nvPicPr>
            <p:cNvPr id="5" name="Picture 4">
              <a:extLst>
                <a:ext uri="{FF2B5EF4-FFF2-40B4-BE49-F238E27FC236}">
                  <a16:creationId xmlns:a16="http://schemas.microsoft.com/office/drawing/2014/main" id="{FE601608-BE18-D43B-D9D4-2CC961A52B5A}"/>
                </a:ext>
              </a:extLst>
            </p:cNvPr>
            <p:cNvPicPr>
              <a:picLocks noChangeAspect="1"/>
            </p:cNvPicPr>
            <p:nvPr/>
          </p:nvPicPr>
          <p:blipFill>
            <a:blip r:embed="rId3"/>
            <a:stretch>
              <a:fillRect/>
            </a:stretch>
          </p:blipFill>
          <p:spPr>
            <a:xfrm>
              <a:off x="645042" y="2724594"/>
              <a:ext cx="1619250" cy="333375"/>
            </a:xfrm>
            <a:prstGeom prst="rect">
              <a:avLst/>
            </a:prstGeom>
          </p:spPr>
        </p:pic>
      </p:grpSp>
      <p:grpSp>
        <p:nvGrpSpPr>
          <p:cNvPr id="14" name="Group 13">
            <a:extLst>
              <a:ext uri="{FF2B5EF4-FFF2-40B4-BE49-F238E27FC236}">
                <a16:creationId xmlns:a16="http://schemas.microsoft.com/office/drawing/2014/main" id="{34D8F5DF-8C3C-7D62-76B4-7879A2668E0D}"/>
              </a:ext>
            </a:extLst>
          </p:cNvPr>
          <p:cNvGrpSpPr/>
          <p:nvPr/>
        </p:nvGrpSpPr>
        <p:grpSpPr>
          <a:xfrm>
            <a:off x="7838411" y="2047543"/>
            <a:ext cx="3771900" cy="914400"/>
            <a:chOff x="7838411" y="2047543"/>
            <a:chExt cx="3771900" cy="914400"/>
          </a:xfrm>
        </p:grpSpPr>
        <p:pic>
          <p:nvPicPr>
            <p:cNvPr id="7" name="Picture 6">
              <a:extLst>
                <a:ext uri="{FF2B5EF4-FFF2-40B4-BE49-F238E27FC236}">
                  <a16:creationId xmlns:a16="http://schemas.microsoft.com/office/drawing/2014/main" id="{7E70E4F5-73F7-B5EE-F345-C4653AA15A1D}"/>
                </a:ext>
              </a:extLst>
            </p:cNvPr>
            <p:cNvPicPr>
              <a:picLocks noChangeAspect="1"/>
            </p:cNvPicPr>
            <p:nvPr/>
          </p:nvPicPr>
          <p:blipFill>
            <a:blip r:embed="rId4"/>
            <a:stretch>
              <a:fillRect/>
            </a:stretch>
          </p:blipFill>
          <p:spPr>
            <a:xfrm>
              <a:off x="7838411" y="2485693"/>
              <a:ext cx="3771900" cy="476250"/>
            </a:xfrm>
            <a:prstGeom prst="rect">
              <a:avLst/>
            </a:prstGeom>
          </p:spPr>
        </p:pic>
        <p:pic>
          <p:nvPicPr>
            <p:cNvPr id="9" name="Picture 8">
              <a:extLst>
                <a:ext uri="{FF2B5EF4-FFF2-40B4-BE49-F238E27FC236}">
                  <a16:creationId xmlns:a16="http://schemas.microsoft.com/office/drawing/2014/main" id="{CA4DAC27-12A4-2B90-4108-57B8FC504ACD}"/>
                </a:ext>
              </a:extLst>
            </p:cNvPr>
            <p:cNvPicPr>
              <a:picLocks noChangeAspect="1"/>
            </p:cNvPicPr>
            <p:nvPr/>
          </p:nvPicPr>
          <p:blipFill>
            <a:blip r:embed="rId5"/>
            <a:stretch>
              <a:fillRect/>
            </a:stretch>
          </p:blipFill>
          <p:spPr>
            <a:xfrm>
              <a:off x="7838411" y="2047543"/>
              <a:ext cx="3038475" cy="438150"/>
            </a:xfrm>
            <a:prstGeom prst="rect">
              <a:avLst/>
            </a:prstGeom>
          </p:spPr>
        </p:pic>
      </p:grpSp>
      <p:pic>
        <p:nvPicPr>
          <p:cNvPr id="11" name="Picture 10">
            <a:extLst>
              <a:ext uri="{FF2B5EF4-FFF2-40B4-BE49-F238E27FC236}">
                <a16:creationId xmlns:a16="http://schemas.microsoft.com/office/drawing/2014/main" id="{E365E1CB-BCF9-5C76-4041-93025FCEF7F4}"/>
              </a:ext>
            </a:extLst>
          </p:cNvPr>
          <p:cNvPicPr>
            <a:picLocks noChangeAspect="1"/>
          </p:cNvPicPr>
          <p:nvPr/>
        </p:nvPicPr>
        <p:blipFill>
          <a:blip r:embed="rId6"/>
          <a:stretch>
            <a:fillRect/>
          </a:stretch>
        </p:blipFill>
        <p:spPr>
          <a:xfrm>
            <a:off x="645042" y="4367963"/>
            <a:ext cx="5143500" cy="1143000"/>
          </a:xfrm>
          <a:prstGeom prst="rect">
            <a:avLst/>
          </a:prstGeom>
        </p:spPr>
      </p:pic>
      <p:sp>
        <p:nvSpPr>
          <p:cNvPr id="12" name="TextBox 11">
            <a:extLst>
              <a:ext uri="{FF2B5EF4-FFF2-40B4-BE49-F238E27FC236}">
                <a16:creationId xmlns:a16="http://schemas.microsoft.com/office/drawing/2014/main" id="{A706C4E8-4FD7-D9E4-7986-DF7B82ECADFA}"/>
              </a:ext>
            </a:extLst>
          </p:cNvPr>
          <p:cNvSpPr txBox="1"/>
          <p:nvPr/>
        </p:nvSpPr>
        <p:spPr>
          <a:xfrm>
            <a:off x="7838411" y="1505728"/>
            <a:ext cx="6145618" cy="369332"/>
          </a:xfrm>
          <a:prstGeom prst="rect">
            <a:avLst/>
          </a:prstGeom>
          <a:noFill/>
        </p:spPr>
        <p:txBody>
          <a:bodyPr wrap="square">
            <a:spAutoFit/>
          </a:bodyPr>
          <a:lstStyle/>
          <a:p>
            <a:r>
              <a:rPr lang="en-US" dirty="0" err="1"/>
              <a:t>Vjezba</a:t>
            </a:r>
            <a:endParaRPr lang="hr-HR" dirty="0"/>
          </a:p>
        </p:txBody>
      </p:sp>
      <p:sp>
        <p:nvSpPr>
          <p:cNvPr id="13" name="TextBox 12">
            <a:extLst>
              <a:ext uri="{FF2B5EF4-FFF2-40B4-BE49-F238E27FC236}">
                <a16:creationId xmlns:a16="http://schemas.microsoft.com/office/drawing/2014/main" id="{8B30E6ED-A0C3-2AD1-6494-B7F8E91D87A2}"/>
              </a:ext>
            </a:extLst>
          </p:cNvPr>
          <p:cNvSpPr txBox="1"/>
          <p:nvPr/>
        </p:nvSpPr>
        <p:spPr>
          <a:xfrm>
            <a:off x="517451" y="3888645"/>
            <a:ext cx="6145618" cy="369332"/>
          </a:xfrm>
          <a:prstGeom prst="rect">
            <a:avLst/>
          </a:prstGeom>
          <a:noFill/>
        </p:spPr>
        <p:txBody>
          <a:bodyPr wrap="square">
            <a:spAutoFit/>
          </a:bodyPr>
          <a:lstStyle/>
          <a:p>
            <a:r>
              <a:rPr lang="hr-HR" dirty="0"/>
              <a:t>👉 </a:t>
            </a:r>
            <a:r>
              <a:rPr lang="en-US" dirty="0" err="1"/>
              <a:t>Promijena</a:t>
            </a:r>
            <a:r>
              <a:rPr lang="en-US" dirty="0"/>
              <a:t> </a:t>
            </a:r>
            <a:r>
              <a:rPr lang="en-US" dirty="0" err="1"/>
              <a:t>vrijednosti</a:t>
            </a:r>
            <a:endParaRPr lang="en-US" dirty="0"/>
          </a:p>
        </p:txBody>
      </p:sp>
      <p:sp>
        <p:nvSpPr>
          <p:cNvPr id="15" name="TextBox 14">
            <a:extLst>
              <a:ext uri="{FF2B5EF4-FFF2-40B4-BE49-F238E27FC236}">
                <a16:creationId xmlns:a16="http://schemas.microsoft.com/office/drawing/2014/main" id="{022453D7-48A7-FF4D-9B48-95A08166F3A5}"/>
              </a:ext>
            </a:extLst>
          </p:cNvPr>
          <p:cNvSpPr txBox="1"/>
          <p:nvPr/>
        </p:nvSpPr>
        <p:spPr>
          <a:xfrm>
            <a:off x="517451" y="1165918"/>
            <a:ext cx="6145618" cy="1477328"/>
          </a:xfrm>
          <a:prstGeom prst="rect">
            <a:avLst/>
          </a:prstGeom>
          <a:noFill/>
        </p:spPr>
        <p:txBody>
          <a:bodyPr wrap="square">
            <a:spAutoFit/>
          </a:bodyPr>
          <a:lstStyle/>
          <a:p>
            <a:r>
              <a:rPr lang="hr-HR" dirty="0"/>
              <a:t>👉</a:t>
            </a:r>
            <a:r>
              <a:rPr lang="hr-HR" b="1" dirty="0"/>
              <a:t>Omogućuju ponovnu upotrebu podataka bez ponavljanja koda.</a:t>
            </a:r>
            <a:br>
              <a:rPr lang="hr-HR" dirty="0"/>
            </a:br>
            <a:r>
              <a:rPr lang="hr-HR" dirty="0"/>
              <a:t>👉 </a:t>
            </a:r>
            <a:r>
              <a:rPr lang="hr-HR" b="1" dirty="0"/>
              <a:t>Pomažu u organizaciji programa.</a:t>
            </a:r>
            <a:br>
              <a:rPr lang="hr-HR" dirty="0"/>
            </a:br>
            <a:r>
              <a:rPr lang="hr-HR" dirty="0"/>
              <a:t>👉 </a:t>
            </a:r>
            <a:r>
              <a:rPr lang="hr-HR" b="1" dirty="0"/>
              <a:t>Omogućuju prilagodbu i promjene podataka tijekom izvršavanja programa.</a:t>
            </a:r>
            <a:endParaRPr lang="en-US" dirty="0"/>
          </a:p>
        </p:txBody>
      </p:sp>
    </p:spTree>
    <p:extLst>
      <p:ext uri="{BB962C8B-B14F-4D97-AF65-F5344CB8AC3E}">
        <p14:creationId xmlns:p14="http://schemas.microsoft.com/office/powerpoint/2010/main" val="115518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94263-A875-F7BB-942C-30F75B6210A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C030E7F-6E84-51D3-3888-48264A21217F}"/>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231CED13-EDBF-B5DC-962C-0037698AD674}"/>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7CCB5347-F2FF-26A4-9626-51D50764D3AD}"/>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dirty="0"/>
              <a:t>VAR</a:t>
            </a:r>
            <a:endParaRPr lang="hr-HR" sz="1600" dirty="0">
              <a:solidFill>
                <a:schemeClr val="accent3"/>
              </a:solidFill>
            </a:endParaRPr>
          </a:p>
        </p:txBody>
      </p:sp>
      <p:sp>
        <p:nvSpPr>
          <p:cNvPr id="8" name="TextBox 7">
            <a:extLst>
              <a:ext uri="{FF2B5EF4-FFF2-40B4-BE49-F238E27FC236}">
                <a16:creationId xmlns:a16="http://schemas.microsoft.com/office/drawing/2014/main" id="{42C32BB5-A2B0-CA72-2AB7-625CBD9B10D8}"/>
              </a:ext>
            </a:extLst>
          </p:cNvPr>
          <p:cNvSpPr txBox="1"/>
          <p:nvPr/>
        </p:nvSpPr>
        <p:spPr>
          <a:xfrm>
            <a:off x="405809" y="2005890"/>
            <a:ext cx="4713768" cy="738664"/>
          </a:xfrm>
          <a:prstGeom prst="rect">
            <a:avLst/>
          </a:prstGeom>
          <a:noFill/>
        </p:spPr>
        <p:txBody>
          <a:bodyPr wrap="square">
            <a:spAutoFit/>
          </a:bodyPr>
          <a:lstStyle/>
          <a:p>
            <a:r>
              <a:rPr lang="hr-HR" sz="1400" dirty="0"/>
              <a:t>👉Varijable definirane pomoću </a:t>
            </a:r>
            <a:r>
              <a:rPr lang="hr-HR" sz="1400" b="1" dirty="0"/>
              <a:t>var</a:t>
            </a:r>
            <a:r>
              <a:rPr lang="hr-HR" sz="1400" dirty="0"/>
              <a:t> dostupne su unutar cijele funkcije u kojoj su deklarirane, čak i prije same deklaracije.</a:t>
            </a:r>
            <a:endParaRPr lang="en-US" sz="1400" dirty="0"/>
          </a:p>
        </p:txBody>
      </p:sp>
      <p:pic>
        <p:nvPicPr>
          <p:cNvPr id="21" name="Picture 20">
            <a:extLst>
              <a:ext uri="{FF2B5EF4-FFF2-40B4-BE49-F238E27FC236}">
                <a16:creationId xmlns:a16="http://schemas.microsoft.com/office/drawing/2014/main" id="{9A2D2CC7-44B1-C253-0F96-CF65ADA561A1}"/>
              </a:ext>
            </a:extLst>
          </p:cNvPr>
          <p:cNvPicPr>
            <a:picLocks noChangeAspect="1"/>
          </p:cNvPicPr>
          <p:nvPr/>
        </p:nvPicPr>
        <p:blipFill>
          <a:blip r:embed="rId3"/>
          <a:stretch>
            <a:fillRect/>
          </a:stretch>
        </p:blipFill>
        <p:spPr>
          <a:xfrm>
            <a:off x="486218" y="2859866"/>
            <a:ext cx="4552950" cy="1552575"/>
          </a:xfrm>
          <a:prstGeom prst="rect">
            <a:avLst/>
          </a:prstGeom>
        </p:spPr>
      </p:pic>
      <p:pic>
        <p:nvPicPr>
          <p:cNvPr id="23" name="Picture 22">
            <a:extLst>
              <a:ext uri="{FF2B5EF4-FFF2-40B4-BE49-F238E27FC236}">
                <a16:creationId xmlns:a16="http://schemas.microsoft.com/office/drawing/2014/main" id="{C4BECAAB-9D7C-666A-CE13-118DB4D23353}"/>
              </a:ext>
            </a:extLst>
          </p:cNvPr>
          <p:cNvPicPr>
            <a:picLocks noChangeAspect="1"/>
          </p:cNvPicPr>
          <p:nvPr/>
        </p:nvPicPr>
        <p:blipFill>
          <a:blip r:embed="rId4"/>
          <a:stretch>
            <a:fillRect/>
          </a:stretch>
        </p:blipFill>
        <p:spPr>
          <a:xfrm>
            <a:off x="6407999" y="2859866"/>
            <a:ext cx="5457825" cy="1524000"/>
          </a:xfrm>
          <a:prstGeom prst="rect">
            <a:avLst/>
          </a:prstGeom>
        </p:spPr>
      </p:pic>
      <p:sp>
        <p:nvSpPr>
          <p:cNvPr id="24" name="TextBox 23">
            <a:extLst>
              <a:ext uri="{FF2B5EF4-FFF2-40B4-BE49-F238E27FC236}">
                <a16:creationId xmlns:a16="http://schemas.microsoft.com/office/drawing/2014/main" id="{508EC359-AF52-D563-24BC-9731FF41523B}"/>
              </a:ext>
            </a:extLst>
          </p:cNvPr>
          <p:cNvSpPr txBox="1"/>
          <p:nvPr/>
        </p:nvSpPr>
        <p:spPr>
          <a:xfrm>
            <a:off x="6289157" y="2017551"/>
            <a:ext cx="4713768" cy="523220"/>
          </a:xfrm>
          <a:prstGeom prst="rect">
            <a:avLst/>
          </a:prstGeom>
          <a:noFill/>
        </p:spPr>
        <p:txBody>
          <a:bodyPr wrap="square">
            <a:spAutoFit/>
          </a:bodyPr>
          <a:lstStyle/>
          <a:p>
            <a:r>
              <a:rPr lang="hr-HR" sz="1400" dirty="0"/>
              <a:t>👉Varijable definirane pomoću </a:t>
            </a:r>
            <a:r>
              <a:rPr lang="hr-HR" sz="1400" b="1" dirty="0"/>
              <a:t>let</a:t>
            </a:r>
            <a:r>
              <a:rPr lang="hr-HR" sz="1400" dirty="0"/>
              <a:t> dostupne su samo unutar bloka {} u kojem su definirane.</a:t>
            </a:r>
            <a:endParaRPr lang="en-US" sz="1400" dirty="0"/>
          </a:p>
        </p:txBody>
      </p:sp>
    </p:spTree>
    <p:extLst>
      <p:ext uri="{BB962C8B-B14F-4D97-AF65-F5344CB8AC3E}">
        <p14:creationId xmlns:p14="http://schemas.microsoft.com/office/powerpoint/2010/main" val="301496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BD38C-4CA1-0BBB-F036-D0A3698C90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279936-DADA-DEDA-AD1E-4C0ACF53A421}"/>
              </a:ext>
            </a:extLst>
          </p:cNvPr>
          <p:cNvSpPr txBox="1">
            <a:spLocks/>
          </p:cNvSpPr>
          <p:nvPr/>
        </p:nvSpPr>
        <p:spPr>
          <a:xfrm>
            <a:off x="990600" y="383056"/>
            <a:ext cx="10515600"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hr-HR" dirty="0"/>
              <a:t>JavaScript</a:t>
            </a:r>
            <a:r>
              <a:rPr lang="en-US" dirty="0"/>
              <a:t> – VARIJABLE</a:t>
            </a:r>
            <a:endParaRPr lang="hr-HR" dirty="0"/>
          </a:p>
        </p:txBody>
      </p:sp>
      <p:sp>
        <p:nvSpPr>
          <p:cNvPr id="3" name="Title 1">
            <a:extLst>
              <a:ext uri="{FF2B5EF4-FFF2-40B4-BE49-F238E27FC236}">
                <a16:creationId xmlns:a16="http://schemas.microsoft.com/office/drawing/2014/main" id="{8C3D6E85-E4D8-4AA9-F04C-377D9010EE7D}"/>
              </a:ext>
            </a:extLst>
          </p:cNvPr>
          <p:cNvSpPr>
            <a:spLocks noGrp="1"/>
          </p:cNvSpPr>
          <p:nvPr>
            <p:ph type="title"/>
          </p:nvPr>
        </p:nvSpPr>
        <p:spPr>
          <a:xfrm>
            <a:off x="6797407" y="1367700"/>
            <a:ext cx="5328139" cy="853976"/>
          </a:xfrm>
        </p:spPr>
        <p:txBody>
          <a:bodyPr>
            <a:normAutofit/>
          </a:bodyPr>
          <a:lstStyle/>
          <a:p>
            <a:r>
              <a:rPr lang="en-US" sz="1600" dirty="0"/>
              <a:t>LET</a:t>
            </a:r>
            <a:endParaRPr lang="hr-HR" sz="1600" dirty="0">
              <a:solidFill>
                <a:schemeClr val="accent3"/>
              </a:solidFill>
            </a:endParaRPr>
          </a:p>
        </p:txBody>
      </p:sp>
      <p:sp>
        <p:nvSpPr>
          <p:cNvPr id="6" name="Title 1">
            <a:extLst>
              <a:ext uri="{FF2B5EF4-FFF2-40B4-BE49-F238E27FC236}">
                <a16:creationId xmlns:a16="http://schemas.microsoft.com/office/drawing/2014/main" id="{F463BEEB-229F-860D-0706-B241BDAC0E64}"/>
              </a:ext>
            </a:extLst>
          </p:cNvPr>
          <p:cNvSpPr txBox="1">
            <a:spLocks/>
          </p:cNvSpPr>
          <p:nvPr/>
        </p:nvSpPr>
        <p:spPr>
          <a:xfrm>
            <a:off x="612803" y="1367700"/>
            <a:ext cx="5328139" cy="853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i="0" kern="1200" cap="all" baseline="0">
                <a:solidFill>
                  <a:schemeClr val="tx2"/>
                </a:solidFill>
                <a:latin typeface="+mj-lt"/>
                <a:ea typeface="Open Sans Semibold" panose="020B0606030504020204" pitchFamily="34" charset="0"/>
                <a:cs typeface="Open Sans Semibold" panose="020B0606030504020204" pitchFamily="34" charset="0"/>
              </a:defRPr>
            </a:lvl1pPr>
          </a:lstStyle>
          <a:p>
            <a:r>
              <a:rPr lang="en-US" sz="1600"/>
              <a:t>VAR</a:t>
            </a:r>
            <a:endParaRPr lang="hr-HR" sz="1600" dirty="0">
              <a:solidFill>
                <a:schemeClr val="accent3"/>
              </a:solidFill>
            </a:endParaRPr>
          </a:p>
        </p:txBody>
      </p:sp>
      <p:sp>
        <p:nvSpPr>
          <p:cNvPr id="8" name="TextBox 7">
            <a:extLst>
              <a:ext uri="{FF2B5EF4-FFF2-40B4-BE49-F238E27FC236}">
                <a16:creationId xmlns:a16="http://schemas.microsoft.com/office/drawing/2014/main" id="{DDBC38D0-6490-AE36-1E84-05BBCEC7F9B2}"/>
              </a:ext>
            </a:extLst>
          </p:cNvPr>
          <p:cNvSpPr txBox="1"/>
          <p:nvPr/>
        </p:nvSpPr>
        <p:spPr>
          <a:xfrm>
            <a:off x="405809" y="2005890"/>
            <a:ext cx="4713768" cy="523220"/>
          </a:xfrm>
          <a:prstGeom prst="rect">
            <a:avLst/>
          </a:prstGeom>
          <a:noFill/>
        </p:spPr>
        <p:txBody>
          <a:bodyPr wrap="square">
            <a:spAutoFit/>
          </a:bodyPr>
          <a:lstStyle/>
          <a:p>
            <a:r>
              <a:rPr lang="hr-HR" sz="1400" dirty="0"/>
              <a:t>👉var se "podigne" (</a:t>
            </a:r>
            <a:r>
              <a:rPr lang="hr-HR" sz="1400" dirty="0" err="1"/>
              <a:t>hoisted</a:t>
            </a:r>
            <a:r>
              <a:rPr lang="hr-HR" sz="1400" dirty="0"/>
              <a:t>) na vrh svoje funkcije, ali se inicijalizira kao </a:t>
            </a:r>
            <a:r>
              <a:rPr lang="hr-HR" sz="1400" dirty="0" err="1"/>
              <a:t>undefined</a:t>
            </a:r>
            <a:r>
              <a:rPr lang="hr-HR" sz="1400" dirty="0"/>
              <a:t>.</a:t>
            </a:r>
            <a:endParaRPr lang="en-US" sz="1400" dirty="0"/>
          </a:p>
        </p:txBody>
      </p:sp>
      <p:sp>
        <p:nvSpPr>
          <p:cNvPr id="24" name="TextBox 23">
            <a:extLst>
              <a:ext uri="{FF2B5EF4-FFF2-40B4-BE49-F238E27FC236}">
                <a16:creationId xmlns:a16="http://schemas.microsoft.com/office/drawing/2014/main" id="{308DF771-D1DC-D88C-6E0A-6E013E99875D}"/>
              </a:ext>
            </a:extLst>
          </p:cNvPr>
          <p:cNvSpPr txBox="1"/>
          <p:nvPr/>
        </p:nvSpPr>
        <p:spPr>
          <a:xfrm>
            <a:off x="6289157" y="2017551"/>
            <a:ext cx="4713768" cy="523220"/>
          </a:xfrm>
          <a:prstGeom prst="rect">
            <a:avLst/>
          </a:prstGeom>
          <a:noFill/>
        </p:spPr>
        <p:txBody>
          <a:bodyPr wrap="square">
            <a:spAutoFit/>
          </a:bodyPr>
          <a:lstStyle/>
          <a:p>
            <a:r>
              <a:rPr lang="hr-HR" sz="1400" dirty="0"/>
              <a:t>👉let se također podigne, ali nije inicijaliziran, pa ako mu pristupiš prije deklaracije, dobivaš </a:t>
            </a:r>
            <a:r>
              <a:rPr lang="hr-HR" sz="1400" dirty="0" err="1"/>
              <a:t>ReferenceError</a:t>
            </a:r>
            <a:r>
              <a:rPr lang="hr-HR" sz="1400" dirty="0"/>
              <a:t>.</a:t>
            </a:r>
            <a:endParaRPr lang="en-US" sz="1400" dirty="0"/>
          </a:p>
        </p:txBody>
      </p:sp>
      <p:pic>
        <p:nvPicPr>
          <p:cNvPr id="5" name="Picture 4">
            <a:extLst>
              <a:ext uri="{FF2B5EF4-FFF2-40B4-BE49-F238E27FC236}">
                <a16:creationId xmlns:a16="http://schemas.microsoft.com/office/drawing/2014/main" id="{51A8B35A-1B49-53B3-3654-12F5B871C5FD}"/>
              </a:ext>
            </a:extLst>
          </p:cNvPr>
          <p:cNvPicPr>
            <a:picLocks noChangeAspect="1"/>
          </p:cNvPicPr>
          <p:nvPr/>
        </p:nvPicPr>
        <p:blipFill>
          <a:blip r:embed="rId3"/>
          <a:stretch>
            <a:fillRect/>
          </a:stretch>
        </p:blipFill>
        <p:spPr>
          <a:xfrm>
            <a:off x="458972" y="2715732"/>
            <a:ext cx="4724400" cy="533400"/>
          </a:xfrm>
          <a:prstGeom prst="rect">
            <a:avLst/>
          </a:prstGeom>
        </p:spPr>
      </p:pic>
      <p:pic>
        <p:nvPicPr>
          <p:cNvPr id="9" name="Picture 8">
            <a:extLst>
              <a:ext uri="{FF2B5EF4-FFF2-40B4-BE49-F238E27FC236}">
                <a16:creationId xmlns:a16="http://schemas.microsoft.com/office/drawing/2014/main" id="{7188903A-17AA-D20E-426D-FBAD82DCB282}"/>
              </a:ext>
            </a:extLst>
          </p:cNvPr>
          <p:cNvPicPr>
            <a:picLocks noChangeAspect="1"/>
          </p:cNvPicPr>
          <p:nvPr/>
        </p:nvPicPr>
        <p:blipFill>
          <a:blip r:embed="rId4"/>
          <a:stretch>
            <a:fillRect/>
          </a:stretch>
        </p:blipFill>
        <p:spPr>
          <a:xfrm>
            <a:off x="5940942" y="2714348"/>
            <a:ext cx="5867400" cy="571500"/>
          </a:xfrm>
          <a:prstGeom prst="rect">
            <a:avLst/>
          </a:prstGeom>
        </p:spPr>
      </p:pic>
      <p:sp>
        <p:nvSpPr>
          <p:cNvPr id="10" name="TextBox 9">
            <a:extLst>
              <a:ext uri="{FF2B5EF4-FFF2-40B4-BE49-F238E27FC236}">
                <a16:creationId xmlns:a16="http://schemas.microsoft.com/office/drawing/2014/main" id="{619B46D8-6D1D-FD5E-464F-02B448F70E8A}"/>
              </a:ext>
            </a:extLst>
          </p:cNvPr>
          <p:cNvSpPr txBox="1"/>
          <p:nvPr/>
        </p:nvSpPr>
        <p:spPr>
          <a:xfrm>
            <a:off x="405809" y="3608869"/>
            <a:ext cx="4713768" cy="523220"/>
          </a:xfrm>
          <a:prstGeom prst="rect">
            <a:avLst/>
          </a:prstGeom>
          <a:noFill/>
        </p:spPr>
        <p:txBody>
          <a:bodyPr wrap="square">
            <a:spAutoFit/>
          </a:bodyPr>
          <a:lstStyle/>
          <a:p>
            <a:r>
              <a:rPr lang="hr-HR" sz="1400" dirty="0"/>
              <a:t>👉</a:t>
            </a:r>
            <a:r>
              <a:rPr lang="hr-HR" sz="1400" b="1" dirty="0"/>
              <a:t>var</a:t>
            </a:r>
            <a:r>
              <a:rPr lang="hr-HR" sz="1400" dirty="0"/>
              <a:t> dopušta ponovnu deklaraciju iste varijable unutar istog dosega.</a:t>
            </a:r>
            <a:endParaRPr lang="en-US" sz="1400" dirty="0"/>
          </a:p>
        </p:txBody>
      </p:sp>
      <p:sp>
        <p:nvSpPr>
          <p:cNvPr id="11" name="TextBox 10">
            <a:extLst>
              <a:ext uri="{FF2B5EF4-FFF2-40B4-BE49-F238E27FC236}">
                <a16:creationId xmlns:a16="http://schemas.microsoft.com/office/drawing/2014/main" id="{6173B210-2AB9-3830-7394-D95D38DD9354}"/>
              </a:ext>
            </a:extLst>
          </p:cNvPr>
          <p:cNvSpPr txBox="1"/>
          <p:nvPr/>
        </p:nvSpPr>
        <p:spPr>
          <a:xfrm>
            <a:off x="6175743" y="3608869"/>
            <a:ext cx="4713768" cy="523220"/>
          </a:xfrm>
          <a:prstGeom prst="rect">
            <a:avLst/>
          </a:prstGeom>
          <a:noFill/>
        </p:spPr>
        <p:txBody>
          <a:bodyPr wrap="square">
            <a:spAutoFit/>
          </a:bodyPr>
          <a:lstStyle/>
          <a:p>
            <a:r>
              <a:rPr lang="hr-HR" sz="1400" dirty="0"/>
              <a:t>👉let ne dopušta ponovnu deklaraciju unutar istog dosega.</a:t>
            </a:r>
            <a:endParaRPr lang="en-US" sz="1400" dirty="0"/>
          </a:p>
        </p:txBody>
      </p:sp>
      <p:pic>
        <p:nvPicPr>
          <p:cNvPr id="13" name="Picture 12">
            <a:extLst>
              <a:ext uri="{FF2B5EF4-FFF2-40B4-BE49-F238E27FC236}">
                <a16:creationId xmlns:a16="http://schemas.microsoft.com/office/drawing/2014/main" id="{C8BC17D7-AFA9-D122-6864-56450AB03C99}"/>
              </a:ext>
            </a:extLst>
          </p:cNvPr>
          <p:cNvPicPr>
            <a:picLocks noChangeAspect="1"/>
          </p:cNvPicPr>
          <p:nvPr/>
        </p:nvPicPr>
        <p:blipFill>
          <a:blip r:embed="rId5"/>
          <a:stretch>
            <a:fillRect/>
          </a:stretch>
        </p:blipFill>
        <p:spPr>
          <a:xfrm>
            <a:off x="516897" y="4182471"/>
            <a:ext cx="2428875" cy="523875"/>
          </a:xfrm>
          <a:prstGeom prst="rect">
            <a:avLst/>
          </a:prstGeom>
        </p:spPr>
      </p:pic>
      <p:pic>
        <p:nvPicPr>
          <p:cNvPr id="15" name="Picture 14">
            <a:extLst>
              <a:ext uri="{FF2B5EF4-FFF2-40B4-BE49-F238E27FC236}">
                <a16:creationId xmlns:a16="http://schemas.microsoft.com/office/drawing/2014/main" id="{F90B1AE1-D7EB-2187-0A07-AA70B9912A26}"/>
              </a:ext>
            </a:extLst>
          </p:cNvPr>
          <p:cNvPicPr>
            <a:picLocks noChangeAspect="1"/>
          </p:cNvPicPr>
          <p:nvPr/>
        </p:nvPicPr>
        <p:blipFill>
          <a:blip r:embed="rId6"/>
          <a:stretch>
            <a:fillRect/>
          </a:stretch>
        </p:blipFill>
        <p:spPr>
          <a:xfrm>
            <a:off x="5940942" y="4182471"/>
            <a:ext cx="4286250" cy="542925"/>
          </a:xfrm>
          <a:prstGeom prst="rect">
            <a:avLst/>
          </a:prstGeom>
        </p:spPr>
      </p:pic>
    </p:spTree>
    <p:extLst>
      <p:ext uri="{BB962C8B-B14F-4D97-AF65-F5344CB8AC3E}">
        <p14:creationId xmlns:p14="http://schemas.microsoft.com/office/powerpoint/2010/main" val="3324680272"/>
      </p:ext>
    </p:extLst>
  </p:cSld>
  <p:clrMapOvr>
    <a:masterClrMapping/>
  </p:clrMapOvr>
</p:sld>
</file>

<file path=ppt/theme/theme1.xml><?xml version="1.0" encoding="utf-8"?>
<a:theme xmlns:a="http://schemas.openxmlformats.org/drawingml/2006/main" name="Office Theme">
  <a:themeElements>
    <a:clrScheme name="INNO2MARE">
      <a:dk1>
        <a:srgbClr val="69ACED"/>
      </a:dk1>
      <a:lt1>
        <a:srgbClr val="FFFFFF"/>
      </a:lt1>
      <a:dk2>
        <a:srgbClr val="0B3A68"/>
      </a:dk2>
      <a:lt2>
        <a:srgbClr val="F4F3F3"/>
      </a:lt2>
      <a:accent1>
        <a:srgbClr val="0B3A68"/>
      </a:accent1>
      <a:accent2>
        <a:srgbClr val="11579C"/>
      </a:accent2>
      <a:accent3>
        <a:srgbClr val="69ACED"/>
      </a:accent3>
      <a:accent4>
        <a:srgbClr val="9BC7F3"/>
      </a:accent4>
      <a:accent5>
        <a:srgbClr val="CDE3F9"/>
      </a:accent5>
      <a:accent6>
        <a:srgbClr val="B2BCD6"/>
      </a:accent6>
      <a:hlink>
        <a:srgbClr val="FFFF00"/>
      </a:hlink>
      <a:folHlink>
        <a:srgbClr val="FFFF00"/>
      </a:folHlink>
    </a:clrScheme>
    <a:fontScheme name="Po meri 2">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F55D9EF0BF0A44B819E681FCAC00B7" ma:contentTypeVersion="12" ma:contentTypeDescription="Create a new document." ma:contentTypeScope="" ma:versionID="068ce121a7a7a0aebcb89dd601c4f0a2">
  <xsd:schema xmlns:xsd="http://www.w3.org/2001/XMLSchema" xmlns:xs="http://www.w3.org/2001/XMLSchema" xmlns:p="http://schemas.microsoft.com/office/2006/metadata/properties" xmlns:ns2="40806f44-bc4a-4ea4-b660-c6da93f8f179" xmlns:ns3="758d0d8f-b783-4c78-ab73-9740c97b97cf" targetNamespace="http://schemas.microsoft.com/office/2006/metadata/properties" ma:root="true" ma:fieldsID="67c58e6c5c8ea9af0822acd84d25e1a2" ns2:_="" ns3:_="">
    <xsd:import namespace="40806f44-bc4a-4ea4-b660-c6da93f8f179"/>
    <xsd:import namespace="758d0d8f-b783-4c78-ab73-9740c97b97c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806f44-bc4a-4ea4-b660-c6da93f8f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5c7bf33-a257-4e00-9403-56193474511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58d0d8f-b783-4c78-ab73-9740c97b97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8d7a4de-20ce-488f-a6bb-d6c189e71f40}" ma:internalName="TaxCatchAll" ma:showField="CatchAllData" ma:web="758d0d8f-b783-4c78-ab73-9740c97b97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0806f44-bc4a-4ea4-b660-c6da93f8f179">
      <Terms xmlns="http://schemas.microsoft.com/office/infopath/2007/PartnerControls"/>
    </lcf76f155ced4ddcb4097134ff3c332f>
    <TaxCatchAll xmlns="758d0d8f-b783-4c78-ab73-9740c97b97cf" xsi:nil="true"/>
  </documentManagement>
</p:properties>
</file>

<file path=customXml/itemProps1.xml><?xml version="1.0" encoding="utf-8"?>
<ds:datastoreItem xmlns:ds="http://schemas.openxmlformats.org/officeDocument/2006/customXml" ds:itemID="{46915D30-CAA6-465E-907F-1770D4E3B01D}">
  <ds:schemaRefs>
    <ds:schemaRef ds:uri="http://schemas.microsoft.com/sharepoint/v3/contenttype/forms"/>
  </ds:schemaRefs>
</ds:datastoreItem>
</file>

<file path=customXml/itemProps2.xml><?xml version="1.0" encoding="utf-8"?>
<ds:datastoreItem xmlns:ds="http://schemas.openxmlformats.org/officeDocument/2006/customXml" ds:itemID="{4E6AED0F-96FF-4C7F-8AC9-672C91BFCD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806f44-bc4a-4ea4-b660-c6da93f8f179"/>
    <ds:schemaRef ds:uri="758d0d8f-b783-4c78-ab73-9740c97b97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72F81-8533-461E-8E71-A6D77294CFEF}">
  <ds:schemaRefs>
    <ds:schemaRef ds:uri="http://purl.org/dc/elements/1.1/"/>
    <ds:schemaRef ds:uri="http://www.w3.org/XML/1998/namespace"/>
    <ds:schemaRef ds:uri="http://purl.org/dc/terms/"/>
    <ds:schemaRef ds:uri="http://schemas.microsoft.com/office/2006/documentManagement/types"/>
    <ds:schemaRef ds:uri="40806f44-bc4a-4ea4-b660-c6da93f8f179"/>
    <ds:schemaRef ds:uri="http://schemas.openxmlformats.org/package/2006/metadata/core-properties"/>
    <ds:schemaRef ds:uri="http://purl.org/dc/dcmitype/"/>
    <ds:schemaRef ds:uri="http://schemas.microsoft.com/office/infopath/2007/PartnerControls"/>
    <ds:schemaRef ds:uri="758d0d8f-b783-4c78-ab73-9740c97b97c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5736</TotalTime>
  <Words>2579</Words>
  <Application>Microsoft Office PowerPoint</Application>
  <PresentationFormat>Widescreen</PresentationFormat>
  <Paragraphs>296</Paragraphs>
  <Slides>44</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Consolas</vt:lpstr>
      <vt:lpstr>Open Sans</vt:lpstr>
      <vt:lpstr>Open Sans Semibold</vt:lpstr>
      <vt:lpstr>Wingdings</vt:lpstr>
      <vt:lpstr>Office Theme</vt:lpstr>
      <vt:lpstr>Uvod u JAVASCRIPT</vt:lpstr>
      <vt:lpstr>PowerPoint Presentation</vt:lpstr>
      <vt:lpstr>PowerPoint Presentation</vt:lpstr>
      <vt:lpstr>Interni JavaScript</vt:lpstr>
      <vt:lpstr>PowerPoint Presentation</vt:lpstr>
      <vt:lpstr>PowerPoint Presentation</vt:lpstr>
      <vt:lpstr>PowerPoint Presentation</vt:lpstr>
      <vt:lpstr>LET</vt:lpstr>
      <vt:lpstr>LET</vt:lpstr>
      <vt:lpstr>LET</vt:lpstr>
      <vt:lpstr>PowerPoint Presentation</vt:lpstr>
      <vt:lpstr>VJEZBA</vt:lpstr>
      <vt:lpstr>VJEZBA</vt:lpstr>
      <vt:lpstr>VJEZBA</vt:lpstr>
      <vt:lpstr>PowerPoint Presentation</vt:lpstr>
      <vt:lpstr>VJEZBA</vt:lpstr>
      <vt:lpstr>VJEZBA</vt:lpstr>
      <vt:lpstr>VJEZBA</vt:lpstr>
      <vt:lpstr>PowerPoint Presentation</vt:lpstr>
      <vt:lpstr>VJEžba</vt:lpstr>
      <vt:lpstr>VISE UVIJETA</vt:lpstr>
      <vt:lpstr>PowerPoint Presentation</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PowerPoint Presentation</vt:lpstr>
      <vt:lpstr>PowerPoint Presentation</vt:lpstr>
      <vt:lpstr>PowerPoint Presentation</vt:lpstr>
      <vt:lpstr>PowerPoint Presentation</vt:lpstr>
      <vt:lpstr>VJEžba</vt:lpstr>
      <vt:lpstr>PowerPoint Presentation</vt:lpstr>
      <vt:lpstr>VJEžba</vt:lpstr>
      <vt:lpstr>PowerPoint Presentation</vt:lpstr>
      <vt:lpstr>VJEžba</vt:lpstr>
      <vt:lpstr>PowerPoint Presentation</vt:lpstr>
      <vt:lpstr>PowerPoint Presentation</vt:lpstr>
      <vt:lpstr>PowerPoint Presentation</vt:lpstr>
      <vt:lpstr>VJEžba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Microsoft Office User</dc:creator>
  <cp:lastModifiedBy>Dino Duvnjak</cp:lastModifiedBy>
  <cp:revision>170</cp:revision>
  <dcterms:created xsi:type="dcterms:W3CDTF">2021-08-14T09:32:24Z</dcterms:created>
  <dcterms:modified xsi:type="dcterms:W3CDTF">2025-05-15T07:01:55Z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0x010100E4F55D9EF0BF0A44B819E681FCAC00B7</vt:lpwstr>
  </property>
</Properties>
</file>