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82" r:id="rId5"/>
    <p:sldId id="260" r:id="rId6"/>
    <p:sldId id="261" r:id="rId7"/>
    <p:sldId id="307" r:id="rId8"/>
    <p:sldId id="286" r:id="rId9"/>
    <p:sldId id="287" r:id="rId10"/>
    <p:sldId id="289" r:id="rId11"/>
    <p:sldId id="290" r:id="rId12"/>
    <p:sldId id="291" r:id="rId13"/>
    <p:sldId id="293" r:id="rId14"/>
    <p:sldId id="294" r:id="rId15"/>
    <p:sldId id="263" r:id="rId16"/>
    <p:sldId id="270" r:id="rId17"/>
    <p:sldId id="296" r:id="rId18"/>
    <p:sldId id="298" r:id="rId19"/>
    <p:sldId id="297" r:id="rId20"/>
    <p:sldId id="299" r:id="rId21"/>
    <p:sldId id="300" r:id="rId22"/>
    <p:sldId id="301" r:id="rId23"/>
    <p:sldId id="302" r:id="rId24"/>
    <p:sldId id="304" r:id="rId25"/>
    <p:sldId id="305" r:id="rId26"/>
    <p:sldId id="306" r:id="rId27"/>
    <p:sldId id="275" r:id="rId28"/>
    <p:sldId id="267" r:id="rId29"/>
    <p:sldId id="268" r:id="rId30"/>
    <p:sldId id="269" r:id="rId31"/>
    <p:sldId id="265" r:id="rId32"/>
    <p:sldId id="276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260"/>
            <p14:sldId id="261"/>
            <p14:sldId id="307"/>
            <p14:sldId id="286"/>
            <p14:sldId id="287"/>
            <p14:sldId id="289"/>
            <p14:sldId id="290"/>
          </p14:sldIdLst>
        </p14:section>
        <p14:section name="Untitled Section" id="{1DB02032-E45E-4409-AD9E-959B3FA7150D}">
          <p14:sldIdLst>
            <p14:sldId id="291"/>
            <p14:sldId id="293"/>
            <p14:sldId id="294"/>
            <p14:sldId id="263"/>
            <p14:sldId id="270"/>
            <p14:sldId id="296"/>
            <p14:sldId id="298"/>
            <p14:sldId id="297"/>
            <p14:sldId id="299"/>
            <p14:sldId id="300"/>
            <p14:sldId id="301"/>
            <p14:sldId id="302"/>
            <p14:sldId id="304"/>
            <p14:sldId id="305"/>
            <p14:sldId id="306"/>
            <p14:sldId id="275"/>
            <p14:sldId id="267"/>
            <p14:sldId id="268"/>
            <p14:sldId id="269"/>
            <p14:sldId id="265"/>
            <p14:sldId id="276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02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roipsum.com/" TargetMode="External"/><Relationship Id="rId4" Type="http://schemas.openxmlformats.org/officeDocument/2006/relationships/hyperlink" Target="https://baconipsum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Obavezno</a:t>
            </a:r>
            <a:r>
              <a:rPr lang="en-US" dirty="0"/>
              <a:t> resource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3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CD36F-A56B-B805-5860-6D4D0983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DC01C-52F4-8E0F-B7F5-619925728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FECC0-8E77-EB6C-C20F-6FC874C29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E7FC-37F2-DC3D-AC3C-1A852F549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A1A52-FBEC-C649-B37C-9E3791F1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E6B27-FE2F-D028-03E7-2F9427FA3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B0239-B926-DDF1-45AF-3D9D5E26F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405A-5ECC-3F0B-6222-6417DFA8F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0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91A89-AF98-C0E1-4ABC-AEBEE7E8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80508-D263-E4B8-12BD-983B7D169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71A36-1557-5674-5C1B-E1ABC3CF0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5D5D0-9BF4-DB22-7400-94A506382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A7F15-F4A3-7DE5-C189-9B2BB398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5A00E-5D7E-E353-ADD5-F97D1727E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008BE-7B75-5E41-A50D-8BA7144A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 </a:t>
            </a:r>
            <a:r>
              <a:rPr lang="hr-HR" b="1" dirty="0"/>
              <a:t>ranoj fazi interneta</a:t>
            </a:r>
            <a:r>
              <a:rPr lang="hr-HR" dirty="0"/>
              <a:t> (1990-ih), nije bilo CSS-a!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HTML je bio jedini alat za pravljenje sajtova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Nije bilo načina za dizajniranje stranica</a:t>
            </a:r>
            <a:r>
              <a:rPr lang="hr-HR" dirty="0"/>
              <a:t> – sve su izgledale dosadno.</a:t>
            </a:r>
          </a:p>
          <a:p>
            <a:r>
              <a:rPr lang="hr-HR" dirty="0"/>
              <a:t>Marc Andreessen, osnivač prvog internet pretraživača </a:t>
            </a:r>
            <a:r>
              <a:rPr lang="hr-HR" b="1" dirty="0"/>
              <a:t>Mosaic</a:t>
            </a:r>
            <a:r>
              <a:rPr lang="hr-HR" dirty="0"/>
              <a:t>, 1994. godine je rekao: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"Ako želite da kontrolišete izgled sajta... nažalost, nemate sreće."</a:t>
            </a:r>
            <a:br>
              <a:rPr lang="hr-HR" dirty="0"/>
            </a:br>
            <a:r>
              <a:rPr lang="hr-HR" dirty="0"/>
              <a:t>🔹 HTML </a:t>
            </a:r>
            <a:r>
              <a:rPr lang="hr-HR" b="1" dirty="0"/>
              <a:t>nije mogao da menja fontove, boje ili raspored sadržaja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Prvi pokušaj stilizacije – HTML 3.2 (1997)</a:t>
            </a:r>
          </a:p>
          <a:p>
            <a:pPr>
              <a:buFont typeface="+mj-lt"/>
              <a:buAutoNum type="arabicPeriod" startAt="1997"/>
            </a:pPr>
            <a:r>
              <a:rPr lang="hr-HR" dirty="0"/>
              <a:t>godine pojavljuje se </a:t>
            </a:r>
            <a:r>
              <a:rPr lang="hr-HR" b="1" dirty="0"/>
              <a:t>HTML 3.2</a:t>
            </a:r>
            <a:r>
              <a:rPr lang="hr-HR" dirty="0"/>
              <a:t>, koji je dodao:</a:t>
            </a:r>
            <a:br>
              <a:rPr lang="hr-HR" dirty="0"/>
            </a:br>
            <a:r>
              <a:rPr lang="hr-HR" dirty="0"/>
              <a:t>✅ &lt;font&gt; – menja veličinu i boju teksta</a:t>
            </a:r>
            <a:br>
              <a:rPr lang="hr-HR" dirty="0"/>
            </a:br>
            <a:r>
              <a:rPr lang="hr-HR" dirty="0"/>
              <a:t>✅ color – menja boju slova</a:t>
            </a:r>
            <a:br>
              <a:rPr lang="hr-HR" dirty="0"/>
            </a:br>
            <a:r>
              <a:rPr lang="hr-HR" dirty="0"/>
              <a:t>✅ &lt;center&gt; – centriranje teksta</a:t>
            </a:r>
          </a:p>
          <a:p>
            <a:r>
              <a:rPr lang="hr-HR" dirty="0"/>
              <a:t>🚨 </a:t>
            </a:r>
            <a:r>
              <a:rPr lang="hr-HR" b="1" dirty="0"/>
              <a:t>Ali ovo je brzo postao haos!</a:t>
            </a:r>
            <a:br>
              <a:rPr lang="hr-HR" dirty="0"/>
            </a:br>
            <a:r>
              <a:rPr lang="hr-HR" dirty="0"/>
              <a:t>🔹 HTML je </a:t>
            </a:r>
            <a:r>
              <a:rPr lang="hr-HR" b="1" dirty="0"/>
              <a:t>postao prepun neurednog koda</a:t>
            </a:r>
            <a:br>
              <a:rPr lang="hr-HR" dirty="0"/>
            </a:br>
            <a:r>
              <a:rPr lang="hr-HR" dirty="0"/>
              <a:t>🔹 Mešanje </a:t>
            </a:r>
            <a:r>
              <a:rPr lang="hr-HR" b="1" dirty="0"/>
              <a:t>sadržaja i stilova</a:t>
            </a:r>
            <a:r>
              <a:rPr lang="hr-HR" dirty="0"/>
              <a:t> pravilo je probleme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Web stranice su bile ogromne i teške za održavanje</a:t>
            </a:r>
            <a:endParaRPr lang="hr-HR" dirty="0"/>
          </a:p>
          <a:p>
            <a:r>
              <a:rPr lang="hr-HR" dirty="0"/>
              <a:t>Rezultat? 🤦‍♂️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Ovaj način stilizacije je odbačen</a:t>
            </a:r>
            <a:r>
              <a:rPr lang="hr-HR" dirty="0"/>
              <a:t> </a:t>
            </a:r>
            <a:r>
              <a:rPr lang="hr-HR" i="1" dirty="0"/>
              <a:t>(depreciran)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Rešenje – CSS (1996)</a:t>
            </a:r>
          </a:p>
          <a:p>
            <a:r>
              <a:rPr lang="hr-HR" dirty="0"/>
              <a:t>🔹 </a:t>
            </a:r>
            <a:r>
              <a:rPr lang="hr-HR" b="1" dirty="0"/>
              <a:t>1996. godine, W3C je predstavio CSS kao rešenje!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Glavna ideja CSS-a</a:t>
            </a:r>
            <a:r>
              <a:rPr lang="hr-HR" dirty="0"/>
              <a:t> – </a:t>
            </a:r>
            <a:r>
              <a:rPr lang="hr-HR" b="1" dirty="0"/>
              <a:t>razdvajanje sadržaja i dizajna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CSS se brine o izgledu</a:t>
            </a:r>
            <a:r>
              <a:rPr lang="hr-HR" dirty="0"/>
              <a:t>, dok </a:t>
            </a:r>
            <a:r>
              <a:rPr lang="hr-HR" b="1" dirty="0"/>
              <a:t>HTML ostaje čist i fokusiran na sadržaj</a:t>
            </a:r>
            <a:endParaRPr lang="hr-HR" dirty="0"/>
          </a:p>
          <a:p>
            <a:r>
              <a:rPr lang="hr-HR" dirty="0"/>
              <a:t>Håkon Wium Lie (tvorac CSS-a) rekao je: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"Ne treba ti haotičan HTML da bi napravio lep dizajn!"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1346-E3B4-7649-681B-F54BCF37F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C0DF-4325-4FE5-110E-1069EB11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51D02-5BBB-4A7A-E748-1DC06B95D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C3AC-1D73-6D71-B6DE-5A8DEB08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https://dinoduvnjak.github.io/css-toogle/</a:t>
            </a:r>
          </a:p>
          <a:p>
            <a:endParaRPr lang="en-US" dirty="0"/>
          </a:p>
          <a:p>
            <a:r>
              <a:rPr lang="hr-HR" dirty="0"/>
              <a:t>https://developer.mozilla.org/en-US/docs/MDN/Guides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EAAB6-00DB-F145-280F-EB4788C0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Upisite</a:t>
            </a:r>
            <a:r>
              <a:rPr lang="en-US" dirty="0"/>
              <a:t> ! U VS code </a:t>
            </a:r>
            <a:r>
              <a:rPr lang="en-US" dirty="0" err="1"/>
              <a:t>kako</a:t>
            </a:r>
            <a:r>
              <a:rPr lang="en-US" dirty="0"/>
              <a:t> bi ga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generirali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1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https://developer.mozilla.org/en-US/docs/Web/HTML/Element/Heading_Elements</a:t>
            </a:r>
            <a:r>
              <a:rPr lang="en-US" dirty="0"/>
              <a:t> – docs za </a:t>
            </a:r>
            <a:r>
              <a:rPr lang="en-US" dirty="0" err="1"/>
              <a:t>tagove</a:t>
            </a:r>
            <a:endParaRPr lang="en-US" dirty="0"/>
          </a:p>
          <a:p>
            <a:r>
              <a:rPr lang="en-US" dirty="0"/>
              <a:t>BONUS –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uspije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tanku</a:t>
            </a:r>
            <a:r>
              <a:rPr lang="en-US" dirty="0"/>
              <a:t> </a:t>
            </a:r>
            <a:r>
              <a:rPr lang="en-US" dirty="0" err="1"/>
              <a:t>crtu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h2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tools for dummy text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Lipsum.com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Standard Lorem Ipsum.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Bacon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Meat-themed text.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Bro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Bro culture text.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"Funny Lorem Ipsum"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variations.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8C91-0E6B-0F01-5980-64F972DA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0C22B-8DCE-8BA6-4D5C-33E4EF9E6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1C37C-9A67-DD44-E40F-D73B823E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2DBD-6574-3FD0-B356-218E43F6D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FF3F-0578-F3F0-C994-21B2B72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F50E4-F05A-7162-4FE5-14F33DEE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50A6E-9E12-C15F-92FD-D4027D97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a closing slash (also valid in HTML5)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br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hr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0B80-8D3B-7D0D-D8F0-001404BAE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7956-2AD5-4EDA-2D82-8383A364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E20F5-E54A-19D5-45D8-B9E6089E2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C1345-03E0-4937-2F65-D1A899645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 fontAlgn="base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https://www.atptour.com/en/rankings/singles</a:t>
            </a: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Pokazi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ovoga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dev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toolsu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izgledaju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list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sajtu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16CF-7EB9-38C2-32FC-6D8F9CCB0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070-4170-A954-8885-A72378E1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BF21E2-A8C0-BF5D-65B5-003AF60F0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CAE87-0F78-A012-0371-3B4C752F2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03C3-8959-A931-F693-640233AFC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8DC4-D021-7958-C24A-1C3F8F22F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629FA-59DB-B2E3-C4A2-D5AEFF078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D8D40-B4F1-0787-9BBA-D2B23EEC5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8008-E724-2DD3-7B02-FC9B92B2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ispuni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hr-H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HTML-a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6C9A0-49FF-B735-9EB8-4803D23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13C0A-1A70-75D1-F597-A598E4CA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ugniježđene liste u HTML-u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1892E75-BA2C-FE89-D487-5766F10F7209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>
                <a:solidFill>
                  <a:srgbClr val="27954C"/>
                </a:solidFill>
              </a:rPr>
              <a:t>DOBRO </a:t>
            </a:r>
            <a:r>
              <a:rPr lang="hr-HR" sz="2000" dirty="0">
                <a:solidFill>
                  <a:srgbClr val="27954C"/>
                </a:solidFill>
              </a:rPr>
              <a:t>ugniježđen</a:t>
            </a:r>
            <a:r>
              <a:rPr lang="en-US" sz="2000" dirty="0">
                <a:solidFill>
                  <a:srgbClr val="27954C"/>
                </a:solidFill>
              </a:rPr>
              <a:t>A</a:t>
            </a:r>
            <a:r>
              <a:rPr lang="hr-HR" sz="2000" dirty="0">
                <a:solidFill>
                  <a:srgbClr val="27954C"/>
                </a:solidFill>
              </a:rPr>
              <a:t> lista</a:t>
            </a:r>
            <a:endParaRPr lang="en-US" sz="2000" dirty="0">
              <a:solidFill>
                <a:srgbClr val="27954C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D37C8D54-1849-62A9-9C27-7590224BFB58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 err="1">
                <a:solidFill>
                  <a:srgbClr val="FF0000"/>
                </a:solidFill>
              </a:rPr>
              <a:t>loše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formatiran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AD661-6D94-064D-992A-1EED4A2D16E0}"/>
              </a:ext>
            </a:extLst>
          </p:cNvPr>
          <p:cNvSpPr txBox="1"/>
          <p:nvPr/>
        </p:nvSpPr>
        <p:spPr>
          <a:xfrm>
            <a:off x="1621464" y="4293632"/>
            <a:ext cx="381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Pomažu pri organiziranju hijerarhijskih podataka.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- </a:t>
            </a:r>
            <a:r>
              <a:rPr lang="pl-PL" sz="1200" dirty="0"/>
              <a:t>Poboljšavaju strukturu sadržaja na web-stranicama</a:t>
            </a:r>
            <a:endParaRPr lang="hr-HR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9A736-837C-0C39-5A52-CC0A3879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5" y="2486580"/>
            <a:ext cx="1758251" cy="162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5CC02-E185-B524-54F2-F14A522D7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6" y="2582161"/>
            <a:ext cx="35052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5026-5C52-6210-4214-FE1985F7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D9A08-75F3-A606-051C-D22545847069}"/>
              </a:ext>
            </a:extLst>
          </p:cNvPr>
          <p:cNvSpPr txBox="1"/>
          <p:nvPr/>
        </p:nvSpPr>
        <p:spPr>
          <a:xfrm>
            <a:off x="815162" y="525501"/>
            <a:ext cx="1056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Uobičajene greške koje treba izbjegavati</a:t>
            </a:r>
            <a:endParaRPr lang="en-US" sz="2000" dirty="0"/>
          </a:p>
          <a:p>
            <a:endParaRPr lang="en-US" sz="1200" dirty="0"/>
          </a:p>
          <a:p>
            <a:r>
              <a:rPr lang="hr-HR" sz="1200" dirty="0"/>
              <a:t>❌ </a:t>
            </a:r>
            <a:r>
              <a:rPr lang="hr-HR" sz="1200" b="1" dirty="0"/>
              <a:t>Zaboravljanje zatvaranja oznaka</a:t>
            </a:r>
            <a:r>
              <a:rPr lang="hr-HR" sz="1200" dirty="0"/>
              <a:t> (&lt;/</a:t>
            </a:r>
            <a:r>
              <a:rPr lang="hr-HR" sz="1200" dirty="0" err="1"/>
              <a:t>ul</a:t>
            </a:r>
            <a:r>
              <a:rPr lang="hr-HR" sz="1200" dirty="0"/>
              <a:t>&gt; ili &lt;/</a:t>
            </a:r>
            <a:r>
              <a:rPr lang="hr-HR" sz="1200" dirty="0" err="1"/>
              <a:t>ol</a:t>
            </a:r>
            <a:r>
              <a:rPr lang="hr-HR" sz="1200" dirty="0"/>
              <a:t>&gt;).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Nepravilno uvlačenje koda, što otežava čitanje i održavanje.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Postavljanje &lt;/li&gt; prije zatvaranja ugniježđene liste umjesto nakon nje.</a:t>
            </a:r>
            <a:endParaRPr lang="hr-HR" sz="1200" dirty="0"/>
          </a:p>
          <a:p>
            <a:endParaRPr lang="hr-H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A022D-3651-00EB-B9BB-F93B5515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8" y="2404064"/>
            <a:ext cx="3086100" cy="1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DF9EB-392C-D678-02F5-7556ACF5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93" y="2404064"/>
            <a:ext cx="2628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37F820-3C11-004B-9B8C-B2AF88F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</a:t>
            </a:r>
            <a:r>
              <a:rPr lang="hr-HR" dirty="0" err="1"/>
              <a:t>žba</a:t>
            </a:r>
            <a:r>
              <a:rPr lang="hr-HR" dirty="0"/>
              <a:t> 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77E34-EB90-48CA-BA56-BAA71617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8" y="1907587"/>
            <a:ext cx="4121224" cy="36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C2-59F0-1E4C-AE73-F09052E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Atributi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5C5-220D-854C-82C7-3F5DFC84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hr-HR" dirty="0"/>
              <a:t>HTML elementi mogu imati </a:t>
            </a:r>
            <a:r>
              <a:rPr lang="hr-HR" b="1" dirty="0"/>
              <a:t>atribute</a:t>
            </a:r>
            <a:r>
              <a:rPr lang="hr-HR" dirty="0"/>
              <a:t> koji dodaju dodatne informacije o elementu.</a:t>
            </a:r>
            <a:endParaRPr lang="en-US" dirty="0"/>
          </a:p>
          <a:p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A6D31-22C0-FADC-E55F-844F29FA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30" y="2638906"/>
            <a:ext cx="3601533" cy="61587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CBCDF2DF-07A0-2894-4B19-A52DF1EAE838}"/>
              </a:ext>
            </a:extLst>
          </p:cNvPr>
          <p:cNvSpPr txBox="1">
            <a:spLocks/>
          </p:cNvSpPr>
          <p:nvPr/>
        </p:nvSpPr>
        <p:spPr>
          <a:xfrm>
            <a:off x="664535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/>
              <a:t>GLOBALNI ATRIBUTI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9F440-8CE2-4C40-EDBC-849C5DF1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58" y="4450500"/>
            <a:ext cx="326707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ED3E9-7557-ABF9-387D-0540147D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605" y="4379063"/>
            <a:ext cx="4610100" cy="80962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B61D10EF-A65B-C798-C91B-ACD2C90786A8}"/>
              </a:ext>
            </a:extLst>
          </p:cNvPr>
          <p:cNvSpPr txBox="1">
            <a:spLocks/>
          </p:cNvSpPr>
          <p:nvPr/>
        </p:nvSpPr>
        <p:spPr>
          <a:xfrm>
            <a:off x="144957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SPE</a:t>
            </a:r>
            <a:r>
              <a:rPr lang="hr-HR" sz="2000" dirty="0" err="1"/>
              <a:t>cifični</a:t>
            </a:r>
            <a:r>
              <a:rPr lang="hr-HR" sz="2000" dirty="0"/>
              <a:t> ATRIBUTI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997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3E83F-A14B-6F5A-51D7-7C28388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4B9-9DB7-13E5-6467-AADF34FE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ANCHOR ELEMENT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E351CF-F047-395D-29C5-03018D58FD43}"/>
              </a:ext>
            </a:extLst>
          </p:cNvPr>
          <p:cNvSpPr txBox="1">
            <a:spLocks/>
          </p:cNvSpPr>
          <p:nvPr/>
        </p:nvSpPr>
        <p:spPr>
          <a:xfrm>
            <a:off x="977961" y="2265890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O</a:t>
            </a:r>
            <a:r>
              <a:rPr lang="hr-HR" sz="1400" dirty="0" err="1"/>
              <a:t>mogućava</a:t>
            </a:r>
            <a:r>
              <a:rPr lang="hr-HR" sz="1400" dirty="0"/>
              <a:t> </a:t>
            </a:r>
            <a:r>
              <a:rPr lang="hr-HR" sz="1400" b="1" dirty="0"/>
              <a:t>stvaranje </a:t>
            </a:r>
            <a:r>
              <a:rPr lang="hr-HR" sz="1400" b="1" dirty="0" err="1"/>
              <a:t>hiperlinkova</a:t>
            </a:r>
            <a:r>
              <a:rPr lang="en-US" sz="1400" dirty="0"/>
              <a:t>
👉 </a:t>
            </a:r>
            <a:r>
              <a:rPr lang="en-US" sz="1400" b="1" u="sng" dirty="0" err="1"/>
              <a:t>href</a:t>
            </a:r>
            <a:r>
              <a:rPr lang="en-US" sz="1400" b="1" dirty="0"/>
              <a:t> </a:t>
            </a:r>
            <a:r>
              <a:rPr lang="hr-HR" sz="1400" b="1" dirty="0"/>
              <a:t>atribut</a:t>
            </a:r>
            <a:r>
              <a:rPr lang="hr-HR" sz="1400" dirty="0"/>
              <a:t> određuje </a:t>
            </a:r>
            <a:r>
              <a:rPr lang="hr-HR" sz="1400" b="1" dirty="0"/>
              <a:t>URL na koji link vodi</a:t>
            </a:r>
            <a:r>
              <a:rPr lang="hr-HR" sz="1400" dirty="0"/>
              <a:t>.</a:t>
            </a:r>
            <a:r>
              <a:rPr lang="en-US" sz="1400" dirty="0"/>
              <a:t> </a:t>
            </a:r>
            <a:r>
              <a:rPr lang="hr-HR" sz="1400" dirty="0"/>
              <a:t>Atributi se </a:t>
            </a:r>
            <a:r>
              <a:rPr lang="hr-HR" sz="1400" b="1" dirty="0"/>
              <a:t>nalaze unutar </a:t>
            </a:r>
            <a:r>
              <a:rPr lang="hr-HR" sz="1400" b="1" dirty="0" err="1"/>
              <a:t>otvarajuće</a:t>
            </a:r>
            <a:r>
              <a:rPr lang="hr-HR" sz="1400" b="1" dirty="0"/>
              <a:t> oznake</a:t>
            </a:r>
            <a:endParaRPr lang="en-US" sz="1400" b="1" dirty="0"/>
          </a:p>
          <a:p>
            <a:pPr algn="l"/>
            <a:r>
              <a:rPr lang="en-US" sz="1400" dirty="0"/>
              <a:t>👉 </a:t>
            </a:r>
            <a:r>
              <a:rPr lang="en-US" sz="1400" b="1" dirty="0"/>
              <a:t>Bez </a:t>
            </a:r>
            <a:r>
              <a:rPr lang="en-US" sz="1400" b="1" u="sng" dirty="0" err="1"/>
              <a:t>href</a:t>
            </a:r>
            <a:r>
              <a:rPr lang="en-US" sz="1400" b="1" u="sng" dirty="0"/>
              <a:t> </a:t>
            </a:r>
            <a:r>
              <a:rPr lang="hr-HR" sz="1400" b="1" dirty="0"/>
              <a:t>atributa</a:t>
            </a:r>
            <a:r>
              <a:rPr lang="hr-HR" sz="1400" dirty="0"/>
              <a:t>, link nije aktivan</a:t>
            </a:r>
            <a:endParaRPr lang="en-US" sz="1400" dirty="0"/>
          </a:p>
          <a:p>
            <a:pPr algn="l"/>
            <a:endParaRPr lang="en-US" sz="1400" b="1" dirty="0"/>
          </a:p>
          <a:p>
            <a:pPr algn="l"/>
            <a:endParaRPr lang="hr-H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210D5-3ACF-C014-489B-E7BC8D2F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60" y="3357246"/>
            <a:ext cx="5261317" cy="5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20421-03C0-1CD8-4141-7D3FB5A2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59D9-B13C-2D67-CB0F-DE8187D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IMG ELEMENT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32EB2-8A48-6D00-DC17-CF7C91F2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85" y="3095985"/>
            <a:ext cx="4905375" cy="342900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C8D93A7-C42B-8CF2-CD3F-19387F4C5017}"/>
              </a:ext>
            </a:extLst>
          </p:cNvPr>
          <p:cNvSpPr txBox="1">
            <a:spLocks/>
          </p:cNvSpPr>
          <p:nvPr/>
        </p:nvSpPr>
        <p:spPr>
          <a:xfrm>
            <a:off x="928585" y="1976731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</a:t>
            </a:r>
            <a:r>
              <a:rPr lang="en-US" sz="1400" dirty="0" err="1"/>
              <a:t>Omogućuje</a:t>
            </a:r>
            <a:r>
              <a:rPr lang="en-US" sz="1400" dirty="0"/>
              <a:t> </a:t>
            </a:r>
            <a:r>
              <a:rPr lang="en-US" sz="1400" dirty="0" err="1"/>
              <a:t>vam</a:t>
            </a:r>
            <a:r>
              <a:rPr lang="en-US" sz="1400" dirty="0"/>
              <a:t> </a:t>
            </a:r>
            <a:r>
              <a:rPr lang="en-US" sz="1400" dirty="0" err="1"/>
              <a:t>dodavanje</a:t>
            </a:r>
            <a:r>
              <a:rPr lang="en-US" sz="1400" dirty="0"/>
              <a:t> </a:t>
            </a:r>
            <a:r>
              <a:rPr lang="en-US" sz="1400" dirty="0" err="1"/>
              <a:t>slika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naše</a:t>
            </a:r>
            <a:r>
              <a:rPr lang="en-US" sz="1400" dirty="0"/>
              <a:t> web </a:t>
            </a:r>
            <a:r>
              <a:rPr lang="en-US" sz="1400" dirty="0" err="1"/>
              <a:t>stranice</a:t>
            </a:r>
            <a:r>
              <a:rPr lang="en-US" sz="1400" dirty="0"/>
              <a:t>
👉 </a:t>
            </a:r>
            <a:r>
              <a:rPr lang="en-US" sz="1400" dirty="0" err="1"/>
              <a:t>Atribut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 (</a:t>
            </a:r>
            <a:r>
              <a:rPr lang="en-US" sz="1400" dirty="0" err="1"/>
              <a:t>izvor</a:t>
            </a:r>
            <a:r>
              <a:rPr lang="en-US" sz="1400" dirty="0"/>
              <a:t>) </a:t>
            </a:r>
            <a:r>
              <a:rPr lang="en-US" sz="1400" dirty="0" err="1"/>
              <a:t>definira</a:t>
            </a:r>
            <a:r>
              <a:rPr lang="en-US" sz="1400" dirty="0"/>
              <a:t> </a:t>
            </a:r>
            <a:r>
              <a:rPr lang="en-US" sz="1400" dirty="0" err="1"/>
              <a:t>izvor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
👉&lt;</a:t>
            </a:r>
            <a:r>
              <a:rPr lang="en-US" sz="1400" dirty="0" err="1"/>
              <a:t>img</a:t>
            </a:r>
            <a:r>
              <a:rPr lang="en-US" sz="1400" dirty="0"/>
              <a:t>&gt; </a:t>
            </a:r>
            <a:r>
              <a:rPr lang="en-US" sz="1400" dirty="0" err="1"/>
              <a:t>Nema</a:t>
            </a:r>
            <a:r>
              <a:rPr lang="en-US" sz="1400" dirty="0"/>
              <a:t> </a:t>
            </a:r>
            <a:r>
              <a:rPr lang="en-US" sz="1400" dirty="0" err="1"/>
              <a:t>oznaku</a:t>
            </a:r>
            <a:r>
              <a:rPr lang="en-US" sz="1400" dirty="0"/>
              <a:t> </a:t>
            </a:r>
            <a:r>
              <a:rPr lang="en-US" sz="1400" dirty="0" err="1"/>
              <a:t>zatvaranja</a:t>
            </a:r>
            <a:r>
              <a:rPr lang="en-US" sz="1400" dirty="0"/>
              <a:t>, </a:t>
            </a:r>
            <a:r>
              <a:rPr lang="en-US" sz="1400" dirty="0" err="1"/>
              <a:t>jer</a:t>
            </a:r>
            <a:r>
              <a:rPr lang="en-US" sz="1400" dirty="0"/>
              <a:t> je element </a:t>
            </a:r>
            <a:r>
              <a:rPr lang="en-US" sz="1400" dirty="0" err="1"/>
              <a:t>praznine</a:t>
            </a:r>
            <a:r>
              <a:rPr lang="en-US" sz="1400" dirty="0"/>
              <a:t>.</a:t>
            </a:r>
            <a:endParaRPr lang="hr-H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11E7D-D176-D431-4015-FD5E4D5031B0}"/>
              </a:ext>
            </a:extLst>
          </p:cNvPr>
          <p:cNvSpPr txBox="1"/>
          <p:nvPr/>
        </p:nvSpPr>
        <p:spPr>
          <a:xfrm>
            <a:off x="934486" y="3675022"/>
            <a:ext cx="6095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is alt important?
 </a:t>
            </a:r>
            <a:r>
              <a:rPr lang="en-US" sz="1800" dirty="0"/>
              <a:t>👉</a:t>
            </a:r>
            <a:r>
              <a:rPr lang="en-US" dirty="0"/>
              <a:t> Helps blind and visually impaired people understand the content of the image.
 </a:t>
            </a:r>
            <a:r>
              <a:rPr lang="en-US" sz="1800" dirty="0"/>
              <a:t>👉</a:t>
            </a:r>
            <a:r>
              <a:rPr lang="en-US" dirty="0"/>
              <a:t> When an image can't load, alt text is displayed.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567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F89F-AD41-B6E5-10AE-C058425E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4</a:t>
            </a:r>
            <a:endParaRPr lang="hr-H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AC228AD-1DBC-1B45-9230-9E6DD8AFB20C}"/>
              </a:ext>
            </a:extLst>
          </p:cNvPr>
          <p:cNvSpPr txBox="1">
            <a:spLocks/>
          </p:cNvSpPr>
          <p:nvPr/>
        </p:nvSpPr>
        <p:spPr>
          <a:xfrm>
            <a:off x="3550095" y="2125221"/>
            <a:ext cx="4699288" cy="363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👉 Go to </a:t>
            </a:r>
            <a:r>
              <a:rPr lang="hr-HR" sz="1100" i="1" dirty="0"/>
              <a:t>://www.w3schools.com/html/html_attributes.asp</a:t>
            </a:r>
            <a:r>
              <a:rPr lang="en-US" sz="1100" i="1" dirty="0"/>
              <a:t> </a:t>
            </a:r>
            <a:r>
              <a:rPr lang="en-US" sz="1300" dirty="0"/>
              <a:t>and practice the quiz</a:t>
            </a:r>
            <a:endParaRPr lang="hr-HR" sz="1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704A9-BAFB-A47E-CBBA-527E1E29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75" y="2701858"/>
            <a:ext cx="7161249" cy="27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9D1B7-5DD9-0DFD-8BE7-B23B73F94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A853-B772-BFC7-CA69-47D2D2C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Apsolutne i Relativne Putanje u HTML-u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47B6-531F-843D-407E-E1A52977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738852"/>
          </a:xfrm>
        </p:spPr>
        <p:txBody>
          <a:bodyPr>
            <a:normAutofit fontScale="70000" lnSpcReduction="20000"/>
          </a:bodyPr>
          <a:lstStyle/>
          <a:p>
            <a:r>
              <a:rPr lang="hr-HR" dirty="0"/>
              <a:t>Putanja datoteke je </a:t>
            </a:r>
            <a:r>
              <a:rPr lang="hr-HR" b="1" dirty="0"/>
              <a:t>jedinstvena lokacija</a:t>
            </a:r>
            <a:r>
              <a:rPr lang="hr-HR" dirty="0"/>
              <a:t> na računa</a:t>
            </a:r>
            <a:r>
              <a:rPr lang="en-US" dirty="0" err="1"/>
              <a:t>lu</a:t>
            </a:r>
            <a:r>
              <a:rPr lang="hr-HR" dirty="0"/>
              <a:t> </a:t>
            </a:r>
            <a:r>
              <a:rPr lang="hr-HR" dirty="0" err="1"/>
              <a:t>gd</a:t>
            </a:r>
            <a:r>
              <a:rPr lang="en-US" dirty="0"/>
              <a:t>j</a:t>
            </a:r>
            <a:r>
              <a:rPr lang="hr-HR" dirty="0"/>
              <a:t>e se nalazi određeni </a:t>
            </a:r>
            <a:r>
              <a:rPr lang="hr-HR" dirty="0" err="1"/>
              <a:t>fajl</a:t>
            </a:r>
            <a:r>
              <a:rPr lang="hr-HR" dirty="0"/>
              <a:t> ili folder.</a:t>
            </a:r>
            <a:endParaRPr lang="en-US" dirty="0"/>
          </a:p>
          <a:p>
            <a:r>
              <a:rPr lang="hr-HR" dirty="0"/>
              <a:t>To možemo </a:t>
            </a:r>
            <a:r>
              <a:rPr lang="hr-HR" dirty="0" err="1"/>
              <a:t>uporediti</a:t>
            </a:r>
            <a:r>
              <a:rPr lang="hr-HR" dirty="0"/>
              <a:t> sa </a:t>
            </a:r>
            <a:r>
              <a:rPr lang="hr-HR" b="1" dirty="0"/>
              <a:t>adresom u stvarnom </a:t>
            </a:r>
            <a:r>
              <a:rPr lang="hr-HR" b="1" dirty="0" err="1"/>
              <a:t>sv</a:t>
            </a:r>
            <a:r>
              <a:rPr lang="en-US" b="1" dirty="0" err="1"/>
              <a:t>ije</a:t>
            </a:r>
            <a:r>
              <a:rPr lang="hr-HR" b="1" dirty="0"/>
              <a:t>tu</a:t>
            </a:r>
            <a:endParaRPr lang="hr-HR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26E1C4B-DAE6-3D61-83BB-CB36041A5D96}"/>
              </a:ext>
            </a:extLst>
          </p:cNvPr>
          <p:cNvSpPr txBox="1">
            <a:spLocks/>
          </p:cNvSpPr>
          <p:nvPr/>
        </p:nvSpPr>
        <p:spPr>
          <a:xfrm>
            <a:off x="0" y="290527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APSOLUTNA PUTANJA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7039AD3-E91A-71C4-BC8E-4C1EADA4EF6A}"/>
              </a:ext>
            </a:extLst>
          </p:cNvPr>
          <p:cNvSpPr txBox="1">
            <a:spLocks/>
          </p:cNvSpPr>
          <p:nvPr/>
        </p:nvSpPr>
        <p:spPr>
          <a:xfrm>
            <a:off x="-104553" y="4134294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RELATIVNA PUTANJA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DAAC8-486C-91A2-99AA-ECA5431A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53" y="3103666"/>
            <a:ext cx="3971925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4BFB4-D5D9-77CD-13D8-CAB3487D5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53" y="4012907"/>
            <a:ext cx="196215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9DEF0-D7E8-F81D-71E5-AF5612D4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153" y="4733286"/>
            <a:ext cx="1714500" cy="54292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3D84742-1CE5-0871-CE7A-009980F3C2FB}"/>
              </a:ext>
            </a:extLst>
          </p:cNvPr>
          <p:cNvSpPr txBox="1">
            <a:spLocks/>
          </p:cNvSpPr>
          <p:nvPr/>
        </p:nvSpPr>
        <p:spPr>
          <a:xfrm>
            <a:off x="5236535" y="4546856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accent3"/>
                </a:solidFill>
              </a:rPr>
              <a:t>TRENUTNI DIREKTORIJ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88BF854-4F9E-CBF8-748C-115D94ED4AB6}"/>
              </a:ext>
            </a:extLst>
          </p:cNvPr>
          <p:cNvSpPr txBox="1">
            <a:spLocks/>
          </p:cNvSpPr>
          <p:nvPr/>
        </p:nvSpPr>
        <p:spPr>
          <a:xfrm>
            <a:off x="5075494" y="3814520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3"/>
                </a:solidFill>
              </a:rPr>
              <a:t>Jedan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nivo</a:t>
            </a:r>
            <a:r>
              <a:rPr lang="en-US" sz="1400" dirty="0">
                <a:solidFill>
                  <a:schemeClr val="accent3"/>
                </a:solidFill>
              </a:rPr>
              <a:t> gore</a:t>
            </a:r>
          </a:p>
        </p:txBody>
      </p:sp>
    </p:spTree>
    <p:extLst>
      <p:ext uri="{BB962C8B-B14F-4D97-AF65-F5344CB8AC3E}">
        <p14:creationId xmlns:p14="http://schemas.microsoft.com/office/powerpoint/2010/main" val="132243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71D0D-9E4D-4BCF-131C-61ADEC02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8945-D26D-4EEC-C04E-7F1497C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5</a:t>
            </a:r>
            <a:endParaRPr lang="hr-H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9397283-09B2-D780-D76D-3A93CDFE4309}"/>
              </a:ext>
            </a:extLst>
          </p:cNvPr>
          <p:cNvSpPr txBox="1">
            <a:spLocks/>
          </p:cNvSpPr>
          <p:nvPr/>
        </p:nvSpPr>
        <p:spPr>
          <a:xfrm>
            <a:off x="1475377" y="1900007"/>
            <a:ext cx="4699288" cy="119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👉 Download 2.4-html-image-link project and connect the images in html file</a:t>
            </a:r>
          </a:p>
          <a:p>
            <a:pPr algn="l"/>
            <a:r>
              <a:rPr lang="en-US" sz="1200" dirty="0"/>
              <a:t>👉 </a:t>
            </a:r>
            <a:r>
              <a:rPr lang="en-US" sz="1400" dirty="0"/>
              <a:t>Replicate the image result</a:t>
            </a:r>
            <a:endParaRPr lang="hr-H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7061CD-DB5F-05AD-EA29-D8A21DA4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05" y="2337135"/>
            <a:ext cx="1834325" cy="2601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E0DBA4-0755-8ABD-CAB9-AF3FE997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20" y="3096615"/>
            <a:ext cx="4286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8BA1-16B0-ED49-3BA4-8BB33255B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1C32-B135-B959-EA04-AC153648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Višestran</a:t>
            </a:r>
            <a:r>
              <a:rPr lang="en-US" dirty="0"/>
              <a:t>E</a:t>
            </a:r>
            <a:r>
              <a:rPr lang="hr-HR" dirty="0"/>
              <a:t> </a:t>
            </a:r>
            <a:r>
              <a:rPr lang="en-US" dirty="0"/>
              <a:t>STRANICE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D051B-05CE-1ED7-A223-1AE8CBC9F049}"/>
              </a:ext>
            </a:extLst>
          </p:cNvPr>
          <p:cNvGrpSpPr/>
          <p:nvPr/>
        </p:nvGrpSpPr>
        <p:grpSpPr>
          <a:xfrm>
            <a:off x="857517" y="2128989"/>
            <a:ext cx="2380161" cy="1481533"/>
            <a:chOff x="1090028" y="3213665"/>
            <a:chExt cx="2380161" cy="1481533"/>
          </a:xfrm>
        </p:grpSpPr>
        <p:sp>
          <p:nvSpPr>
            <p:cNvPr id="8" name="Content Placeholder 1">
              <a:extLst>
                <a:ext uri="{FF2B5EF4-FFF2-40B4-BE49-F238E27FC236}">
                  <a16:creationId xmlns:a16="http://schemas.microsoft.com/office/drawing/2014/main" id="{22DBBBFA-2E5B-0CC1-A878-B6874EDF0986}"/>
                </a:ext>
              </a:extLst>
            </p:cNvPr>
            <p:cNvSpPr txBox="1">
              <a:spLocks/>
            </p:cNvSpPr>
            <p:nvPr/>
          </p:nvSpPr>
          <p:spPr>
            <a:xfrm>
              <a:off x="1090028" y="3213665"/>
              <a:ext cx="1639279" cy="298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One page website</a:t>
              </a:r>
              <a:endParaRPr lang="hr-HR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03C498-01A0-A96C-BC96-DAB05CBDB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664" y="3523623"/>
              <a:ext cx="2295525" cy="117157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DADBF2-815E-DE39-8111-D2A6ADC3FFDA}"/>
              </a:ext>
            </a:extLst>
          </p:cNvPr>
          <p:cNvGrpSpPr/>
          <p:nvPr/>
        </p:nvGrpSpPr>
        <p:grpSpPr>
          <a:xfrm>
            <a:off x="6474015" y="2128989"/>
            <a:ext cx="2283678" cy="1481533"/>
            <a:chOff x="7018760" y="3213665"/>
            <a:chExt cx="2283678" cy="1481533"/>
          </a:xfrm>
        </p:grpSpPr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8E653AD6-04CC-63C2-0FD3-23BF3B133B9F}"/>
                </a:ext>
              </a:extLst>
            </p:cNvPr>
            <p:cNvSpPr txBox="1">
              <a:spLocks/>
            </p:cNvSpPr>
            <p:nvPr/>
          </p:nvSpPr>
          <p:spPr>
            <a:xfrm>
              <a:off x="7018760" y="3213665"/>
              <a:ext cx="1639279" cy="298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Multipage website</a:t>
              </a:r>
              <a:endParaRPr lang="hr-HR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EA5396-CF7A-6C09-0E81-8DDBBCBA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9120" y="3511819"/>
              <a:ext cx="2223318" cy="118337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4513BF-FB91-1600-1806-5FDEB0708CE9}"/>
              </a:ext>
            </a:extLst>
          </p:cNvPr>
          <p:cNvGrpSpPr/>
          <p:nvPr/>
        </p:nvGrpSpPr>
        <p:grpSpPr>
          <a:xfrm>
            <a:off x="857517" y="3998095"/>
            <a:ext cx="2612177" cy="713150"/>
            <a:chOff x="1054344" y="4440460"/>
            <a:chExt cx="2551611" cy="713150"/>
          </a:xfrm>
        </p:grpSpPr>
        <p:sp>
          <p:nvSpPr>
            <p:cNvPr id="14" name="Content Placeholder 1">
              <a:extLst>
                <a:ext uri="{FF2B5EF4-FFF2-40B4-BE49-F238E27FC236}">
                  <a16:creationId xmlns:a16="http://schemas.microsoft.com/office/drawing/2014/main" id="{9CD48C8B-1D71-890F-354D-37B6A7A40B25}"/>
                </a:ext>
              </a:extLst>
            </p:cNvPr>
            <p:cNvSpPr txBox="1">
              <a:spLocks/>
            </p:cNvSpPr>
            <p:nvPr/>
          </p:nvSpPr>
          <p:spPr>
            <a:xfrm>
              <a:off x="1054344" y="4440460"/>
              <a:ext cx="2192702" cy="2962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How to link a page</a:t>
              </a:r>
              <a:endParaRPr lang="hr-HR" sz="14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70DA48-9282-3F15-05C5-05629504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980" y="4753560"/>
              <a:ext cx="2466975" cy="400050"/>
            </a:xfrm>
            <a:prstGeom prst="rect">
              <a:avLst/>
            </a:prstGeom>
          </p:spPr>
        </p:pic>
      </p:grp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0FB0445-D3EA-ABC3-511A-762DFBB672CF}"/>
              </a:ext>
            </a:extLst>
          </p:cNvPr>
          <p:cNvSpPr txBox="1">
            <a:spLocks/>
          </p:cNvSpPr>
          <p:nvPr/>
        </p:nvSpPr>
        <p:spPr>
          <a:xfrm>
            <a:off x="933534" y="1605705"/>
            <a:ext cx="9298052" cy="29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To allow users to navigate through the site, we need to link pages using hyperlinks.</a:t>
            </a:r>
            <a:endParaRPr lang="hr-HR" sz="1400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D31ED87B-28CF-F200-71D6-ED99599953A9}"/>
              </a:ext>
            </a:extLst>
          </p:cNvPr>
          <p:cNvSpPr txBox="1">
            <a:spLocks/>
          </p:cNvSpPr>
          <p:nvPr/>
        </p:nvSpPr>
        <p:spPr>
          <a:xfrm>
            <a:off x="838200" y="4875243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💡 Allows you to add images to our websites
👉 ./ means "search in the current directory".
👉 By clicking on the link, we will be taken to the "About Us" page.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9005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21CAE-5AD6-4844-B067-00C0DB42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hr-HR" b="1" i="0" u="none" strike="noStrike">
                <a:effectLst/>
              </a:rPr>
              <a:t>KAKO WEB STRANICE RADE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A8F9A-B314-534E-85B5-8C1E734A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>
            <a:normAutofit/>
          </a:bodyPr>
          <a:lstStyle/>
          <a:p>
            <a:r>
              <a:rPr lang="hr-HR" sz="1900"/>
              <a:t>Web stranice se izrađuju koristeći tri glavne vrste datoteka: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HTML (Sadržaj)</a:t>
            </a:r>
            <a:r>
              <a:rPr lang="hr-HR" sz="1900"/>
              <a:t> → Struktura web stranice (tekst, slike, gumbi).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CSS (Stilovi)</a:t>
            </a:r>
            <a:r>
              <a:rPr lang="hr-HR" sz="1900"/>
              <a:t> → Definira izgled (boje, fontovi, raspored elemenata).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JavaScript (Funkcionalnost)</a:t>
            </a:r>
            <a:r>
              <a:rPr lang="hr-HR" sz="1900"/>
              <a:t> → Dodaje interaktivnost (klik događaji, animacije, validacija formulara).</a:t>
            </a:r>
          </a:p>
          <a:p>
            <a:r>
              <a:rPr lang="hr-HR" sz="1900"/>
              <a:t>Preglednik interpretira i prikazuje ove datoteke kako bi prikazao web stranicu.</a:t>
            </a:r>
          </a:p>
          <a:p>
            <a:endParaRPr lang="en-US" sz="1900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FFC13-DEA3-6592-A3F9-10410C09E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2606027"/>
            <a:ext cx="5041776" cy="2533492"/>
          </a:xfrm>
          <a:noFill/>
        </p:spPr>
      </p:pic>
    </p:spTree>
    <p:extLst>
      <p:ext uri="{BB962C8B-B14F-4D97-AF65-F5344CB8AC3E}">
        <p14:creationId xmlns:p14="http://schemas.microsoft.com/office/powerpoint/2010/main" val="182100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890B7-9F08-6340-968E-EE68DD7FB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434-A89C-C825-698C-F28B33C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6</a:t>
            </a:r>
            <a:endParaRPr lang="hr-HR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D1CFF48-CAF5-ACE1-0881-D7685DEC96EA}"/>
              </a:ext>
            </a:extLst>
          </p:cNvPr>
          <p:cNvSpPr txBox="1">
            <a:spLocks/>
          </p:cNvSpPr>
          <p:nvPr/>
        </p:nvSpPr>
        <p:spPr>
          <a:xfrm>
            <a:off x="1761108" y="2525617"/>
            <a:ext cx="4702598" cy="981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Create a multi-page site</a:t>
            </a:r>
            <a:r>
              <a:rPr lang="en-US" sz="2000" dirty="0"/>
              <a:t>
 👉 Clicking on the image takes us to the about us page
 👉 Click on Contact me, take us to the contact page</a:t>
            </a:r>
            <a:endParaRPr lang="hr-HR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EEF2C-8F5E-4274-8734-F22C66FB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20" y="1491898"/>
            <a:ext cx="2933672" cy="40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69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AFEA-5C4D-F5E9-33C4-0C604EFC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044-B4BD-767A-124E-897543A3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 U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16318-209D-387B-86DF-DB1FAB559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Stilizacija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074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0313-C99D-EAD0-6F3B-EA42B6A2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aterfall&#10;&#10;AI-generated content may be incorrect.">
            <a:extLst>
              <a:ext uri="{FF2B5EF4-FFF2-40B4-BE49-F238E27FC236}">
                <a16:creationId xmlns:a16="http://schemas.microsoft.com/office/drawing/2014/main" id="{FBAFAC77-96B4-7828-3D12-10114C92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3" r="4989" b="-1"/>
          <a:stretch/>
        </p:blipFill>
        <p:spPr>
          <a:xfrm>
            <a:off x="6022976" y="987425"/>
            <a:ext cx="5332412" cy="4873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29A98-E11B-B641-1BFC-1C63F19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en-US" dirty="0"/>
              <a:t>Sto je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7F7-C7EB-BF18-35AE-7D014E53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r>
              <a:rPr lang="hr-HR" dirty="0"/>
              <a:t>CSS je skraćenica za </a:t>
            </a:r>
            <a:r>
              <a:rPr lang="hr-HR" b="1" dirty="0"/>
              <a:t>Cascading Style Sheets</a:t>
            </a:r>
            <a:r>
              <a:rPr lang="hr-HR" dirty="0"/>
              <a:t> </a:t>
            </a:r>
            <a:r>
              <a:rPr lang="hr-HR" i="1" dirty="0"/>
              <a:t>(Kaskadne </a:t>
            </a:r>
            <a:r>
              <a:rPr lang="en-US" i="1" dirty="0" err="1"/>
              <a:t>Stilizirane</a:t>
            </a:r>
            <a:r>
              <a:rPr lang="en-US" i="1" dirty="0"/>
              <a:t> </a:t>
            </a:r>
            <a:r>
              <a:rPr lang="en-US" i="1" dirty="0" err="1"/>
              <a:t>tabele</a:t>
            </a:r>
            <a:endParaRPr lang="en-US" i="1" dirty="0"/>
          </a:p>
          <a:p>
            <a:r>
              <a:rPr lang="hr-HR" dirty="0"/>
              <a:t>💡 </a:t>
            </a:r>
            <a:r>
              <a:rPr lang="hr-HR" b="1" dirty="0"/>
              <a:t>Šta znači "kaskadno" (Cascading)?</a:t>
            </a:r>
            <a:br>
              <a:rPr lang="hr-HR" dirty="0"/>
            </a:br>
            <a:r>
              <a:rPr lang="hr-HR" dirty="0"/>
              <a:t>👉 Zamislimo </a:t>
            </a:r>
            <a:r>
              <a:rPr lang="hr-HR" b="1" dirty="0"/>
              <a:t>vodopad</a:t>
            </a:r>
            <a:r>
              <a:rPr lang="hr-HR" dirty="0"/>
              <a:t> – voda teče sa jednog nivoa na drugi.</a:t>
            </a:r>
            <a:br>
              <a:rPr lang="hr-HR" dirty="0"/>
            </a:br>
            <a:r>
              <a:rPr lang="hr-HR" dirty="0"/>
              <a:t>👉 Isto tako, </a:t>
            </a:r>
            <a:r>
              <a:rPr lang="hr-HR" b="1" dirty="0"/>
              <a:t>CSS stilovi se primenjuju od najopštijih do najspecifičnijih pravila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👉 Ovo omogućava </a:t>
            </a:r>
            <a:r>
              <a:rPr lang="hr-HR" b="1" dirty="0"/>
              <a:t>kontrolu dizajna</a:t>
            </a:r>
            <a:r>
              <a:rPr lang="hr-HR" dirty="0"/>
              <a:t> i fleksibilnost.</a:t>
            </a:r>
            <a:r>
              <a:rPr lang="hr-HR" i="1" dirty="0"/>
              <a:t> Tabele)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18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6CF5-EDE4-0A57-D87A-09F72FD6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AAE8E-1FA9-2F2A-C197-4ECFEBD0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10959"/>
            <a:ext cx="7008812" cy="483608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E5785-3589-C08C-8BF2-17DBD94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pt-BR" dirty="0"/>
              <a:t>zaŠto KORISTIMO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3F72-CA71-B353-B2F0-AE77656A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CSS </a:t>
            </a:r>
            <a:r>
              <a:rPr lang="en-US" sz="1500" b="1" err="1"/>
              <a:t>transformira</a:t>
            </a:r>
            <a:r>
              <a:rPr lang="hr-HR" sz="1500" b="1"/>
              <a:t> običan HTML u atraktivan dizajn!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🔹 Bez CSS-a – sajtovi su obični, crno-beli i dosadni.</a:t>
            </a:r>
            <a:br>
              <a:rPr lang="hr-HR" sz="1500"/>
            </a:br>
            <a:r>
              <a:rPr lang="hr-HR" sz="1500"/>
              <a:t>🔹 </a:t>
            </a:r>
            <a:r>
              <a:rPr lang="hr-HR" sz="1500" b="1"/>
              <a:t>Uz CSS – možemo menjati: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Boje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🔤 </a:t>
            </a:r>
            <a:r>
              <a:rPr lang="hr-HR" sz="1500" b="1"/>
              <a:t>Fontove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🖼 </a:t>
            </a:r>
            <a:r>
              <a:rPr lang="hr-HR" sz="1500" b="1"/>
              <a:t>Pozadinske slike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📏 </a:t>
            </a:r>
            <a:r>
              <a:rPr lang="hr-HR" sz="1500" b="1"/>
              <a:t>Raspored i veličinu elemenata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✨ </a:t>
            </a:r>
            <a:r>
              <a:rPr lang="hr-HR" sz="1500" b="1"/>
              <a:t>Animacije i efekte</a:t>
            </a:r>
            <a:endParaRPr lang="hr-HR" sz="1500"/>
          </a:p>
        </p:txBody>
      </p:sp>
    </p:spTree>
    <p:extLst>
      <p:ext uri="{BB962C8B-B14F-4D97-AF65-F5344CB8AC3E}">
        <p14:creationId xmlns:p14="http://schemas.microsoft.com/office/powerpoint/2010/main" val="3809409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6DF399B-6A53-F045-AB09-8553BE7D18A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D12B56-F705-924A-AE46-58078BF5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9C17-CB0D-6D45-8CDC-6A8A3C79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BED653-EDD3-2740-B4D7-3BA94AB0927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DE337-697C-1F4A-BD1C-1E21E5A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44BC3-717A-7545-B49A-751CE878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8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5F57-06D6-114F-B0B0-2381BD57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7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47B7-61BE-0D4C-B4A4-6CC6F0B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8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DBD7D0D-B1DE-8040-B44B-32162AA6C29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29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7FCF73-5994-0949-995C-6E9C93611AB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711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B5E50-86F8-104C-86CC-6C7918C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hr-HR" dirty="0"/>
              <a:t>(Hypertext Markup Language)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22C1415-91A1-45DF-EF03-6921BA65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78" y="2643446"/>
            <a:ext cx="4711535" cy="20742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/>
              <a:t>💡 Unlike CSS or JavaScript, a website can only exist with an HTML file
👉 Markup language: Similar to editorial markup in manuscripts (bold, underline, etc.)
👉 HTML uses tags to structure content</a:t>
            </a:r>
            <a:endParaRPr lang="hr-H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215BC-F47F-9D18-1515-1156C232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383" y="5092741"/>
            <a:ext cx="260032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F72EF-7EC5-2B3F-3F95-F9E0C5D6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425" y="3816480"/>
            <a:ext cx="1981200" cy="48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3411A-C771-86DE-2FB1-53D939F7F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425" y="1847800"/>
            <a:ext cx="3173771" cy="1751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D8DB0-811C-D19B-3869-8FEE69057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383" y="4580673"/>
            <a:ext cx="29241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5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48B8-C10E-533E-5B21-45A0291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EEDC-8401-DC09-C721-5DE263A3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hr-HR" dirty="0"/>
              <a:t>snovna struktura HTML fajla (Boilerplate)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5637A-06F3-B314-EFBE-32B61A5E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109"/>
            <a:ext cx="12192000" cy="32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6CC3B-A783-F128-9528-FA34F0991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7977B5-A1CA-8760-A68A-3C3AF125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naslovi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DED12-C74D-9195-1A5F-5FC27A5A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38" y="2805155"/>
            <a:ext cx="4223984" cy="142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5FF830-BDAF-5DCB-1422-616ECA01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30" y="2805155"/>
            <a:ext cx="2616470" cy="14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D8C1-EF56-1B77-28DC-99E83CF8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F66C2B-9CA4-558F-5BC9-854B4F0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748F3-AD87-DA12-C494-66FF43577FA0}"/>
              </a:ext>
            </a:extLst>
          </p:cNvPr>
          <p:cNvSpPr txBox="1">
            <a:spLocks/>
          </p:cNvSpPr>
          <p:nvPr/>
        </p:nvSpPr>
        <p:spPr>
          <a:xfrm>
            <a:off x="1703985" y="2763289"/>
            <a:ext cx="4671404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Install in VS code and use the Live Preview plugin to view changes in real-time 
👉 Recreate image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A3244-F753-C931-E651-3C0FD682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58" y="2237247"/>
            <a:ext cx="3773000" cy="2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2457-D09B-CC9B-0BF5-2DDDFA47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45A48-A5EB-E2CB-EE93-CAA83D7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Paragrafi</a:t>
            </a:r>
            <a:r>
              <a:rPr lang="hr-HR" dirty="0"/>
              <a:t> u HTML-u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BFD1712-80F5-5B8C-D07E-04F31C31DE89}"/>
              </a:ext>
            </a:extLst>
          </p:cNvPr>
          <p:cNvSpPr txBox="1">
            <a:spLocks/>
          </p:cNvSpPr>
          <p:nvPr/>
        </p:nvSpPr>
        <p:spPr>
          <a:xfrm>
            <a:off x="838200" y="2161045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The paragraph element&lt;p&gt; is used to format the text into separate paragraphs
👉 Without &lt;p&gt; tags, all the text would be in one long block.
👉 It separates the text and adds visual spacing between paragraphs.
👉 Screen readers use &lt;p&gt; labels to help visually impaired users navigate through text</a:t>
            </a:r>
            <a:endParaRPr lang="hr-H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D48C0-9403-AF63-2F3F-772B8F03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8912"/>
            <a:ext cx="4306973" cy="965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14A74-8DAD-F6BB-EC4C-69CE5BA54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18" y="3628912"/>
            <a:ext cx="6188672" cy="11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DBD-7E07-21B7-6FED-9AE819F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6F448-7DC9-EB49-457B-CB01C51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HTML Void element</a:t>
            </a:r>
            <a:r>
              <a:rPr lang="en-US" dirty="0"/>
              <a:t>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D79EFF-EFB7-BE57-4362-A0FA11451015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Void elementi su HTML elementi koji ne sadrže sadržaj i ne zahtijevaju zatvarajuću oznaku.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8CF9B-B7F9-706E-AC41-654217F3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1" y="4020483"/>
            <a:ext cx="3843338" cy="1311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CFCD1-C17D-92F2-564F-2801A5E5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43" y="4084674"/>
            <a:ext cx="3695700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2CC03-8E7B-D353-D595-A354D0A9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2886043"/>
            <a:ext cx="695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2A20-8ECA-2548-F695-7AE47D0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0FA21-BEF5-09F8-2BD2-43B8AAC4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Vježba</a:t>
            </a:r>
            <a:r>
              <a:rPr lang="en-US" dirty="0"/>
              <a:t> 2</a:t>
            </a:r>
            <a:r>
              <a:rPr lang="hr-HR" dirty="0"/>
              <a:t>: Formatiranje web stranice koristeći void elemente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641E-8EB0-999E-E637-32B05E9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55" y="1819641"/>
            <a:ext cx="5154690" cy="37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FF6BB-B3B9-CE16-C1A6-7B9E474ED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272A9-226E-C30F-EE6A-0A8E9B5C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Uvod u HTML liste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63DFD01-F438-5FE1-A205-9ADF59B1A15F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Neuređena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9D43945-075F-426D-61EF-70B12BC98D90}"/>
              </a:ext>
            </a:extLst>
          </p:cNvPr>
          <p:cNvSpPr txBox="1">
            <a:spLocks/>
          </p:cNvSpPr>
          <p:nvPr/>
        </p:nvSpPr>
        <p:spPr>
          <a:xfrm>
            <a:off x="5717501" y="183465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103A3-BAE3-516F-2B57-32FF49155CDD}"/>
              </a:ext>
            </a:extLst>
          </p:cNvPr>
          <p:cNvGrpSpPr/>
          <p:nvPr/>
        </p:nvGrpSpPr>
        <p:grpSpPr>
          <a:xfrm>
            <a:off x="2299668" y="2718305"/>
            <a:ext cx="7854360" cy="2404208"/>
            <a:chOff x="1825943" y="3004756"/>
            <a:chExt cx="7854360" cy="2404208"/>
          </a:xfrm>
        </p:grpSpPr>
        <p:sp>
          <p:nvSpPr>
            <p:cNvPr id="4" name="Content Placeholder 1">
              <a:extLst>
                <a:ext uri="{FF2B5EF4-FFF2-40B4-BE49-F238E27FC236}">
                  <a16:creationId xmlns:a16="http://schemas.microsoft.com/office/drawing/2014/main" id="{6CCD5B3E-86BF-18FF-5E4C-02FDF93D976E}"/>
                </a:ext>
              </a:extLst>
            </p:cNvPr>
            <p:cNvSpPr txBox="1">
              <a:spLocks/>
            </p:cNvSpPr>
            <p:nvPr/>
          </p:nvSpPr>
          <p:spPr>
            <a:xfrm>
              <a:off x="6652653" y="4525846"/>
              <a:ext cx="2678688" cy="8831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/>
                <a:t>💡 It is used when the order is not important (e.g. shopping list).</a:t>
              </a:r>
              <a:endParaRPr lang="hr-HR" sz="11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E921C2-1C8F-53C8-E2F7-4630C0180EEA}"/>
                </a:ext>
              </a:extLst>
            </p:cNvPr>
            <p:cNvGrpSpPr/>
            <p:nvPr/>
          </p:nvGrpSpPr>
          <p:grpSpPr>
            <a:xfrm>
              <a:off x="1825943" y="3004756"/>
              <a:ext cx="2806668" cy="1181100"/>
              <a:chOff x="1870547" y="4397637"/>
              <a:chExt cx="2806668" cy="11811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F2B7B53-1203-39F1-C7F9-227E62EA9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2790" y="4516699"/>
                <a:ext cx="1114425" cy="9429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80F99E5-335F-34C4-55B9-87A436D09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0547" y="4397637"/>
                <a:ext cx="1590675" cy="118110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06F8E3-9C6C-361D-A88D-3977831684CE}"/>
                </a:ext>
              </a:extLst>
            </p:cNvPr>
            <p:cNvGrpSpPr/>
            <p:nvPr/>
          </p:nvGrpSpPr>
          <p:grpSpPr>
            <a:xfrm>
              <a:off x="6889967" y="3004756"/>
              <a:ext cx="2790336" cy="1143000"/>
              <a:chOff x="6096000" y="4319764"/>
              <a:chExt cx="2790336" cy="1143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258A89B-29F4-01A4-1392-73388B521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4319764"/>
                <a:ext cx="1676400" cy="1143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C8BD60F-B740-1F5D-E7C7-E9987FC11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2411" y="4434064"/>
                <a:ext cx="923925" cy="914400"/>
              </a:xfrm>
              <a:prstGeom prst="rect">
                <a:avLst/>
              </a:prstGeom>
            </p:spPr>
          </p:pic>
        </p:grpSp>
        <p:sp>
          <p:nvSpPr>
            <p:cNvPr id="7" name="Content Placeholder 1">
              <a:extLst>
                <a:ext uri="{FF2B5EF4-FFF2-40B4-BE49-F238E27FC236}">
                  <a16:creationId xmlns:a16="http://schemas.microsoft.com/office/drawing/2014/main" id="{1E530A58-865D-0BD6-7C11-B8E78573E5C5}"/>
                </a:ext>
              </a:extLst>
            </p:cNvPr>
            <p:cNvSpPr txBox="1">
              <a:spLocks/>
            </p:cNvSpPr>
            <p:nvPr/>
          </p:nvSpPr>
          <p:spPr>
            <a:xfrm>
              <a:off x="1871753" y="4525847"/>
              <a:ext cx="2678688" cy="8831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/>
                <a:t>💡 It is used when the order is not important (e.g. shopping list).</a:t>
              </a:r>
              <a:endParaRPr lang="hr-H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035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1512</Words>
  <Application>Microsoft Office PowerPoint</Application>
  <PresentationFormat>Widescreen</PresentationFormat>
  <Paragraphs>157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Open Sans</vt:lpstr>
      <vt:lpstr>Open Sans Semibold</vt:lpstr>
      <vt:lpstr>Roboto Mono</vt:lpstr>
      <vt:lpstr>Wingdings</vt:lpstr>
      <vt:lpstr>Office Theme</vt:lpstr>
      <vt:lpstr>Uvod u HTML</vt:lpstr>
      <vt:lpstr>KAKO WEB STRANICE RADE</vt:lpstr>
      <vt:lpstr>HTML (Hypertext Markup Language)</vt:lpstr>
      <vt:lpstr>HTML naslovi</vt:lpstr>
      <vt:lpstr>VJEžBA 1</vt:lpstr>
      <vt:lpstr>Paragrafi u HTML-u</vt:lpstr>
      <vt:lpstr>HTML Void elementI</vt:lpstr>
      <vt:lpstr>Vježba 2: Formatiranje web stranice koristeći void elemente</vt:lpstr>
      <vt:lpstr>Uvod u HTML liste</vt:lpstr>
      <vt:lpstr>ugniježđene liste u HTML-u</vt:lpstr>
      <vt:lpstr>PowerPoint Presentation</vt:lpstr>
      <vt:lpstr>Vežba 3</vt:lpstr>
      <vt:lpstr>HTML Atributi</vt:lpstr>
      <vt:lpstr>ANCHOR ELEMENT</vt:lpstr>
      <vt:lpstr>IMG ELEMENT</vt:lpstr>
      <vt:lpstr>VJEžBA 4</vt:lpstr>
      <vt:lpstr>Apsolutne i Relativne Putanje u HTML-u</vt:lpstr>
      <vt:lpstr>VJEžBA 5</vt:lpstr>
      <vt:lpstr>VišestranE STRANICE</vt:lpstr>
      <vt:lpstr>VJEžBA 6</vt:lpstr>
      <vt:lpstr>UVOD U CSS</vt:lpstr>
      <vt:lpstr>Sto je CSS?</vt:lpstr>
      <vt:lpstr>zaŠto KORISTIMO CSS?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Osnovna struktura HTML fajla (Boilerplate)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101</cp:revision>
  <dcterms:created xsi:type="dcterms:W3CDTF">2021-08-14T09:32:24Z</dcterms:created>
  <dcterms:modified xsi:type="dcterms:W3CDTF">2025-03-05T15:41:45Z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