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736" autoAdjust="0"/>
    <p:restoredTop sz="94660"/>
  </p:normalViewPr>
  <p:slideViewPr>
    <p:cSldViewPr>
      <p:cViewPr varScale="1">
        <p:scale>
          <a:sx n="95" d="100"/>
          <a:sy n="95" d="100"/>
        </p:scale>
        <p:origin x="-68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DF34B2-1756-46C9-9430-CE0BB9F8DFC3}"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018BF-A8E8-49CD-8CBE-049C0AF1B307}" type="slidenum">
              <a:rPr lang="en-US" smtClean="0"/>
              <a:t>‹#›</a:t>
            </a:fld>
            <a:endParaRPr lang="en-US"/>
          </a:p>
        </p:txBody>
      </p:sp>
    </p:spTree>
    <p:extLst>
      <p:ext uri="{BB962C8B-B14F-4D97-AF65-F5344CB8AC3E}">
        <p14:creationId xmlns:p14="http://schemas.microsoft.com/office/powerpoint/2010/main" val="306113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DF34B2-1756-46C9-9430-CE0BB9F8DFC3}"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018BF-A8E8-49CD-8CBE-049C0AF1B307}" type="slidenum">
              <a:rPr lang="en-US" smtClean="0"/>
              <a:t>‹#›</a:t>
            </a:fld>
            <a:endParaRPr lang="en-US"/>
          </a:p>
        </p:txBody>
      </p:sp>
    </p:spTree>
    <p:extLst>
      <p:ext uri="{BB962C8B-B14F-4D97-AF65-F5344CB8AC3E}">
        <p14:creationId xmlns:p14="http://schemas.microsoft.com/office/powerpoint/2010/main" val="118148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DF34B2-1756-46C9-9430-CE0BB9F8DFC3}"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018BF-A8E8-49CD-8CBE-049C0AF1B307}" type="slidenum">
              <a:rPr lang="en-US" smtClean="0"/>
              <a:t>‹#›</a:t>
            </a:fld>
            <a:endParaRPr lang="en-US"/>
          </a:p>
        </p:txBody>
      </p:sp>
    </p:spTree>
    <p:extLst>
      <p:ext uri="{BB962C8B-B14F-4D97-AF65-F5344CB8AC3E}">
        <p14:creationId xmlns:p14="http://schemas.microsoft.com/office/powerpoint/2010/main" val="284379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DF34B2-1756-46C9-9430-CE0BB9F8DFC3}"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018BF-A8E8-49CD-8CBE-049C0AF1B307}" type="slidenum">
              <a:rPr lang="en-US" smtClean="0"/>
              <a:t>‹#›</a:t>
            </a:fld>
            <a:endParaRPr lang="en-US"/>
          </a:p>
        </p:txBody>
      </p:sp>
    </p:spTree>
    <p:extLst>
      <p:ext uri="{BB962C8B-B14F-4D97-AF65-F5344CB8AC3E}">
        <p14:creationId xmlns:p14="http://schemas.microsoft.com/office/powerpoint/2010/main" val="111002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DF34B2-1756-46C9-9430-CE0BB9F8DFC3}"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018BF-A8E8-49CD-8CBE-049C0AF1B307}" type="slidenum">
              <a:rPr lang="en-US" smtClean="0"/>
              <a:t>‹#›</a:t>
            </a:fld>
            <a:endParaRPr lang="en-US"/>
          </a:p>
        </p:txBody>
      </p:sp>
    </p:spTree>
    <p:extLst>
      <p:ext uri="{BB962C8B-B14F-4D97-AF65-F5344CB8AC3E}">
        <p14:creationId xmlns:p14="http://schemas.microsoft.com/office/powerpoint/2010/main" val="78776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DF34B2-1756-46C9-9430-CE0BB9F8DFC3}"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018BF-A8E8-49CD-8CBE-049C0AF1B307}" type="slidenum">
              <a:rPr lang="en-US" smtClean="0"/>
              <a:t>‹#›</a:t>
            </a:fld>
            <a:endParaRPr lang="en-US"/>
          </a:p>
        </p:txBody>
      </p:sp>
    </p:spTree>
    <p:extLst>
      <p:ext uri="{BB962C8B-B14F-4D97-AF65-F5344CB8AC3E}">
        <p14:creationId xmlns:p14="http://schemas.microsoft.com/office/powerpoint/2010/main" val="309146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DF34B2-1756-46C9-9430-CE0BB9F8DFC3}" type="datetimeFigureOut">
              <a:rPr lang="en-US" smtClean="0"/>
              <a:t>4/19/2016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2018BF-A8E8-49CD-8CBE-049C0AF1B307}" type="slidenum">
              <a:rPr lang="en-US" smtClean="0"/>
              <a:t>‹#›</a:t>
            </a:fld>
            <a:endParaRPr lang="en-US"/>
          </a:p>
        </p:txBody>
      </p:sp>
    </p:spTree>
    <p:extLst>
      <p:ext uri="{BB962C8B-B14F-4D97-AF65-F5344CB8AC3E}">
        <p14:creationId xmlns:p14="http://schemas.microsoft.com/office/powerpoint/2010/main" val="133886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DF34B2-1756-46C9-9430-CE0BB9F8DFC3}" type="datetimeFigureOut">
              <a:rPr lang="en-US" smtClean="0"/>
              <a:t>4/19/2016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2018BF-A8E8-49CD-8CBE-049C0AF1B307}" type="slidenum">
              <a:rPr lang="en-US" smtClean="0"/>
              <a:t>‹#›</a:t>
            </a:fld>
            <a:endParaRPr lang="en-US"/>
          </a:p>
        </p:txBody>
      </p:sp>
    </p:spTree>
    <p:extLst>
      <p:ext uri="{BB962C8B-B14F-4D97-AF65-F5344CB8AC3E}">
        <p14:creationId xmlns:p14="http://schemas.microsoft.com/office/powerpoint/2010/main" val="154878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F34B2-1756-46C9-9430-CE0BB9F8DFC3}" type="datetimeFigureOut">
              <a:rPr lang="en-US" smtClean="0"/>
              <a:t>4/19/2016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2018BF-A8E8-49CD-8CBE-049C0AF1B307}" type="slidenum">
              <a:rPr lang="en-US" smtClean="0"/>
              <a:t>‹#›</a:t>
            </a:fld>
            <a:endParaRPr lang="en-US"/>
          </a:p>
        </p:txBody>
      </p:sp>
    </p:spTree>
    <p:extLst>
      <p:ext uri="{BB962C8B-B14F-4D97-AF65-F5344CB8AC3E}">
        <p14:creationId xmlns:p14="http://schemas.microsoft.com/office/powerpoint/2010/main" val="174412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DF34B2-1756-46C9-9430-CE0BB9F8DFC3}"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018BF-A8E8-49CD-8CBE-049C0AF1B307}" type="slidenum">
              <a:rPr lang="en-US" smtClean="0"/>
              <a:t>‹#›</a:t>
            </a:fld>
            <a:endParaRPr lang="en-US"/>
          </a:p>
        </p:txBody>
      </p:sp>
    </p:spTree>
    <p:extLst>
      <p:ext uri="{BB962C8B-B14F-4D97-AF65-F5344CB8AC3E}">
        <p14:creationId xmlns:p14="http://schemas.microsoft.com/office/powerpoint/2010/main" val="59799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DF34B2-1756-46C9-9430-CE0BB9F8DFC3}"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018BF-A8E8-49CD-8CBE-049C0AF1B307}" type="slidenum">
              <a:rPr lang="en-US" smtClean="0"/>
              <a:t>‹#›</a:t>
            </a:fld>
            <a:endParaRPr lang="en-US"/>
          </a:p>
        </p:txBody>
      </p:sp>
    </p:spTree>
    <p:extLst>
      <p:ext uri="{BB962C8B-B14F-4D97-AF65-F5344CB8AC3E}">
        <p14:creationId xmlns:p14="http://schemas.microsoft.com/office/powerpoint/2010/main" val="405663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F34B2-1756-46C9-9430-CE0BB9F8DFC3}" type="datetimeFigureOut">
              <a:rPr lang="en-US" smtClean="0"/>
              <a:t>4/19/2016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018BF-A8E8-49CD-8CBE-049C0AF1B307}" type="slidenum">
              <a:rPr lang="en-US" smtClean="0"/>
              <a:t>‹#›</a:t>
            </a:fld>
            <a:endParaRPr lang="en-US"/>
          </a:p>
        </p:txBody>
      </p:sp>
    </p:spTree>
    <p:extLst>
      <p:ext uri="{BB962C8B-B14F-4D97-AF65-F5344CB8AC3E}">
        <p14:creationId xmlns:p14="http://schemas.microsoft.com/office/powerpoint/2010/main" val="2444519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048000"/>
            <a:ext cx="1297002" cy="13144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668208"/>
            <a:ext cx="2400300" cy="1905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2741823"/>
            <a:ext cx="2133600" cy="214312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0673" y="3124200"/>
            <a:ext cx="1828800" cy="137837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8681" y="933450"/>
            <a:ext cx="1390511" cy="952500"/>
          </a:xfrm>
          <a:prstGeom prst="rect">
            <a:avLst/>
          </a:prstGeom>
        </p:spPr>
      </p:pic>
      <p:cxnSp>
        <p:nvCxnSpPr>
          <p:cNvPr id="10" name="Straight Arrow Connector 9"/>
          <p:cNvCxnSpPr/>
          <p:nvPr/>
        </p:nvCxnSpPr>
        <p:spPr>
          <a:xfrm>
            <a:off x="1029501" y="2133600"/>
            <a:ext cx="0" cy="8382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81200" y="3664373"/>
            <a:ext cx="83820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829300" y="3581400"/>
            <a:ext cx="83820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391400" y="2307771"/>
            <a:ext cx="0" cy="664029"/>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33508" y="4899238"/>
            <a:ext cx="2514984" cy="369332"/>
          </a:xfrm>
          <a:prstGeom prst="rect">
            <a:avLst/>
          </a:prstGeom>
          <a:noFill/>
        </p:spPr>
        <p:txBody>
          <a:bodyPr wrap="none" rtlCol="0">
            <a:spAutoFit/>
          </a:bodyPr>
          <a:lstStyle/>
          <a:p>
            <a:r>
              <a:rPr lang="en-US" dirty="0" smtClean="0"/>
              <a:t>Raspberry PI 2 (Model B)</a:t>
            </a:r>
            <a:endParaRPr lang="en-US" dirty="0"/>
          </a:p>
        </p:txBody>
      </p:sp>
      <p:sp>
        <p:nvSpPr>
          <p:cNvPr id="17" name="TextBox 16"/>
          <p:cNvSpPr txBox="1"/>
          <p:nvPr/>
        </p:nvSpPr>
        <p:spPr>
          <a:xfrm>
            <a:off x="6974475" y="4700282"/>
            <a:ext cx="1321196" cy="369332"/>
          </a:xfrm>
          <a:prstGeom prst="rect">
            <a:avLst/>
          </a:prstGeom>
          <a:noFill/>
        </p:spPr>
        <p:txBody>
          <a:bodyPr wrap="none" rtlCol="0">
            <a:spAutoFit/>
          </a:bodyPr>
          <a:lstStyle/>
          <a:p>
            <a:r>
              <a:rPr lang="en-US" dirty="0" smtClean="0"/>
              <a:t>AIM Solo DL</a:t>
            </a:r>
            <a:endParaRPr lang="en-US" dirty="0"/>
          </a:p>
        </p:txBody>
      </p:sp>
      <p:sp>
        <p:nvSpPr>
          <p:cNvPr id="18" name="TextBox 17"/>
          <p:cNvSpPr txBox="1"/>
          <p:nvPr/>
        </p:nvSpPr>
        <p:spPr>
          <a:xfrm>
            <a:off x="6750818" y="403600"/>
            <a:ext cx="1604927" cy="369332"/>
          </a:xfrm>
          <a:prstGeom prst="rect">
            <a:avLst/>
          </a:prstGeom>
          <a:noFill/>
        </p:spPr>
        <p:txBody>
          <a:bodyPr wrap="none" rtlCol="0">
            <a:spAutoFit/>
          </a:bodyPr>
          <a:lstStyle/>
          <a:p>
            <a:r>
              <a:rPr lang="en-US" dirty="0" smtClean="0"/>
              <a:t>SmartyCam HD</a:t>
            </a:r>
            <a:endParaRPr lang="en-US" dirty="0"/>
          </a:p>
        </p:txBody>
      </p:sp>
      <p:sp>
        <p:nvSpPr>
          <p:cNvPr id="19" name="TextBox 18"/>
          <p:cNvSpPr txBox="1"/>
          <p:nvPr/>
        </p:nvSpPr>
        <p:spPr>
          <a:xfrm>
            <a:off x="172963" y="481862"/>
            <a:ext cx="2291397" cy="369332"/>
          </a:xfrm>
          <a:prstGeom prst="rect">
            <a:avLst/>
          </a:prstGeom>
          <a:noFill/>
        </p:spPr>
        <p:txBody>
          <a:bodyPr wrap="none" rtlCol="0">
            <a:spAutoFit/>
          </a:bodyPr>
          <a:lstStyle/>
          <a:p>
            <a:r>
              <a:rPr lang="en-US" dirty="0" smtClean="0"/>
              <a:t>Insert Your Chump Car</a:t>
            </a:r>
            <a:endParaRPr lang="en-US" dirty="0"/>
          </a:p>
        </p:txBody>
      </p:sp>
      <p:sp>
        <p:nvSpPr>
          <p:cNvPr id="20" name="TextBox 19"/>
          <p:cNvSpPr txBox="1"/>
          <p:nvPr/>
        </p:nvSpPr>
        <p:spPr>
          <a:xfrm>
            <a:off x="213155" y="4371142"/>
            <a:ext cx="1834348" cy="369332"/>
          </a:xfrm>
          <a:prstGeom prst="rect">
            <a:avLst/>
          </a:prstGeom>
          <a:noFill/>
        </p:spPr>
        <p:txBody>
          <a:bodyPr wrap="none" rtlCol="0">
            <a:spAutoFit/>
          </a:bodyPr>
          <a:lstStyle/>
          <a:p>
            <a:r>
              <a:rPr lang="en-US" dirty="0" smtClean="0"/>
              <a:t>DL-32 A/D Logger</a:t>
            </a:r>
            <a:endParaRPr lang="en-US" dirty="0"/>
          </a:p>
        </p:txBody>
      </p:sp>
      <p:sp>
        <p:nvSpPr>
          <p:cNvPr id="21" name="TextBox 20"/>
          <p:cNvSpPr txBox="1"/>
          <p:nvPr/>
        </p:nvSpPr>
        <p:spPr>
          <a:xfrm>
            <a:off x="2464360" y="1345349"/>
            <a:ext cx="3848100" cy="1384995"/>
          </a:xfrm>
          <a:prstGeom prst="rect">
            <a:avLst/>
          </a:prstGeom>
          <a:solidFill>
            <a:srgbClr val="FFFF00"/>
          </a:solidFill>
          <a:ln>
            <a:solidFill>
              <a:srgbClr val="C00000"/>
            </a:solidFill>
          </a:ln>
        </p:spPr>
        <p:txBody>
          <a:bodyPr wrap="square" rtlCol="0">
            <a:spAutoFit/>
          </a:bodyPr>
          <a:lstStyle/>
          <a:p>
            <a:r>
              <a:rPr lang="en-US" sz="1400" dirty="0" smtClean="0"/>
              <a:t>The RPI2 (w/Software) allows us to integrate legacy equipment with modern data loggers and performance analysis tools.  Ultimately SmartyCam HD shows you RPM, Oil temperature </a:t>
            </a:r>
            <a:r>
              <a:rPr lang="en-US" sz="1400" dirty="0" err="1" smtClean="0"/>
              <a:t>etc</a:t>
            </a:r>
            <a:r>
              <a:rPr lang="en-US" sz="1400" dirty="0" smtClean="0"/>
              <a:t>, overlaid on your actual race video so you can easily analyze race performance.</a:t>
            </a:r>
            <a:endParaRPr lang="en-US" sz="1400" dirty="0"/>
          </a:p>
        </p:txBody>
      </p:sp>
    </p:spTree>
    <p:extLst>
      <p:ext uri="{BB962C8B-B14F-4D97-AF65-F5344CB8AC3E}">
        <p14:creationId xmlns:p14="http://schemas.microsoft.com/office/powerpoint/2010/main" val="151800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Extract 4"/>
          <p:cNvSpPr/>
          <p:nvPr/>
        </p:nvSpPr>
        <p:spPr>
          <a:xfrm rot="5400000">
            <a:off x="332451" y="1164785"/>
            <a:ext cx="1219200" cy="1066800"/>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Extract 5"/>
          <p:cNvSpPr/>
          <p:nvPr/>
        </p:nvSpPr>
        <p:spPr>
          <a:xfrm rot="5400000">
            <a:off x="7165319" y="1104497"/>
            <a:ext cx="1219200" cy="1066800"/>
          </a:xfrm>
          <a:prstGeom prst="flowChartExtra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9893" y="2340442"/>
            <a:ext cx="990600" cy="369332"/>
          </a:xfrm>
          <a:prstGeom prst="rect">
            <a:avLst/>
          </a:prstGeom>
          <a:noFill/>
        </p:spPr>
        <p:txBody>
          <a:bodyPr wrap="square" rtlCol="0">
            <a:spAutoFit/>
          </a:bodyPr>
          <a:lstStyle/>
          <a:p>
            <a:r>
              <a:rPr lang="en-US" dirty="0" smtClean="0"/>
              <a:t>DL-32</a:t>
            </a:r>
          </a:p>
        </p:txBody>
      </p:sp>
      <p:sp>
        <p:nvSpPr>
          <p:cNvPr id="8" name="TextBox 7"/>
          <p:cNvSpPr txBox="1"/>
          <p:nvPr/>
        </p:nvSpPr>
        <p:spPr>
          <a:xfrm>
            <a:off x="7130991" y="2300250"/>
            <a:ext cx="990600" cy="369332"/>
          </a:xfrm>
          <a:prstGeom prst="rect">
            <a:avLst/>
          </a:prstGeom>
          <a:noFill/>
        </p:spPr>
        <p:txBody>
          <a:bodyPr wrap="square" rtlCol="0">
            <a:spAutoFit/>
          </a:bodyPr>
          <a:lstStyle/>
          <a:p>
            <a:r>
              <a:rPr lang="en-US" dirty="0" smtClean="0"/>
              <a:t>Solo DL</a:t>
            </a:r>
          </a:p>
        </p:txBody>
      </p:sp>
      <p:sp>
        <p:nvSpPr>
          <p:cNvPr id="9" name="Rectangle 8"/>
          <p:cNvSpPr/>
          <p:nvPr/>
        </p:nvSpPr>
        <p:spPr>
          <a:xfrm>
            <a:off x="2057407" y="762009"/>
            <a:ext cx="4495800" cy="295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827779" y="264587"/>
            <a:ext cx="2895600" cy="369332"/>
          </a:xfrm>
          <a:prstGeom prst="rect">
            <a:avLst/>
          </a:prstGeom>
          <a:noFill/>
        </p:spPr>
        <p:txBody>
          <a:bodyPr wrap="square" rtlCol="0">
            <a:spAutoFit/>
          </a:bodyPr>
          <a:lstStyle/>
          <a:p>
            <a:r>
              <a:rPr lang="en-US" dirty="0" smtClean="0"/>
              <a:t>ECU Bridge (Raspberry PI 2)</a:t>
            </a:r>
            <a:endParaRPr lang="en-US" dirty="0"/>
          </a:p>
        </p:txBody>
      </p:sp>
      <p:grpSp>
        <p:nvGrpSpPr>
          <p:cNvPr id="15" name="Group 14"/>
          <p:cNvGrpSpPr/>
          <p:nvPr/>
        </p:nvGrpSpPr>
        <p:grpSpPr>
          <a:xfrm>
            <a:off x="408651" y="665556"/>
            <a:ext cx="6053827" cy="2742519"/>
            <a:chOff x="-545307" y="1226266"/>
            <a:chExt cx="6053827" cy="2742519"/>
          </a:xfrm>
        </p:grpSpPr>
        <p:sp>
          <p:nvSpPr>
            <p:cNvPr id="12" name="Half Frame 11"/>
            <p:cNvSpPr/>
            <p:nvPr/>
          </p:nvSpPr>
          <p:spPr>
            <a:xfrm rot="8153769">
              <a:off x="-545307" y="1226269"/>
              <a:ext cx="2686960" cy="2742516"/>
            </a:xfrm>
            <a:prstGeom prst="halfFrame">
              <a:avLst>
                <a:gd name="adj1" fmla="val 24837"/>
                <a:gd name="adj2" fmla="val 22688"/>
              </a:avLst>
            </a:prstGeom>
            <a:solidFill>
              <a:srgbClr val="C000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Half Frame 12"/>
            <p:cNvSpPr/>
            <p:nvPr/>
          </p:nvSpPr>
          <p:spPr>
            <a:xfrm rot="8153769">
              <a:off x="1079682" y="1226269"/>
              <a:ext cx="2686960" cy="2742516"/>
            </a:xfrm>
            <a:prstGeom prst="halfFrame">
              <a:avLst>
                <a:gd name="adj1" fmla="val 24837"/>
                <a:gd name="adj2" fmla="val 22688"/>
              </a:avLst>
            </a:prstGeom>
            <a:solidFill>
              <a:srgbClr val="C000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Half Frame 13"/>
            <p:cNvSpPr/>
            <p:nvPr/>
          </p:nvSpPr>
          <p:spPr>
            <a:xfrm rot="8153769">
              <a:off x="2821560" y="1226266"/>
              <a:ext cx="2686960" cy="2742516"/>
            </a:xfrm>
            <a:prstGeom prst="halfFrame">
              <a:avLst>
                <a:gd name="adj1" fmla="val 24837"/>
                <a:gd name="adj2" fmla="val 22688"/>
              </a:avLst>
            </a:prstGeom>
            <a:solidFill>
              <a:srgbClr val="C000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6" name="Oval 15"/>
          <p:cNvSpPr/>
          <p:nvPr/>
        </p:nvSpPr>
        <p:spPr>
          <a:xfrm>
            <a:off x="2320339" y="1372916"/>
            <a:ext cx="609600" cy="609600"/>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252601" y="920436"/>
            <a:ext cx="1018335" cy="461665"/>
          </a:xfrm>
          <a:prstGeom prst="rect">
            <a:avLst/>
          </a:prstGeom>
          <a:noFill/>
        </p:spPr>
        <p:txBody>
          <a:bodyPr wrap="square" rtlCol="0">
            <a:spAutoFit/>
          </a:bodyPr>
          <a:lstStyle/>
          <a:p>
            <a:r>
              <a:rPr lang="en-US" sz="1200" dirty="0"/>
              <a:t>e</a:t>
            </a:r>
            <a:r>
              <a:rPr lang="en-US" sz="1200" dirty="0" smtClean="0"/>
              <a:t>cubridge </a:t>
            </a:r>
          </a:p>
          <a:p>
            <a:r>
              <a:rPr lang="en-US" sz="1200" dirty="0" smtClean="0"/>
              <a:t>(daemon)</a:t>
            </a:r>
            <a:endParaRPr lang="en-US" sz="1200" dirty="0"/>
          </a:p>
        </p:txBody>
      </p:sp>
      <p:sp>
        <p:nvSpPr>
          <p:cNvPr id="18" name="Oval 17"/>
          <p:cNvSpPr/>
          <p:nvPr/>
        </p:nvSpPr>
        <p:spPr>
          <a:xfrm>
            <a:off x="3717991" y="2278495"/>
            <a:ext cx="609600" cy="609600"/>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671199" y="2907756"/>
            <a:ext cx="1121038" cy="461665"/>
          </a:xfrm>
          <a:prstGeom prst="rect">
            <a:avLst/>
          </a:prstGeom>
          <a:noFill/>
        </p:spPr>
        <p:txBody>
          <a:bodyPr wrap="square" rtlCol="0">
            <a:spAutoFit/>
          </a:bodyPr>
          <a:lstStyle/>
          <a:p>
            <a:r>
              <a:rPr lang="en-US" sz="1200" dirty="0" smtClean="0"/>
              <a:t>ecudatalogger</a:t>
            </a:r>
          </a:p>
          <a:p>
            <a:r>
              <a:rPr lang="en-US" sz="1200" dirty="0" smtClean="0"/>
              <a:t>(daemon)</a:t>
            </a:r>
            <a:endParaRPr lang="en-US" sz="1200" dirty="0"/>
          </a:p>
        </p:txBody>
      </p:sp>
      <p:sp>
        <p:nvSpPr>
          <p:cNvPr id="20" name="Oval 19"/>
          <p:cNvSpPr/>
          <p:nvPr/>
        </p:nvSpPr>
        <p:spPr>
          <a:xfrm>
            <a:off x="4912085" y="2278479"/>
            <a:ext cx="609600" cy="609600"/>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2621" y="2907756"/>
            <a:ext cx="1121038" cy="461665"/>
          </a:xfrm>
          <a:prstGeom prst="rect">
            <a:avLst/>
          </a:prstGeom>
          <a:noFill/>
        </p:spPr>
        <p:txBody>
          <a:bodyPr wrap="square" rtlCol="0">
            <a:spAutoFit/>
          </a:bodyPr>
          <a:lstStyle/>
          <a:p>
            <a:r>
              <a:rPr lang="en-US" sz="1200" dirty="0" smtClean="0"/>
              <a:t>rrdtool</a:t>
            </a:r>
          </a:p>
          <a:p>
            <a:r>
              <a:rPr lang="en-US" sz="1200" dirty="0" smtClean="0"/>
              <a:t>(daemon)</a:t>
            </a:r>
            <a:endParaRPr lang="en-US" sz="1200" dirty="0"/>
          </a:p>
        </p:txBody>
      </p:sp>
      <p:cxnSp>
        <p:nvCxnSpPr>
          <p:cNvPr id="23" name="Straight Arrow Connector 22"/>
          <p:cNvCxnSpPr>
            <a:stCxn id="5" idx="0"/>
            <a:endCxn id="16" idx="2"/>
          </p:cNvCxnSpPr>
          <p:nvPr/>
        </p:nvCxnSpPr>
        <p:spPr>
          <a:xfrm flipV="1">
            <a:off x="1475451" y="1677716"/>
            <a:ext cx="844888" cy="204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956085" y="1647945"/>
            <a:ext cx="4285434" cy="2977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2956085" y="1677716"/>
            <a:ext cx="761906" cy="9055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6"/>
            <a:endCxn id="20" idx="2"/>
          </p:cNvCxnSpPr>
          <p:nvPr/>
        </p:nvCxnSpPr>
        <p:spPr>
          <a:xfrm flipV="1">
            <a:off x="4327591" y="2583279"/>
            <a:ext cx="584494" cy="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6" idx="0"/>
            <a:endCxn id="16" idx="4"/>
          </p:cNvCxnSpPr>
          <p:nvPr/>
        </p:nvCxnSpPr>
        <p:spPr>
          <a:xfrm flipH="1" flipV="1">
            <a:off x="2625139" y="1982516"/>
            <a:ext cx="25124" cy="15896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Flowchart: Extract 35"/>
          <p:cNvSpPr/>
          <p:nvPr/>
        </p:nvSpPr>
        <p:spPr>
          <a:xfrm>
            <a:off x="2345463" y="3572185"/>
            <a:ext cx="609600" cy="533400"/>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2087041" y="4137604"/>
            <a:ext cx="1183895" cy="646331"/>
          </a:xfrm>
          <a:prstGeom prst="rect">
            <a:avLst/>
          </a:prstGeom>
          <a:noFill/>
        </p:spPr>
        <p:txBody>
          <a:bodyPr wrap="square" rtlCol="0">
            <a:spAutoFit/>
          </a:bodyPr>
          <a:lstStyle/>
          <a:p>
            <a:r>
              <a:rPr lang="en-US" dirty="0" smtClean="0"/>
              <a:t>Command Port</a:t>
            </a:r>
            <a:endParaRPr lang="en-US" dirty="0"/>
          </a:p>
        </p:txBody>
      </p:sp>
      <p:sp>
        <p:nvSpPr>
          <p:cNvPr id="39" name="TextBox 38"/>
          <p:cNvSpPr txBox="1"/>
          <p:nvPr/>
        </p:nvSpPr>
        <p:spPr>
          <a:xfrm>
            <a:off x="2116090" y="2453837"/>
            <a:ext cx="591947" cy="369332"/>
          </a:xfrm>
          <a:prstGeom prst="rect">
            <a:avLst/>
          </a:prstGeom>
          <a:noFill/>
        </p:spPr>
        <p:txBody>
          <a:bodyPr wrap="square" rtlCol="0">
            <a:spAutoFit/>
          </a:bodyPr>
          <a:lstStyle/>
          <a:p>
            <a:r>
              <a:rPr lang="en-US" dirty="0" smtClean="0"/>
              <a:t>TCP</a:t>
            </a:r>
            <a:endParaRPr lang="en-US" dirty="0"/>
          </a:p>
        </p:txBody>
      </p:sp>
      <p:sp>
        <p:nvSpPr>
          <p:cNvPr id="40" name="TextBox 39"/>
          <p:cNvSpPr txBox="1"/>
          <p:nvPr/>
        </p:nvSpPr>
        <p:spPr>
          <a:xfrm>
            <a:off x="3238459" y="1797850"/>
            <a:ext cx="591947" cy="369332"/>
          </a:xfrm>
          <a:prstGeom prst="rect">
            <a:avLst/>
          </a:prstGeom>
          <a:noFill/>
        </p:spPr>
        <p:txBody>
          <a:bodyPr wrap="square" rtlCol="0">
            <a:spAutoFit/>
          </a:bodyPr>
          <a:lstStyle/>
          <a:p>
            <a:r>
              <a:rPr lang="en-US" dirty="0" smtClean="0"/>
              <a:t>UDP</a:t>
            </a:r>
            <a:endParaRPr lang="en-US" dirty="0"/>
          </a:p>
        </p:txBody>
      </p:sp>
      <p:sp>
        <p:nvSpPr>
          <p:cNvPr id="41" name="TextBox 40"/>
          <p:cNvSpPr txBox="1"/>
          <p:nvPr/>
        </p:nvSpPr>
        <p:spPr>
          <a:xfrm>
            <a:off x="4278444" y="1308826"/>
            <a:ext cx="939773" cy="369332"/>
          </a:xfrm>
          <a:prstGeom prst="rect">
            <a:avLst/>
          </a:prstGeom>
          <a:noFill/>
        </p:spPr>
        <p:txBody>
          <a:bodyPr wrap="square" rtlCol="0">
            <a:spAutoFit/>
          </a:bodyPr>
          <a:lstStyle/>
          <a:p>
            <a:r>
              <a:rPr lang="en-US" dirty="0" smtClean="0"/>
              <a:t>RS-232</a:t>
            </a:r>
            <a:endParaRPr lang="en-US" dirty="0"/>
          </a:p>
        </p:txBody>
      </p:sp>
      <p:sp>
        <p:nvSpPr>
          <p:cNvPr id="42" name="TextBox 41"/>
          <p:cNvSpPr txBox="1"/>
          <p:nvPr/>
        </p:nvSpPr>
        <p:spPr>
          <a:xfrm>
            <a:off x="1196413" y="1266062"/>
            <a:ext cx="939773" cy="369332"/>
          </a:xfrm>
          <a:prstGeom prst="rect">
            <a:avLst/>
          </a:prstGeom>
          <a:noFill/>
        </p:spPr>
        <p:txBody>
          <a:bodyPr wrap="square" rtlCol="0">
            <a:spAutoFit/>
          </a:bodyPr>
          <a:lstStyle/>
          <a:p>
            <a:r>
              <a:rPr lang="en-US" dirty="0" smtClean="0"/>
              <a:t>RS-232</a:t>
            </a:r>
            <a:endParaRPr lang="en-US" dirty="0"/>
          </a:p>
        </p:txBody>
      </p:sp>
      <p:sp>
        <p:nvSpPr>
          <p:cNvPr id="45" name="Flowchart: Extract 44"/>
          <p:cNvSpPr/>
          <p:nvPr/>
        </p:nvSpPr>
        <p:spPr>
          <a:xfrm>
            <a:off x="3461521" y="3584325"/>
            <a:ext cx="609600" cy="533400"/>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333723" y="4149744"/>
            <a:ext cx="1183895" cy="369332"/>
          </a:xfrm>
          <a:prstGeom prst="rect">
            <a:avLst/>
          </a:prstGeom>
          <a:noFill/>
        </p:spPr>
        <p:txBody>
          <a:bodyPr wrap="square" rtlCol="0">
            <a:spAutoFit/>
          </a:bodyPr>
          <a:lstStyle/>
          <a:p>
            <a:r>
              <a:rPr lang="en-US" dirty="0" smtClean="0"/>
              <a:t>USB Bus</a:t>
            </a:r>
            <a:endParaRPr lang="en-US" dirty="0"/>
          </a:p>
        </p:txBody>
      </p:sp>
      <p:cxnSp>
        <p:nvCxnSpPr>
          <p:cNvPr id="48" name="Straight Arrow Connector 47"/>
          <p:cNvCxnSpPr/>
          <p:nvPr/>
        </p:nvCxnSpPr>
        <p:spPr>
          <a:xfrm flipH="1" flipV="1">
            <a:off x="2761768" y="1982516"/>
            <a:ext cx="1004553" cy="158967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327591" y="3932213"/>
            <a:ext cx="4317348" cy="2462213"/>
          </a:xfrm>
          <a:prstGeom prst="rect">
            <a:avLst/>
          </a:prstGeom>
          <a:solidFill>
            <a:srgbClr val="FFFF00"/>
          </a:solidFill>
          <a:ln>
            <a:solidFill>
              <a:srgbClr val="C00000"/>
            </a:solidFill>
          </a:ln>
        </p:spPr>
        <p:txBody>
          <a:bodyPr wrap="square" rtlCol="0">
            <a:spAutoFit/>
          </a:bodyPr>
          <a:lstStyle/>
          <a:p>
            <a:r>
              <a:rPr lang="en-US" sz="1400" dirty="0" smtClean="0"/>
              <a:t>The ecubridge daemon is the main controller.  It “transcodes” DL-32 raw data to normal data, then transcodes again to format for the </a:t>
            </a:r>
            <a:r>
              <a:rPr lang="en-US" sz="1400" dirty="0" err="1" smtClean="0"/>
              <a:t>SoloDL</a:t>
            </a:r>
            <a:r>
              <a:rPr lang="en-US" sz="1400" dirty="0" smtClean="0"/>
              <a:t>.  At the same time it logs the raw, normal and output data to the ecudatalogger (backed by RRD Tool), and listens for both user commands and USB Bus events.  The main event loop is </a:t>
            </a:r>
            <a:r>
              <a:rPr lang="en-US" sz="1400" b="1" dirty="0" smtClean="0">
                <a:latin typeface="Courier New" panose="02070309020205020404" pitchFamily="49" charset="0"/>
                <a:cs typeface="Courier New" panose="02070309020205020404" pitchFamily="49" charset="0"/>
              </a:rPr>
              <a:t>select() </a:t>
            </a:r>
            <a:r>
              <a:rPr lang="en-US" sz="1400" dirty="0" smtClean="0"/>
              <a:t>based and tracks to a 100ms work cycle (10hz) to align with the AIM Solo DL protocol.   The DL-32 has a different data rate, but we just drop the occasional sample; 10hz resolution is more than enough to be reasonably accurate.</a:t>
            </a:r>
            <a:endParaRPr lang="en-US" sz="1400" dirty="0"/>
          </a:p>
        </p:txBody>
      </p:sp>
      <p:sp>
        <p:nvSpPr>
          <p:cNvPr id="55" name="TextBox 54"/>
          <p:cNvSpPr txBox="1"/>
          <p:nvPr/>
        </p:nvSpPr>
        <p:spPr>
          <a:xfrm>
            <a:off x="519190" y="5009431"/>
            <a:ext cx="3394613" cy="1384995"/>
          </a:xfrm>
          <a:prstGeom prst="rect">
            <a:avLst/>
          </a:prstGeom>
          <a:solidFill>
            <a:srgbClr val="FFFF00"/>
          </a:solidFill>
          <a:ln>
            <a:solidFill>
              <a:srgbClr val="C00000"/>
            </a:solidFill>
          </a:ln>
        </p:spPr>
        <p:txBody>
          <a:bodyPr wrap="square" rtlCol="0">
            <a:spAutoFit/>
          </a:bodyPr>
          <a:lstStyle/>
          <a:p>
            <a:r>
              <a:rPr lang="en-US" sz="1400" dirty="0" smtClean="0"/>
              <a:t>We must pay attention to the USB Bus because  when we power on, the USB cable might not be connected yet, or it may be connected/disconnected while the RPI2 is up and running.  We have to be ready to start and or pause as needed.</a:t>
            </a:r>
            <a:endParaRPr lang="en-US" sz="1400" dirty="0"/>
          </a:p>
        </p:txBody>
      </p:sp>
    </p:spTree>
    <p:extLst>
      <p:ext uri="{BB962C8B-B14F-4D97-AF65-F5344CB8AC3E}">
        <p14:creationId xmlns:p14="http://schemas.microsoft.com/office/powerpoint/2010/main" val="400269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310634" y="424934"/>
            <a:ext cx="8143471" cy="5848529"/>
            <a:chOff x="310634" y="424934"/>
            <a:chExt cx="8143471" cy="5848529"/>
          </a:xfrm>
        </p:grpSpPr>
        <p:sp>
          <p:nvSpPr>
            <p:cNvPr id="4" name="TextBox 3"/>
            <p:cNvSpPr txBox="1"/>
            <p:nvPr/>
          </p:nvSpPr>
          <p:spPr>
            <a:xfrm>
              <a:off x="2590800" y="424934"/>
              <a:ext cx="2438400" cy="369332"/>
            </a:xfrm>
            <a:prstGeom prst="rect">
              <a:avLst/>
            </a:prstGeom>
            <a:noFill/>
          </p:spPr>
          <p:txBody>
            <a:bodyPr wrap="square" rtlCol="0">
              <a:spAutoFit/>
            </a:bodyPr>
            <a:lstStyle/>
            <a:p>
              <a:r>
                <a:rPr lang="en-US" dirty="0" smtClean="0"/>
                <a:t>Virtual Channel (1 .. 15)</a:t>
              </a:r>
              <a:endParaRPr lang="en-US" dirty="0"/>
            </a:p>
          </p:txBody>
        </p:sp>
        <p:sp>
          <p:nvSpPr>
            <p:cNvPr id="5" name="Rectangle 4"/>
            <p:cNvSpPr/>
            <p:nvPr/>
          </p:nvSpPr>
          <p:spPr>
            <a:xfrm>
              <a:off x="762000" y="966320"/>
              <a:ext cx="7239000" cy="1257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16200000">
              <a:off x="0" y="1249346"/>
              <a:ext cx="990600" cy="369332"/>
            </a:xfrm>
            <a:prstGeom prst="rect">
              <a:avLst/>
            </a:prstGeom>
            <a:noFill/>
          </p:spPr>
          <p:txBody>
            <a:bodyPr wrap="square" rtlCol="0">
              <a:spAutoFit/>
            </a:bodyPr>
            <a:lstStyle/>
            <a:p>
              <a:r>
                <a:rPr lang="en-US" dirty="0" smtClean="0"/>
                <a:t>DL-32</a:t>
              </a:r>
            </a:p>
          </p:txBody>
        </p:sp>
        <p:sp>
          <p:nvSpPr>
            <p:cNvPr id="7" name="TextBox 6"/>
            <p:cNvSpPr txBox="1"/>
            <p:nvPr/>
          </p:nvSpPr>
          <p:spPr>
            <a:xfrm rot="16200000">
              <a:off x="7774139" y="1325546"/>
              <a:ext cx="990600" cy="369332"/>
            </a:xfrm>
            <a:prstGeom prst="rect">
              <a:avLst/>
            </a:prstGeom>
            <a:noFill/>
          </p:spPr>
          <p:txBody>
            <a:bodyPr wrap="square" rtlCol="0">
              <a:spAutoFit/>
            </a:bodyPr>
            <a:lstStyle/>
            <a:p>
              <a:r>
                <a:rPr lang="en-US" dirty="0" smtClean="0"/>
                <a:t>Solo DL</a:t>
              </a:r>
            </a:p>
          </p:txBody>
        </p:sp>
        <p:sp>
          <p:nvSpPr>
            <p:cNvPr id="8" name="Flowchart: Predefined Process 7"/>
            <p:cNvSpPr/>
            <p:nvPr/>
          </p:nvSpPr>
          <p:spPr>
            <a:xfrm>
              <a:off x="962130" y="1271120"/>
              <a:ext cx="1247670" cy="6096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Transform</a:t>
              </a:r>
              <a:endParaRPr lang="en-US" sz="1400" dirty="0"/>
            </a:p>
          </p:txBody>
        </p:sp>
        <p:sp>
          <p:nvSpPr>
            <p:cNvPr id="9" name="Flowchart: Predefined Process 8"/>
            <p:cNvSpPr/>
            <p:nvPr/>
          </p:nvSpPr>
          <p:spPr>
            <a:xfrm>
              <a:off x="6477000" y="1289541"/>
              <a:ext cx="1365704" cy="6096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Transform</a:t>
              </a:r>
              <a:endParaRPr lang="en-US" sz="1400" dirty="0"/>
            </a:p>
          </p:txBody>
        </p:sp>
        <p:sp>
          <p:nvSpPr>
            <p:cNvPr id="10" name="Flowchart: Predefined Process 9"/>
            <p:cNvSpPr/>
            <p:nvPr/>
          </p:nvSpPr>
          <p:spPr>
            <a:xfrm>
              <a:off x="2304841" y="1267771"/>
              <a:ext cx="769536" cy="6096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Filter</a:t>
              </a:r>
              <a:endParaRPr lang="en-US" sz="1400" dirty="0"/>
            </a:p>
          </p:txBody>
        </p:sp>
        <p:sp>
          <p:nvSpPr>
            <p:cNvPr id="11" name="Flowchart: Predefined Process 10"/>
            <p:cNvSpPr/>
            <p:nvPr/>
          </p:nvSpPr>
          <p:spPr>
            <a:xfrm>
              <a:off x="5638800" y="1289541"/>
              <a:ext cx="760360" cy="6096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Filter</a:t>
              </a:r>
              <a:endParaRPr lang="en-US" sz="1400" dirty="0"/>
            </a:p>
          </p:txBody>
        </p:sp>
        <p:sp>
          <p:nvSpPr>
            <p:cNvPr id="12" name="Flowchart: Predefined Process 11"/>
            <p:cNvSpPr/>
            <p:nvPr/>
          </p:nvSpPr>
          <p:spPr>
            <a:xfrm>
              <a:off x="3394248" y="1274887"/>
              <a:ext cx="906864" cy="6096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Source</a:t>
              </a:r>
              <a:endParaRPr lang="en-US" sz="1400" dirty="0"/>
            </a:p>
          </p:txBody>
        </p:sp>
        <p:sp>
          <p:nvSpPr>
            <p:cNvPr id="13" name="Flowchart: Predefined Process 12"/>
            <p:cNvSpPr/>
            <p:nvPr/>
          </p:nvSpPr>
          <p:spPr>
            <a:xfrm>
              <a:off x="4411644" y="1274887"/>
              <a:ext cx="906864" cy="6096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Dest</a:t>
              </a:r>
              <a:endParaRPr lang="en-US" sz="1400" dirty="0"/>
            </a:p>
          </p:txBody>
        </p:sp>
        <p:sp>
          <p:nvSpPr>
            <p:cNvPr id="14" name="TextBox 13"/>
            <p:cNvSpPr txBox="1"/>
            <p:nvPr/>
          </p:nvSpPr>
          <p:spPr>
            <a:xfrm>
              <a:off x="349989" y="2831128"/>
              <a:ext cx="2763744" cy="738664"/>
            </a:xfrm>
            <a:prstGeom prst="rect">
              <a:avLst/>
            </a:prstGeom>
            <a:solidFill>
              <a:srgbClr val="FFFF00"/>
            </a:solidFill>
            <a:ln>
              <a:solidFill>
                <a:srgbClr val="C00000"/>
              </a:solidFill>
            </a:ln>
          </p:spPr>
          <p:txBody>
            <a:bodyPr wrap="square" rtlCol="0">
              <a:spAutoFit/>
            </a:bodyPr>
            <a:lstStyle/>
            <a:p>
              <a:r>
                <a:rPr lang="en-US" sz="1400" dirty="0" smtClean="0"/>
                <a:t>Input Transform: convert voltage level to scaled value (i.e. an engine RPM value)</a:t>
              </a:r>
              <a:endParaRPr lang="en-US" sz="1400" dirty="0"/>
            </a:p>
          </p:txBody>
        </p:sp>
        <p:sp>
          <p:nvSpPr>
            <p:cNvPr id="15" name="TextBox 14"/>
            <p:cNvSpPr txBox="1"/>
            <p:nvPr/>
          </p:nvSpPr>
          <p:spPr>
            <a:xfrm>
              <a:off x="679966" y="2337161"/>
              <a:ext cx="1266072" cy="369332"/>
            </a:xfrm>
            <a:prstGeom prst="rect">
              <a:avLst/>
            </a:prstGeom>
            <a:noFill/>
          </p:spPr>
          <p:txBody>
            <a:bodyPr wrap="square" rtlCol="0">
              <a:spAutoFit/>
            </a:bodyPr>
            <a:lstStyle/>
            <a:p>
              <a:r>
                <a:rPr lang="en-US" dirty="0" smtClean="0"/>
                <a:t>Raw Data</a:t>
              </a:r>
            </a:p>
          </p:txBody>
        </p:sp>
        <p:sp>
          <p:nvSpPr>
            <p:cNvPr id="16" name="TextBox 15"/>
            <p:cNvSpPr txBox="1"/>
            <p:nvPr/>
          </p:nvSpPr>
          <p:spPr>
            <a:xfrm>
              <a:off x="6758344" y="2362419"/>
              <a:ext cx="1524000" cy="369332"/>
            </a:xfrm>
            <a:prstGeom prst="rect">
              <a:avLst/>
            </a:prstGeom>
            <a:noFill/>
          </p:spPr>
          <p:txBody>
            <a:bodyPr wrap="square" rtlCol="0">
              <a:spAutoFit/>
            </a:bodyPr>
            <a:lstStyle/>
            <a:p>
              <a:r>
                <a:rPr lang="en-US" dirty="0" smtClean="0"/>
                <a:t>Output Data</a:t>
              </a:r>
            </a:p>
          </p:txBody>
        </p:sp>
        <p:sp>
          <p:nvSpPr>
            <p:cNvPr id="17" name="TextBox 16"/>
            <p:cNvSpPr txBox="1"/>
            <p:nvPr/>
          </p:nvSpPr>
          <p:spPr>
            <a:xfrm>
              <a:off x="3619500" y="2362419"/>
              <a:ext cx="1524000" cy="369332"/>
            </a:xfrm>
            <a:prstGeom prst="rect">
              <a:avLst/>
            </a:prstGeom>
            <a:noFill/>
          </p:spPr>
          <p:txBody>
            <a:bodyPr wrap="square" rtlCol="0">
              <a:spAutoFit/>
            </a:bodyPr>
            <a:lstStyle/>
            <a:p>
              <a:r>
                <a:rPr lang="en-US" dirty="0" smtClean="0"/>
                <a:t>Normal Data</a:t>
              </a:r>
            </a:p>
          </p:txBody>
        </p:sp>
        <p:sp>
          <p:nvSpPr>
            <p:cNvPr id="18" name="TextBox 17"/>
            <p:cNvSpPr txBox="1"/>
            <p:nvPr/>
          </p:nvSpPr>
          <p:spPr>
            <a:xfrm>
              <a:off x="881713" y="3706032"/>
              <a:ext cx="2763744" cy="523220"/>
            </a:xfrm>
            <a:prstGeom prst="rect">
              <a:avLst/>
            </a:prstGeom>
            <a:solidFill>
              <a:srgbClr val="FFFF00"/>
            </a:solidFill>
            <a:ln>
              <a:solidFill>
                <a:srgbClr val="C00000"/>
              </a:solidFill>
            </a:ln>
          </p:spPr>
          <p:txBody>
            <a:bodyPr wrap="square" rtlCol="0">
              <a:spAutoFit/>
            </a:bodyPr>
            <a:lstStyle/>
            <a:p>
              <a:r>
                <a:rPr lang="en-US" sz="1400" dirty="0" smtClean="0"/>
                <a:t>Input Filter – manual override other filtering of input values.</a:t>
              </a:r>
              <a:endParaRPr lang="en-US" sz="1400" dirty="0"/>
            </a:p>
          </p:txBody>
        </p:sp>
        <p:sp>
          <p:nvSpPr>
            <p:cNvPr id="19" name="TextBox 18"/>
            <p:cNvSpPr txBox="1"/>
            <p:nvPr/>
          </p:nvSpPr>
          <p:spPr>
            <a:xfrm>
              <a:off x="2875056" y="4366009"/>
              <a:ext cx="2763744" cy="738664"/>
            </a:xfrm>
            <a:prstGeom prst="rect">
              <a:avLst/>
            </a:prstGeom>
            <a:solidFill>
              <a:srgbClr val="FFFF00"/>
            </a:solidFill>
            <a:ln>
              <a:solidFill>
                <a:srgbClr val="C00000"/>
              </a:solidFill>
            </a:ln>
          </p:spPr>
          <p:txBody>
            <a:bodyPr wrap="square" rtlCol="0">
              <a:spAutoFit/>
            </a:bodyPr>
            <a:lstStyle/>
            <a:p>
              <a:r>
                <a:rPr lang="en-US" sz="1400" dirty="0" smtClean="0"/>
                <a:t>Input / output patching, maybe channel 1 input should be wired to channel 2 output, etc.</a:t>
              </a:r>
              <a:endParaRPr lang="en-US" sz="1400" dirty="0"/>
            </a:p>
          </p:txBody>
        </p:sp>
        <p:sp>
          <p:nvSpPr>
            <p:cNvPr id="20" name="TextBox 19"/>
            <p:cNvSpPr txBox="1"/>
            <p:nvPr/>
          </p:nvSpPr>
          <p:spPr>
            <a:xfrm>
              <a:off x="5017288" y="3690444"/>
              <a:ext cx="2763744" cy="523220"/>
            </a:xfrm>
            <a:prstGeom prst="rect">
              <a:avLst/>
            </a:prstGeom>
            <a:solidFill>
              <a:srgbClr val="FFFF00"/>
            </a:solidFill>
            <a:ln>
              <a:solidFill>
                <a:srgbClr val="C00000"/>
              </a:solidFill>
            </a:ln>
          </p:spPr>
          <p:txBody>
            <a:bodyPr wrap="square" rtlCol="0">
              <a:spAutoFit/>
            </a:bodyPr>
            <a:lstStyle/>
            <a:p>
              <a:r>
                <a:rPr lang="en-US" sz="1400" dirty="0" smtClean="0"/>
                <a:t>Output Filter – allow for manual override.</a:t>
              </a:r>
              <a:endParaRPr lang="en-US" sz="1400" dirty="0"/>
            </a:p>
          </p:txBody>
        </p:sp>
        <p:sp>
          <p:nvSpPr>
            <p:cNvPr id="21" name="TextBox 20"/>
            <p:cNvSpPr txBox="1"/>
            <p:nvPr/>
          </p:nvSpPr>
          <p:spPr>
            <a:xfrm>
              <a:off x="5473038" y="3035126"/>
              <a:ext cx="2763744" cy="523220"/>
            </a:xfrm>
            <a:prstGeom prst="rect">
              <a:avLst/>
            </a:prstGeom>
            <a:solidFill>
              <a:srgbClr val="FFFF00"/>
            </a:solidFill>
            <a:ln>
              <a:solidFill>
                <a:srgbClr val="C00000"/>
              </a:solidFill>
            </a:ln>
          </p:spPr>
          <p:txBody>
            <a:bodyPr wrap="square" rtlCol="0">
              <a:spAutoFit/>
            </a:bodyPr>
            <a:lstStyle/>
            <a:p>
              <a:r>
                <a:rPr lang="en-US" sz="1400" dirty="0" smtClean="0"/>
                <a:t>Output Transform -  align with AIM protocol</a:t>
              </a:r>
              <a:endParaRPr lang="en-US" sz="1400" dirty="0"/>
            </a:p>
          </p:txBody>
        </p:sp>
        <p:sp>
          <p:nvSpPr>
            <p:cNvPr id="22" name="TextBox 21"/>
            <p:cNvSpPr txBox="1"/>
            <p:nvPr/>
          </p:nvSpPr>
          <p:spPr>
            <a:xfrm>
              <a:off x="1442142" y="5257800"/>
              <a:ext cx="5951173" cy="1015663"/>
            </a:xfrm>
            <a:prstGeom prst="rect">
              <a:avLst/>
            </a:prstGeom>
            <a:solidFill>
              <a:srgbClr val="FFFF00"/>
            </a:solidFill>
            <a:ln>
              <a:solidFill>
                <a:srgbClr val="C00000"/>
              </a:solidFill>
            </a:ln>
          </p:spPr>
          <p:txBody>
            <a:bodyPr wrap="square" rtlCol="0">
              <a:spAutoFit/>
            </a:bodyPr>
            <a:lstStyle/>
            <a:p>
              <a:r>
                <a:rPr lang="en-US" sz="1200" dirty="0" smtClean="0"/>
                <a:t>Once input data has been transformed and filtered, it is now in “normal” format. For example if you expect to see an RPM value of 1200, the same as what the Honda sees on its dashboard…this is where you would see 1200.  At the input the value may be encoded as something else (i.e. a 12 bit voltage level), and at output it can be encoded as something else to match the AIM protocol.  Its only in the middle where we expect data to be “normal”.</a:t>
              </a:r>
              <a:endParaRPr lang="en-US" sz="1200" dirty="0"/>
            </a:p>
          </p:txBody>
        </p:sp>
      </p:grpSp>
    </p:spTree>
    <p:extLst>
      <p:ext uri="{BB962C8B-B14F-4D97-AF65-F5344CB8AC3E}">
        <p14:creationId xmlns:p14="http://schemas.microsoft.com/office/powerpoint/2010/main" val="2908157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81000" y="318208"/>
            <a:ext cx="8220075" cy="6078646"/>
            <a:chOff x="381000" y="318208"/>
            <a:chExt cx="8220075" cy="6078646"/>
          </a:xfrm>
        </p:grpSpPr>
        <p:sp>
          <p:nvSpPr>
            <p:cNvPr id="4" name="TextBox 3"/>
            <p:cNvSpPr txBox="1"/>
            <p:nvPr/>
          </p:nvSpPr>
          <p:spPr>
            <a:xfrm>
              <a:off x="3271837" y="318208"/>
              <a:ext cx="2438400" cy="369332"/>
            </a:xfrm>
            <a:prstGeom prst="rect">
              <a:avLst/>
            </a:prstGeom>
            <a:noFill/>
          </p:spPr>
          <p:txBody>
            <a:bodyPr wrap="square" rtlCol="0">
              <a:spAutoFit/>
            </a:bodyPr>
            <a:lstStyle/>
            <a:p>
              <a:r>
                <a:rPr lang="en-US" dirty="0" smtClean="0"/>
                <a:t>Example Channel Map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878404"/>
              <a:ext cx="8220075" cy="2286000"/>
            </a:xfrm>
            <a:prstGeom prst="rect">
              <a:avLst/>
            </a:prstGeom>
          </p:spPr>
        </p:pic>
        <p:sp>
          <p:nvSpPr>
            <p:cNvPr id="6" name="TextBox 5"/>
            <p:cNvSpPr txBox="1"/>
            <p:nvPr/>
          </p:nvSpPr>
          <p:spPr>
            <a:xfrm>
              <a:off x="1311312" y="3427082"/>
              <a:ext cx="6414198" cy="1169551"/>
            </a:xfrm>
            <a:prstGeom prst="rect">
              <a:avLst/>
            </a:prstGeom>
            <a:solidFill>
              <a:srgbClr val="FFFF00"/>
            </a:solidFill>
            <a:ln>
              <a:solidFill>
                <a:srgbClr val="C00000"/>
              </a:solidFill>
            </a:ln>
          </p:spPr>
          <p:txBody>
            <a:bodyPr wrap="square" rtlCol="0">
              <a:spAutoFit/>
            </a:bodyPr>
            <a:lstStyle/>
            <a:p>
              <a:r>
                <a:rPr lang="en-US" sz="1400" dirty="0" smtClean="0"/>
                <a:t>In this example all 5 DL-32 channels have been given manual overrides. For example The RPM channel has been pegged at 13.  Notice that for Source and Dest, we have 1:1, that is no re-ordering of inputs to outputs.  But the pull down for Source could be used to swap (for example) channel 1 input with any other channel input. So you can “hot wire” what DL-32 input is used for the RPM channel in the Solo DL.</a:t>
              </a:r>
              <a:endParaRPr lang="en-US" sz="1400" dirty="0"/>
            </a:p>
          </p:txBody>
        </p:sp>
        <p:sp>
          <p:nvSpPr>
            <p:cNvPr id="7" name="TextBox 6"/>
            <p:cNvSpPr txBox="1"/>
            <p:nvPr/>
          </p:nvSpPr>
          <p:spPr>
            <a:xfrm>
              <a:off x="1283938" y="4796416"/>
              <a:ext cx="6414198" cy="1600438"/>
            </a:xfrm>
            <a:prstGeom prst="rect">
              <a:avLst/>
            </a:prstGeom>
            <a:solidFill>
              <a:srgbClr val="FFFF00"/>
            </a:solidFill>
            <a:ln>
              <a:solidFill>
                <a:srgbClr val="C00000"/>
              </a:solidFill>
            </a:ln>
          </p:spPr>
          <p:txBody>
            <a:bodyPr wrap="square" rtlCol="0">
              <a:spAutoFit/>
            </a:bodyPr>
            <a:lstStyle/>
            <a:p>
              <a:r>
                <a:rPr lang="en-US" sz="1400" dirty="0" smtClean="0"/>
                <a:t>Both input and outputs have transformers.  For example </a:t>
              </a:r>
              <a:br>
                <a:rPr lang="en-US" sz="1400" dirty="0" smtClean="0"/>
              </a:br>
              <a:r>
                <a:rPr lang="en-US" sz="1400" dirty="0" smtClean="0"/>
                <a:t>“DL-32 1” would know how to interpret a 12bit voltage level value to be an appropriate scaled value for the range of RPM values for the Honda.  Similarly on the output side “RPM” is a transformer that knows how to align with AIM protocol so that when you have a value of RPM=1200, the Solo DL will actually show 1200.  The AIM protocol actually does various transforms for the different channels, presumably to keep them with the range of data types used in the Solo DL.</a:t>
              </a:r>
              <a:endParaRPr lang="en-US" sz="1400" dirty="0"/>
            </a:p>
          </p:txBody>
        </p:sp>
      </p:grpSp>
    </p:spTree>
    <p:extLst>
      <p:ext uri="{BB962C8B-B14F-4D97-AF65-F5344CB8AC3E}">
        <p14:creationId xmlns:p14="http://schemas.microsoft.com/office/powerpoint/2010/main" val="3182949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541</Words>
  <Application>Microsoft Office PowerPoint</Application>
  <PresentationFormat>On-screen Show (4:3)</PresentationFormat>
  <Paragraphs>44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20</cp:revision>
  <dcterms:created xsi:type="dcterms:W3CDTF">2016-04-19T19:10:42Z</dcterms:created>
  <dcterms:modified xsi:type="dcterms:W3CDTF">2016-04-19T22:28:28Z</dcterms:modified>
</cp:coreProperties>
</file>