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3" r:id="rId6"/>
    <p:sldId id="265" r:id="rId7"/>
    <p:sldId id="274" r:id="rId8"/>
    <p:sldId id="275" r:id="rId9"/>
    <p:sldId id="276" r:id="rId10"/>
    <p:sldId id="277" r:id="rId11"/>
    <p:sldId id="278" r:id="rId12"/>
    <p:sldId id="268" r:id="rId13"/>
    <p:sldId id="270" r:id="rId14"/>
    <p:sldId id="271" r:id="rId15"/>
    <p:sldId id="280" r:id="rId16"/>
    <p:sldId id="269" r:id="rId17"/>
    <p:sldId id="281" r:id="rId18"/>
    <p:sldId id="261" r:id="rId19"/>
    <p:sldId id="262"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5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2044BC-9D2D-6741-B85F-4575CF52E45E}"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09872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044BC-9D2D-6741-B85F-4575CF52E45E}"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365801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044BC-9D2D-6741-B85F-4575CF52E45E}"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96425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044BC-9D2D-6741-B85F-4575CF52E45E}"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84802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044BC-9D2D-6741-B85F-4575CF52E45E}" type="datetimeFigureOut">
              <a:rPr lang="en-US" smtClean="0"/>
              <a:t>6/3/19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5283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2044BC-9D2D-6741-B85F-4575CF52E45E}"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351220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2044BC-9D2D-6741-B85F-4575CF52E45E}" type="datetimeFigureOut">
              <a:rPr lang="en-US" smtClean="0"/>
              <a:t>6/3/19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03435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2044BC-9D2D-6741-B85F-4575CF52E45E}" type="datetimeFigureOut">
              <a:rPr lang="en-US" smtClean="0"/>
              <a:t>6/3/19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337846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044BC-9D2D-6741-B85F-4575CF52E45E}" type="datetimeFigureOut">
              <a:rPr lang="en-US" smtClean="0"/>
              <a:t>6/3/19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36665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044BC-9D2D-6741-B85F-4575CF52E45E}"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13450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044BC-9D2D-6741-B85F-4575CF52E45E}" type="datetimeFigureOut">
              <a:rPr lang="en-US" smtClean="0"/>
              <a:t>6/3/19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A64DD-8C55-5E40-A256-FE5331FC4B9D}" type="slidenum">
              <a:rPr lang="en-US" smtClean="0"/>
              <a:t>‹#›</a:t>
            </a:fld>
            <a:endParaRPr lang="en-US"/>
          </a:p>
        </p:txBody>
      </p:sp>
    </p:spTree>
    <p:extLst>
      <p:ext uri="{BB962C8B-B14F-4D97-AF65-F5344CB8AC3E}">
        <p14:creationId xmlns:p14="http://schemas.microsoft.com/office/powerpoint/2010/main" val="20998247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044BC-9D2D-6741-B85F-4575CF52E45E}" type="datetimeFigureOut">
              <a:rPr lang="en-US" smtClean="0"/>
              <a:t>6/3/19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A64DD-8C55-5E40-A256-FE5331FC4B9D}" type="slidenum">
              <a:rPr lang="en-US" smtClean="0"/>
              <a:t>‹#›</a:t>
            </a:fld>
            <a:endParaRPr lang="en-US"/>
          </a:p>
        </p:txBody>
      </p:sp>
    </p:spTree>
    <p:extLst>
      <p:ext uri="{BB962C8B-B14F-4D97-AF65-F5344CB8AC3E}">
        <p14:creationId xmlns:p14="http://schemas.microsoft.com/office/powerpoint/2010/main" val="393619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Studying Box Office Trends in China and Japan</a:t>
            </a:r>
            <a:endParaRPr lang="en-US" sz="4800" dirty="0"/>
          </a:p>
        </p:txBody>
      </p:sp>
      <p:sp>
        <p:nvSpPr>
          <p:cNvPr id="3" name="Subtitle 2"/>
          <p:cNvSpPr>
            <a:spLocks noGrp="1"/>
          </p:cNvSpPr>
          <p:nvPr>
            <p:ph type="subTitle" idx="1"/>
          </p:nvPr>
        </p:nvSpPr>
        <p:spPr/>
        <p:txBody>
          <a:bodyPr>
            <a:normAutofit/>
          </a:bodyPr>
          <a:lstStyle/>
          <a:p>
            <a:r>
              <a:rPr lang="en-US" sz="2500" dirty="0" smtClean="0">
                <a:solidFill>
                  <a:schemeClr val="tx1"/>
                </a:solidFill>
              </a:rPr>
              <a:t>Patrick Shan</a:t>
            </a:r>
          </a:p>
          <a:p>
            <a:r>
              <a:rPr lang="en-US" sz="2500" dirty="0" smtClean="0">
                <a:solidFill>
                  <a:schemeClr val="tx1"/>
                </a:solidFill>
              </a:rPr>
              <a:t>Springboard Capstone I</a:t>
            </a:r>
          </a:p>
          <a:p>
            <a:r>
              <a:rPr lang="en-US" sz="2500" dirty="0" smtClean="0">
                <a:solidFill>
                  <a:schemeClr val="tx1"/>
                </a:solidFill>
              </a:rPr>
              <a:t> June 7, 2019</a:t>
            </a:r>
            <a:endParaRPr lang="en-US" sz="2500" dirty="0">
              <a:solidFill>
                <a:schemeClr val="tx1"/>
              </a:solidFill>
            </a:endParaRPr>
          </a:p>
        </p:txBody>
      </p:sp>
    </p:spTree>
    <p:extLst>
      <p:ext uri="{BB962C8B-B14F-4D97-AF65-F5344CB8AC3E}">
        <p14:creationId xmlns:p14="http://schemas.microsoft.com/office/powerpoint/2010/main" val="65049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Color Map</a:t>
            </a:r>
            <a:endParaRPr lang="en-US" dirty="0"/>
          </a:p>
        </p:txBody>
      </p:sp>
      <p:pic>
        <p:nvPicPr>
          <p:cNvPr id="4" name="Picture Placeholder 5" descr="China Correlation.png"/>
          <p:cNvPicPr>
            <a:picLocks noChangeAspect="1"/>
          </p:cNvPicPr>
          <p:nvPr/>
        </p:nvPicPr>
        <p:blipFill>
          <a:blip r:embed="rId2">
            <a:extLst>
              <a:ext uri="{28A0092B-C50C-407E-A947-70E740481C1C}">
                <a14:useLocalDpi xmlns:a14="http://schemas.microsoft.com/office/drawing/2010/main" val="0"/>
              </a:ext>
            </a:extLst>
          </a:blip>
          <a:srcRect t="2922" b="2922"/>
          <a:stretch>
            <a:fillRect/>
          </a:stretch>
        </p:blipFill>
        <p:spPr>
          <a:xfrm>
            <a:off x="141121" y="1730801"/>
            <a:ext cx="4252253" cy="3189190"/>
          </a:xfrm>
          <a:prstGeom prst="rect">
            <a:avLst/>
          </a:prstGeom>
        </p:spPr>
      </p:pic>
      <p:pic>
        <p:nvPicPr>
          <p:cNvPr id="5" name="Picture Placeholder 4" descr="Japan Correlation.png"/>
          <p:cNvPicPr>
            <a:picLocks noChangeAspect="1"/>
          </p:cNvPicPr>
          <p:nvPr/>
        </p:nvPicPr>
        <p:blipFill>
          <a:blip r:embed="rId3">
            <a:extLst>
              <a:ext uri="{28A0092B-C50C-407E-A947-70E740481C1C}">
                <a14:useLocalDpi xmlns:a14="http://schemas.microsoft.com/office/drawing/2010/main" val="0"/>
              </a:ext>
            </a:extLst>
          </a:blip>
          <a:srcRect t="3012" b="3012"/>
          <a:stretch>
            <a:fillRect/>
          </a:stretch>
        </p:blipFill>
        <p:spPr>
          <a:xfrm>
            <a:off x="4560153" y="1730801"/>
            <a:ext cx="4422040" cy="3316530"/>
          </a:xfrm>
          <a:prstGeom prst="rect">
            <a:avLst/>
          </a:prstGeom>
        </p:spPr>
      </p:pic>
    </p:spTree>
    <p:extLst>
      <p:ext uri="{BB962C8B-B14F-4D97-AF65-F5344CB8AC3E}">
        <p14:creationId xmlns:p14="http://schemas.microsoft.com/office/powerpoint/2010/main" val="78353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Independent T-Test</a:t>
            </a:r>
          </a:p>
          <a:p>
            <a:pPr lvl="1">
              <a:buFont typeface="Arial"/>
              <a:buChar char="•"/>
            </a:pPr>
            <a:r>
              <a:rPr lang="en-US" dirty="0" smtClean="0"/>
              <a:t>Compares the countries’ variables to determine if there is a statistically significant difference between them</a:t>
            </a:r>
          </a:p>
          <a:p>
            <a:pPr lvl="1">
              <a:buFont typeface="Arial"/>
              <a:buChar char="•"/>
            </a:pPr>
            <a:r>
              <a:rPr lang="en-US" dirty="0" smtClean="0"/>
              <a:t>Test chosen because of its flexibility with smaller data sets</a:t>
            </a:r>
          </a:p>
          <a:p>
            <a:r>
              <a:rPr lang="en-US" dirty="0" smtClean="0"/>
              <a:t>Pearson Correlation</a:t>
            </a:r>
          </a:p>
          <a:p>
            <a:pPr lvl="1">
              <a:buFont typeface="Arial"/>
              <a:buChar char="•"/>
            </a:pPr>
            <a:r>
              <a:rPr lang="en-US" dirty="0" smtClean="0"/>
              <a:t>Compares correlations between variables and total grosses for each country</a:t>
            </a:r>
          </a:p>
          <a:p>
            <a:pPr lvl="1">
              <a:buFont typeface="Arial"/>
              <a:buChar char="•"/>
            </a:pPr>
            <a:r>
              <a:rPr lang="en-US" dirty="0" smtClean="0"/>
              <a:t>Determine which variables affect total gross</a:t>
            </a:r>
          </a:p>
        </p:txBody>
      </p:sp>
    </p:spTree>
    <p:extLst>
      <p:ext uri="{BB962C8B-B14F-4D97-AF65-F5344CB8AC3E}">
        <p14:creationId xmlns:p14="http://schemas.microsoft.com/office/powerpoint/2010/main" val="35703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smtClean="0"/>
              <a:t>Independent T-Test Between Countries</a:t>
            </a:r>
            <a:endParaRPr lang="en-US" sz="39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08436011"/>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4033014"/>
                <a:gridCol w="2078328"/>
                <a:gridCol w="2118258"/>
              </a:tblGrid>
              <a:tr h="370840">
                <a:tc>
                  <a:txBody>
                    <a:bodyPr/>
                    <a:lstStyle/>
                    <a:p>
                      <a:pPr marL="0" marR="0" algn="ctr">
                        <a:spcBef>
                          <a:spcPts val="0"/>
                        </a:spcBef>
                        <a:spcAft>
                          <a:spcPts val="0"/>
                        </a:spcAft>
                      </a:pPr>
                      <a:r>
                        <a:rPr lang="en-US" sz="1600" b="1" dirty="0">
                          <a:solidFill>
                            <a:srgbClr val="000000"/>
                          </a:solidFill>
                          <a:effectLst/>
                          <a:latin typeface="Times New Roman"/>
                          <a:ea typeface="ＭＳ 明朝"/>
                          <a:cs typeface="Times New Roman"/>
                        </a:rPr>
                        <a:t>Parameters</a:t>
                      </a:r>
                      <a:endParaRPr lang="en-US" sz="16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600" b="1" dirty="0">
                          <a:solidFill>
                            <a:srgbClr val="000000"/>
                          </a:solidFill>
                          <a:effectLst/>
                          <a:latin typeface="Times New Roman"/>
                          <a:ea typeface="ＭＳ 明朝"/>
                          <a:cs typeface="Times New Roman"/>
                        </a:rPr>
                        <a:t>T-Statistic</a:t>
                      </a:r>
                      <a:endParaRPr lang="en-US" sz="16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600" b="1" dirty="0">
                          <a:solidFill>
                            <a:srgbClr val="000000"/>
                          </a:solidFill>
                          <a:effectLst/>
                          <a:latin typeface="Times New Roman"/>
                          <a:ea typeface="ＭＳ 明朝"/>
                          <a:cs typeface="Times New Roman"/>
                        </a:rPr>
                        <a:t>P-Value</a:t>
                      </a:r>
                      <a:endParaRPr lang="en-US" sz="1600" dirty="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smtClean="0">
                          <a:solidFill>
                            <a:srgbClr val="222222"/>
                          </a:solidFill>
                          <a:effectLst/>
                          <a:latin typeface="Times New Roman"/>
                          <a:ea typeface="ＭＳ 明朝"/>
                          <a:cs typeface="Times New Roman"/>
                        </a:rPr>
                        <a:t>Grosses</a:t>
                      </a:r>
                    </a:p>
                  </a:txBody>
                  <a:tcPr marL="63500" marR="63500" marT="63500" marB="63500"/>
                </a:tc>
                <a:tc>
                  <a:txBody>
                    <a:bodyPr/>
                    <a:lstStyle/>
                    <a:p>
                      <a:pPr marL="0" marR="0" algn="ctr">
                        <a:spcBef>
                          <a:spcPts val="0"/>
                        </a:spcBef>
                        <a:spcAft>
                          <a:spcPts val="0"/>
                        </a:spcAft>
                      </a:pPr>
                      <a:r>
                        <a:rPr lang="en-US" sz="1500">
                          <a:solidFill>
                            <a:srgbClr val="000000"/>
                          </a:solidFill>
                          <a:effectLst/>
                          <a:latin typeface="Times New Roman"/>
                          <a:ea typeface="ＭＳ 明朝"/>
                          <a:cs typeface="Times New Roman"/>
                        </a:rPr>
                        <a:t>3.594</a:t>
                      </a:r>
                      <a:endParaRPr lang="en-US" sz="150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a:solidFill>
                            <a:srgbClr val="000000"/>
                          </a:solidFill>
                          <a:effectLst/>
                          <a:latin typeface="Times New Roman"/>
                          <a:ea typeface="ＭＳ 明朝"/>
                          <a:cs typeface="Times New Roman"/>
                        </a:rPr>
                        <a:t>0.007</a:t>
                      </a:r>
                      <a:endParaRPr lang="en-US" sz="150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a:solidFill>
                            <a:srgbClr val="222222"/>
                          </a:solidFill>
                          <a:effectLst/>
                          <a:latin typeface="Times New Roman"/>
                          <a:ea typeface="ＭＳ 明朝"/>
                          <a:cs typeface="Times New Roman"/>
                        </a:rPr>
                        <a:t>Tickets </a:t>
                      </a:r>
                      <a:r>
                        <a:rPr lang="en-US" sz="1500" dirty="0" smtClean="0">
                          <a:solidFill>
                            <a:srgbClr val="222222"/>
                          </a:solidFill>
                          <a:effectLst/>
                          <a:latin typeface="Times New Roman"/>
                          <a:ea typeface="ＭＳ 明朝"/>
                          <a:cs typeface="Times New Roman"/>
                        </a:rPr>
                        <a:t>Sold</a:t>
                      </a: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4.196</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0.003</a:t>
                      </a:r>
                      <a:endParaRPr lang="en-US" sz="1500" dirty="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a:solidFill>
                            <a:srgbClr val="222222"/>
                          </a:solidFill>
                          <a:effectLst/>
                          <a:latin typeface="Times New Roman"/>
                          <a:ea typeface="ＭＳ 明朝"/>
                          <a:cs typeface="Times New Roman"/>
                        </a:rPr>
                        <a:t>Tickets Sold per Hundred Thousand People</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-4.678</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0.002</a:t>
                      </a:r>
                      <a:endParaRPr lang="en-US" sz="1500" dirty="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smtClean="0">
                          <a:solidFill>
                            <a:srgbClr val="222222"/>
                          </a:solidFill>
                          <a:effectLst/>
                          <a:latin typeface="Times New Roman"/>
                          <a:ea typeface="ＭＳ 明朝"/>
                          <a:cs typeface="Times New Roman"/>
                        </a:rPr>
                        <a:t>Screens</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4.474</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0.002</a:t>
                      </a:r>
                      <a:endParaRPr lang="en-US" sz="1500" dirty="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a:solidFill>
                            <a:srgbClr val="222222"/>
                          </a:solidFill>
                          <a:effectLst/>
                          <a:latin typeface="Times New Roman"/>
                          <a:ea typeface="ＭＳ 明朝"/>
                          <a:cs typeface="Times New Roman"/>
                        </a:rPr>
                        <a:t>Ticket </a:t>
                      </a:r>
                      <a:r>
                        <a:rPr lang="en-US" sz="1500" dirty="0" smtClean="0">
                          <a:solidFill>
                            <a:srgbClr val="222222"/>
                          </a:solidFill>
                          <a:effectLst/>
                          <a:latin typeface="Times New Roman"/>
                          <a:ea typeface="ＭＳ 明朝"/>
                          <a:cs typeface="Times New Roman"/>
                        </a:rPr>
                        <a:t>Price</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-24.120</a:t>
                      </a:r>
                      <a:endParaRPr lang="en-US" sz="1500" dirty="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0.000</a:t>
                      </a:r>
                      <a:endParaRPr lang="en-US" sz="1500" dirty="0">
                        <a:effectLst/>
                        <a:latin typeface="Cambria"/>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a:solidFill>
                            <a:srgbClr val="222222"/>
                          </a:solidFill>
                          <a:effectLst/>
                          <a:latin typeface="Times New Roman"/>
                          <a:ea typeface="ＭＳ 明朝"/>
                          <a:cs typeface="Times New Roman"/>
                        </a:rPr>
                        <a:t>New Movies Released</a:t>
                      </a:r>
                      <a:endParaRPr lang="en-US" sz="150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a:solidFill>
                            <a:srgbClr val="000000"/>
                          </a:solidFill>
                          <a:effectLst/>
                          <a:latin typeface="Times New Roman"/>
                          <a:ea typeface="ＭＳ 明朝"/>
                          <a:cs typeface="Times New Roman"/>
                        </a:rPr>
                        <a:t>-13.231</a:t>
                      </a:r>
                      <a:endParaRPr lang="en-US" sz="1500">
                        <a:effectLst/>
                        <a:latin typeface="Cambria"/>
                        <a:ea typeface="ＭＳ 明朝"/>
                        <a:cs typeface="Times New Roman"/>
                      </a:endParaRPr>
                    </a:p>
                  </a:txBody>
                  <a:tcPr marL="63500" marR="63500" marT="63500" marB="63500"/>
                </a:tc>
                <a:tc>
                  <a:txBody>
                    <a:bodyPr/>
                    <a:lstStyle/>
                    <a:p>
                      <a:pPr marL="0" marR="0" algn="ctr">
                        <a:spcBef>
                          <a:spcPts val="0"/>
                        </a:spcBef>
                        <a:spcAft>
                          <a:spcPts val="0"/>
                        </a:spcAft>
                      </a:pPr>
                      <a:r>
                        <a:rPr lang="en-US" sz="1500" dirty="0">
                          <a:solidFill>
                            <a:srgbClr val="000000"/>
                          </a:solidFill>
                          <a:effectLst/>
                          <a:latin typeface="Times New Roman"/>
                          <a:ea typeface="ＭＳ 明朝"/>
                          <a:cs typeface="Times New Roman"/>
                        </a:rPr>
                        <a:t>0.000</a:t>
                      </a:r>
                      <a:endParaRPr lang="en-US" sz="1500" dirty="0">
                        <a:effectLst/>
                        <a:latin typeface="Cambria"/>
                        <a:ea typeface="ＭＳ 明朝"/>
                        <a:cs typeface="Times New Roman"/>
                      </a:endParaRPr>
                    </a:p>
                  </a:txBody>
                  <a:tcPr marL="63500" marR="63500" marT="63500" marB="63500"/>
                </a:tc>
              </a:tr>
            </a:tbl>
          </a:graphicData>
        </a:graphic>
      </p:graphicFrame>
    </p:spTree>
    <p:extLst>
      <p:ext uri="{BB962C8B-B14F-4D97-AF65-F5344CB8AC3E}">
        <p14:creationId xmlns:p14="http://schemas.microsoft.com/office/powerpoint/2010/main" val="299615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Pearson Correlation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1121591"/>
              </p:ext>
            </p:extLst>
          </p:nvPr>
        </p:nvGraphicFramePr>
        <p:xfrm>
          <a:off x="457200" y="1513667"/>
          <a:ext cx="8229600" cy="4488958"/>
        </p:xfrm>
        <a:graphic>
          <a:graphicData uri="http://schemas.openxmlformats.org/drawingml/2006/table">
            <a:tbl>
              <a:tblPr firstRow="1" bandRow="1">
                <a:tableStyleId>{5C22544A-7EE6-4342-B048-85BDC9FD1C3A}</a:tableStyleId>
              </a:tblPr>
              <a:tblGrid>
                <a:gridCol w="2570487"/>
                <a:gridCol w="2578666"/>
                <a:gridCol w="1552331"/>
                <a:gridCol w="1528116"/>
              </a:tblGrid>
              <a:tr h="333519">
                <a:tc>
                  <a:txBody>
                    <a:bodyPr/>
                    <a:lstStyle/>
                    <a:p>
                      <a:pPr marL="0" marR="0" algn="ctr">
                        <a:lnSpc>
                          <a:spcPct val="100000"/>
                        </a:lnSpc>
                        <a:spcBef>
                          <a:spcPts val="0"/>
                        </a:spcBef>
                        <a:spcAft>
                          <a:spcPts val="0"/>
                        </a:spcAft>
                      </a:pPr>
                      <a:r>
                        <a:rPr lang="en-US" sz="1600" b="1" dirty="0" smtClean="0">
                          <a:solidFill>
                            <a:srgbClr val="000000"/>
                          </a:solidFill>
                          <a:effectLst/>
                          <a:latin typeface="Times New Roman"/>
                          <a:ea typeface="ＭＳ 明朝"/>
                          <a:cs typeface="Times New Roman"/>
                        </a:rPr>
                        <a:t>Parameter</a:t>
                      </a:r>
                      <a:endParaRPr lang="en-US" sz="1600" dirty="0">
                        <a:effectLst/>
                        <a:latin typeface="Cambria"/>
                        <a:ea typeface="ＭＳ 明朝"/>
                        <a:cs typeface="Times New Roman"/>
                      </a:endParaRPr>
                    </a:p>
                  </a:txBody>
                  <a:tcPr marL="68580" marR="68580" marT="0" marB="0"/>
                </a:tc>
                <a:tc>
                  <a:txBody>
                    <a:bodyPr/>
                    <a:lstStyle/>
                    <a:p>
                      <a:pPr marL="0" marR="0" algn="ctr">
                        <a:lnSpc>
                          <a:spcPct val="100000"/>
                        </a:lnSpc>
                        <a:spcBef>
                          <a:spcPts val="0"/>
                        </a:spcBef>
                        <a:spcAft>
                          <a:spcPts val="0"/>
                        </a:spcAft>
                      </a:pPr>
                      <a:r>
                        <a:rPr lang="en-US" sz="1600" b="1" dirty="0" smtClean="0">
                          <a:solidFill>
                            <a:srgbClr val="000000"/>
                          </a:solidFill>
                          <a:effectLst/>
                          <a:latin typeface="Times New Roman"/>
                          <a:ea typeface="ＭＳ 明朝"/>
                          <a:cs typeface="Times New Roman"/>
                        </a:rPr>
                        <a:t>Box Office Variable</a:t>
                      </a:r>
                      <a:endParaRPr lang="en-US" sz="1600" dirty="0">
                        <a:effectLst/>
                        <a:latin typeface="Cambria"/>
                        <a:ea typeface="ＭＳ 明朝"/>
                        <a:cs typeface="Times New Roman"/>
                      </a:endParaRPr>
                    </a:p>
                  </a:txBody>
                  <a:tcPr marL="68580" marR="68580" marT="0" marB="0"/>
                </a:tc>
                <a:tc>
                  <a:txBody>
                    <a:bodyPr/>
                    <a:lstStyle/>
                    <a:p>
                      <a:pPr marL="0" marR="0" algn="ctr">
                        <a:lnSpc>
                          <a:spcPct val="100000"/>
                        </a:lnSpc>
                        <a:spcBef>
                          <a:spcPts val="0"/>
                        </a:spcBef>
                        <a:spcAft>
                          <a:spcPts val="0"/>
                        </a:spcAft>
                      </a:pPr>
                      <a:r>
                        <a:rPr lang="en-US" sz="1600" b="1" dirty="0">
                          <a:solidFill>
                            <a:srgbClr val="000000"/>
                          </a:solidFill>
                          <a:effectLst/>
                          <a:latin typeface="Times New Roman"/>
                          <a:ea typeface="ＭＳ 明朝"/>
                          <a:cs typeface="Times New Roman"/>
                        </a:rPr>
                        <a:t>Coefficient</a:t>
                      </a:r>
                      <a:endParaRPr lang="en-US" sz="1600" dirty="0">
                        <a:effectLst/>
                        <a:latin typeface="Cambria"/>
                        <a:ea typeface="ＭＳ 明朝"/>
                        <a:cs typeface="Times New Roman"/>
                      </a:endParaRPr>
                    </a:p>
                  </a:txBody>
                  <a:tcPr marL="68580" marR="68580" marT="0" marB="0"/>
                </a:tc>
                <a:tc>
                  <a:txBody>
                    <a:bodyPr/>
                    <a:lstStyle/>
                    <a:p>
                      <a:pPr marL="0" marR="0" algn="ctr">
                        <a:lnSpc>
                          <a:spcPct val="100000"/>
                        </a:lnSpc>
                        <a:spcBef>
                          <a:spcPts val="0"/>
                        </a:spcBef>
                        <a:spcAft>
                          <a:spcPts val="0"/>
                        </a:spcAft>
                      </a:pPr>
                      <a:r>
                        <a:rPr lang="en-US" sz="1600" b="1" dirty="0">
                          <a:solidFill>
                            <a:srgbClr val="000000"/>
                          </a:solidFill>
                          <a:effectLst/>
                          <a:latin typeface="Times New Roman"/>
                          <a:ea typeface="ＭＳ 明朝"/>
                          <a:cs typeface="Times New Roman"/>
                        </a:rPr>
                        <a:t>P-Value</a:t>
                      </a:r>
                      <a:endParaRPr lang="en-US" sz="1600" dirty="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dirty="0">
                          <a:solidFill>
                            <a:srgbClr val="222222"/>
                          </a:solidFill>
                          <a:effectLst/>
                          <a:latin typeface="Times New Roman"/>
                          <a:ea typeface="ＭＳ 明朝"/>
                          <a:cs typeface="Times New Roman"/>
                        </a:rPr>
                        <a:t>Tickets Sold in China</a:t>
                      </a:r>
                      <a:endParaRPr lang="en-US" sz="1400" dirty="0">
                        <a:effectLst/>
                        <a:latin typeface="Cambria"/>
                        <a:ea typeface="ＭＳ 明朝"/>
                        <a:cs typeface="Times New Roman"/>
                      </a:endParaRPr>
                    </a:p>
                    <a:p>
                      <a:pPr marL="0" marR="0" algn="ctr">
                        <a:spcBef>
                          <a:spcPts val="0"/>
                        </a:spcBef>
                        <a:spcAft>
                          <a:spcPts val="0"/>
                        </a:spcAft>
                      </a:pPr>
                      <a:r>
                        <a:rPr lang="en-US" sz="1400" dirty="0">
                          <a:effectLst/>
                          <a:latin typeface="Times New Roman"/>
                          <a:ea typeface="Times New Roman"/>
                          <a:cs typeface="Times New Roman"/>
                        </a:rPr>
                        <a:t> </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China</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0.986</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0.002</a:t>
                      </a:r>
                      <a:endParaRPr lang="en-US" sz="1400" dirty="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Tickets Sold per Hundred Thousand People in China</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Total Gross in China</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0.987</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0.002</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Screens in China</a:t>
                      </a:r>
                      <a:endParaRPr lang="en-US" sz="1400">
                        <a:effectLst/>
                        <a:latin typeface="Cambria"/>
                        <a:ea typeface="ＭＳ 明朝"/>
                        <a:cs typeface="Times New Roman"/>
                      </a:endParaRPr>
                    </a:p>
                    <a:p>
                      <a:pPr marL="0" marR="0" algn="ctr">
                        <a:spcBef>
                          <a:spcPts val="0"/>
                        </a:spcBef>
                        <a:spcAft>
                          <a:spcPts val="0"/>
                        </a:spcAft>
                      </a:pPr>
                      <a:r>
                        <a:rPr lang="en-US" sz="1400">
                          <a:effectLst/>
                          <a:latin typeface="Times New Roman"/>
                          <a:ea typeface="Times New Roman"/>
                          <a:cs typeface="Times New Roman"/>
                        </a:rPr>
                        <a:t> </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China</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0.937</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0.019</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Ticket Price in China</a:t>
                      </a:r>
                      <a:endParaRPr lang="en-US" sz="1400">
                        <a:effectLst/>
                        <a:latin typeface="Cambria"/>
                        <a:ea typeface="ＭＳ 明朝"/>
                        <a:cs typeface="Times New Roman"/>
                      </a:endParaRPr>
                    </a:p>
                    <a:p>
                      <a:pPr marL="0" marR="0" algn="ctr">
                        <a:spcBef>
                          <a:spcPts val="0"/>
                        </a:spcBef>
                        <a:spcAft>
                          <a:spcPts val="0"/>
                        </a:spcAft>
                      </a:pPr>
                      <a:r>
                        <a:rPr lang="en-US" sz="1400">
                          <a:effectLst/>
                          <a:latin typeface="Times New Roman"/>
                          <a:ea typeface="Times New Roman"/>
                          <a:cs typeface="Times New Roman"/>
                        </a:rPr>
                        <a:t> </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Total Gross in China</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-0.587</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0.298</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dirty="0">
                          <a:solidFill>
                            <a:srgbClr val="222222"/>
                          </a:solidFill>
                          <a:effectLst/>
                          <a:latin typeface="Times New Roman"/>
                          <a:ea typeface="ＭＳ 明朝"/>
                          <a:cs typeface="Times New Roman"/>
                        </a:rPr>
                        <a:t>New Movies Released in </a:t>
                      </a:r>
                      <a:r>
                        <a:rPr lang="en-US" sz="1400" dirty="0" smtClean="0">
                          <a:solidFill>
                            <a:srgbClr val="222222"/>
                          </a:solidFill>
                          <a:effectLst/>
                          <a:latin typeface="Times New Roman"/>
                          <a:ea typeface="ＭＳ 明朝"/>
                          <a:cs typeface="Times New Roman"/>
                        </a:rPr>
                        <a:t>China</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China</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0.885</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0.046</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Tickets Sold in Japan</a:t>
                      </a:r>
                      <a:endParaRPr lang="en-US" sz="1400">
                        <a:effectLst/>
                        <a:latin typeface="Cambria"/>
                        <a:ea typeface="ＭＳ 明朝"/>
                        <a:cs typeface="Times New Roman"/>
                      </a:endParaRPr>
                    </a:p>
                    <a:p>
                      <a:pPr marL="0" marR="0" algn="ctr">
                        <a:spcBef>
                          <a:spcPts val="0"/>
                        </a:spcBef>
                        <a:spcAft>
                          <a:spcPts val="0"/>
                        </a:spcAft>
                      </a:pPr>
                      <a:r>
                        <a:rPr lang="en-US" sz="1400">
                          <a:effectLst/>
                          <a:latin typeface="Times New Roman"/>
                          <a:ea typeface="Times New Roman"/>
                          <a:cs typeface="Times New Roman"/>
                        </a:rPr>
                        <a:t> </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Total Gross in Japan</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-0.077</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0.902</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Tickets Sold per Hundred Thousand People in Japan</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Japan</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-0.076</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0.903</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Screens in Japan</a:t>
                      </a:r>
                      <a:endParaRPr lang="en-US" sz="1400">
                        <a:effectLst/>
                        <a:latin typeface="Cambria"/>
                        <a:ea typeface="ＭＳ 明朝"/>
                        <a:cs typeface="Times New Roman"/>
                      </a:endParaRPr>
                    </a:p>
                    <a:p>
                      <a:pPr marL="0" marR="0" algn="ctr">
                        <a:spcBef>
                          <a:spcPts val="0"/>
                        </a:spcBef>
                        <a:spcAft>
                          <a:spcPts val="0"/>
                        </a:spcAft>
                      </a:pPr>
                      <a:r>
                        <a:rPr lang="en-US" sz="1400">
                          <a:effectLst/>
                          <a:latin typeface="Times New Roman"/>
                          <a:ea typeface="Times New Roman"/>
                          <a:cs typeface="Times New Roman"/>
                        </a:rPr>
                        <a:t> </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Japan</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-0.310</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0.612</a:t>
                      </a:r>
                      <a:endParaRPr lang="en-US" sz="140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a:solidFill>
                            <a:srgbClr val="222222"/>
                          </a:solidFill>
                          <a:effectLst/>
                          <a:latin typeface="Times New Roman"/>
                          <a:ea typeface="ＭＳ 明朝"/>
                          <a:cs typeface="Times New Roman"/>
                        </a:rPr>
                        <a:t>Ticket Price in Japan</a:t>
                      </a:r>
                      <a:endParaRPr lang="en-US" sz="1400">
                        <a:effectLst/>
                        <a:latin typeface="Cambria"/>
                        <a:ea typeface="ＭＳ 明朝"/>
                        <a:cs typeface="Times New Roman"/>
                      </a:endParaRPr>
                    </a:p>
                    <a:p>
                      <a:pPr marL="0" marR="0" algn="ctr">
                        <a:spcBef>
                          <a:spcPts val="0"/>
                        </a:spcBef>
                        <a:spcAft>
                          <a:spcPts val="0"/>
                        </a:spcAft>
                      </a:pPr>
                      <a:r>
                        <a:rPr lang="en-US" sz="1400">
                          <a:effectLst/>
                          <a:latin typeface="Times New Roman"/>
                          <a:ea typeface="Times New Roman"/>
                          <a:cs typeface="Times New Roman"/>
                        </a:rPr>
                        <a:t> </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Total Gross in Japan</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0.219</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0.723</a:t>
                      </a:r>
                      <a:endParaRPr lang="en-US" sz="1400" dirty="0">
                        <a:effectLst/>
                        <a:latin typeface="Cambria"/>
                        <a:ea typeface="ＭＳ 明朝"/>
                        <a:cs typeface="Times New Roman"/>
                      </a:endParaRPr>
                    </a:p>
                  </a:txBody>
                  <a:tcPr marL="68580" marR="68580" marT="0" marB="0"/>
                </a:tc>
              </a:tr>
              <a:tr h="370840">
                <a:tc>
                  <a:txBody>
                    <a:bodyPr/>
                    <a:lstStyle/>
                    <a:p>
                      <a:pPr marL="0" marR="0" algn="ctr">
                        <a:spcBef>
                          <a:spcPts val="0"/>
                        </a:spcBef>
                        <a:spcAft>
                          <a:spcPts val="0"/>
                        </a:spcAft>
                      </a:pPr>
                      <a:r>
                        <a:rPr lang="en-US" sz="1400" dirty="0">
                          <a:solidFill>
                            <a:srgbClr val="222222"/>
                          </a:solidFill>
                          <a:effectLst/>
                          <a:latin typeface="Times New Roman"/>
                          <a:ea typeface="ＭＳ 明朝"/>
                          <a:cs typeface="Times New Roman"/>
                        </a:rPr>
                        <a:t>New Movies Released in </a:t>
                      </a:r>
                      <a:r>
                        <a:rPr lang="en-US" sz="1400" dirty="0" smtClean="0">
                          <a:solidFill>
                            <a:srgbClr val="222222"/>
                          </a:solidFill>
                          <a:effectLst/>
                          <a:latin typeface="Times New Roman"/>
                          <a:ea typeface="ＭＳ 明朝"/>
                          <a:cs typeface="Times New Roman"/>
                        </a:rPr>
                        <a:t>Japan</a:t>
                      </a:r>
                      <a:r>
                        <a:rPr lang="en-US" sz="1400" dirty="0">
                          <a:effectLst/>
                          <a:latin typeface="Times New Roman"/>
                          <a:ea typeface="Times New Roman"/>
                          <a:cs typeface="Times New Roman"/>
                        </a:rPr>
                        <a:t> </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Total Gross in Japan</a:t>
                      </a:r>
                      <a:endParaRPr lang="en-US" sz="1400" dirty="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a:solidFill>
                            <a:srgbClr val="000000"/>
                          </a:solidFill>
                          <a:effectLst/>
                          <a:latin typeface="Times New Roman"/>
                          <a:ea typeface="ＭＳ 明朝"/>
                          <a:cs typeface="Times New Roman"/>
                        </a:rPr>
                        <a:t>0.877</a:t>
                      </a:r>
                      <a:endParaRPr lang="en-US" sz="1400">
                        <a:effectLst/>
                        <a:latin typeface="Cambria"/>
                        <a:ea typeface="ＭＳ 明朝"/>
                        <a:cs typeface="Times New Roman"/>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Times New Roman"/>
                          <a:ea typeface="ＭＳ 明朝"/>
                          <a:cs typeface="Times New Roman"/>
                        </a:rPr>
                        <a:t>0.051</a:t>
                      </a:r>
                      <a:endParaRPr lang="en-US" sz="1400" dirty="0">
                        <a:effectLst/>
                        <a:latin typeface="Cambria"/>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59427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regression test</a:t>
            </a:r>
          </a:p>
          <a:p>
            <a:pPr lvl="1">
              <a:buFont typeface="Arial"/>
              <a:buChar char="•"/>
            </a:pPr>
            <a:r>
              <a:rPr lang="en-US" dirty="0" smtClean="0"/>
              <a:t>Great for time-series data</a:t>
            </a:r>
          </a:p>
          <a:p>
            <a:pPr lvl="1">
              <a:buFont typeface="Arial"/>
              <a:buChar char="•"/>
            </a:pPr>
            <a:r>
              <a:rPr lang="en-US" dirty="0" smtClean="0"/>
              <a:t>Predicts correlation between variables</a:t>
            </a:r>
          </a:p>
          <a:p>
            <a:r>
              <a:rPr lang="en-US" dirty="0" smtClean="0"/>
              <a:t>Numerical outcomes represented by R</a:t>
            </a:r>
            <a:r>
              <a:rPr lang="en-US" baseline="30000" dirty="0" smtClean="0"/>
              <a:t>2</a:t>
            </a:r>
            <a:r>
              <a:rPr lang="en-US" dirty="0" smtClean="0"/>
              <a:t> and  Root Mean Square Error (RMSE)</a:t>
            </a:r>
          </a:p>
          <a:p>
            <a:pPr lvl="1">
              <a:buFont typeface="Arial"/>
              <a:buChar char="•"/>
            </a:pPr>
            <a:r>
              <a:rPr lang="en-US" dirty="0" smtClean="0"/>
              <a:t>R</a:t>
            </a:r>
            <a:r>
              <a:rPr lang="en-US" baseline="30000" dirty="0" smtClean="0"/>
              <a:t>2</a:t>
            </a:r>
            <a:r>
              <a:rPr lang="en-US" dirty="0" smtClean="0"/>
              <a:t> value closer to 1 indicates tighter fit of regression</a:t>
            </a:r>
          </a:p>
          <a:p>
            <a:pPr lvl="1">
              <a:buFont typeface="Arial"/>
              <a:buChar char="•"/>
            </a:pPr>
            <a:r>
              <a:rPr lang="en-US" dirty="0" smtClean="0"/>
              <a:t>Smaller RMSE value indicates more reliable prediction</a:t>
            </a:r>
          </a:p>
        </p:txBody>
      </p:sp>
    </p:spTree>
    <p:extLst>
      <p:ext uri="{BB962C8B-B14F-4D97-AF65-F5344CB8AC3E}">
        <p14:creationId xmlns:p14="http://schemas.microsoft.com/office/powerpoint/2010/main" val="388694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and R</a:t>
            </a:r>
            <a:r>
              <a:rPr lang="en-US" baseline="30000" dirty="0" smtClean="0"/>
              <a:t>2</a:t>
            </a:r>
            <a:r>
              <a:rPr lang="en-US" dirty="0" smtClean="0"/>
              <a:t> Results</a:t>
            </a:r>
            <a:endParaRPr lang="en-US" dirty="0"/>
          </a:p>
        </p:txBody>
      </p:sp>
      <p:graphicFrame>
        <p:nvGraphicFramePr>
          <p:cNvPr id="6" name="Content Placeholder 8"/>
          <p:cNvGraphicFramePr>
            <a:graphicFrameLocks/>
          </p:cNvGraphicFramePr>
          <p:nvPr>
            <p:extLst>
              <p:ext uri="{D42A27DB-BD31-4B8C-83A1-F6EECF244321}">
                <p14:modId xmlns:p14="http://schemas.microsoft.com/office/powerpoint/2010/main" val="2223187741"/>
              </p:ext>
            </p:extLst>
          </p:nvPr>
        </p:nvGraphicFramePr>
        <p:xfrm>
          <a:off x="1270090" y="1648250"/>
          <a:ext cx="6594200" cy="1112520"/>
        </p:xfrm>
        <a:graphic>
          <a:graphicData uri="http://schemas.openxmlformats.org/drawingml/2006/table">
            <a:tbl>
              <a:tblPr firstRow="1" bandRow="1">
                <a:tableStyleId>{5C22544A-7EE6-4342-B048-85BDC9FD1C3A}</a:tableStyleId>
              </a:tblPr>
              <a:tblGrid>
                <a:gridCol w="2681298"/>
                <a:gridCol w="2159252"/>
                <a:gridCol w="1753650"/>
              </a:tblGrid>
              <a:tr h="370840">
                <a:tc>
                  <a:txBody>
                    <a:bodyPr/>
                    <a:lstStyle/>
                    <a:p>
                      <a:pPr marL="0" marR="0" algn="ctr">
                        <a:spcBef>
                          <a:spcPts val="0"/>
                        </a:spcBef>
                        <a:spcAft>
                          <a:spcPts val="0"/>
                        </a:spcAft>
                      </a:pPr>
                      <a:r>
                        <a:rPr lang="en-US" sz="1500" b="1" dirty="0" smtClean="0">
                          <a:solidFill>
                            <a:srgbClr val="000000"/>
                          </a:solidFill>
                          <a:effectLst/>
                          <a:latin typeface="Times New Roman"/>
                          <a:ea typeface="ＭＳ 明朝"/>
                          <a:cs typeface="Times New Roman"/>
                        </a:rPr>
                        <a:t>Aggregate Country Data</a:t>
                      </a:r>
                      <a:endParaRPr lang="en-US" sz="1500" dirty="0">
                        <a:effectLst/>
                        <a:latin typeface="Times New Roman"/>
                        <a:ea typeface="ＭＳ 明朝"/>
                        <a:cs typeface="Times New Roman"/>
                      </a:endParaRPr>
                    </a:p>
                  </a:txBody>
                  <a:tcPr marL="63500" marR="63500" marT="63500" marB="63500"/>
                </a:tc>
                <a:tc>
                  <a:txBody>
                    <a:bodyPr/>
                    <a:lstStyle/>
                    <a:p>
                      <a:pPr marL="0" marR="0" algn="ctr">
                        <a:spcBef>
                          <a:spcPts val="0"/>
                        </a:spcBef>
                        <a:spcAft>
                          <a:spcPts val="0"/>
                        </a:spcAft>
                      </a:pPr>
                      <a:r>
                        <a:rPr lang="en-US" sz="1500" b="1" dirty="0" smtClean="0">
                          <a:solidFill>
                            <a:srgbClr val="000000"/>
                          </a:solidFill>
                          <a:effectLst/>
                          <a:latin typeface="Times New Roman"/>
                          <a:ea typeface="ＭＳ 明朝"/>
                          <a:cs typeface="Times New Roman"/>
                        </a:rPr>
                        <a:t>R-Squared Value</a:t>
                      </a:r>
                      <a:endParaRPr lang="en-US" sz="1500" dirty="0">
                        <a:effectLst/>
                        <a:latin typeface="Times New Roman"/>
                        <a:ea typeface="ＭＳ 明朝"/>
                        <a:cs typeface="Times New Roman"/>
                      </a:endParaRPr>
                    </a:p>
                  </a:txBody>
                  <a:tcPr marL="63500" marR="63500" marT="63500" marB="63500"/>
                </a:tc>
                <a:tc>
                  <a:txBody>
                    <a:bodyPr/>
                    <a:lstStyle/>
                    <a:p>
                      <a:pPr marL="0" marR="0" algn="ctr">
                        <a:spcBef>
                          <a:spcPts val="0"/>
                        </a:spcBef>
                        <a:spcAft>
                          <a:spcPts val="0"/>
                        </a:spcAft>
                      </a:pPr>
                      <a:r>
                        <a:rPr lang="en-US" sz="1500" b="1" dirty="0" smtClean="0">
                          <a:solidFill>
                            <a:srgbClr val="000000"/>
                          </a:solidFill>
                          <a:effectLst/>
                          <a:latin typeface="Times New Roman"/>
                          <a:ea typeface="ＭＳ 明朝"/>
                          <a:cs typeface="Times New Roman"/>
                        </a:rPr>
                        <a:t>RMSE</a:t>
                      </a:r>
                      <a:endParaRPr lang="en-US" sz="1500" dirty="0">
                        <a:effectLst/>
                        <a:latin typeface="Times New Roman"/>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smtClean="0">
                          <a:solidFill>
                            <a:srgbClr val="222222"/>
                          </a:solidFill>
                          <a:effectLst/>
                          <a:latin typeface="Times New Roman"/>
                          <a:ea typeface="ＭＳ 明朝"/>
                          <a:cs typeface="Times New Roman"/>
                        </a:rPr>
                        <a:t>China</a:t>
                      </a:r>
                    </a:p>
                  </a:txBody>
                  <a:tcPr marL="63500" marR="63500" marT="63500" marB="63500"/>
                </a:tc>
                <a:tc>
                  <a:txBody>
                    <a:bodyPr/>
                    <a:lstStyle/>
                    <a:p>
                      <a:pPr marL="0" marR="0" algn="ctr">
                        <a:spcBef>
                          <a:spcPts val="0"/>
                        </a:spcBef>
                        <a:spcAft>
                          <a:spcPts val="0"/>
                        </a:spcAft>
                      </a:pPr>
                      <a:r>
                        <a:rPr lang="en-US" sz="1500" kern="1200" dirty="0" smtClean="0">
                          <a:solidFill>
                            <a:schemeClr val="dk1"/>
                          </a:solidFill>
                          <a:effectLst/>
                          <a:latin typeface="Times New Roman"/>
                          <a:ea typeface="+mn-ea"/>
                          <a:cs typeface="Times New Roman"/>
                        </a:rPr>
                        <a:t>0.296 </a:t>
                      </a:r>
                      <a:endParaRPr lang="en-US" sz="1500" dirty="0">
                        <a:effectLst/>
                        <a:latin typeface="Times New Roman"/>
                        <a:ea typeface="ＭＳ 明朝"/>
                        <a:cs typeface="Times New Roman"/>
                      </a:endParaRPr>
                    </a:p>
                  </a:txBody>
                  <a:tcPr marL="63500" marR="63500" marT="63500" marB="63500"/>
                </a:tc>
                <a:tc>
                  <a:txBody>
                    <a:bodyPr/>
                    <a:lstStyle/>
                    <a:p>
                      <a:pPr marL="0" marR="0" algn="ctr">
                        <a:spcBef>
                          <a:spcPts val="0"/>
                        </a:spcBef>
                        <a:spcAft>
                          <a:spcPts val="0"/>
                        </a:spcAft>
                      </a:pPr>
                      <a:r>
                        <a:rPr lang="en-US" sz="1500" kern="1200" dirty="0" smtClean="0">
                          <a:solidFill>
                            <a:schemeClr val="dk1"/>
                          </a:solidFill>
                          <a:effectLst/>
                          <a:latin typeface="Times New Roman"/>
                          <a:ea typeface="+mn-ea"/>
                          <a:cs typeface="Times New Roman"/>
                        </a:rPr>
                        <a:t>1258.38</a:t>
                      </a:r>
                      <a:r>
                        <a:rPr lang="en-US" sz="1500" dirty="0" smtClean="0">
                          <a:effectLst/>
                          <a:latin typeface="Times New Roman"/>
                          <a:cs typeface="Times New Roman"/>
                        </a:rPr>
                        <a:t> </a:t>
                      </a:r>
                      <a:endParaRPr lang="en-US" sz="1500" dirty="0">
                        <a:effectLst/>
                        <a:latin typeface="Times New Roman"/>
                        <a:ea typeface="ＭＳ 明朝"/>
                        <a:cs typeface="Times New Roman"/>
                      </a:endParaRPr>
                    </a:p>
                  </a:txBody>
                  <a:tcPr marL="63500" marR="63500" marT="63500" marB="63500"/>
                </a:tc>
              </a:tr>
              <a:tr h="370840">
                <a:tc>
                  <a:txBody>
                    <a:bodyPr/>
                    <a:lstStyle/>
                    <a:p>
                      <a:pPr marL="0" marR="0" algn="ctr">
                        <a:spcBef>
                          <a:spcPts val="0"/>
                        </a:spcBef>
                        <a:spcAft>
                          <a:spcPts val="0"/>
                        </a:spcAft>
                      </a:pPr>
                      <a:r>
                        <a:rPr lang="en-US" sz="1500" dirty="0" smtClean="0">
                          <a:solidFill>
                            <a:srgbClr val="222222"/>
                          </a:solidFill>
                          <a:effectLst/>
                          <a:latin typeface="Times New Roman"/>
                          <a:ea typeface="ＭＳ 明朝"/>
                          <a:cs typeface="Times New Roman"/>
                        </a:rPr>
                        <a:t>Japan</a:t>
                      </a:r>
                    </a:p>
                  </a:txBody>
                  <a:tcPr marL="63500" marR="63500" marT="63500" marB="63500"/>
                </a:tc>
                <a:tc>
                  <a:txBody>
                    <a:bodyPr/>
                    <a:lstStyle/>
                    <a:p>
                      <a:pPr marL="0" marR="0" algn="ctr">
                        <a:spcBef>
                          <a:spcPts val="0"/>
                        </a:spcBef>
                        <a:spcAft>
                          <a:spcPts val="0"/>
                        </a:spcAft>
                      </a:pPr>
                      <a:r>
                        <a:rPr lang="en-US" sz="1500" kern="1200" dirty="0" smtClean="0">
                          <a:solidFill>
                            <a:schemeClr val="dk1"/>
                          </a:solidFill>
                          <a:effectLst/>
                          <a:latin typeface="Times New Roman"/>
                          <a:ea typeface="+mn-ea"/>
                          <a:cs typeface="Times New Roman"/>
                        </a:rPr>
                        <a:t>-4.064 </a:t>
                      </a:r>
                      <a:endParaRPr lang="en-US" sz="1500" dirty="0">
                        <a:effectLst/>
                        <a:latin typeface="Times New Roman"/>
                        <a:ea typeface="ＭＳ 明朝"/>
                        <a:cs typeface="Times New Roman"/>
                      </a:endParaRPr>
                    </a:p>
                  </a:txBody>
                  <a:tcPr marL="63500" marR="63500" marT="63500" marB="63500"/>
                </a:tc>
                <a:tc>
                  <a:txBody>
                    <a:bodyPr/>
                    <a:lstStyle/>
                    <a:p>
                      <a:pPr marL="0" marR="0" algn="ctr">
                        <a:spcBef>
                          <a:spcPts val="0"/>
                        </a:spcBef>
                        <a:spcAft>
                          <a:spcPts val="0"/>
                        </a:spcAft>
                      </a:pPr>
                      <a:r>
                        <a:rPr lang="en-US" sz="1500" kern="1200" dirty="0" smtClean="0">
                          <a:solidFill>
                            <a:schemeClr val="dk1"/>
                          </a:solidFill>
                          <a:effectLst/>
                          <a:latin typeface="Times New Roman"/>
                          <a:ea typeface="+mn-ea"/>
                          <a:cs typeface="Times New Roman"/>
                        </a:rPr>
                        <a:t>4626.96</a:t>
                      </a:r>
                      <a:r>
                        <a:rPr lang="en-US" sz="1500" dirty="0" smtClean="0">
                          <a:effectLst/>
                          <a:latin typeface="Times New Roman"/>
                          <a:cs typeface="Times New Roman"/>
                        </a:rPr>
                        <a:t> </a:t>
                      </a:r>
                      <a:endParaRPr lang="en-US" sz="1500" dirty="0">
                        <a:effectLst/>
                        <a:latin typeface="Times New Roman"/>
                        <a:ea typeface="ＭＳ 明朝"/>
                        <a:cs typeface="Times New Roman"/>
                      </a:endParaRPr>
                    </a:p>
                  </a:txBody>
                  <a:tcPr marL="63500" marR="63500" marT="63500" marB="63500"/>
                </a:tc>
              </a:tr>
            </a:tbl>
          </a:graphicData>
        </a:graphic>
      </p:graphicFrame>
      <p:sp>
        <p:nvSpPr>
          <p:cNvPr id="7" name="Content Placeholder 2"/>
          <p:cNvSpPr>
            <a:spLocks noGrp="1"/>
          </p:cNvSpPr>
          <p:nvPr>
            <p:ph idx="1"/>
          </p:nvPr>
        </p:nvSpPr>
        <p:spPr>
          <a:xfrm>
            <a:off x="457200" y="3194093"/>
            <a:ext cx="8229600" cy="2932070"/>
          </a:xfrm>
        </p:spPr>
        <p:txBody>
          <a:bodyPr>
            <a:noAutofit/>
          </a:bodyPr>
          <a:lstStyle/>
          <a:p>
            <a:pPr marL="0" indent="0">
              <a:buNone/>
            </a:pPr>
            <a:r>
              <a:rPr lang="en-US" sz="2000" dirty="0" smtClean="0"/>
              <a:t>China's </a:t>
            </a:r>
            <a:r>
              <a:rPr lang="en-US" sz="2000" dirty="0"/>
              <a:t>box office: </a:t>
            </a:r>
            <a:endParaRPr lang="en-US" sz="2000" dirty="0" smtClean="0"/>
          </a:p>
          <a:p>
            <a:pPr marL="0" indent="0">
              <a:buNone/>
            </a:pPr>
            <a:r>
              <a:rPr lang="en-US" sz="2000" i="1" dirty="0" smtClean="0"/>
              <a:t>Total </a:t>
            </a:r>
            <a:r>
              <a:rPr lang="en-US" sz="2000" i="1" dirty="0"/>
              <a:t>Gross</a:t>
            </a:r>
            <a:r>
              <a:rPr lang="en-US" sz="2000" dirty="0"/>
              <a:t> = 1.5468 x </a:t>
            </a:r>
            <a:r>
              <a:rPr lang="en-US" sz="2000" i="1" dirty="0"/>
              <a:t>Tickets Sold (Millions)</a:t>
            </a:r>
            <a:r>
              <a:rPr lang="en-US" sz="2000" dirty="0"/>
              <a:t> + 0.1453 x </a:t>
            </a:r>
            <a:r>
              <a:rPr lang="en-US" sz="2000" i="1" dirty="0"/>
              <a:t>Number of Screens</a:t>
            </a:r>
            <a:r>
              <a:rPr lang="en-US" sz="2000" dirty="0"/>
              <a:t> - 0.0009 x </a:t>
            </a:r>
            <a:r>
              <a:rPr lang="en-US" sz="2000" i="1" dirty="0"/>
              <a:t>Ticket Price (USD)</a:t>
            </a:r>
            <a:r>
              <a:rPr lang="en-US" sz="2000" dirty="0"/>
              <a:t> + 1.4862 </a:t>
            </a:r>
            <a:r>
              <a:rPr lang="en-US" sz="2000" i="1" dirty="0"/>
              <a:t>Movies Released</a:t>
            </a:r>
            <a:r>
              <a:rPr lang="en-US" sz="2000" dirty="0"/>
              <a:t> - 549.2727</a:t>
            </a:r>
          </a:p>
          <a:p>
            <a:pPr marL="0" indent="0">
              <a:buNone/>
            </a:pPr>
            <a:endParaRPr lang="en-US" sz="2000" dirty="0" smtClean="0"/>
          </a:p>
          <a:p>
            <a:pPr marL="0" indent="0">
              <a:buNone/>
            </a:pPr>
            <a:r>
              <a:rPr lang="en-US" sz="2000" dirty="0"/>
              <a:t>Japan's box office: </a:t>
            </a:r>
            <a:endParaRPr lang="en-US" sz="2000" dirty="0" smtClean="0"/>
          </a:p>
          <a:p>
            <a:pPr marL="0" indent="0">
              <a:buNone/>
            </a:pPr>
            <a:r>
              <a:rPr lang="en-US" sz="2000" i="1" dirty="0" smtClean="0"/>
              <a:t>Total </a:t>
            </a:r>
            <a:r>
              <a:rPr lang="en-US" sz="2000" i="1" dirty="0"/>
              <a:t>Gross</a:t>
            </a:r>
            <a:r>
              <a:rPr lang="en-US" sz="2000" dirty="0"/>
              <a:t> = -0.0420 x </a:t>
            </a:r>
            <a:r>
              <a:rPr lang="en-US" sz="2000" i="1" dirty="0"/>
              <a:t>Tickets Sold (Millions)</a:t>
            </a:r>
            <a:r>
              <a:rPr lang="en-US" sz="2000" dirty="0"/>
              <a:t> - 0.5222 x </a:t>
            </a:r>
            <a:r>
              <a:rPr lang="en-US" sz="2000" i="1" dirty="0"/>
              <a:t>Number of Screens</a:t>
            </a:r>
            <a:r>
              <a:rPr lang="en-US" sz="2000" dirty="0"/>
              <a:t> + 0.0049 x </a:t>
            </a:r>
            <a:r>
              <a:rPr lang="en-US" sz="2000" i="1" dirty="0"/>
              <a:t>Ticket Price (USD)</a:t>
            </a:r>
            <a:r>
              <a:rPr lang="en-US" sz="2000" dirty="0"/>
              <a:t> + -2.4207 </a:t>
            </a:r>
            <a:r>
              <a:rPr lang="en-US" sz="2000" i="1" dirty="0"/>
              <a:t>Movies Released in Japan</a:t>
            </a:r>
            <a:r>
              <a:rPr lang="en-US" sz="2000" dirty="0"/>
              <a:t> - 6356.8774</a:t>
            </a:r>
          </a:p>
        </p:txBody>
      </p:sp>
    </p:spTree>
    <p:extLst>
      <p:ext uri="{BB962C8B-B14F-4D97-AF65-F5344CB8AC3E}">
        <p14:creationId xmlns:p14="http://schemas.microsoft.com/office/powerpoint/2010/main" val="9837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idx="1"/>
          </p:nvPr>
        </p:nvSpPr>
        <p:spPr/>
        <p:txBody>
          <a:bodyPr>
            <a:noAutofit/>
          </a:bodyPr>
          <a:lstStyle/>
          <a:p>
            <a:r>
              <a:rPr lang="en-US" sz="2200" dirty="0" smtClean="0"/>
              <a:t>The visualization shows that not only is China outpacing Japan in grosses and most box office parameters, but that the disparities between each country has been increasing over time. </a:t>
            </a:r>
          </a:p>
          <a:p>
            <a:r>
              <a:rPr lang="en-US" sz="2200" dirty="0" smtClean="0"/>
              <a:t>Inferential Statistics shows that the parameter values between China and Japan are significantly different. Furthermore, the number of tickets sold, </a:t>
            </a:r>
            <a:r>
              <a:rPr lang="en-US" sz="2200" dirty="0"/>
              <a:t>screens</a:t>
            </a:r>
            <a:r>
              <a:rPr lang="en-US" sz="2200" dirty="0" smtClean="0"/>
              <a:t>, and new releases positively correlate with China’s gross. In contrast, Japan’s gross positively correlates with ticket prices</a:t>
            </a:r>
            <a:endParaRPr lang="en-US" sz="2200" dirty="0"/>
          </a:p>
          <a:p>
            <a:r>
              <a:rPr lang="en-US" sz="2200" dirty="0" smtClean="0"/>
              <a:t>The machine learning with linear regression supports many of the assumptions from Inferential Statistics. However, the results from Japan are questionable to a degree.</a:t>
            </a:r>
          </a:p>
        </p:txBody>
      </p:sp>
    </p:spTree>
    <p:extLst>
      <p:ext uri="{BB962C8B-B14F-4D97-AF65-F5344CB8AC3E}">
        <p14:creationId xmlns:p14="http://schemas.microsoft.com/office/powerpoint/2010/main" val="66800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China’s </a:t>
            </a:r>
            <a:r>
              <a:rPr lang="en-US" dirty="0"/>
              <a:t>film industry appears to be growing </a:t>
            </a:r>
            <a:r>
              <a:rPr lang="en-US" dirty="0" smtClean="0"/>
              <a:t>with all parameters increasing over time. Conversely, Japan’s film industry appears to be stagnating in regards to all metrics.</a:t>
            </a:r>
          </a:p>
          <a:p>
            <a:r>
              <a:rPr lang="en-US" dirty="0" smtClean="0"/>
              <a:t>China’s box office correlates with increased ticket sales, screens, and new releases. This implies that the growth is driven by attendance and not ticket pricing.</a:t>
            </a:r>
          </a:p>
          <a:p>
            <a:r>
              <a:rPr lang="en-US" dirty="0" smtClean="0"/>
              <a:t>Japan’s box office correlates only with increased ticket prices. This implies that any growth is caused by pricing and not increased attendance.</a:t>
            </a:r>
            <a:endParaRPr lang="en-US" dirty="0"/>
          </a:p>
        </p:txBody>
      </p:sp>
    </p:spTree>
    <p:extLst>
      <p:ext uri="{BB962C8B-B14F-4D97-AF65-F5344CB8AC3E}">
        <p14:creationId xmlns:p14="http://schemas.microsoft.com/office/powerpoint/2010/main" val="366910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a:t>Small dataset size</a:t>
            </a:r>
          </a:p>
          <a:p>
            <a:pPr lvl="1">
              <a:buFont typeface="Arial"/>
              <a:buChar char="•"/>
            </a:pPr>
            <a:r>
              <a:rPr lang="en-US" dirty="0"/>
              <a:t>Not enough samples for 5-fold cross-validation</a:t>
            </a:r>
          </a:p>
          <a:p>
            <a:pPr lvl="1">
              <a:buFont typeface="Arial"/>
              <a:buChar char="•"/>
            </a:pPr>
            <a:r>
              <a:rPr lang="en-US" dirty="0"/>
              <a:t>Limited </a:t>
            </a:r>
            <a:r>
              <a:rPr lang="en-US" dirty="0" smtClean="0"/>
              <a:t>scope makes it more difficult to carry out other types of machine learning</a:t>
            </a:r>
            <a:endParaRPr lang="en-US" dirty="0" smtClean="0"/>
          </a:p>
          <a:p>
            <a:r>
              <a:rPr lang="en-US" dirty="0" smtClean="0"/>
              <a:t>Missing information</a:t>
            </a:r>
            <a:endParaRPr lang="en-US" dirty="0" smtClean="0"/>
          </a:p>
          <a:p>
            <a:pPr lvl="1">
              <a:buFont typeface="Arial"/>
              <a:buChar char="•"/>
            </a:pPr>
            <a:r>
              <a:rPr lang="en-US" dirty="0" smtClean="0"/>
              <a:t>Film audience demographics</a:t>
            </a:r>
          </a:p>
          <a:p>
            <a:pPr lvl="1">
              <a:buFont typeface="Arial"/>
              <a:buChar char="•"/>
            </a:pPr>
            <a:r>
              <a:rPr lang="en-US" dirty="0" smtClean="0"/>
              <a:t>Exact size of fil</a:t>
            </a:r>
            <a:r>
              <a:rPr lang="en-US" dirty="0" smtClean="0"/>
              <a:t>m audience</a:t>
            </a:r>
          </a:p>
          <a:p>
            <a:pPr lvl="1">
              <a:buFont typeface="Arial"/>
              <a:buChar char="•"/>
            </a:pPr>
            <a:r>
              <a:rPr lang="en-US" dirty="0" smtClean="0"/>
              <a:t>Genre composition of films</a:t>
            </a:r>
            <a:endParaRPr lang="en-US" dirty="0" smtClean="0"/>
          </a:p>
          <a:p>
            <a:endParaRPr lang="en-US" dirty="0" smtClean="0"/>
          </a:p>
        </p:txBody>
      </p:sp>
    </p:spTree>
    <p:extLst>
      <p:ext uri="{BB962C8B-B14F-4D97-AF65-F5344CB8AC3E}">
        <p14:creationId xmlns:p14="http://schemas.microsoft.com/office/powerpoint/2010/main" val="33669524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Find larger sets </a:t>
            </a:r>
            <a:r>
              <a:rPr lang="en-US" dirty="0" smtClean="0"/>
              <a:t>with more years</a:t>
            </a:r>
          </a:p>
          <a:p>
            <a:pPr lvl="1">
              <a:buFont typeface="Arial"/>
              <a:buChar char="•"/>
            </a:pPr>
            <a:r>
              <a:rPr lang="en-US" dirty="0" smtClean="0"/>
              <a:t>Larger s</a:t>
            </a:r>
            <a:r>
              <a:rPr lang="en-US" dirty="0" smtClean="0"/>
              <a:t>ize allows more reliable testing</a:t>
            </a:r>
          </a:p>
          <a:p>
            <a:pPr lvl="1">
              <a:buFont typeface="Arial"/>
              <a:buChar char="•"/>
            </a:pPr>
            <a:r>
              <a:rPr lang="en-US" dirty="0" smtClean="0"/>
              <a:t>Larger size is more flexible with other forms of testing like </a:t>
            </a:r>
            <a:r>
              <a:rPr lang="en-US" dirty="0"/>
              <a:t>naive Bayes, decision trees, and k-nearest neighbors</a:t>
            </a:r>
            <a:r>
              <a:rPr lang="en-US" dirty="0"/>
              <a:t> </a:t>
            </a:r>
            <a:endParaRPr lang="en-US" dirty="0" smtClean="0"/>
          </a:p>
          <a:p>
            <a:r>
              <a:rPr lang="en-US" dirty="0" smtClean="0"/>
              <a:t>Additional parameters</a:t>
            </a:r>
          </a:p>
          <a:p>
            <a:pPr lvl="1">
              <a:buFont typeface="Arial"/>
              <a:buChar char="•"/>
            </a:pPr>
            <a:r>
              <a:rPr lang="en-US" dirty="0" smtClean="0"/>
              <a:t>Movie genres</a:t>
            </a:r>
          </a:p>
          <a:p>
            <a:pPr lvl="1">
              <a:buFont typeface="Arial"/>
              <a:buChar char="•"/>
            </a:pPr>
            <a:r>
              <a:rPr lang="en-US" dirty="0" smtClean="0"/>
              <a:t>Audience demographics</a:t>
            </a:r>
          </a:p>
          <a:p>
            <a:pPr lvl="1">
              <a:buFont typeface="Arial"/>
              <a:buChar char="•"/>
            </a:pPr>
            <a:r>
              <a:rPr lang="en-US" dirty="0" smtClean="0"/>
              <a:t>Local vs. foreign </a:t>
            </a:r>
            <a:r>
              <a:rPr lang="en-US" dirty="0" smtClean="0"/>
              <a:t>movies</a:t>
            </a:r>
            <a:endParaRPr lang="en-US" dirty="0" smtClean="0"/>
          </a:p>
        </p:txBody>
      </p:sp>
    </p:spTree>
    <p:extLst>
      <p:ext uri="{BB962C8B-B14F-4D97-AF65-F5344CB8AC3E}">
        <p14:creationId xmlns:p14="http://schemas.microsoft.com/office/powerpoint/2010/main" val="336695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Increased interest in foreign box office of China and Japan</a:t>
            </a:r>
          </a:p>
          <a:p>
            <a:pPr lvl="1">
              <a:buFont typeface="Arial"/>
              <a:buChar char="•"/>
            </a:pPr>
            <a:r>
              <a:rPr lang="en-US" dirty="0" smtClean="0"/>
              <a:t>Film industries in countries appear to be increasing since 2012</a:t>
            </a:r>
            <a:endParaRPr lang="en-US" dirty="0"/>
          </a:p>
          <a:p>
            <a:pPr lvl="1">
              <a:buFont typeface="Arial"/>
              <a:buChar char="•"/>
            </a:pPr>
            <a:r>
              <a:rPr lang="en-US" dirty="0" smtClean="0"/>
              <a:t>In contrast, domestic box office grosses become more inconsistent</a:t>
            </a:r>
          </a:p>
          <a:p>
            <a:pPr lvl="1">
              <a:buFont typeface="Arial"/>
              <a:buChar char="•"/>
            </a:pPr>
            <a:r>
              <a:rPr lang="en-US" dirty="0" smtClean="0"/>
              <a:t>Unclear what factors drive box office growth in these countries</a:t>
            </a:r>
          </a:p>
        </p:txBody>
      </p:sp>
    </p:spTree>
    <p:extLst>
      <p:ext uri="{BB962C8B-B14F-4D97-AF65-F5344CB8AC3E}">
        <p14:creationId xmlns:p14="http://schemas.microsoft.com/office/powerpoint/2010/main" val="349858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55000" lnSpcReduction="20000"/>
          </a:bodyPr>
          <a:lstStyle/>
          <a:p>
            <a:pPr marL="742950" lvl="0" indent="-742950">
              <a:buFont typeface="+mj-lt"/>
              <a:buAutoNum type="arabicPeriod"/>
            </a:pPr>
            <a:r>
              <a:rPr lang="en-US" sz="3800" dirty="0" smtClean="0"/>
              <a:t>The </a:t>
            </a:r>
            <a:r>
              <a:rPr lang="en-US" sz="3800" dirty="0"/>
              <a:t>gross and number of tickets sold have been increasing in China but are static in </a:t>
            </a:r>
            <a:r>
              <a:rPr lang="en-US" sz="3800" dirty="0" smtClean="0"/>
              <a:t>Japan. This indicates that China’s is the only one showing growth and would </a:t>
            </a:r>
            <a:r>
              <a:rPr lang="en-US" sz="3800" dirty="0"/>
              <a:t>therefore </a:t>
            </a:r>
            <a:r>
              <a:rPr lang="en-US" sz="3800" dirty="0" smtClean="0"/>
              <a:t>be a </a:t>
            </a:r>
            <a:r>
              <a:rPr lang="en-US" sz="3800" dirty="0"/>
              <a:t>more financially lucrative </a:t>
            </a:r>
            <a:r>
              <a:rPr lang="en-US" sz="3800" dirty="0" smtClean="0"/>
              <a:t>for the </a:t>
            </a:r>
            <a:r>
              <a:rPr lang="en-US" sz="3800" dirty="0"/>
              <a:t>foreseeable future.</a:t>
            </a:r>
          </a:p>
          <a:p>
            <a:pPr marL="742950" lvl="0" indent="-742950">
              <a:buFont typeface="+mj-lt"/>
              <a:buAutoNum type="arabicPeriod"/>
            </a:pPr>
            <a:r>
              <a:rPr lang="en-US" sz="3800" dirty="0"/>
              <a:t>China’s box office grosses increases </a:t>
            </a:r>
            <a:r>
              <a:rPr lang="en-US" sz="3800" dirty="0" smtClean="0"/>
              <a:t>alongside number </a:t>
            </a:r>
            <a:r>
              <a:rPr lang="en-US" sz="3800" dirty="0"/>
              <a:t>of tickets sold, number of screens, and number of new movies. As </a:t>
            </a:r>
            <a:r>
              <a:rPr lang="en-US" sz="3800" dirty="0" smtClean="0"/>
              <a:t>such, </a:t>
            </a:r>
            <a:r>
              <a:rPr lang="en-US" sz="3800" dirty="0"/>
              <a:t>this seems to suggest that greater film attendance would lead to increased revenue as opposed to increased ticket prices. To capitalize on this trend, the industry should invest in additional theaters </a:t>
            </a:r>
            <a:r>
              <a:rPr lang="en-US" sz="3800" dirty="0" smtClean="0"/>
              <a:t>and market to a wide audience. </a:t>
            </a:r>
            <a:endParaRPr lang="en-US" sz="3800" dirty="0"/>
          </a:p>
          <a:p>
            <a:pPr marL="742950" lvl="0" indent="-742950">
              <a:buFont typeface="+mj-lt"/>
              <a:buAutoNum type="arabicPeriod"/>
            </a:pPr>
            <a:r>
              <a:rPr lang="en-US" sz="3800" dirty="0"/>
              <a:t>Japan’s box office grosses increases only in conjunction with ticket price. This would imply that the growth is driven </a:t>
            </a:r>
            <a:r>
              <a:rPr lang="en-US" sz="3800" dirty="0" smtClean="0"/>
              <a:t>by rising ticket prices and a niche audience rather than increased attendance. This means that the industry should focus on raising ticket prices, marketing towards niche audiences, and offering premium services. </a:t>
            </a:r>
            <a:endParaRPr lang="en-US" sz="3800" dirty="0"/>
          </a:p>
        </p:txBody>
      </p:sp>
    </p:spTree>
    <p:extLst>
      <p:ext uri="{BB962C8B-B14F-4D97-AF65-F5344CB8AC3E}">
        <p14:creationId xmlns:p14="http://schemas.microsoft.com/office/powerpoint/2010/main" val="148429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Clients</a:t>
            </a:r>
            <a:endParaRPr lang="en-US" dirty="0"/>
          </a:p>
        </p:txBody>
      </p:sp>
      <p:sp>
        <p:nvSpPr>
          <p:cNvPr id="3" name="Content Placeholder 2"/>
          <p:cNvSpPr>
            <a:spLocks noGrp="1"/>
          </p:cNvSpPr>
          <p:nvPr>
            <p:ph idx="1"/>
          </p:nvPr>
        </p:nvSpPr>
        <p:spPr/>
        <p:txBody>
          <a:bodyPr>
            <a:noAutofit/>
          </a:bodyPr>
          <a:lstStyle/>
          <a:p>
            <a:r>
              <a:rPr lang="en-US" sz="2600" dirty="0" smtClean="0">
                <a:cs typeface="Calibri (body)"/>
              </a:rPr>
              <a:t>Film Industry: identify business strategies are more likely associated with box office growth (i.e. investing in multiplexes, reaching out to a wider audience) </a:t>
            </a:r>
          </a:p>
          <a:p>
            <a:pPr marL="0" indent="0">
              <a:buNone/>
            </a:pPr>
            <a:endParaRPr lang="en-US" sz="2600" dirty="0" smtClean="0">
              <a:cs typeface="Calibri (body)"/>
            </a:endParaRPr>
          </a:p>
          <a:p>
            <a:r>
              <a:rPr lang="en-US" sz="2600" dirty="0" smtClean="0">
                <a:cs typeface="Calibri (body)"/>
              </a:rPr>
              <a:t>Investors: figure out which markets show the most consistent growth</a:t>
            </a:r>
          </a:p>
          <a:p>
            <a:pPr marL="0" indent="0">
              <a:buNone/>
            </a:pPr>
            <a:endParaRPr lang="en-US" sz="2600" dirty="0" smtClean="0">
              <a:cs typeface="Calibri (body)"/>
            </a:endParaRPr>
          </a:p>
          <a:p>
            <a:r>
              <a:rPr lang="en-US" sz="2600" dirty="0" smtClean="0">
                <a:cs typeface="Calibri (body)"/>
              </a:rPr>
              <a:t>Marketing Firms: determine the consumer trends and identify the best advertising methods</a:t>
            </a:r>
            <a:endParaRPr lang="en-US" sz="2600" dirty="0">
              <a:cs typeface="Calibri (body)"/>
            </a:endParaRPr>
          </a:p>
        </p:txBody>
      </p:sp>
    </p:spTree>
    <p:extLst>
      <p:ext uri="{BB962C8B-B14F-4D97-AF65-F5344CB8AC3E}">
        <p14:creationId xmlns:p14="http://schemas.microsoft.com/office/powerpoint/2010/main" val="130568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Wrangling</a:t>
            </a:r>
            <a:endParaRPr lang="en-US" dirty="0"/>
          </a:p>
        </p:txBody>
      </p:sp>
      <p:sp>
        <p:nvSpPr>
          <p:cNvPr id="3" name="Content Placeholder 2"/>
          <p:cNvSpPr>
            <a:spLocks noGrp="1"/>
          </p:cNvSpPr>
          <p:nvPr>
            <p:ph idx="1"/>
          </p:nvPr>
        </p:nvSpPr>
        <p:spPr/>
        <p:txBody>
          <a:bodyPr>
            <a:normAutofit/>
          </a:bodyPr>
          <a:lstStyle/>
          <a:p>
            <a:r>
              <a:rPr lang="en-US" sz="2800" dirty="0" smtClean="0"/>
              <a:t>Data Sources</a:t>
            </a:r>
          </a:p>
          <a:p>
            <a:pPr lvl="1">
              <a:buFont typeface="Arial"/>
              <a:buChar char="•"/>
            </a:pPr>
            <a:r>
              <a:rPr lang="en-US" sz="2400" b="1" dirty="0" smtClean="0"/>
              <a:t>Film </a:t>
            </a:r>
            <a:r>
              <a:rPr lang="en-US" sz="2400" b="1" dirty="0"/>
              <a:t>Industry in China and </a:t>
            </a:r>
            <a:r>
              <a:rPr lang="en-US" sz="2400" b="1" dirty="0" smtClean="0"/>
              <a:t>Japan </a:t>
            </a:r>
            <a:r>
              <a:rPr lang="en-US" sz="2400" dirty="0" smtClean="0"/>
              <a:t>from </a:t>
            </a:r>
            <a:r>
              <a:rPr lang="en-US" sz="2400" dirty="0" err="1" smtClean="0"/>
              <a:t>Kaggle</a:t>
            </a:r>
            <a:endParaRPr lang="en-US" sz="2400" dirty="0" smtClean="0"/>
          </a:p>
          <a:p>
            <a:pPr lvl="1">
              <a:buFont typeface="Arial"/>
              <a:buChar char="•"/>
            </a:pPr>
            <a:r>
              <a:rPr lang="en-US" sz="2400" b="1" dirty="0" smtClean="0"/>
              <a:t>China </a:t>
            </a:r>
            <a:r>
              <a:rPr lang="en-US" sz="2400" b="1" dirty="0"/>
              <a:t>Average </a:t>
            </a:r>
            <a:r>
              <a:rPr lang="en-US" sz="2400" b="1" dirty="0" smtClean="0"/>
              <a:t>Income</a:t>
            </a:r>
            <a:r>
              <a:rPr lang="en-US" sz="2400" dirty="0"/>
              <a:t> </a:t>
            </a:r>
            <a:r>
              <a:rPr lang="en-US" sz="2400" dirty="0" smtClean="0"/>
              <a:t>from </a:t>
            </a:r>
            <a:r>
              <a:rPr lang="en-US" sz="2400" dirty="0"/>
              <a:t>OECD</a:t>
            </a:r>
            <a:endParaRPr lang="en-US" sz="2400" dirty="0" smtClean="0"/>
          </a:p>
          <a:p>
            <a:pPr lvl="1">
              <a:buFont typeface="Arial"/>
              <a:buChar char="•"/>
            </a:pPr>
            <a:r>
              <a:rPr lang="en-US" sz="2400" b="1" dirty="0" smtClean="0"/>
              <a:t>Japan Average </a:t>
            </a:r>
            <a:r>
              <a:rPr lang="en-US" sz="2400" b="1" dirty="0"/>
              <a:t>Income</a:t>
            </a:r>
            <a:r>
              <a:rPr lang="en-US" sz="2400" dirty="0"/>
              <a:t> </a:t>
            </a:r>
            <a:r>
              <a:rPr lang="en-US" sz="2400" dirty="0" smtClean="0"/>
              <a:t>from </a:t>
            </a:r>
            <a:r>
              <a:rPr lang="en-US" sz="2400" dirty="0"/>
              <a:t>Bureau of Statistics</a:t>
            </a:r>
          </a:p>
          <a:p>
            <a:pPr lvl="1">
              <a:buFont typeface="Arial"/>
              <a:buChar char="•"/>
            </a:pPr>
            <a:r>
              <a:rPr lang="en-US" sz="2400" b="1" dirty="0" smtClean="0"/>
              <a:t>World Population</a:t>
            </a:r>
            <a:r>
              <a:rPr lang="en-US" sz="2400" dirty="0" smtClean="0"/>
              <a:t> </a:t>
            </a:r>
            <a:r>
              <a:rPr lang="en-US" sz="2400" dirty="0" smtClean="0"/>
              <a:t>from </a:t>
            </a:r>
            <a:r>
              <a:rPr lang="en-US" sz="2400" dirty="0"/>
              <a:t>Global Social </a:t>
            </a:r>
            <a:r>
              <a:rPr lang="en-US" sz="2400" dirty="0" smtClean="0"/>
              <a:t>Change</a:t>
            </a:r>
          </a:p>
          <a:p>
            <a:pPr lvl="1">
              <a:buFont typeface="Arial"/>
              <a:buChar char="•"/>
            </a:pPr>
            <a:r>
              <a:rPr lang="en-US" sz="2400" b="1" dirty="0" smtClean="0"/>
              <a:t>Big Mac Index</a:t>
            </a:r>
            <a:r>
              <a:rPr lang="en-US" sz="2400" dirty="0" smtClean="0"/>
              <a:t> from the Economist</a:t>
            </a:r>
            <a:endParaRPr lang="en-US" sz="2400" b="1" dirty="0" smtClean="0"/>
          </a:p>
          <a:p>
            <a:r>
              <a:rPr lang="en-US" sz="2800" dirty="0" smtClean="0"/>
              <a:t>Data Wrangling</a:t>
            </a:r>
            <a:endParaRPr lang="en-US" sz="2800" dirty="0"/>
          </a:p>
          <a:p>
            <a:pPr lvl="1">
              <a:buFont typeface="Arial"/>
              <a:buChar char="•"/>
            </a:pPr>
            <a:r>
              <a:rPr lang="en-US" sz="2400" dirty="0" smtClean="0"/>
              <a:t>Monetary values in China and Japan dataset scaled using Purchasing power parity (PPP) from Big Mac Index</a:t>
            </a:r>
          </a:p>
          <a:p>
            <a:pPr lvl="1">
              <a:buFont typeface="Arial"/>
              <a:buChar char="•"/>
            </a:pPr>
            <a:r>
              <a:rPr lang="en-US" sz="2400" dirty="0" smtClean="0"/>
              <a:t>Combined data sources into singular </a:t>
            </a:r>
            <a:r>
              <a:rPr lang="en-US" sz="2400" dirty="0" smtClean="0"/>
              <a:t>CSV file</a:t>
            </a:r>
          </a:p>
        </p:txBody>
      </p:sp>
    </p:spTree>
    <p:extLst>
      <p:ext uri="{BB962C8B-B14F-4D97-AF65-F5344CB8AC3E}">
        <p14:creationId xmlns:p14="http://schemas.microsoft.com/office/powerpoint/2010/main" val="15717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(Cont.)</a:t>
            </a:r>
            <a:endParaRPr lang="en-US" dirty="0"/>
          </a:p>
        </p:txBody>
      </p:sp>
      <p:sp>
        <p:nvSpPr>
          <p:cNvPr id="3" name="Content Placeholder 2"/>
          <p:cNvSpPr>
            <a:spLocks noGrp="1"/>
          </p:cNvSpPr>
          <p:nvPr>
            <p:ph idx="1"/>
          </p:nvPr>
        </p:nvSpPr>
        <p:spPr/>
        <p:txBody>
          <a:bodyPr>
            <a:normAutofit/>
          </a:bodyPr>
          <a:lstStyle/>
          <a:p>
            <a:r>
              <a:rPr lang="en-US" dirty="0" smtClean="0"/>
              <a:t>Dataset was loaded in Python 3 of </a:t>
            </a:r>
            <a:r>
              <a:rPr lang="en-US" dirty="0" err="1" smtClean="0"/>
              <a:t>Jupyter</a:t>
            </a:r>
            <a:r>
              <a:rPr lang="en-US" dirty="0" smtClean="0"/>
              <a:t> Notebook</a:t>
            </a:r>
          </a:p>
          <a:p>
            <a:r>
              <a:rPr lang="en-US" dirty="0" smtClean="0"/>
              <a:t>Methods</a:t>
            </a:r>
          </a:p>
          <a:p>
            <a:pPr lvl="1">
              <a:buFont typeface="Arial"/>
              <a:buChar char="•"/>
            </a:pPr>
            <a:r>
              <a:rPr lang="en-US" dirty="0" err="1" smtClean="0"/>
              <a:t>Matplotlib</a:t>
            </a:r>
            <a:r>
              <a:rPr lang="en-US" dirty="0" smtClean="0"/>
              <a:t> </a:t>
            </a:r>
            <a:r>
              <a:rPr lang="en-US" dirty="0"/>
              <a:t>and </a:t>
            </a:r>
            <a:r>
              <a:rPr lang="en-US" dirty="0" err="1"/>
              <a:t>Seaborn</a:t>
            </a:r>
            <a:r>
              <a:rPr lang="en-US" dirty="0"/>
              <a:t> </a:t>
            </a:r>
            <a:r>
              <a:rPr lang="en-US" dirty="0" smtClean="0"/>
              <a:t>graphing</a:t>
            </a:r>
          </a:p>
          <a:p>
            <a:pPr lvl="1">
              <a:buFont typeface="Arial"/>
              <a:buChar char="•"/>
            </a:pPr>
            <a:r>
              <a:rPr lang="en-US" dirty="0" smtClean="0"/>
              <a:t>Line </a:t>
            </a:r>
            <a:r>
              <a:rPr lang="en-US" dirty="0"/>
              <a:t>graphs for </a:t>
            </a:r>
            <a:r>
              <a:rPr lang="en-US" dirty="0" smtClean="0"/>
              <a:t>returns </a:t>
            </a:r>
            <a:r>
              <a:rPr lang="en-US" dirty="0"/>
              <a:t>over </a:t>
            </a:r>
            <a:r>
              <a:rPr lang="en-US" dirty="0" smtClean="0"/>
              <a:t>time</a:t>
            </a:r>
          </a:p>
          <a:p>
            <a:pPr lvl="1">
              <a:buFont typeface="Arial"/>
              <a:buChar char="•"/>
            </a:pPr>
            <a:r>
              <a:rPr lang="en-US" dirty="0" smtClean="0"/>
              <a:t>Bar </a:t>
            </a:r>
            <a:r>
              <a:rPr lang="en-US" dirty="0"/>
              <a:t>graphs for directly comparing </a:t>
            </a:r>
            <a:r>
              <a:rPr lang="en-US" dirty="0" smtClean="0"/>
              <a:t>countries</a:t>
            </a:r>
          </a:p>
          <a:p>
            <a:pPr lvl="1">
              <a:buFont typeface="Arial"/>
              <a:buChar char="•"/>
            </a:pPr>
            <a:r>
              <a:rPr lang="en-US" dirty="0" smtClean="0"/>
              <a:t>Color</a:t>
            </a:r>
            <a:r>
              <a:rPr lang="en-US" dirty="0"/>
              <a:t>-mapping graphs for correlating </a:t>
            </a:r>
            <a:r>
              <a:rPr lang="en-US" dirty="0" smtClean="0"/>
              <a:t>factors</a:t>
            </a:r>
          </a:p>
        </p:txBody>
      </p:sp>
    </p:spTree>
    <p:extLst>
      <p:ext uri="{BB962C8B-B14F-4D97-AF65-F5344CB8AC3E}">
        <p14:creationId xmlns:p14="http://schemas.microsoft.com/office/powerpoint/2010/main" val="270401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Variables for Each Country</a:t>
            </a:r>
            <a:endParaRPr lang="en-US" dirty="0"/>
          </a:p>
        </p:txBody>
      </p:sp>
      <p:sp>
        <p:nvSpPr>
          <p:cNvPr id="3" name="Text Placeholder 2"/>
          <p:cNvSpPr>
            <a:spLocks noGrp="1"/>
          </p:cNvSpPr>
          <p:nvPr>
            <p:ph type="body" idx="1"/>
          </p:nvPr>
        </p:nvSpPr>
        <p:spPr/>
        <p:txBody>
          <a:bodyPr/>
          <a:lstStyle/>
          <a:p>
            <a:r>
              <a:rPr lang="en-US" dirty="0" smtClean="0"/>
              <a:t>Independent Variables</a:t>
            </a:r>
            <a:endParaRPr lang="en-US" dirty="0"/>
          </a:p>
        </p:txBody>
      </p:sp>
      <p:sp>
        <p:nvSpPr>
          <p:cNvPr id="4" name="Content Placeholder 3"/>
          <p:cNvSpPr>
            <a:spLocks noGrp="1"/>
          </p:cNvSpPr>
          <p:nvPr>
            <p:ph sz="half" idx="2"/>
          </p:nvPr>
        </p:nvSpPr>
        <p:spPr/>
        <p:txBody>
          <a:bodyPr/>
          <a:lstStyle/>
          <a:p>
            <a:r>
              <a:rPr lang="en-US" dirty="0" smtClean="0"/>
              <a:t>Tickets Sold</a:t>
            </a:r>
          </a:p>
          <a:p>
            <a:r>
              <a:rPr lang="en-US" dirty="0" smtClean="0"/>
              <a:t>Ticket Price</a:t>
            </a:r>
          </a:p>
          <a:p>
            <a:r>
              <a:rPr lang="en-US" dirty="0" smtClean="0"/>
              <a:t>Number of Screens</a:t>
            </a:r>
          </a:p>
          <a:p>
            <a:r>
              <a:rPr lang="en-US" dirty="0" smtClean="0"/>
              <a:t>Number of New Movies</a:t>
            </a:r>
          </a:p>
          <a:p>
            <a:r>
              <a:rPr lang="en-US" dirty="0" smtClean="0"/>
              <a:t>Average Wage</a:t>
            </a:r>
          </a:p>
          <a:p>
            <a:r>
              <a:rPr lang="en-US" dirty="0" smtClean="0"/>
              <a:t>Tickets Sold per 100,000 people</a:t>
            </a:r>
          </a:p>
          <a:p>
            <a:r>
              <a:rPr lang="en-US" dirty="0" smtClean="0"/>
              <a:t>Gross per Capita</a:t>
            </a:r>
            <a:endParaRPr lang="en-US" dirty="0"/>
          </a:p>
        </p:txBody>
      </p:sp>
      <p:sp>
        <p:nvSpPr>
          <p:cNvPr id="5" name="Text Placeholder 4"/>
          <p:cNvSpPr>
            <a:spLocks noGrp="1"/>
          </p:cNvSpPr>
          <p:nvPr>
            <p:ph type="body" sz="quarter" idx="3"/>
          </p:nvPr>
        </p:nvSpPr>
        <p:spPr/>
        <p:txBody>
          <a:bodyPr/>
          <a:lstStyle/>
          <a:p>
            <a:r>
              <a:rPr lang="en-US" dirty="0" smtClean="0"/>
              <a:t>Dependent Variable</a:t>
            </a:r>
            <a:endParaRPr lang="en-US" dirty="0"/>
          </a:p>
        </p:txBody>
      </p:sp>
      <p:sp>
        <p:nvSpPr>
          <p:cNvPr id="6" name="Content Placeholder 5"/>
          <p:cNvSpPr>
            <a:spLocks noGrp="1"/>
          </p:cNvSpPr>
          <p:nvPr>
            <p:ph sz="quarter" idx="4"/>
          </p:nvPr>
        </p:nvSpPr>
        <p:spPr/>
        <p:txBody>
          <a:bodyPr/>
          <a:lstStyle/>
          <a:p>
            <a:r>
              <a:rPr lang="en-US" dirty="0" smtClean="0"/>
              <a:t>Box Office Gross</a:t>
            </a:r>
            <a:endParaRPr lang="en-US" dirty="0"/>
          </a:p>
        </p:txBody>
      </p:sp>
    </p:spTree>
    <p:extLst>
      <p:ext uri="{BB962C8B-B14F-4D97-AF65-F5344CB8AC3E}">
        <p14:creationId xmlns:p14="http://schemas.microsoft.com/office/powerpoint/2010/main" val="42762464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Total Grosses</a:t>
            </a:r>
            <a:endParaRPr lang="en-US" dirty="0"/>
          </a:p>
        </p:txBody>
      </p:sp>
      <p:sp>
        <p:nvSpPr>
          <p:cNvPr id="3" name="Content Placeholder 2"/>
          <p:cNvSpPr>
            <a:spLocks noGrp="1"/>
          </p:cNvSpPr>
          <p:nvPr>
            <p:ph sz="half" idx="1"/>
          </p:nvPr>
        </p:nvSpPr>
        <p:spPr/>
        <p:txBody>
          <a:bodyPr/>
          <a:lstStyle/>
          <a:p>
            <a:r>
              <a:rPr lang="en-US" dirty="0"/>
              <a:t>China’s grosses increase while Japan’s remain </a:t>
            </a:r>
            <a:r>
              <a:rPr lang="en-US" dirty="0" smtClean="0"/>
              <a:t>static</a:t>
            </a:r>
          </a:p>
          <a:p>
            <a:r>
              <a:rPr lang="en-US" dirty="0" smtClean="0"/>
              <a:t>Gap between countries’ grosses increase over time</a:t>
            </a:r>
          </a:p>
          <a:p>
            <a:r>
              <a:rPr lang="en-US" dirty="0" smtClean="0"/>
              <a:t>Suggests that Japan’s film industry isn’t growing</a:t>
            </a:r>
            <a:endParaRPr lang="en-US" dirty="0"/>
          </a:p>
        </p:txBody>
      </p:sp>
      <p:pic>
        <p:nvPicPr>
          <p:cNvPr id="6" name="Picture Placeholder 5" descr="Total Gross China vs Japan.png"/>
          <p:cNvPicPr>
            <a:picLocks noChangeAspect="1"/>
          </p:cNvPicPr>
          <p:nvPr/>
        </p:nvPicPr>
        <p:blipFill>
          <a:blip r:embed="rId2">
            <a:extLst>
              <a:ext uri="{28A0092B-C50C-407E-A947-70E740481C1C}">
                <a14:useLocalDpi xmlns:a14="http://schemas.microsoft.com/office/drawing/2010/main" val="0"/>
              </a:ext>
            </a:extLst>
          </a:blip>
          <a:srcRect t="-3687" b="-3687"/>
          <a:stretch>
            <a:fillRect/>
          </a:stretch>
        </p:blipFill>
        <p:spPr>
          <a:xfrm>
            <a:off x="4936183" y="1417638"/>
            <a:ext cx="3910306" cy="2932730"/>
          </a:xfrm>
          <a:prstGeom prst="rect">
            <a:avLst/>
          </a:prstGeom>
        </p:spPr>
      </p:pic>
      <p:pic>
        <p:nvPicPr>
          <p:cNvPr id="7" name="Picture Placeholder 17"/>
          <p:cNvPicPr>
            <a:picLocks noChangeAspect="1"/>
          </p:cNvPicPr>
          <p:nvPr/>
        </p:nvPicPr>
        <p:blipFill>
          <a:blip r:embed="rId3"/>
          <a:srcRect t="-3687" b="-3687"/>
          <a:stretch>
            <a:fillRect/>
          </a:stretch>
        </p:blipFill>
        <p:spPr>
          <a:xfrm>
            <a:off x="4936183" y="4040719"/>
            <a:ext cx="3910306" cy="2932730"/>
          </a:xfrm>
          <a:prstGeom prst="rect">
            <a:avLst/>
          </a:prstGeom>
        </p:spPr>
      </p:pic>
    </p:spTree>
    <p:extLst>
      <p:ext uri="{BB962C8B-B14F-4D97-AF65-F5344CB8AC3E}">
        <p14:creationId xmlns:p14="http://schemas.microsoft.com/office/powerpoint/2010/main" val="247922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t>
            </a:r>
            <a:r>
              <a:rPr lang="en-US" dirty="0" smtClean="0"/>
              <a:t>Number of Screens</a:t>
            </a:r>
            <a:endParaRPr lang="en-US" dirty="0"/>
          </a:p>
        </p:txBody>
      </p:sp>
      <p:sp>
        <p:nvSpPr>
          <p:cNvPr id="3" name="Content Placeholder 2"/>
          <p:cNvSpPr>
            <a:spLocks noGrp="1"/>
          </p:cNvSpPr>
          <p:nvPr>
            <p:ph sz="half" idx="1"/>
          </p:nvPr>
        </p:nvSpPr>
        <p:spPr/>
        <p:txBody>
          <a:bodyPr>
            <a:normAutofit/>
          </a:bodyPr>
          <a:lstStyle/>
          <a:p>
            <a:r>
              <a:rPr lang="en-US" dirty="0" smtClean="0"/>
              <a:t>China is adding new screens whereas Japan isn’t</a:t>
            </a:r>
          </a:p>
          <a:p>
            <a:r>
              <a:rPr lang="en-US" dirty="0" smtClean="0"/>
              <a:t>Gap </a:t>
            </a:r>
            <a:r>
              <a:rPr lang="en-US" dirty="0"/>
              <a:t>between countries’ </a:t>
            </a:r>
            <a:r>
              <a:rPr lang="en-US" dirty="0" smtClean="0"/>
              <a:t>in screens increasing over time</a:t>
            </a:r>
          </a:p>
        </p:txBody>
      </p:sp>
      <p:pic>
        <p:nvPicPr>
          <p:cNvPr id="8" name="Picture Placeholder 5" descr="Number of Screens China vs Japan.png"/>
          <p:cNvPicPr>
            <a:picLocks noChangeAspect="1"/>
          </p:cNvPicPr>
          <p:nvPr/>
        </p:nvPicPr>
        <p:blipFill>
          <a:blip r:embed="rId2">
            <a:extLst>
              <a:ext uri="{28A0092B-C50C-407E-A947-70E740481C1C}">
                <a14:useLocalDpi xmlns:a14="http://schemas.microsoft.com/office/drawing/2010/main" val="0"/>
              </a:ext>
            </a:extLst>
          </a:blip>
          <a:srcRect t="-4631" b="-4631"/>
          <a:stretch>
            <a:fillRect/>
          </a:stretch>
        </p:blipFill>
        <p:spPr>
          <a:xfrm>
            <a:off x="4841897" y="1417638"/>
            <a:ext cx="3947908" cy="2846260"/>
          </a:xfrm>
          <a:prstGeom prst="rect">
            <a:avLst/>
          </a:prstGeom>
        </p:spPr>
      </p:pic>
      <p:pic>
        <p:nvPicPr>
          <p:cNvPr id="9" name="Picture Placeholder 4" descr="Number of Screens.png"/>
          <p:cNvPicPr>
            <a:picLocks noChangeAspect="1"/>
          </p:cNvPicPr>
          <p:nvPr/>
        </p:nvPicPr>
        <p:blipFill>
          <a:blip r:embed="rId3">
            <a:extLst>
              <a:ext uri="{28A0092B-C50C-407E-A947-70E740481C1C}">
                <a14:useLocalDpi xmlns:a14="http://schemas.microsoft.com/office/drawing/2010/main" val="0"/>
              </a:ext>
            </a:extLst>
          </a:blip>
          <a:srcRect t="-4631" b="-4631"/>
          <a:stretch>
            <a:fillRect/>
          </a:stretch>
        </p:blipFill>
        <p:spPr>
          <a:xfrm>
            <a:off x="4872852" y="3920285"/>
            <a:ext cx="3916953" cy="2937715"/>
          </a:xfrm>
          <a:prstGeom prst="rect">
            <a:avLst/>
          </a:prstGeom>
        </p:spPr>
      </p:pic>
    </p:spTree>
    <p:extLst>
      <p:ext uri="{BB962C8B-B14F-4D97-AF65-F5344CB8AC3E}">
        <p14:creationId xmlns:p14="http://schemas.microsoft.com/office/powerpoint/2010/main" val="375496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Number of Tickets Sold</a:t>
            </a:r>
            <a:endParaRPr lang="en-US" dirty="0"/>
          </a:p>
        </p:txBody>
      </p:sp>
      <p:sp>
        <p:nvSpPr>
          <p:cNvPr id="3" name="Content Placeholder 2"/>
          <p:cNvSpPr>
            <a:spLocks noGrp="1"/>
          </p:cNvSpPr>
          <p:nvPr>
            <p:ph sz="half" idx="1"/>
          </p:nvPr>
        </p:nvSpPr>
        <p:spPr/>
        <p:txBody>
          <a:bodyPr>
            <a:normAutofit/>
          </a:bodyPr>
          <a:lstStyle/>
          <a:p>
            <a:r>
              <a:rPr lang="en-US" dirty="0" smtClean="0"/>
              <a:t>China experiences growth in ticket sales while Japan experiences stagnation</a:t>
            </a:r>
          </a:p>
          <a:p>
            <a:r>
              <a:rPr lang="en-US" dirty="0" smtClean="0"/>
              <a:t>Implies that more people are going to theaters in China</a:t>
            </a:r>
          </a:p>
        </p:txBody>
      </p:sp>
      <p:pic>
        <p:nvPicPr>
          <p:cNvPr id="5" name="Picture Placeholder 5" descr="Tickets Sold China vs Japan.png"/>
          <p:cNvPicPr>
            <a:picLocks noChangeAspect="1"/>
          </p:cNvPicPr>
          <p:nvPr/>
        </p:nvPicPr>
        <p:blipFill>
          <a:blip r:embed="rId2">
            <a:extLst>
              <a:ext uri="{28A0092B-C50C-407E-A947-70E740481C1C}">
                <a14:useLocalDpi xmlns:a14="http://schemas.microsoft.com/office/drawing/2010/main" val="0"/>
              </a:ext>
            </a:extLst>
          </a:blip>
          <a:srcRect t="-3687" b="-3687"/>
          <a:stretch>
            <a:fillRect/>
          </a:stretch>
        </p:blipFill>
        <p:spPr>
          <a:xfrm>
            <a:off x="4965938" y="1417638"/>
            <a:ext cx="3832279" cy="2744930"/>
          </a:xfrm>
          <a:prstGeom prst="rect">
            <a:avLst/>
          </a:prstGeom>
        </p:spPr>
      </p:pic>
      <p:pic>
        <p:nvPicPr>
          <p:cNvPr id="6" name="Picture Placeholder 7" descr="Tickets Sold.png"/>
          <p:cNvPicPr>
            <a:picLocks noChangeAspect="1"/>
          </p:cNvPicPr>
          <p:nvPr/>
        </p:nvPicPr>
        <p:blipFill>
          <a:blip r:embed="rId3">
            <a:extLst>
              <a:ext uri="{28A0092B-C50C-407E-A947-70E740481C1C}">
                <a14:useLocalDpi xmlns:a14="http://schemas.microsoft.com/office/drawing/2010/main" val="0"/>
              </a:ext>
            </a:extLst>
          </a:blip>
          <a:srcRect t="-3687" b="-3687"/>
          <a:stretch>
            <a:fillRect/>
          </a:stretch>
        </p:blipFill>
        <p:spPr>
          <a:xfrm>
            <a:off x="4939234" y="3950934"/>
            <a:ext cx="3858983" cy="2894238"/>
          </a:xfrm>
          <a:prstGeom prst="rect">
            <a:avLst/>
          </a:prstGeom>
        </p:spPr>
      </p:pic>
    </p:spTree>
    <p:extLst>
      <p:ext uri="{BB962C8B-B14F-4D97-AF65-F5344CB8AC3E}">
        <p14:creationId xmlns:p14="http://schemas.microsoft.com/office/powerpoint/2010/main" val="208266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9627</TotalTime>
  <Words>1113</Words>
  <Application>Microsoft Macintosh PowerPoint</Application>
  <PresentationFormat>On-screen Show (4:3)</PresentationFormat>
  <Paragraphs>184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Studying Box Office Trends in China and Japan</vt:lpstr>
      <vt:lpstr>Background</vt:lpstr>
      <vt:lpstr>Potential Clients</vt:lpstr>
      <vt:lpstr>Data Wrangling</vt:lpstr>
      <vt:lpstr>Data Wrangling (Cont.)</vt:lpstr>
      <vt:lpstr>Main Variables for Each Country</vt:lpstr>
      <vt:lpstr>Comparing Total Grosses</vt:lpstr>
      <vt:lpstr>Comparing Number of Screens</vt:lpstr>
      <vt:lpstr>Comparing Number of Tickets Sold</vt:lpstr>
      <vt:lpstr>Correlation Color Map</vt:lpstr>
      <vt:lpstr>Inferential Statistics</vt:lpstr>
      <vt:lpstr>Independent T-Test Between Countries</vt:lpstr>
      <vt:lpstr>Pearson Correlation</vt:lpstr>
      <vt:lpstr>Machine Learning</vt:lpstr>
      <vt:lpstr>Linear Regression and R2 Results</vt:lpstr>
      <vt:lpstr>Project Summary</vt:lpstr>
      <vt:lpstr>Conclusion</vt:lpstr>
      <vt:lpstr>Limitations</vt:lpstr>
      <vt:lpstr>Future Directions</vt:lpstr>
      <vt:lpstr>Recommendations</vt:lpstr>
    </vt:vector>
  </TitlesOfParts>
  <Company>ISTUARY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Shan</dc:creator>
  <cp:lastModifiedBy>David Shan</cp:lastModifiedBy>
  <cp:revision>39</cp:revision>
  <dcterms:created xsi:type="dcterms:W3CDTF">2019-06-03T06:50:05Z</dcterms:created>
  <dcterms:modified xsi:type="dcterms:W3CDTF">2019-06-09T23:18:20Z</dcterms:modified>
</cp:coreProperties>
</file>