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PT Sans Narrow"/>
      <p:regular r:id="rId32"/>
      <p:bold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E1D1EE5-7D45-4F65-820D-660F7BC24C23}">
  <a:tblStyle styleId="{0E1D1EE5-7D45-4F65-820D-660F7BC24C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TSansNarrow-bold.fntdata"/><Relationship Id="rId10" Type="http://schemas.openxmlformats.org/officeDocument/2006/relationships/slide" Target="slides/slide4.xml"/><Relationship Id="rId32" Type="http://schemas.openxmlformats.org/officeDocument/2006/relationships/font" Target="fonts/PTSansNarrow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-bold.fntdata"/><Relationship Id="rId12" Type="http://schemas.openxmlformats.org/officeDocument/2006/relationships/slide" Target="slides/slide6.xml"/><Relationship Id="rId34" Type="http://schemas.openxmlformats.org/officeDocument/2006/relationships/font" Target="fonts/OpenSans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36" Type="http://schemas.openxmlformats.org/officeDocument/2006/relationships/font" Target="fonts/Open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fb7a7d53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fb7a7d53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fb7a7d53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fb7a7d53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0d003772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0d003772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0caee549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0caee549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0caee549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0caee549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102d0ee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102d0ee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0d003813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0d003813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0d003813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0d003813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0d003813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0d00381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0d003813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0d003813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fb2e9b9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fb2e9b9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0d003813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0d003813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0d003813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0d003813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0d003813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0d003813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0caee549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0caee549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0d003813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0d003813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0d003813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0d003813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fb7a7d53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fb7a7d53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fb7a7d53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fb7a7d53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b7a7d53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fb7a7d53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fb7a7d53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fb7a7d53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fb7a7d53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fb7a7d53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fb7a7d53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fb7a7d53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fb7a7d53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fb7a7d53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faizunnabi/autism-screen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Diagnosing Autism in Demographics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Springboard Capstone Project by Patrick Shan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ASD Scores by Gender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 seen with ethnicity comparison, ASD individuals have highers scores than non-ASD individuals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contrast to ASD rates, there isn't any difference between genders</a:t>
            </a:r>
            <a:endParaRPr sz="1800"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200" y="1074438"/>
            <a:ext cx="308610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Inferential Statistics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</a:pPr>
            <a:r>
              <a:rPr lang="en" sz="2400"/>
              <a:t>Performed two-sample z-test to compare samples to mean values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○"/>
            </a:pPr>
            <a:r>
              <a:rPr lang="en" sz="2400"/>
              <a:t>Sample variance can be deduced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○"/>
            </a:pPr>
            <a:r>
              <a:rPr lang="en" sz="2400"/>
              <a:t>Sample size of data is greater than 30 samples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○"/>
            </a:pPr>
            <a:r>
              <a:rPr lang="en" sz="2400"/>
              <a:t>If p-value in a value comparison is less than 0.05, then any differences in values are statistically </a:t>
            </a:r>
            <a:r>
              <a:rPr lang="en" sz="2400"/>
              <a:t>significant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Sample Z-Test for Ethnicity</a:t>
            </a:r>
            <a:endParaRPr/>
          </a:p>
        </p:txBody>
      </p:sp>
      <p:graphicFrame>
        <p:nvGraphicFramePr>
          <p:cNvPr id="138" name="Google Shape;138;p24"/>
          <p:cNvGraphicFramePr/>
          <p:nvPr/>
        </p:nvGraphicFramePr>
        <p:xfrm>
          <a:off x="311700" y="115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{0E1D1EE5-7D45-4F65-820D-660F7BC24C23}</a:tableStyleId>
              </a:tblPr>
              <a:tblGrid>
                <a:gridCol w="2670825"/>
                <a:gridCol w="2670825"/>
                <a:gridCol w="267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Ethnicity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P-Value for Ethnicity Proportion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P-Value for Ethnicity Score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Asian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875" marB="54875" marR="54875" marL="54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875" marB="54875" marR="54875" marL="54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875" marB="54875" marR="54875" marL="54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Black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875" marB="54875" marR="54875" marL="54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0.039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875" marB="54875" marR="54875" marL="54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0.286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875" marB="54875" marR="54875" marL="54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Hispanic/Latino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875" marB="54875" marR="54875" marL="54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875" marB="54875" marR="54875" marL="54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875" marB="54875" marR="54875" marL="54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Middle Eastern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875" marB="54875" marR="54875" marL="54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1E-4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875" marB="54875" marR="54875" marL="54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0.251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875" marB="54875" marR="54875" marL="54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Available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875" marB="54875" marR="54875" marL="54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1E-4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875" marB="54875" marR="54875" marL="54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875" marB="54875" marR="54875" marL="54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Other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875" marB="54875" marR="54875" marL="54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0.741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875" marB="54875" marR="54875" marL="54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0.214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875" marB="54875" marR="54875" marL="54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South Asian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875" marB="54875" marR="54875" marL="54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875" marB="54875" marR="54875" marL="54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875" marB="54875" marR="54875" marL="54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White-European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875" marB="54875" marR="54875" marL="54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3.595E-8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875" marB="54875" marR="54875" marL="54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875" marB="54875" marR="54875" marL="54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Sample</a:t>
            </a:r>
            <a:r>
              <a:rPr lang="en"/>
              <a:t> Z-Test for Gender</a:t>
            </a:r>
            <a:endParaRPr/>
          </a:p>
        </p:txBody>
      </p:sp>
      <p:graphicFrame>
        <p:nvGraphicFramePr>
          <p:cNvPr id="144" name="Google Shape;144;p25"/>
          <p:cNvGraphicFramePr/>
          <p:nvPr/>
        </p:nvGraphicFramePr>
        <p:xfrm>
          <a:off x="311700" y="126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{0E1D1EE5-7D45-4F65-820D-660F7BC24C23}</a:tableStyleId>
              </a:tblPr>
              <a:tblGrid>
                <a:gridCol w="4260300"/>
                <a:gridCol w="4260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P-Value for Gender Proportion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P-Value for Gender Score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0.035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0.519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Regression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Comparing ASD Scores (Regression)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Linear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fits demographic features and scores to linear trend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Benefit of quick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Random Forest Regression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</a:t>
            </a:r>
            <a:r>
              <a:rPr lang="en"/>
              <a:t>creates aggregated branched outcomes based on features (represented as nodes)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Determines importance of demographic features on scoring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Classification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Comparing Likelihood of Diagnosis (Classification)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Naive Bayes (NB)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is based on Bayes Theorem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Determine likelihood of event happening given criteria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Multinomial NB for ethnicity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Binomial NB for gender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Random Forest Classification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creates aggregated branched outcomes based on features (represented as nodes)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Determines importance of demographic features on ASD diagnosis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for Scoring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Positive Correlation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Asian, Other, White-European, Male, Autistic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Negative Correlation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Black, Hispanic/Latino, Middle Eastern, Not Available, South Asian, Female, Non-Autistic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R^2 Value: 0.700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Root Mean Squared Error: 1.36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Multinomial Naive Bayes For Ethnicity</a:t>
            </a:r>
            <a:endParaRPr/>
          </a:p>
        </p:txBody>
      </p:sp>
      <p:graphicFrame>
        <p:nvGraphicFramePr>
          <p:cNvPr id="168" name="Google Shape;168;p29"/>
          <p:cNvGraphicFramePr/>
          <p:nvPr/>
        </p:nvGraphicFramePr>
        <p:xfrm>
          <a:off x="311700" y="11524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{0E1D1EE5-7D45-4F65-820D-660F7BC24C23}</a:tableStyleId>
              </a:tblPr>
              <a:tblGrid>
                <a:gridCol w="2840200"/>
                <a:gridCol w="2840200"/>
                <a:gridCol w="2840200"/>
              </a:tblGrid>
              <a:tr h="383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Ethnicity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425" marB="27425" marR="27425" marL="27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Percentage of Autistics Comprised of Ethnic Group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425" marB="27425" marR="27425" marL="27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Percentage of Ethnic Group with Autism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425" marB="27425" marR="27425" marL="27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Asian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425" marB="27425" marR="27425" marL="27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18.61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425" marB="27425" marR="27425" marL="27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28.29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425" marB="27425" marR="27425" marL="27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Black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425" marB="27425" marR="27425" marL="27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8.14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425" marB="27425" marR="27425" marL="27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35.40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425" marB="27425" marR="27425" marL="27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Hispanic/Latino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425" marB="27425" marR="27425" marL="27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6.98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425" marB="27425" marR="27425" marL="27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39.54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425" marB="27425" marR="27425" marL="27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Middle Eastern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425" marB="27425" marR="27425" marL="27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9.30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425" marB="27425" marR="27425" marL="27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18.91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425" marB="27425" marR="27425" marL="27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Available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425" marB="27425" marR="27425" marL="27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13.95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425" marB="27425" marR="27425" marL="27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27.18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425" marB="27425" marR="27425" marL="27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Other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425" marB="27425" marR="27425" marL="27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4.65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425" marB="27425" marR="27425" marL="27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28.99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425" marB="27425" marR="27425" marL="27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South Asian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425" marB="27425" marR="27425" marL="27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4.65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425" marB="27425" marR="27425" marL="27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24.16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425" marB="27425" marR="27425" marL="27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White-European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425" marB="27425" marR="27425" marL="27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33.72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425" marB="27425" marR="27425" marL="27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27.06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425" marB="27425" marR="27425" marL="27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inomial Naive Bayes For Gender</a:t>
            </a:r>
            <a:endParaRPr/>
          </a:p>
        </p:txBody>
      </p:sp>
      <p:graphicFrame>
        <p:nvGraphicFramePr>
          <p:cNvPr id="174" name="Google Shape;174;p30"/>
          <p:cNvGraphicFramePr/>
          <p:nvPr/>
        </p:nvGraphicFramePr>
        <p:xfrm>
          <a:off x="311700" y="126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{0E1D1EE5-7D45-4F65-820D-660F7BC24C23}</a:tableStyleId>
              </a:tblPr>
              <a:tblGrid>
                <a:gridCol w="2840200"/>
                <a:gridCol w="2840200"/>
                <a:gridCol w="2840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Gender</a:t>
                      </a:r>
                      <a:endParaRPr b="1" sz="16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Percentage of </a:t>
                      </a: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Autistic</a:t>
                      </a: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Comprised of Gender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Percentage of Gender Diagnosed with Autism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Female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50.581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28.750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Male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49.419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25.886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601" y="1152425"/>
            <a:ext cx="3209700" cy="379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3" y="1152425"/>
            <a:ext cx="3209700" cy="379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number of</a:t>
            </a:r>
            <a:r>
              <a:rPr lang="en" sz="2000"/>
              <a:t> autism spectrum disorder (ASD) cases are rising around the world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There is interest in understanding the demographics of ASD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Questions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Which demographics are most likely to be diagnosed?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Which demographics are most likely to show ASD symptoms?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Does ethnicity affect ASD diagnosis or symptoms?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Does gender affect ASD diagnosis or symptoms?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How can ASD demographics patterns affect research and treatment?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Summary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Questionnaire scores are higher for those diagnosed with ASD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Black, Hispanic/Latino, and White/European have highest diagnosis rates. However, mean scores appear consistent among ethnicities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Females have higher diagnosis rates than men yet no apparent difference between gender in mean scores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Inferential Statistics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Except for "Other", diagnosis rates are significantly different between ethnicities.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Hispanic/Latino, South Asian, and White European have scores that are </a:t>
            </a:r>
            <a:r>
              <a:rPr lang="en"/>
              <a:t>significantly </a:t>
            </a:r>
            <a:r>
              <a:rPr lang="en"/>
              <a:t>different from mean score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Gender proportions are significant but scores aren’t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Summary (cont.)</a:t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Naive Bayes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While White-Europeans are most represented in autism population, all ethnicities have rates of diagnosis from 21-37% range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Female are more likely to have higher autism rates and higher representation in population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Regression for ASD Scoring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White-European ethnicity is demographic feature with the most importance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Hispanic/Latino and Black ethnicities are the next most important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Gender for men and women are 5th and 6th most important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Classification for ASD Diagnosis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White-European ethnicity is demographic feature with the most importance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Hispanic/Latino and Black ethnicities are the next most important features despite smaller representation size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Gender for men and women are 4th and 5th most important features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EDA suggests that White-European ethnicity have the greatest impact on ASD scoring and diagnosis rates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machine learning suggests that the differences between </a:t>
            </a:r>
            <a:r>
              <a:rPr lang="en"/>
              <a:t>ethnicities</a:t>
            </a:r>
            <a:r>
              <a:rPr lang="en"/>
              <a:t> in representation aren't quite as pronounced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may suffered from overrepresentation of White-Europeans and Asians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Ethnicity may play greater role than gender in autism diagnosis rates and scoring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Genders have different diagnosis rates but no difference in scoring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Uneven ethnicity representation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White-Europeans are largest sample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Smaller ethnicities can skew data and lead to outliers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Uneven gender representation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Male and female genders are not equal in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Problems with q</a:t>
            </a:r>
            <a:r>
              <a:rPr lang="en"/>
              <a:t>uestionnaire</a:t>
            </a:r>
            <a:r>
              <a:rPr lang="en"/>
              <a:t> format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categorical string values are inconsistent in spelling and format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Nationality has too many distinct countries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 and improvement</a:t>
            </a:r>
            <a:endParaRPr/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Futures tests on demographics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gender comparison, make sure gender populations are equal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ethnicity, </a:t>
            </a:r>
            <a:r>
              <a:rPr lang="en"/>
              <a:t>make sure ethnic populations are equal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Ethnicity</a:t>
            </a:r>
            <a:r>
              <a:rPr lang="en"/>
              <a:t> should be answered using multiple choice format to maintain consistent answers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Geographical attribute could be changed from nationality to region for simplicity since there are too many unique nations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number of unique ethnicities could be reduced to avoid outliers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217" name="Google Shape;217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Conduct future studies on and direct resources towards Black and Hispanic/Latino populations given their importance in ASD diagnosis and scoring relative to sample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studies can focus on comparing ASD diagnosis rates for single attribute (i.e. comparing rates between only ethnicities)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this data, more resources and attention related to ASD treatment should go to Black, Hispanic/Latino, and White ethnicities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Social Workers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Identify demographics most likely to have ASD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Properly allocate their resources for demographics of most need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Autism Researchers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Identify demographics for more further research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Anthropologists and Sociologist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Understand the differences and genders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Background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" sz="2400"/>
              <a:t>Source: </a:t>
            </a:r>
            <a:r>
              <a:rPr lang="e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Department of Digital Technology Manukau Institute of Technology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Type: Classification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Website: Kaggle.com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Link: </a:t>
            </a:r>
            <a:r>
              <a:rPr lang="en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https://www.kaggle.com/faizunnabi/autism-screening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Dataset converted to pandas dataframe in Jupyter Notebooks using Python coding language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Categorical entries were standardized with consistent spelling and punctuation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Two smaller dataframes were created focusing only on gender and ethnicity, respectively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Smaller ethnic groups with counts less than 20 were removed as outliers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175"/>
            <a:ext cx="3999900" cy="3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</a:t>
            </a:r>
            <a:r>
              <a:rPr lang="en" sz="1800"/>
              <a:t>ndependent Variables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Ethnicities: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Asian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Black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Hispanic/Latino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Middle Eastern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Not Available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Other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South Asian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400"/>
              <a:t>White-European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Gender: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Male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Female</a:t>
            </a:r>
            <a:endParaRPr sz="1400"/>
          </a:p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Dependent Variables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Score (ASD Symptoms)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ASD (Diagnosis Status)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ASD Diagnosis Rates by Ethnicity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175"/>
            <a:ext cx="3376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Ethnicities with highest rates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Black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Hispanic/Latino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White European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Ethnicities with l</a:t>
            </a:r>
            <a:r>
              <a:rPr lang="en" sz="1600"/>
              <a:t>owest rates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Middle Eastern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Not </a:t>
            </a:r>
            <a:r>
              <a:rPr lang="en" sz="1400"/>
              <a:t>Available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South Asian</a:t>
            </a:r>
            <a:endParaRPr sz="14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452" y="1209300"/>
            <a:ext cx="5022848" cy="34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ASD Scores by Ethnicity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175"/>
            <a:ext cx="3389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</a:pPr>
            <a:r>
              <a:rPr lang="en" sz="1600"/>
              <a:t>ASD individuals have higher </a:t>
            </a:r>
            <a:r>
              <a:rPr lang="en" sz="1600"/>
              <a:t>questionnaire</a:t>
            </a:r>
            <a:r>
              <a:rPr lang="en" sz="1600"/>
              <a:t> scores than non-ASD individuals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Non-ASD individuals have scores between 3 and 5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ASD individuals have scores between 7 and 8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Ethnicities with lowest rates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Middle Eastern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Not Available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South Asian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9506" y="1266175"/>
            <a:ext cx="4822794" cy="330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ASD Diagnosis Rates by Gender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66175"/>
            <a:ext cx="3901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Female have higher rates of ASD diagnosis than males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Both genders have rates above 20%</a:t>
            </a:r>
            <a:endParaRPr sz="1800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550" y="1266175"/>
            <a:ext cx="3143250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