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26" r:id="rId31"/>
    <p:sldId id="327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25" r:id="rId54"/>
    <p:sldId id="309" r:id="rId55"/>
    <p:sldId id="310" r:id="rId56"/>
    <p:sldId id="311" r:id="rId57"/>
    <p:sldId id="312" r:id="rId58"/>
    <p:sldId id="328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96" y="-10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6834" y="142112"/>
            <a:ext cx="839033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EEEEE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15569" y="1196086"/>
            <a:ext cx="3632200" cy="350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93690" y="1604899"/>
            <a:ext cx="3578859" cy="305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EC17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9734" y="1936242"/>
            <a:ext cx="322453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6418" y="1063608"/>
            <a:ext cx="5959475" cy="1517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EEEEE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06976" y="4769801"/>
            <a:ext cx="130175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sharpla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ysharp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ysharp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1228" y="4330099"/>
            <a:ext cx="238702" cy="86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11263" y="4502383"/>
            <a:ext cx="395497" cy="1228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06717" y="4653836"/>
            <a:ext cx="456251" cy="2787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8800" y="385394"/>
            <a:ext cx="404622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FFFFFF"/>
                </a:solidFill>
                <a:latin typeface="Arial"/>
                <a:cs typeface="Arial"/>
              </a:rPr>
              <a:t>Understanding  </a:t>
            </a:r>
            <a:r>
              <a:rPr sz="4800" b="1" spc="-70" dirty="0">
                <a:solidFill>
                  <a:srgbClr val="FFFFFF"/>
                </a:solidFill>
                <a:latin typeface="Arial"/>
                <a:cs typeface="Arial"/>
              </a:rPr>
              <a:t>C#</a:t>
            </a:r>
            <a:r>
              <a:rPr sz="48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120" dirty="0">
                <a:solidFill>
                  <a:srgbClr val="FFFFFF"/>
                </a:solidFill>
                <a:latin typeface="Arial"/>
                <a:cs typeface="Arial"/>
              </a:rPr>
              <a:t>Struct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800" b="1" spc="-12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48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150" dirty="0">
                <a:solidFill>
                  <a:srgbClr val="FFFFFF"/>
                </a:solidFill>
                <a:latin typeface="Arial"/>
                <a:cs typeface="Arial"/>
              </a:rPr>
              <a:t>Things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800" y="2996945"/>
            <a:ext cx="1748789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D9D9D9"/>
                </a:solidFill>
                <a:latin typeface="Arial"/>
                <a:cs typeface="Arial"/>
              </a:rPr>
              <a:t>Cysharp,</a:t>
            </a:r>
            <a:r>
              <a:rPr sz="1800" b="1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D9D9D9"/>
                </a:solidFill>
                <a:latin typeface="Arial"/>
                <a:cs typeface="Arial"/>
              </a:rPr>
              <a:t>Inc.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b="1" spc="-70" dirty="0">
                <a:solidFill>
                  <a:srgbClr val="D9D9D9"/>
                </a:solidFill>
                <a:latin typeface="Arial"/>
                <a:cs typeface="Arial"/>
              </a:rPr>
              <a:t>Kawai</a:t>
            </a:r>
            <a:r>
              <a:rPr sz="1800" b="1" spc="-10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D9D9D9"/>
                </a:solidFill>
                <a:latin typeface="Arial"/>
                <a:cs typeface="Arial"/>
              </a:rPr>
              <a:t>Yoshifumi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84479"/>
            <a:ext cx="4388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0" dirty="0"/>
              <a:t>DOTS</a:t>
            </a:r>
            <a:r>
              <a:rPr sz="2800" spc="45" dirty="0" smtClean="0"/>
              <a:t>(</a:t>
            </a:r>
            <a:r>
              <a:rPr lang="ko-KR" altLang="en-US" sz="2800" b="0" spc="45" dirty="0" smtClean="0"/>
              <a:t>어제 기조 연설</a:t>
            </a:r>
            <a:r>
              <a:rPr sz="2800" spc="50" dirty="0" smtClean="0"/>
              <a:t>)</a:t>
            </a:r>
            <a:endParaRPr sz="2800" dirty="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87" y="1114044"/>
            <a:ext cx="7429500" cy="346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9011" y="3496055"/>
            <a:ext cx="3942588" cy="1338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961" y="3477005"/>
            <a:ext cx="3980815" cy="1376680"/>
          </a:xfrm>
          <a:custGeom>
            <a:avLst/>
            <a:gdLst/>
            <a:ahLst/>
            <a:cxnLst/>
            <a:rect l="l" t="t" r="r" b="b"/>
            <a:pathLst>
              <a:path w="3980815" h="1376679">
                <a:moveTo>
                  <a:pt x="0" y="1376172"/>
                </a:moveTo>
                <a:lnTo>
                  <a:pt x="3980688" y="1376172"/>
                </a:lnTo>
                <a:lnTo>
                  <a:pt x="3980688" y="0"/>
                </a:lnTo>
                <a:lnTo>
                  <a:pt x="0" y="0"/>
                </a:lnTo>
                <a:lnTo>
                  <a:pt x="0" y="1376172"/>
                </a:lnTo>
                <a:close/>
              </a:path>
            </a:pathLst>
          </a:custGeom>
          <a:ln w="38100">
            <a:solidFill>
              <a:srgbClr val="EC1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5711" y="2997707"/>
            <a:ext cx="2028825" cy="401320"/>
          </a:xfrm>
          <a:custGeom>
            <a:avLst/>
            <a:gdLst/>
            <a:ahLst/>
            <a:cxnLst/>
            <a:rect l="l" t="t" r="r" b="b"/>
            <a:pathLst>
              <a:path w="2028825" h="401320">
                <a:moveTo>
                  <a:pt x="0" y="400812"/>
                </a:moveTo>
                <a:lnTo>
                  <a:pt x="2028443" y="400812"/>
                </a:lnTo>
                <a:lnTo>
                  <a:pt x="2028443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64008">
            <a:solidFill>
              <a:srgbClr val="EC1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1600" y="3398520"/>
            <a:ext cx="409575" cy="440690"/>
          </a:xfrm>
          <a:custGeom>
            <a:avLst/>
            <a:gdLst/>
            <a:ahLst/>
            <a:cxnLst/>
            <a:rect l="l" t="t" r="r" b="b"/>
            <a:pathLst>
              <a:path w="409575" h="440689">
                <a:moveTo>
                  <a:pt x="409575" y="0"/>
                </a:moveTo>
                <a:lnTo>
                  <a:pt x="0" y="440562"/>
                </a:lnTo>
              </a:path>
            </a:pathLst>
          </a:custGeom>
          <a:ln w="64008">
            <a:solidFill>
              <a:srgbClr val="EC1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8111" y="3726179"/>
            <a:ext cx="780415" cy="607060"/>
          </a:xfrm>
          <a:custGeom>
            <a:avLst/>
            <a:gdLst/>
            <a:ahLst/>
            <a:cxnLst/>
            <a:rect l="l" t="t" r="r" b="b"/>
            <a:pathLst>
              <a:path w="780414" h="607060">
                <a:moveTo>
                  <a:pt x="0" y="606552"/>
                </a:moveTo>
                <a:lnTo>
                  <a:pt x="780288" y="606552"/>
                </a:lnTo>
                <a:lnTo>
                  <a:pt x="780288" y="0"/>
                </a:lnTo>
                <a:lnTo>
                  <a:pt x="0" y="0"/>
                </a:lnTo>
                <a:lnTo>
                  <a:pt x="0" y="606552"/>
                </a:lnTo>
                <a:close/>
              </a:path>
            </a:pathLst>
          </a:custGeom>
          <a:ln w="64008">
            <a:solidFill>
              <a:srgbClr val="EC1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430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What’s </a:t>
            </a:r>
            <a:r>
              <a:rPr sz="2800" spc="-105" dirty="0"/>
              <a:t>new </a:t>
            </a:r>
            <a:r>
              <a:rPr sz="2800" spc="-75" dirty="0"/>
              <a:t>struct</a:t>
            </a:r>
            <a:r>
              <a:rPr sz="2800" spc="-45" dirty="0"/>
              <a:t> </a:t>
            </a:r>
            <a:r>
              <a:rPr sz="2800" spc="-55" dirty="0"/>
              <a:t>features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75487" y="1760220"/>
            <a:ext cx="7753350" cy="192405"/>
          </a:xfrm>
          <a:custGeom>
            <a:avLst/>
            <a:gdLst/>
            <a:ahLst/>
            <a:cxnLst/>
            <a:rect l="l" t="t" r="r" b="b"/>
            <a:pathLst>
              <a:path w="7753350" h="192405">
                <a:moveTo>
                  <a:pt x="7561326" y="0"/>
                </a:moveTo>
                <a:lnTo>
                  <a:pt x="7561326" y="192023"/>
                </a:lnTo>
                <a:lnTo>
                  <a:pt x="7689342" y="128015"/>
                </a:lnTo>
                <a:lnTo>
                  <a:pt x="7593330" y="128015"/>
                </a:lnTo>
                <a:lnTo>
                  <a:pt x="7593330" y="64007"/>
                </a:lnTo>
                <a:lnTo>
                  <a:pt x="7689342" y="64007"/>
                </a:lnTo>
                <a:lnTo>
                  <a:pt x="7561326" y="0"/>
                </a:lnTo>
                <a:close/>
              </a:path>
              <a:path w="7753350" h="192405">
                <a:moveTo>
                  <a:pt x="7561326" y="64007"/>
                </a:moveTo>
                <a:lnTo>
                  <a:pt x="0" y="64007"/>
                </a:lnTo>
                <a:lnTo>
                  <a:pt x="0" y="128015"/>
                </a:lnTo>
                <a:lnTo>
                  <a:pt x="7561326" y="128015"/>
                </a:lnTo>
                <a:lnTo>
                  <a:pt x="7561326" y="64007"/>
                </a:lnTo>
                <a:close/>
              </a:path>
              <a:path w="7753350" h="192405">
                <a:moveTo>
                  <a:pt x="7689342" y="64007"/>
                </a:moveTo>
                <a:lnTo>
                  <a:pt x="7593330" y="64007"/>
                </a:lnTo>
                <a:lnTo>
                  <a:pt x="7593330" y="128015"/>
                </a:lnTo>
                <a:lnTo>
                  <a:pt x="7689342" y="128015"/>
                </a:lnTo>
                <a:lnTo>
                  <a:pt x="7753350" y="96012"/>
                </a:lnTo>
                <a:lnTo>
                  <a:pt x="7689342" y="64007"/>
                </a:lnTo>
                <a:close/>
              </a:path>
            </a:pathLst>
          </a:custGeom>
          <a:solidFill>
            <a:srgbClr val="C9D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21051" y="1633727"/>
            <a:ext cx="447040" cy="447040"/>
          </a:xfrm>
          <a:custGeom>
            <a:avLst/>
            <a:gdLst/>
            <a:ahLst/>
            <a:cxnLst/>
            <a:rect l="l" t="t" r="r" b="b"/>
            <a:pathLst>
              <a:path w="447039" h="447039">
                <a:moveTo>
                  <a:pt x="223266" y="0"/>
                </a:moveTo>
                <a:lnTo>
                  <a:pt x="178267" y="4535"/>
                </a:lnTo>
                <a:lnTo>
                  <a:pt x="136356" y="17543"/>
                </a:lnTo>
                <a:lnTo>
                  <a:pt x="98431" y="38127"/>
                </a:lnTo>
                <a:lnTo>
                  <a:pt x="65389" y="65389"/>
                </a:lnTo>
                <a:lnTo>
                  <a:pt x="38127" y="98431"/>
                </a:lnTo>
                <a:lnTo>
                  <a:pt x="17543" y="136356"/>
                </a:lnTo>
                <a:lnTo>
                  <a:pt x="4535" y="178267"/>
                </a:lnTo>
                <a:lnTo>
                  <a:pt x="0" y="223266"/>
                </a:lnTo>
                <a:lnTo>
                  <a:pt x="4535" y="268264"/>
                </a:lnTo>
                <a:lnTo>
                  <a:pt x="17543" y="310175"/>
                </a:lnTo>
                <a:lnTo>
                  <a:pt x="38127" y="348100"/>
                </a:lnTo>
                <a:lnTo>
                  <a:pt x="65389" y="381142"/>
                </a:lnTo>
                <a:lnTo>
                  <a:pt x="98431" y="408404"/>
                </a:lnTo>
                <a:lnTo>
                  <a:pt x="136356" y="428988"/>
                </a:lnTo>
                <a:lnTo>
                  <a:pt x="178267" y="441996"/>
                </a:lnTo>
                <a:lnTo>
                  <a:pt x="223266" y="446532"/>
                </a:lnTo>
                <a:lnTo>
                  <a:pt x="268264" y="441996"/>
                </a:lnTo>
                <a:lnTo>
                  <a:pt x="310175" y="428988"/>
                </a:lnTo>
                <a:lnTo>
                  <a:pt x="348100" y="408404"/>
                </a:lnTo>
                <a:lnTo>
                  <a:pt x="381142" y="381142"/>
                </a:lnTo>
                <a:lnTo>
                  <a:pt x="408404" y="348100"/>
                </a:lnTo>
                <a:lnTo>
                  <a:pt x="428988" y="310175"/>
                </a:lnTo>
                <a:lnTo>
                  <a:pt x="441996" y="268264"/>
                </a:lnTo>
                <a:lnTo>
                  <a:pt x="446531" y="223266"/>
                </a:lnTo>
                <a:lnTo>
                  <a:pt x="441996" y="178267"/>
                </a:lnTo>
                <a:lnTo>
                  <a:pt x="428988" y="136356"/>
                </a:lnTo>
                <a:lnTo>
                  <a:pt x="408404" y="98431"/>
                </a:lnTo>
                <a:lnTo>
                  <a:pt x="381142" y="65389"/>
                </a:lnTo>
                <a:lnTo>
                  <a:pt x="348100" y="38127"/>
                </a:lnTo>
                <a:lnTo>
                  <a:pt x="310175" y="17543"/>
                </a:lnTo>
                <a:lnTo>
                  <a:pt x="268264" y="4535"/>
                </a:lnTo>
                <a:lnTo>
                  <a:pt x="223266" y="0"/>
                </a:lnTo>
                <a:close/>
              </a:path>
            </a:pathLst>
          </a:custGeom>
          <a:solidFill>
            <a:srgbClr val="00B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2855" y="1633727"/>
            <a:ext cx="447040" cy="447040"/>
          </a:xfrm>
          <a:custGeom>
            <a:avLst/>
            <a:gdLst/>
            <a:ahLst/>
            <a:cxnLst/>
            <a:rect l="l" t="t" r="r" b="b"/>
            <a:pathLst>
              <a:path w="447039" h="447039">
                <a:moveTo>
                  <a:pt x="223266" y="0"/>
                </a:moveTo>
                <a:lnTo>
                  <a:pt x="178267" y="4535"/>
                </a:lnTo>
                <a:lnTo>
                  <a:pt x="136356" y="17543"/>
                </a:lnTo>
                <a:lnTo>
                  <a:pt x="98431" y="38127"/>
                </a:lnTo>
                <a:lnTo>
                  <a:pt x="65389" y="65389"/>
                </a:lnTo>
                <a:lnTo>
                  <a:pt x="38127" y="98431"/>
                </a:lnTo>
                <a:lnTo>
                  <a:pt x="17543" y="136356"/>
                </a:lnTo>
                <a:lnTo>
                  <a:pt x="4535" y="178267"/>
                </a:lnTo>
                <a:lnTo>
                  <a:pt x="0" y="223266"/>
                </a:lnTo>
                <a:lnTo>
                  <a:pt x="4535" y="268264"/>
                </a:lnTo>
                <a:lnTo>
                  <a:pt x="17543" y="310175"/>
                </a:lnTo>
                <a:lnTo>
                  <a:pt x="38127" y="348100"/>
                </a:lnTo>
                <a:lnTo>
                  <a:pt x="65389" y="381142"/>
                </a:lnTo>
                <a:lnTo>
                  <a:pt x="98431" y="408404"/>
                </a:lnTo>
                <a:lnTo>
                  <a:pt x="136356" y="428988"/>
                </a:lnTo>
                <a:lnTo>
                  <a:pt x="178267" y="441996"/>
                </a:lnTo>
                <a:lnTo>
                  <a:pt x="223266" y="446532"/>
                </a:lnTo>
                <a:lnTo>
                  <a:pt x="268264" y="441996"/>
                </a:lnTo>
                <a:lnTo>
                  <a:pt x="310175" y="428988"/>
                </a:lnTo>
                <a:lnTo>
                  <a:pt x="348100" y="408404"/>
                </a:lnTo>
                <a:lnTo>
                  <a:pt x="381142" y="381142"/>
                </a:lnTo>
                <a:lnTo>
                  <a:pt x="408404" y="348100"/>
                </a:lnTo>
                <a:lnTo>
                  <a:pt x="428988" y="310175"/>
                </a:lnTo>
                <a:lnTo>
                  <a:pt x="441996" y="268264"/>
                </a:lnTo>
                <a:lnTo>
                  <a:pt x="446532" y="223266"/>
                </a:lnTo>
                <a:lnTo>
                  <a:pt x="441996" y="178267"/>
                </a:lnTo>
                <a:lnTo>
                  <a:pt x="428988" y="136356"/>
                </a:lnTo>
                <a:lnTo>
                  <a:pt x="408404" y="98431"/>
                </a:lnTo>
                <a:lnTo>
                  <a:pt x="381142" y="65389"/>
                </a:lnTo>
                <a:lnTo>
                  <a:pt x="348100" y="38127"/>
                </a:lnTo>
                <a:lnTo>
                  <a:pt x="310175" y="17543"/>
                </a:lnTo>
                <a:lnTo>
                  <a:pt x="268264" y="4535"/>
                </a:lnTo>
                <a:lnTo>
                  <a:pt x="223266" y="0"/>
                </a:lnTo>
                <a:close/>
              </a:path>
            </a:pathLst>
          </a:custGeom>
          <a:solidFill>
            <a:srgbClr val="00B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3135" y="1633727"/>
            <a:ext cx="447040" cy="447040"/>
          </a:xfrm>
          <a:custGeom>
            <a:avLst/>
            <a:gdLst/>
            <a:ahLst/>
            <a:cxnLst/>
            <a:rect l="l" t="t" r="r" b="b"/>
            <a:pathLst>
              <a:path w="447040" h="447039">
                <a:moveTo>
                  <a:pt x="223266" y="0"/>
                </a:moveTo>
                <a:lnTo>
                  <a:pt x="178267" y="4535"/>
                </a:lnTo>
                <a:lnTo>
                  <a:pt x="136356" y="17543"/>
                </a:lnTo>
                <a:lnTo>
                  <a:pt x="98431" y="38127"/>
                </a:lnTo>
                <a:lnTo>
                  <a:pt x="65389" y="65389"/>
                </a:lnTo>
                <a:lnTo>
                  <a:pt x="38127" y="98431"/>
                </a:lnTo>
                <a:lnTo>
                  <a:pt x="17543" y="136356"/>
                </a:lnTo>
                <a:lnTo>
                  <a:pt x="4535" y="178267"/>
                </a:lnTo>
                <a:lnTo>
                  <a:pt x="0" y="223266"/>
                </a:lnTo>
                <a:lnTo>
                  <a:pt x="4535" y="268264"/>
                </a:lnTo>
                <a:lnTo>
                  <a:pt x="17543" y="310175"/>
                </a:lnTo>
                <a:lnTo>
                  <a:pt x="38127" y="348100"/>
                </a:lnTo>
                <a:lnTo>
                  <a:pt x="65389" y="381142"/>
                </a:lnTo>
                <a:lnTo>
                  <a:pt x="98431" y="408404"/>
                </a:lnTo>
                <a:lnTo>
                  <a:pt x="136356" y="428988"/>
                </a:lnTo>
                <a:lnTo>
                  <a:pt x="178267" y="441996"/>
                </a:lnTo>
                <a:lnTo>
                  <a:pt x="223266" y="446532"/>
                </a:lnTo>
                <a:lnTo>
                  <a:pt x="268264" y="441996"/>
                </a:lnTo>
                <a:lnTo>
                  <a:pt x="310175" y="428988"/>
                </a:lnTo>
                <a:lnTo>
                  <a:pt x="348100" y="408404"/>
                </a:lnTo>
                <a:lnTo>
                  <a:pt x="381142" y="381142"/>
                </a:lnTo>
                <a:lnTo>
                  <a:pt x="408404" y="348100"/>
                </a:lnTo>
                <a:lnTo>
                  <a:pt x="428988" y="310175"/>
                </a:lnTo>
                <a:lnTo>
                  <a:pt x="441996" y="268264"/>
                </a:lnTo>
                <a:lnTo>
                  <a:pt x="446532" y="223266"/>
                </a:lnTo>
                <a:lnTo>
                  <a:pt x="441996" y="178267"/>
                </a:lnTo>
                <a:lnTo>
                  <a:pt x="428988" y="136356"/>
                </a:lnTo>
                <a:lnTo>
                  <a:pt x="408404" y="98431"/>
                </a:lnTo>
                <a:lnTo>
                  <a:pt x="381142" y="65389"/>
                </a:lnTo>
                <a:lnTo>
                  <a:pt x="348100" y="38127"/>
                </a:lnTo>
                <a:lnTo>
                  <a:pt x="310175" y="17543"/>
                </a:lnTo>
                <a:lnTo>
                  <a:pt x="268264" y="4535"/>
                </a:lnTo>
                <a:lnTo>
                  <a:pt x="223266" y="0"/>
                </a:lnTo>
                <a:close/>
              </a:path>
            </a:pathLst>
          </a:custGeom>
          <a:solidFill>
            <a:srgbClr val="00B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41083" y="1287907"/>
            <a:ext cx="772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C#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8.0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3304" y="589787"/>
            <a:ext cx="0" cy="4259580"/>
          </a:xfrm>
          <a:custGeom>
            <a:avLst/>
            <a:gdLst/>
            <a:ahLst/>
            <a:cxnLst/>
            <a:rect l="l" t="t" r="r" b="b"/>
            <a:pathLst>
              <a:path h="4259580">
                <a:moveTo>
                  <a:pt x="0" y="0"/>
                </a:moveTo>
                <a:lnTo>
                  <a:pt x="0" y="4259097"/>
                </a:lnTo>
              </a:path>
            </a:pathLst>
          </a:custGeom>
          <a:ln w="12192">
            <a:solidFill>
              <a:srgbClr val="C9DA2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32126" y="2172716"/>
            <a:ext cx="2009775" cy="259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EC1746"/>
                </a:solidFill>
                <a:latin typeface="Arial"/>
                <a:cs typeface="Arial"/>
              </a:rPr>
              <a:t>in </a:t>
            </a:r>
            <a:r>
              <a:rPr sz="1400" b="1" spc="-30" dirty="0">
                <a:solidFill>
                  <a:srgbClr val="EEEEEE"/>
                </a:solidFill>
                <a:latin typeface="Arial"/>
                <a:cs typeface="Arial"/>
              </a:rPr>
              <a:t>modifier </a:t>
            </a:r>
            <a:r>
              <a:rPr sz="1400" b="1" spc="-70" dirty="0">
                <a:solidFill>
                  <a:srgbClr val="EEEEEE"/>
                </a:solidFill>
                <a:latin typeface="Arial"/>
                <a:cs typeface="Arial"/>
              </a:rPr>
              <a:t>on</a:t>
            </a:r>
            <a:r>
              <a:rPr sz="1400" b="1" spc="-11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EEEEEE"/>
                </a:solidFill>
                <a:latin typeface="Arial"/>
                <a:cs typeface="Arial"/>
              </a:rPr>
              <a:t>parameter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b="1" spc="-10" dirty="0">
                <a:solidFill>
                  <a:srgbClr val="EC1746"/>
                </a:solidFill>
                <a:latin typeface="Arial"/>
                <a:cs typeface="Arial"/>
              </a:rPr>
              <a:t>ref </a:t>
            </a:r>
            <a:r>
              <a:rPr sz="1400" b="1" spc="-50" dirty="0">
                <a:solidFill>
                  <a:srgbClr val="EC1746"/>
                </a:solidFill>
                <a:latin typeface="Arial"/>
                <a:cs typeface="Arial"/>
              </a:rPr>
              <a:t>readonly </a:t>
            </a:r>
            <a:r>
              <a:rPr sz="1400" b="1" spc="-30" dirty="0">
                <a:solidFill>
                  <a:srgbClr val="EEEEEE"/>
                </a:solidFill>
                <a:latin typeface="Arial"/>
                <a:cs typeface="Arial"/>
              </a:rPr>
              <a:t>modifier</a:t>
            </a:r>
            <a:r>
              <a:rPr sz="1400" b="1" spc="-1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75" dirty="0">
                <a:solidFill>
                  <a:srgbClr val="EEEEEE"/>
                </a:solidFill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b="1" spc="-45" dirty="0">
                <a:solidFill>
                  <a:srgbClr val="EEEEEE"/>
                </a:solidFill>
                <a:latin typeface="Arial"/>
                <a:cs typeface="Arial"/>
              </a:rPr>
              <a:t>method </a:t>
            </a: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returns,</a:t>
            </a:r>
            <a:r>
              <a:rPr sz="1400" b="1" spc="-6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local</a:t>
            </a:r>
            <a:endParaRPr sz="1400">
              <a:latin typeface="Arial"/>
              <a:cs typeface="Arial"/>
            </a:endParaRPr>
          </a:p>
          <a:p>
            <a:pPr marL="12700" marR="781685">
              <a:lnSpc>
                <a:spcPct val="114999"/>
              </a:lnSpc>
              <a:spcBef>
                <a:spcPts val="994"/>
              </a:spcBef>
            </a:pPr>
            <a:r>
              <a:rPr sz="1400" b="1" spc="-50" dirty="0">
                <a:solidFill>
                  <a:srgbClr val="EC1746"/>
                </a:solidFill>
                <a:latin typeface="Arial"/>
                <a:cs typeface="Arial"/>
              </a:rPr>
              <a:t>readonly</a:t>
            </a:r>
            <a:r>
              <a:rPr sz="1400" b="1" spc="-130" dirty="0">
                <a:solidFill>
                  <a:srgbClr val="EC1746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EC1746"/>
                </a:solidFill>
                <a:latin typeface="Arial"/>
                <a:cs typeface="Arial"/>
              </a:rPr>
              <a:t>struct  </a:t>
            </a: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declaration</a:t>
            </a:r>
            <a:endParaRPr sz="1400">
              <a:latin typeface="Arial"/>
              <a:cs typeface="Arial"/>
            </a:endParaRPr>
          </a:p>
          <a:p>
            <a:pPr marL="12700" marR="278765" algn="just">
              <a:lnSpc>
                <a:spcPct val="174400"/>
              </a:lnSpc>
              <a:spcBef>
                <a:spcPts val="10"/>
              </a:spcBef>
            </a:pPr>
            <a:r>
              <a:rPr sz="1400" b="1" spc="-10" dirty="0">
                <a:solidFill>
                  <a:srgbClr val="EC1746"/>
                </a:solidFill>
                <a:latin typeface="Arial"/>
                <a:cs typeface="Arial"/>
              </a:rPr>
              <a:t>ref </a:t>
            </a:r>
            <a:r>
              <a:rPr sz="1400" b="1" spc="-35" dirty="0">
                <a:solidFill>
                  <a:srgbClr val="EC1746"/>
                </a:solidFill>
                <a:latin typeface="Arial"/>
                <a:cs typeface="Arial"/>
              </a:rPr>
              <a:t>struct </a:t>
            </a: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declaration  </a:t>
            </a:r>
            <a:r>
              <a:rPr sz="1400" b="1" spc="-10" dirty="0">
                <a:solidFill>
                  <a:srgbClr val="EC1746"/>
                </a:solidFill>
                <a:latin typeface="Arial"/>
                <a:cs typeface="Arial"/>
              </a:rPr>
              <a:t>ref </a:t>
            </a:r>
            <a:r>
              <a:rPr sz="1400" b="1" spc="-45" dirty="0">
                <a:solidFill>
                  <a:srgbClr val="EEEEEE"/>
                </a:solidFill>
                <a:latin typeface="Arial"/>
                <a:cs typeface="Arial"/>
              </a:rPr>
              <a:t>extension</a:t>
            </a:r>
            <a:r>
              <a:rPr sz="1400" b="1" spc="-10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EEEEEE"/>
                </a:solidFill>
                <a:latin typeface="Arial"/>
                <a:cs typeface="Arial"/>
              </a:rPr>
              <a:t>method  </a:t>
            </a:r>
            <a:r>
              <a:rPr sz="1400" b="1" spc="-35" dirty="0">
                <a:solidFill>
                  <a:srgbClr val="EC1746"/>
                </a:solidFill>
                <a:latin typeface="Arial"/>
                <a:cs typeface="Arial"/>
              </a:rPr>
              <a:t>stackalloc </a:t>
            </a:r>
            <a:r>
              <a:rPr sz="1400" b="1" spc="-30" dirty="0">
                <a:solidFill>
                  <a:srgbClr val="EEEEEE"/>
                </a:solidFill>
                <a:latin typeface="Arial"/>
                <a:cs typeface="Arial"/>
              </a:rPr>
              <a:t>to</a:t>
            </a:r>
            <a:r>
              <a:rPr sz="1400" b="1" spc="-11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EEEEEE"/>
                </a:solidFill>
                <a:latin typeface="Arial"/>
                <a:cs typeface="Arial"/>
              </a:rPr>
              <a:t>Span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3929" y="2172716"/>
            <a:ext cx="1839595" cy="209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EEEEEE"/>
                </a:solidFill>
                <a:latin typeface="Arial"/>
                <a:cs typeface="Arial"/>
              </a:rPr>
              <a:t>reassign </a:t>
            </a:r>
            <a:r>
              <a:rPr sz="1400" b="1" spc="-10" dirty="0">
                <a:solidFill>
                  <a:srgbClr val="EC1746"/>
                </a:solidFill>
                <a:latin typeface="Arial"/>
                <a:cs typeface="Arial"/>
              </a:rPr>
              <a:t>ref</a:t>
            </a:r>
            <a:r>
              <a:rPr sz="1400" b="1" spc="-40" dirty="0">
                <a:solidFill>
                  <a:srgbClr val="EC1746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local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994"/>
              </a:spcBef>
            </a:pP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additional generics  </a:t>
            </a:r>
            <a:r>
              <a:rPr sz="1400" b="1" spc="-50" dirty="0">
                <a:solidFill>
                  <a:srgbClr val="EEEEEE"/>
                </a:solidFill>
                <a:latin typeface="Arial"/>
                <a:cs typeface="Arial"/>
              </a:rPr>
              <a:t>const</a:t>
            </a:r>
            <a:r>
              <a:rPr sz="1400" b="1" spc="-35" dirty="0">
                <a:solidFill>
                  <a:srgbClr val="EEEEEE"/>
                </a:solidFill>
                <a:latin typeface="Arial"/>
                <a:cs typeface="Arial"/>
              </a:rPr>
              <a:t>r</a:t>
            </a: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ai</a:t>
            </a:r>
            <a:r>
              <a:rPr sz="1400" b="1" spc="-50" dirty="0">
                <a:solidFill>
                  <a:srgbClr val="EEEEEE"/>
                </a:solidFill>
                <a:latin typeface="Arial"/>
                <a:cs typeface="Arial"/>
              </a:rPr>
              <a:t>n</a:t>
            </a:r>
            <a:r>
              <a:rPr sz="1400" b="1" spc="5" dirty="0">
                <a:solidFill>
                  <a:srgbClr val="EEEEEE"/>
                </a:solidFill>
                <a:latin typeface="Arial"/>
                <a:cs typeface="Arial"/>
              </a:rPr>
              <a:t>t</a:t>
            </a:r>
            <a:r>
              <a:rPr sz="1400" b="1" spc="-25" dirty="0">
                <a:solidFill>
                  <a:srgbClr val="EEEEEE"/>
                </a:solidFill>
                <a:latin typeface="Arial"/>
                <a:cs typeface="Arial"/>
              </a:rPr>
              <a:t>s</a:t>
            </a:r>
            <a:r>
              <a:rPr sz="1400" b="1" spc="-15" dirty="0">
                <a:solidFill>
                  <a:srgbClr val="EEEEEE"/>
                </a:solidFill>
                <a:latin typeface="Arial"/>
                <a:cs typeface="Arial"/>
              </a:rPr>
              <a:t>(</a:t>
            </a:r>
            <a:r>
              <a:rPr sz="1400" b="1" spc="-80" dirty="0">
                <a:solidFill>
                  <a:srgbClr val="EC1746"/>
                </a:solidFill>
                <a:latin typeface="Arial"/>
                <a:cs typeface="Arial"/>
              </a:rPr>
              <a:t>u</a:t>
            </a:r>
            <a:r>
              <a:rPr sz="1400" b="1" spc="-70" dirty="0">
                <a:solidFill>
                  <a:srgbClr val="EC1746"/>
                </a:solidFill>
                <a:latin typeface="Arial"/>
                <a:cs typeface="Arial"/>
              </a:rPr>
              <a:t>n</a:t>
            </a:r>
            <a:r>
              <a:rPr sz="1400" b="1" spc="-40" dirty="0">
                <a:solidFill>
                  <a:srgbClr val="EC1746"/>
                </a:solidFill>
                <a:latin typeface="Arial"/>
                <a:cs typeface="Arial"/>
              </a:rPr>
              <a:t>m</a:t>
            </a:r>
            <a:r>
              <a:rPr sz="1400" b="1" spc="-50" dirty="0">
                <a:solidFill>
                  <a:srgbClr val="EC1746"/>
                </a:solidFill>
                <a:latin typeface="Arial"/>
                <a:cs typeface="Arial"/>
              </a:rPr>
              <a:t>a</a:t>
            </a:r>
            <a:r>
              <a:rPr sz="1400" b="1" spc="-45" dirty="0">
                <a:solidFill>
                  <a:srgbClr val="EC1746"/>
                </a:solidFill>
                <a:latin typeface="Arial"/>
                <a:cs typeface="Arial"/>
              </a:rPr>
              <a:t>n</a:t>
            </a:r>
            <a:r>
              <a:rPr sz="1400" b="1" spc="-35" dirty="0">
                <a:solidFill>
                  <a:srgbClr val="EC1746"/>
                </a:solidFill>
                <a:latin typeface="Arial"/>
                <a:cs typeface="Arial"/>
              </a:rPr>
              <a:t>a</a:t>
            </a:r>
            <a:r>
              <a:rPr sz="1400" b="1" spc="-30" dirty="0">
                <a:solidFill>
                  <a:srgbClr val="EC1746"/>
                </a:solidFill>
                <a:latin typeface="Arial"/>
                <a:cs typeface="Arial"/>
              </a:rPr>
              <a:t>ge  </a:t>
            </a:r>
            <a:r>
              <a:rPr sz="1400" b="1" spc="-60" dirty="0">
                <a:solidFill>
                  <a:srgbClr val="EC1746"/>
                </a:solidFill>
                <a:latin typeface="Arial"/>
                <a:cs typeface="Arial"/>
              </a:rPr>
              <a:t>d</a:t>
            </a:r>
            <a:r>
              <a:rPr sz="1400" b="1" spc="-60" dirty="0">
                <a:solidFill>
                  <a:srgbClr val="EEEEEE"/>
                </a:solidFill>
                <a:latin typeface="Arial"/>
                <a:cs typeface="Arial"/>
              </a:rPr>
              <a:t>, </a:t>
            </a:r>
            <a:r>
              <a:rPr sz="1400" b="1" spc="-75" dirty="0">
                <a:solidFill>
                  <a:srgbClr val="EEEEEE"/>
                </a:solidFill>
                <a:latin typeface="Arial"/>
                <a:cs typeface="Arial"/>
              </a:rPr>
              <a:t>Enum,</a:t>
            </a:r>
            <a:r>
              <a:rPr sz="1400" b="1" spc="-6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EEEEEE"/>
                </a:solidFill>
                <a:latin typeface="Arial"/>
                <a:cs typeface="Arial"/>
              </a:rPr>
              <a:t>Delegate)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b="1" spc="-35" dirty="0">
                <a:solidFill>
                  <a:srgbClr val="EC1746"/>
                </a:solidFill>
                <a:latin typeface="Arial"/>
                <a:cs typeface="Arial"/>
              </a:rPr>
              <a:t>stackalloc</a:t>
            </a:r>
            <a:r>
              <a:rPr sz="1400" b="1" spc="-70" dirty="0">
                <a:solidFill>
                  <a:srgbClr val="EC1746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EEEEEE"/>
                </a:solidFill>
                <a:latin typeface="Arial"/>
                <a:cs typeface="Arial"/>
              </a:rPr>
              <a:t>initializer</a:t>
            </a:r>
            <a:endParaRPr sz="1400">
              <a:latin typeface="Arial"/>
              <a:cs typeface="Arial"/>
            </a:endParaRPr>
          </a:p>
          <a:p>
            <a:pPr marL="12700" marR="417195">
              <a:lnSpc>
                <a:spcPct val="115100"/>
              </a:lnSpc>
              <a:spcBef>
                <a:spcPts val="1005"/>
              </a:spcBef>
            </a:pPr>
            <a:r>
              <a:rPr sz="1400" b="1" spc="-45" dirty="0">
                <a:solidFill>
                  <a:srgbClr val="EEEEEE"/>
                </a:solidFill>
                <a:latin typeface="Arial"/>
                <a:cs typeface="Arial"/>
              </a:rPr>
              <a:t>access </a:t>
            </a:r>
            <a:r>
              <a:rPr sz="1400" b="1" spc="-30" dirty="0">
                <a:solidFill>
                  <a:srgbClr val="EC1746"/>
                </a:solidFill>
                <a:latin typeface="Arial"/>
                <a:cs typeface="Arial"/>
              </a:rPr>
              <a:t>fixed</a:t>
            </a:r>
            <a:r>
              <a:rPr sz="1400" b="1" spc="-114" dirty="0">
                <a:solidFill>
                  <a:srgbClr val="EC1746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EC1746"/>
                </a:solidFill>
                <a:latin typeface="Arial"/>
                <a:cs typeface="Arial"/>
              </a:rPr>
              <a:t>field  </a:t>
            </a: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without</a:t>
            </a:r>
            <a:r>
              <a:rPr sz="1400" b="1" spc="-55" dirty="0">
                <a:solidFill>
                  <a:srgbClr val="EEEEEE"/>
                </a:solidFill>
                <a:latin typeface="Arial"/>
                <a:cs typeface="Arial"/>
              </a:rPr>
              <a:t> pinning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5733" y="2172716"/>
            <a:ext cx="1790064" cy="122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EC1746"/>
                </a:solidFill>
                <a:latin typeface="Arial"/>
                <a:cs typeface="Arial"/>
              </a:rPr>
              <a:t>readonly</a:t>
            </a:r>
            <a:r>
              <a:rPr sz="1400" b="1" spc="-70" dirty="0">
                <a:solidFill>
                  <a:srgbClr val="EC1746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EEEEEE"/>
                </a:solidFill>
                <a:latin typeface="Arial"/>
                <a:cs typeface="Arial"/>
              </a:rPr>
              <a:t>method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b="1" spc="-50" dirty="0">
                <a:solidFill>
                  <a:srgbClr val="EEEEEE"/>
                </a:solidFill>
                <a:latin typeface="Arial"/>
                <a:cs typeface="Arial"/>
              </a:rPr>
              <a:t>Disposable </a:t>
            </a:r>
            <a:r>
              <a:rPr sz="1400" b="1" spc="-10" dirty="0">
                <a:solidFill>
                  <a:srgbClr val="EC1746"/>
                </a:solidFill>
                <a:latin typeface="Arial"/>
                <a:cs typeface="Arial"/>
              </a:rPr>
              <a:t>ref</a:t>
            </a:r>
            <a:r>
              <a:rPr sz="1400" b="1" spc="-75" dirty="0">
                <a:solidFill>
                  <a:srgbClr val="EC1746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EC1746"/>
                </a:solidFill>
                <a:latin typeface="Arial"/>
                <a:cs typeface="Arial"/>
              </a:rPr>
              <a:t>structs</a:t>
            </a:r>
            <a:endParaRPr sz="1400">
              <a:latin typeface="Arial"/>
              <a:cs typeface="Arial"/>
            </a:endParaRPr>
          </a:p>
          <a:p>
            <a:pPr marL="12700" marR="327660">
              <a:lnSpc>
                <a:spcPct val="114999"/>
              </a:lnSpc>
              <a:spcBef>
                <a:spcPts val="1000"/>
              </a:spcBef>
            </a:pPr>
            <a:r>
              <a:rPr sz="1400" b="1" spc="-55" dirty="0">
                <a:solidFill>
                  <a:srgbClr val="EC1746"/>
                </a:solidFill>
                <a:latin typeface="Arial"/>
                <a:cs typeface="Arial"/>
              </a:rPr>
              <a:t>Unmanaged  </a:t>
            </a:r>
            <a:r>
              <a:rPr sz="1400" b="1" spc="-45" dirty="0">
                <a:solidFill>
                  <a:srgbClr val="EEEEEE"/>
                </a:solidFill>
                <a:latin typeface="Arial"/>
                <a:cs typeface="Arial"/>
              </a:rPr>
              <a:t>constructed</a:t>
            </a:r>
            <a:r>
              <a:rPr sz="1400" b="1" spc="-1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EEEEEE"/>
                </a:solidFill>
                <a:latin typeface="Arial"/>
                <a:cs typeface="Arial"/>
              </a:rPr>
              <a:t>types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" y="1633727"/>
            <a:ext cx="447040" cy="447040"/>
          </a:xfrm>
          <a:custGeom>
            <a:avLst/>
            <a:gdLst/>
            <a:ahLst/>
            <a:cxnLst/>
            <a:rect l="l" t="t" r="r" b="b"/>
            <a:pathLst>
              <a:path w="447040" h="447039">
                <a:moveTo>
                  <a:pt x="223265" y="0"/>
                </a:moveTo>
                <a:lnTo>
                  <a:pt x="178270" y="4535"/>
                </a:lnTo>
                <a:lnTo>
                  <a:pt x="136361" y="17543"/>
                </a:lnTo>
                <a:lnTo>
                  <a:pt x="98436" y="38127"/>
                </a:lnTo>
                <a:lnTo>
                  <a:pt x="65393" y="65389"/>
                </a:lnTo>
                <a:lnTo>
                  <a:pt x="38130" y="98431"/>
                </a:lnTo>
                <a:lnTo>
                  <a:pt x="17545" y="136356"/>
                </a:lnTo>
                <a:lnTo>
                  <a:pt x="4536" y="178267"/>
                </a:lnTo>
                <a:lnTo>
                  <a:pt x="0" y="223266"/>
                </a:lnTo>
                <a:lnTo>
                  <a:pt x="4536" y="268264"/>
                </a:lnTo>
                <a:lnTo>
                  <a:pt x="17545" y="310175"/>
                </a:lnTo>
                <a:lnTo>
                  <a:pt x="38130" y="348100"/>
                </a:lnTo>
                <a:lnTo>
                  <a:pt x="65393" y="381142"/>
                </a:lnTo>
                <a:lnTo>
                  <a:pt x="98436" y="408404"/>
                </a:lnTo>
                <a:lnTo>
                  <a:pt x="136361" y="428988"/>
                </a:lnTo>
                <a:lnTo>
                  <a:pt x="178270" y="441996"/>
                </a:lnTo>
                <a:lnTo>
                  <a:pt x="223265" y="446532"/>
                </a:lnTo>
                <a:lnTo>
                  <a:pt x="268261" y="441996"/>
                </a:lnTo>
                <a:lnTo>
                  <a:pt x="310170" y="428988"/>
                </a:lnTo>
                <a:lnTo>
                  <a:pt x="348095" y="408404"/>
                </a:lnTo>
                <a:lnTo>
                  <a:pt x="381138" y="381142"/>
                </a:lnTo>
                <a:lnTo>
                  <a:pt x="408401" y="348100"/>
                </a:lnTo>
                <a:lnTo>
                  <a:pt x="428986" y="310175"/>
                </a:lnTo>
                <a:lnTo>
                  <a:pt x="441995" y="268264"/>
                </a:lnTo>
                <a:lnTo>
                  <a:pt x="446531" y="223266"/>
                </a:lnTo>
                <a:lnTo>
                  <a:pt x="441995" y="178267"/>
                </a:lnTo>
                <a:lnTo>
                  <a:pt x="428986" y="136356"/>
                </a:lnTo>
                <a:lnTo>
                  <a:pt x="408401" y="98431"/>
                </a:lnTo>
                <a:lnTo>
                  <a:pt x="381138" y="65389"/>
                </a:lnTo>
                <a:lnTo>
                  <a:pt x="348095" y="38127"/>
                </a:lnTo>
                <a:lnTo>
                  <a:pt x="310170" y="17543"/>
                </a:lnTo>
                <a:lnTo>
                  <a:pt x="268261" y="4535"/>
                </a:lnTo>
                <a:lnTo>
                  <a:pt x="223265" y="0"/>
                </a:lnTo>
                <a:close/>
              </a:path>
            </a:pathLst>
          </a:custGeom>
          <a:solidFill>
            <a:srgbClr val="00B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3319" y="879170"/>
            <a:ext cx="4911725" cy="739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05"/>
              </a:spcBef>
            </a:pPr>
            <a:r>
              <a:rPr sz="1400" u="heavy" spc="-5" dirty="0">
                <a:solidFill>
                  <a:srgbClr val="1F5E9E"/>
                </a:solidFill>
                <a:uFill>
                  <a:solidFill>
                    <a:srgbClr val="1F5E9E"/>
                  </a:solidFill>
                </a:uFill>
                <a:latin typeface="Arial"/>
                <a:cs typeface="Arial"/>
                <a:hlinkClick r:id="rId2"/>
              </a:rPr>
              <a:t>https://docs.microsoft.com/en-us/dotnet/csharp/whats-new/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76425" algn="l"/>
                <a:tab pos="4117975" algn="l"/>
              </a:tabLst>
            </a:pP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C#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7.0	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C#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7.2	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C#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7.3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11</a:t>
            </a:fld>
            <a:endParaRPr spc="10" dirty="0"/>
          </a:p>
        </p:txBody>
      </p:sp>
      <p:sp>
        <p:nvSpPr>
          <p:cNvPr id="14" name="object 14"/>
          <p:cNvSpPr txBox="1"/>
          <p:nvPr/>
        </p:nvSpPr>
        <p:spPr>
          <a:xfrm>
            <a:off x="625551" y="2193417"/>
            <a:ext cx="16433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EC1746"/>
                </a:solidFill>
                <a:latin typeface="Arial"/>
                <a:cs typeface="Arial"/>
              </a:rPr>
              <a:t>ref </a:t>
            </a:r>
            <a:r>
              <a:rPr sz="1400" b="1" spc="-40" dirty="0">
                <a:solidFill>
                  <a:srgbClr val="EC1746"/>
                </a:solidFill>
                <a:latin typeface="Arial"/>
                <a:cs typeface="Arial"/>
              </a:rPr>
              <a:t>return</a:t>
            </a:r>
            <a:r>
              <a:rPr sz="1400" b="1" spc="-110" dirty="0">
                <a:solidFill>
                  <a:srgbClr val="EC1746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EEEEEE"/>
                </a:solidFill>
                <a:latin typeface="Arial"/>
                <a:cs typeface="Arial"/>
              </a:rPr>
              <a:t>statement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b="1" spc="-10" dirty="0">
                <a:solidFill>
                  <a:srgbClr val="EC1746"/>
                </a:solidFill>
                <a:latin typeface="Arial"/>
                <a:cs typeface="Arial"/>
              </a:rPr>
              <a:t>ref </a:t>
            </a: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local</a:t>
            </a:r>
            <a:r>
              <a:rPr sz="1400" b="1" spc="-9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EEEEEE"/>
                </a:solidFill>
                <a:latin typeface="Arial"/>
                <a:cs typeface="Arial"/>
              </a:rPr>
              <a:t>variables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6449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Which </a:t>
            </a:r>
            <a:r>
              <a:rPr sz="2800" spc="-105" dirty="0"/>
              <a:t>Unity </a:t>
            </a:r>
            <a:r>
              <a:rPr sz="2800" spc="-85" dirty="0"/>
              <a:t>Version </a:t>
            </a:r>
            <a:r>
              <a:rPr sz="2800" spc="-125" dirty="0"/>
              <a:t>should </a:t>
            </a:r>
            <a:r>
              <a:rPr sz="2800" spc="-85" dirty="0"/>
              <a:t>we</a:t>
            </a:r>
            <a:r>
              <a:rPr sz="2800" spc="5" dirty="0"/>
              <a:t> </a:t>
            </a:r>
            <a:r>
              <a:rPr sz="2800" spc="-140" dirty="0"/>
              <a:t>support?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12</a:t>
            </a:fld>
            <a:endParaRPr spc="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9900" y="1330325"/>
          <a:ext cx="8006715" cy="2899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3275"/>
                <a:gridCol w="1915160"/>
                <a:gridCol w="4018280"/>
              </a:tblGrid>
              <a:tr h="48323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B2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C#</a:t>
                      </a:r>
                      <a:r>
                        <a:rPr sz="22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B2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.NET</a:t>
                      </a:r>
                      <a:r>
                        <a:rPr sz="2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B2A"/>
                    </a:solidFill>
                  </a:tcPr>
                </a:tc>
              </a:tr>
              <a:tr h="48323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85" dirty="0"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2017.4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30" dirty="0">
                          <a:latin typeface="Arial"/>
                          <a:cs typeface="Arial"/>
                        </a:rPr>
                        <a:t>6.0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60" dirty="0">
                          <a:latin typeface="Arial"/>
                          <a:cs typeface="Arial"/>
                        </a:rPr>
                        <a:t>.NET </a:t>
                      </a:r>
                      <a:r>
                        <a:rPr sz="2200" b="1" spc="5" dirty="0">
                          <a:latin typeface="Arial"/>
                          <a:cs typeface="Arial"/>
                        </a:rPr>
                        <a:t>3.5/.NET</a:t>
                      </a:r>
                      <a:r>
                        <a:rPr sz="2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4.6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</a:tr>
              <a:tr h="48323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85" dirty="0"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2018.2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30" dirty="0">
                          <a:latin typeface="Arial"/>
                          <a:cs typeface="Arial"/>
                        </a:rPr>
                        <a:t>6.0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60" dirty="0">
                          <a:latin typeface="Arial"/>
                          <a:cs typeface="Arial"/>
                        </a:rPr>
                        <a:t>.NET </a:t>
                      </a:r>
                      <a:r>
                        <a:rPr sz="2200" b="1" spc="-40" dirty="0">
                          <a:latin typeface="Arial"/>
                          <a:cs typeface="Arial"/>
                        </a:rPr>
                        <a:t>4.x/Standard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2.0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</a:tr>
              <a:tr h="48323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85" dirty="0"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2018.3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30" dirty="0">
                          <a:latin typeface="Arial"/>
                          <a:cs typeface="Arial"/>
                        </a:rPr>
                        <a:t>7.3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60" dirty="0">
                          <a:latin typeface="Arial"/>
                          <a:cs typeface="Arial"/>
                        </a:rPr>
                        <a:t>.NET </a:t>
                      </a:r>
                      <a:r>
                        <a:rPr sz="2200" b="1" spc="-40" dirty="0">
                          <a:latin typeface="Arial"/>
                          <a:cs typeface="Arial"/>
                        </a:rPr>
                        <a:t>4.x/Standard</a:t>
                      </a:r>
                      <a:r>
                        <a:rPr sz="2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2.0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</a:tr>
              <a:tr h="48323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-85" dirty="0"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2018.4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30" dirty="0">
                          <a:latin typeface="Arial"/>
                          <a:cs typeface="Arial"/>
                        </a:rPr>
                        <a:t>7.3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-60" dirty="0">
                          <a:latin typeface="Arial"/>
                          <a:cs typeface="Arial"/>
                        </a:rPr>
                        <a:t>.NET </a:t>
                      </a:r>
                      <a:r>
                        <a:rPr sz="2200" b="1" spc="-40" dirty="0">
                          <a:latin typeface="Arial"/>
                          <a:cs typeface="Arial"/>
                        </a:rPr>
                        <a:t>4.x/Standard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2.0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</a:tr>
              <a:tr h="48323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-85" dirty="0"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2019.1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30" dirty="0">
                          <a:latin typeface="Arial"/>
                          <a:cs typeface="Arial"/>
                        </a:rPr>
                        <a:t>7.3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-60" dirty="0">
                          <a:latin typeface="Arial"/>
                          <a:cs typeface="Arial"/>
                        </a:rPr>
                        <a:t>.NET </a:t>
                      </a:r>
                      <a:r>
                        <a:rPr sz="2200" b="1" spc="-40" dirty="0">
                          <a:latin typeface="Arial"/>
                          <a:cs typeface="Arial"/>
                        </a:rPr>
                        <a:t>4.x/Standard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2.0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1554" y="1330325"/>
          <a:ext cx="8576943" cy="2899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"/>
                <a:gridCol w="2073275"/>
                <a:gridCol w="718185"/>
                <a:gridCol w="1197610"/>
                <a:gridCol w="4018914"/>
                <a:gridCol w="334009"/>
              </a:tblGrid>
              <a:tr h="48323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EC174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B2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C#</a:t>
                      </a:r>
                      <a:r>
                        <a:rPr sz="22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B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.NET</a:t>
                      </a:r>
                      <a:r>
                        <a:rPr sz="2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B2A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EC174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832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EC174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85" dirty="0"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2017.4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30" dirty="0">
                          <a:latin typeface="Arial"/>
                          <a:cs typeface="Arial"/>
                        </a:rPr>
                        <a:t>6.0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60" dirty="0">
                          <a:latin typeface="Arial"/>
                          <a:cs typeface="Arial"/>
                        </a:rPr>
                        <a:t>.NET </a:t>
                      </a:r>
                      <a:r>
                        <a:rPr sz="2200" b="1" spc="5" dirty="0">
                          <a:latin typeface="Arial"/>
                          <a:cs typeface="Arial"/>
                        </a:rPr>
                        <a:t>3.5/.NET</a:t>
                      </a:r>
                      <a:r>
                        <a:rPr sz="2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4.6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EC174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156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EC174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85" dirty="0"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2018.2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7724">
                      <a:solidFill>
                        <a:srgbClr val="EC1746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30" dirty="0">
                          <a:latin typeface="Arial"/>
                          <a:cs typeface="Arial"/>
                        </a:rPr>
                        <a:t>6.0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7724">
                      <a:solidFill>
                        <a:srgbClr val="EC1746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887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60" dirty="0">
                          <a:latin typeface="Arial"/>
                          <a:cs typeface="Arial"/>
                        </a:rPr>
                        <a:t>.NET </a:t>
                      </a:r>
                      <a:r>
                        <a:rPr sz="2200" b="1" spc="-40" dirty="0">
                          <a:latin typeface="Arial"/>
                          <a:cs typeface="Arial"/>
                        </a:rPr>
                        <a:t>4.x/Standard</a:t>
                      </a:r>
                      <a:r>
                        <a:rPr sz="22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2.0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EC1746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EC174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5085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C1746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200" b="1" spc="-85" dirty="0"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2018.3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EC1746"/>
                      </a:solidFill>
                      <a:prstDash val="solid"/>
                    </a:lnR>
                    <a:lnT w="77724">
                      <a:solidFill>
                        <a:srgbClr val="EC1746"/>
                      </a:solidFill>
                      <a:prstDash val="solid"/>
                    </a:lnT>
                    <a:lnB w="12700">
                      <a:solidFill>
                        <a:srgbClr val="EC1746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200" b="1" spc="30" dirty="0">
                          <a:latin typeface="Arial"/>
                          <a:cs typeface="Arial"/>
                        </a:rPr>
                        <a:t>7.3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EC1746"/>
                      </a:solidFill>
                      <a:prstDash val="solid"/>
                    </a:lnL>
                    <a:lnR w="76200">
                      <a:solidFill>
                        <a:srgbClr val="EC1746"/>
                      </a:solidFill>
                      <a:prstDash val="solid"/>
                    </a:lnR>
                    <a:lnT w="77724">
                      <a:solidFill>
                        <a:srgbClr val="EC1746"/>
                      </a:solidFill>
                      <a:prstDash val="solid"/>
                    </a:lnT>
                    <a:lnB w="12700">
                      <a:solidFill>
                        <a:srgbClr val="EC1746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EC174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7724">
                      <a:solidFill>
                        <a:srgbClr val="EC1746"/>
                      </a:solidFill>
                      <a:prstDash val="solid"/>
                    </a:lnT>
                    <a:lnB w="12700">
                      <a:solidFill>
                        <a:srgbClr val="EC1746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>
                  <a:txBody>
                    <a:bodyPr/>
                    <a:lstStyle/>
                    <a:p>
                      <a:pPr marR="111760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200" b="1" spc="-60" dirty="0">
                          <a:latin typeface="Arial"/>
                          <a:cs typeface="Arial"/>
                        </a:rPr>
                        <a:t>.NET </a:t>
                      </a:r>
                      <a:r>
                        <a:rPr sz="2200" b="1" spc="-40" dirty="0">
                          <a:latin typeface="Arial"/>
                          <a:cs typeface="Arial"/>
                        </a:rPr>
                        <a:t>4.x/Standard</a:t>
                      </a:r>
                      <a:r>
                        <a:rPr sz="22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2.0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C174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EC1746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  <a:tr h="4832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C1746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-85" dirty="0"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2018.4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EC1746"/>
                      </a:solidFill>
                      <a:prstDash val="solid"/>
                    </a:lnR>
                    <a:lnT w="12700">
                      <a:solidFill>
                        <a:srgbClr val="EC174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1095375" algn="l"/>
                        </a:tabLst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7.3	</a:t>
                      </a:r>
                      <a:r>
                        <a:rPr sz="2400" baseline="1736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2018.3以</a:t>
                      </a:r>
                      <a:endParaRPr sz="2400" baseline="1736" dirty="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EC174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EC174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887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-1260" baseline="1736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上</a:t>
                      </a:r>
                      <a:r>
                        <a:rPr sz="2200" b="1" spc="-685" dirty="0">
                          <a:latin typeface="Arial"/>
                          <a:cs typeface="Arial"/>
                        </a:rPr>
                        <a:t>.N</a:t>
                      </a:r>
                      <a:r>
                        <a:rPr sz="2400" spc="-375" baseline="1736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一</a:t>
                      </a:r>
                      <a:r>
                        <a:rPr sz="2200" b="1" spc="-12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914" baseline="1736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択</a:t>
                      </a:r>
                      <a:r>
                        <a:rPr sz="2200" b="1" spc="-7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434" baseline="1736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、</a:t>
                      </a:r>
                      <a:r>
                        <a:rPr sz="2200" b="1" spc="-944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937" baseline="1736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そ</a:t>
                      </a:r>
                      <a:r>
                        <a:rPr sz="2200" b="1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-2377" baseline="1736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れ</a:t>
                      </a:r>
                      <a:r>
                        <a:rPr sz="2200" b="1" spc="-135" dirty="0">
                          <a:latin typeface="Arial"/>
                          <a:cs typeface="Arial"/>
                        </a:rPr>
                        <a:t>x/</a:t>
                      </a:r>
                      <a:r>
                        <a:rPr sz="2400" spc="-1875" baseline="1736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以</a:t>
                      </a:r>
                      <a:r>
                        <a:rPr sz="2200" b="1" spc="-229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2242" baseline="1736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下</a:t>
                      </a:r>
                      <a:r>
                        <a:rPr sz="2200" b="1" spc="-24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2400" spc="-1754" baseline="1736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の</a:t>
                      </a:r>
                      <a:r>
                        <a:rPr sz="2200" b="1" spc="-95" dirty="0">
                          <a:latin typeface="Arial"/>
                          <a:cs typeface="Arial"/>
                        </a:rPr>
                        <a:t>ndard</a:t>
                      </a:r>
                      <a:r>
                        <a:rPr sz="22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2.0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EC1746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  <a:tr h="4832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C1746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-85" dirty="0"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2019.1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30" dirty="0">
                          <a:latin typeface="Arial"/>
                          <a:cs typeface="Arial"/>
                        </a:rPr>
                        <a:t>7.3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887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-60" dirty="0">
                          <a:latin typeface="Arial"/>
                          <a:cs typeface="Arial"/>
                        </a:rPr>
                        <a:t>.NET </a:t>
                      </a:r>
                      <a:r>
                        <a:rPr sz="2200" b="1" spc="-40" dirty="0">
                          <a:latin typeface="Arial"/>
                          <a:cs typeface="Arial"/>
                        </a:rPr>
                        <a:t>4.x/Standard</a:t>
                      </a:r>
                      <a:r>
                        <a:rPr sz="22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2.0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EC1746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6449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Which </a:t>
            </a:r>
            <a:r>
              <a:rPr sz="2800" spc="-105" dirty="0"/>
              <a:t>Unity </a:t>
            </a:r>
            <a:r>
              <a:rPr sz="2800" spc="-85" dirty="0"/>
              <a:t>Version </a:t>
            </a:r>
            <a:r>
              <a:rPr sz="2800" spc="-125" dirty="0"/>
              <a:t>should </a:t>
            </a:r>
            <a:r>
              <a:rPr sz="2800" spc="-85" dirty="0"/>
              <a:t>we</a:t>
            </a:r>
            <a:r>
              <a:rPr sz="2800" spc="5" dirty="0"/>
              <a:t> </a:t>
            </a:r>
            <a:r>
              <a:rPr sz="2800" spc="-140" dirty="0"/>
              <a:t>support?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511296" y="3118866"/>
            <a:ext cx="2933700" cy="877569"/>
          </a:xfrm>
          <a:custGeom>
            <a:avLst/>
            <a:gdLst/>
            <a:ahLst/>
            <a:cxnLst/>
            <a:rect l="l" t="t" r="r" b="b"/>
            <a:pathLst>
              <a:path w="2933700" h="877570">
                <a:moveTo>
                  <a:pt x="2933700" y="177545"/>
                </a:moveTo>
                <a:lnTo>
                  <a:pt x="0" y="177545"/>
                </a:lnTo>
                <a:lnTo>
                  <a:pt x="0" y="877061"/>
                </a:lnTo>
                <a:lnTo>
                  <a:pt x="2933700" y="877061"/>
                </a:lnTo>
                <a:lnTo>
                  <a:pt x="2933700" y="177545"/>
                </a:lnTo>
                <a:close/>
              </a:path>
              <a:path w="2933700" h="877570">
                <a:moveTo>
                  <a:pt x="238125" y="0"/>
                </a:moveTo>
                <a:lnTo>
                  <a:pt x="488950" y="177545"/>
                </a:lnTo>
                <a:lnTo>
                  <a:pt x="1222375" y="177545"/>
                </a:lnTo>
                <a:lnTo>
                  <a:pt x="23812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37534" y="3409950"/>
            <a:ext cx="268033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2018.3 </a:t>
            </a: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이하 버전은 지원하지 않음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13</a:t>
            </a:fld>
            <a:endParaRPr spc="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1554" y="1330325"/>
          <a:ext cx="8576943" cy="3089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"/>
                <a:gridCol w="2073275"/>
                <a:gridCol w="718185"/>
                <a:gridCol w="1197610"/>
                <a:gridCol w="4018914"/>
                <a:gridCol w="334009"/>
              </a:tblGrid>
              <a:tr h="48323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50" dirty="0">
                        <a:latin typeface="Times New Roman"/>
                        <a:cs typeface="Times New Roman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2</a:t>
                      </a:r>
                      <a:endParaRPr sz="1600" dirty="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317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EC174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B2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C#</a:t>
                      </a:r>
                      <a:r>
                        <a:rPr sz="22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B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.NET</a:t>
                      </a:r>
                      <a:r>
                        <a:rPr sz="2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B2A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EC174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832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EC174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5"/>
                        </a:lnSpc>
                      </a:pPr>
                      <a:r>
                        <a:rPr sz="1600" spc="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0</a:t>
                      </a:r>
                      <a:r>
                        <a:rPr sz="1600" spc="-26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1</a:t>
                      </a:r>
                      <a:r>
                        <a:rPr sz="3300" b="1" spc="-1770" baseline="-3156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8</a:t>
                      </a:r>
                      <a:r>
                        <a:rPr sz="1600" spc="-21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.</a:t>
                      </a:r>
                      <a:r>
                        <a:rPr sz="3300" b="1" spc="-1530" baseline="-3156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3</a:t>
                      </a:r>
                      <a:r>
                        <a:rPr sz="1600" spc="-150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か</a:t>
                      </a:r>
                      <a:r>
                        <a:rPr sz="3300" b="1" baseline="-315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3300" b="1" spc="7" baseline="-3156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300" b="1" spc="-1395" baseline="-3156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10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ら</a:t>
                      </a:r>
                      <a:r>
                        <a:rPr sz="3300" b="1" spc="-1739" baseline="-3156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spc="-44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以</a:t>
                      </a:r>
                      <a:r>
                        <a:rPr sz="3300" b="1" spc="-1237" baseline="-3156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600" spc="-77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下</a:t>
                      </a:r>
                      <a:r>
                        <a:rPr sz="3300" b="1" spc="-735" baseline="-3156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-111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の</a:t>
                      </a:r>
                      <a:r>
                        <a:rPr sz="3300" b="1" spc="-232" baseline="-3156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600" spc="-144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言</a:t>
                      </a:r>
                      <a:r>
                        <a:rPr sz="3300" b="1" baseline="-3156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3300" b="1" spc="-682" baseline="-3156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語に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  <a:p>
                      <a:pPr marL="733425">
                        <a:lnSpc>
                          <a:spcPts val="186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C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S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HA</a:t>
                      </a:r>
                      <a:r>
                        <a:rPr sz="1600" spc="-1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R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P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_7_3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_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705"/>
                        </a:lnSpc>
                      </a:pPr>
                      <a:r>
                        <a:rPr sz="1600" spc="-61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関</a:t>
                      </a:r>
                      <a:r>
                        <a:rPr sz="3300" b="1" spc="-930" baseline="-3156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600" spc="-95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す</a:t>
                      </a:r>
                      <a:r>
                        <a:rPr sz="3300" b="1" spc="-675" baseline="-31565" dirty="0">
                          <a:latin typeface="Arial"/>
                          <a:cs typeface="Arial"/>
                        </a:rPr>
                        <a:t>.0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る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define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が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使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え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  <a:p>
                      <a:pPr marL="10160">
                        <a:lnSpc>
                          <a:spcPts val="186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OR_NEWER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97" baseline="4340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る</a:t>
                      </a:r>
                      <a:r>
                        <a:rPr sz="2200" b="1" spc="-60" dirty="0">
                          <a:latin typeface="Arial"/>
                          <a:cs typeface="Arial"/>
                        </a:rPr>
                        <a:t>.NET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5" dirty="0">
                          <a:latin typeface="Arial"/>
                          <a:cs typeface="Arial"/>
                        </a:rPr>
                        <a:t>3.5/.NET</a:t>
                      </a:r>
                      <a:r>
                        <a:rPr sz="2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4.6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EC174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156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EC174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85" dirty="0"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2018.2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7724">
                      <a:solidFill>
                        <a:srgbClr val="EC1746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30" dirty="0">
                          <a:latin typeface="Arial"/>
                          <a:cs typeface="Arial"/>
                        </a:rPr>
                        <a:t>6.0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7724">
                      <a:solidFill>
                        <a:srgbClr val="EC1746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60" dirty="0">
                          <a:latin typeface="Arial"/>
                          <a:cs typeface="Arial"/>
                        </a:rPr>
                        <a:t>.NET </a:t>
                      </a:r>
                      <a:r>
                        <a:rPr sz="2200" b="1" spc="-40" dirty="0">
                          <a:latin typeface="Arial"/>
                          <a:cs typeface="Arial"/>
                        </a:rPr>
                        <a:t>4.x/Standard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2.0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EC1746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EC174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5085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C1746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200" b="1" spc="-85" dirty="0"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2018.3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EC1746"/>
                      </a:solidFill>
                      <a:prstDash val="solid"/>
                    </a:lnR>
                    <a:lnT w="77724">
                      <a:solidFill>
                        <a:srgbClr val="EC1746"/>
                      </a:solidFill>
                      <a:prstDash val="solid"/>
                    </a:lnT>
                    <a:lnB w="12700">
                      <a:solidFill>
                        <a:srgbClr val="EC1746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200" b="1" spc="30" dirty="0">
                          <a:latin typeface="Arial"/>
                          <a:cs typeface="Arial"/>
                        </a:rPr>
                        <a:t>7.3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EC1746"/>
                      </a:solidFill>
                      <a:prstDash val="solid"/>
                    </a:lnL>
                    <a:lnR w="76200">
                      <a:solidFill>
                        <a:srgbClr val="EC1746"/>
                      </a:solidFill>
                      <a:prstDash val="solid"/>
                    </a:lnR>
                    <a:lnT w="77724">
                      <a:solidFill>
                        <a:srgbClr val="EC1746"/>
                      </a:solidFill>
                      <a:prstDash val="solid"/>
                    </a:lnT>
                    <a:lnB w="12700">
                      <a:solidFill>
                        <a:srgbClr val="EC1746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EC174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7724">
                      <a:solidFill>
                        <a:srgbClr val="EC1746"/>
                      </a:solidFill>
                      <a:prstDash val="solid"/>
                    </a:lnT>
                    <a:lnB w="12700">
                      <a:solidFill>
                        <a:srgbClr val="EC1746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200" b="1" spc="-60" dirty="0">
                          <a:latin typeface="Arial"/>
                          <a:cs typeface="Arial"/>
                        </a:rPr>
                        <a:t>.NET </a:t>
                      </a:r>
                      <a:r>
                        <a:rPr sz="2200" b="1" spc="-40" dirty="0">
                          <a:latin typeface="Arial"/>
                          <a:cs typeface="Arial"/>
                        </a:rPr>
                        <a:t>4.x/Standard</a:t>
                      </a:r>
                      <a:r>
                        <a:rPr sz="2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2.0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C174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る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EC1746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  <a:tr h="4832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C1746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-85" dirty="0"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2018.4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EC1746"/>
                      </a:solidFill>
                      <a:prstDash val="solid"/>
                    </a:lnR>
                    <a:lnT w="12700">
                      <a:solidFill>
                        <a:srgbClr val="EC174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30" dirty="0">
                          <a:latin typeface="Arial"/>
                          <a:cs typeface="Arial"/>
                        </a:rPr>
                        <a:t>7.3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EC174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EC174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-275" dirty="0">
                          <a:latin typeface="Arial"/>
                          <a:cs typeface="Arial"/>
                        </a:rPr>
                        <a:t>.NET</a:t>
                      </a:r>
                      <a:r>
                        <a:rPr sz="2400" spc="-277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以</a:t>
                      </a:r>
                      <a:r>
                        <a:rPr sz="2200" b="1" spc="-106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757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下</a:t>
                      </a:r>
                      <a:r>
                        <a:rPr sz="2200" b="1" spc="-1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-2175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の</a:t>
                      </a:r>
                      <a:r>
                        <a:rPr sz="2200" b="1" spc="-204" dirty="0">
                          <a:latin typeface="Arial"/>
                          <a:cs typeface="Arial"/>
                        </a:rPr>
                        <a:t>x/</a:t>
                      </a:r>
                      <a:r>
                        <a:rPr sz="2400" spc="-1664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ど</a:t>
                      </a:r>
                      <a:r>
                        <a:rPr sz="2200" b="1" spc="-38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2010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ち</a:t>
                      </a:r>
                      <a:r>
                        <a:rPr sz="2200" b="1" spc="-33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2400" spc="-1485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ら</a:t>
                      </a:r>
                      <a:r>
                        <a:rPr sz="2200" b="1" spc="-39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2002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か</a:t>
                      </a:r>
                      <a:r>
                        <a:rPr sz="2200" b="1" spc="-630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2400" spc="-765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選</a:t>
                      </a:r>
                      <a:r>
                        <a:rPr sz="2200" b="1" spc="-39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1927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ん</a:t>
                      </a:r>
                      <a:r>
                        <a:rPr sz="2200" b="1" spc="-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582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だ</a:t>
                      </a:r>
                      <a:r>
                        <a:rPr sz="2200" b="1" spc="-19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2070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ほ</a:t>
                      </a:r>
                      <a:r>
                        <a:rPr sz="2200" b="1" spc="-250" dirty="0">
                          <a:latin typeface="Arial"/>
                          <a:cs typeface="Arial"/>
                        </a:rPr>
                        <a:t>.0</a:t>
                      </a:r>
                      <a:r>
                        <a:rPr sz="2400" spc="-52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うが</a:t>
                      </a:r>
                      <a:r>
                        <a:rPr sz="2400" spc="-30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定</a:t>
                      </a:r>
                      <a:r>
                        <a:rPr sz="2400" spc="-52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義さ</a:t>
                      </a:r>
                      <a:r>
                        <a:rPr sz="2400" spc="-7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れ</a:t>
                      </a:r>
                      <a:endParaRPr sz="2400" baseline="-34722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EC1746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  <a:tr h="4832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C1746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-85" dirty="0">
                          <a:latin typeface="Arial"/>
                          <a:cs typeface="Arial"/>
                        </a:rPr>
                        <a:t>Unity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2019.1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30" dirty="0">
                          <a:latin typeface="Arial"/>
                          <a:cs typeface="Arial"/>
                        </a:rPr>
                        <a:t>7.3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130"/>
                        </a:lnSpc>
                        <a:spcBef>
                          <a:spcPts val="365"/>
                        </a:spcBef>
                      </a:pPr>
                      <a:r>
                        <a:rPr sz="2200" b="1" spc="-60" dirty="0">
                          <a:latin typeface="Arial"/>
                          <a:cs typeface="Arial"/>
                        </a:rPr>
                        <a:t>.NET </a:t>
                      </a:r>
                      <a:r>
                        <a:rPr sz="2200" b="1" spc="-355" dirty="0">
                          <a:latin typeface="Arial"/>
                          <a:cs typeface="Arial"/>
                        </a:rPr>
                        <a:t>4.x/S</a:t>
                      </a:r>
                      <a:r>
                        <a:rPr sz="2400" spc="-532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N</a:t>
                      </a:r>
                      <a:r>
                        <a:rPr sz="2200" b="1" spc="-355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2400" spc="-532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ET</a:t>
                      </a:r>
                      <a:r>
                        <a:rPr sz="2200" b="1" spc="-35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532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_</a:t>
                      </a:r>
                      <a:r>
                        <a:rPr sz="2200" b="1" spc="-35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532" baseline="3125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N</a:t>
                      </a:r>
                      <a:r>
                        <a:rPr sz="2200" b="1" spc="-3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532" baseline="3125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E</a:t>
                      </a:r>
                      <a:r>
                        <a:rPr sz="2200" b="1" spc="-355" dirty="0">
                          <a:latin typeface="Arial"/>
                          <a:cs typeface="Arial"/>
                        </a:rPr>
                        <a:t>rd</a:t>
                      </a:r>
                      <a:r>
                        <a:rPr sz="2400" spc="-532" baseline="3125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T_</a:t>
                      </a:r>
                      <a:r>
                        <a:rPr sz="2200" b="1" spc="-35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32" baseline="3125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4_</a:t>
                      </a:r>
                      <a:r>
                        <a:rPr sz="2200" b="1" spc="-35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-532" baseline="3125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6</a:t>
                      </a:r>
                      <a:r>
                        <a:rPr sz="2200" b="1" spc="-35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32" baseline="-34722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D_2_0</a:t>
                      </a:r>
                      <a:endParaRPr sz="2400" baseline="-34722" dirty="0">
                        <a:latin typeface="Noto Sans CJK JP Regular"/>
                        <a:cs typeface="Noto Sans CJK JP Regular"/>
                      </a:endParaRPr>
                    </a:p>
                    <a:p>
                      <a:pPr marL="1921510">
                        <a:lnSpc>
                          <a:spcPts val="121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STANDAR</a:t>
                      </a:r>
                      <a:endParaRPr sz="1600" dirty="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EC1746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72212" y="1661160"/>
            <a:ext cx="4512945" cy="1040130"/>
          </a:xfrm>
          <a:custGeom>
            <a:avLst/>
            <a:gdLst/>
            <a:ahLst/>
            <a:cxnLst/>
            <a:rect l="l" t="t" r="r" b="b"/>
            <a:pathLst>
              <a:path w="4512945" h="1040130">
                <a:moveTo>
                  <a:pt x="1880235" y="766571"/>
                </a:moveTo>
                <a:lnTo>
                  <a:pt x="752094" y="766571"/>
                </a:lnTo>
                <a:lnTo>
                  <a:pt x="2177542" y="1040002"/>
                </a:lnTo>
                <a:lnTo>
                  <a:pt x="1880235" y="766571"/>
                </a:lnTo>
                <a:close/>
              </a:path>
              <a:path w="4512945" h="1040130">
                <a:moveTo>
                  <a:pt x="4512564" y="0"/>
                </a:moveTo>
                <a:lnTo>
                  <a:pt x="0" y="0"/>
                </a:lnTo>
                <a:lnTo>
                  <a:pt x="0" y="766571"/>
                </a:lnTo>
                <a:lnTo>
                  <a:pt x="4512564" y="766571"/>
                </a:lnTo>
                <a:lnTo>
                  <a:pt x="4512564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5464" y="3193542"/>
            <a:ext cx="4057015" cy="1195705"/>
          </a:xfrm>
          <a:custGeom>
            <a:avLst/>
            <a:gdLst/>
            <a:ahLst/>
            <a:cxnLst/>
            <a:rect l="l" t="t" r="r" b="b"/>
            <a:pathLst>
              <a:path w="4057015" h="1195704">
                <a:moveTo>
                  <a:pt x="4056888" y="217169"/>
                </a:moveTo>
                <a:lnTo>
                  <a:pt x="0" y="217169"/>
                </a:lnTo>
                <a:lnTo>
                  <a:pt x="0" y="1195577"/>
                </a:lnTo>
                <a:lnTo>
                  <a:pt x="4056888" y="1195577"/>
                </a:lnTo>
                <a:lnTo>
                  <a:pt x="4056888" y="217169"/>
                </a:lnTo>
                <a:close/>
              </a:path>
              <a:path w="4057015" h="1195704">
                <a:moveTo>
                  <a:pt x="514096" y="0"/>
                </a:moveTo>
                <a:lnTo>
                  <a:pt x="676148" y="217169"/>
                </a:lnTo>
                <a:lnTo>
                  <a:pt x="1690369" y="217169"/>
                </a:lnTo>
                <a:lnTo>
                  <a:pt x="514096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6449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Which </a:t>
            </a:r>
            <a:r>
              <a:rPr sz="2800" spc="-105" dirty="0"/>
              <a:t>Unity </a:t>
            </a:r>
            <a:r>
              <a:rPr sz="2800" spc="-85" dirty="0"/>
              <a:t>Version </a:t>
            </a:r>
            <a:r>
              <a:rPr sz="2800" spc="-125" dirty="0"/>
              <a:t>should </a:t>
            </a:r>
            <a:r>
              <a:rPr sz="2800" spc="-85" dirty="0"/>
              <a:t>we</a:t>
            </a:r>
            <a:r>
              <a:rPr sz="2800" spc="5" dirty="0"/>
              <a:t> </a:t>
            </a:r>
            <a:r>
              <a:rPr sz="2800" spc="-140" dirty="0"/>
              <a:t>support?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14</a:t>
            </a:fld>
            <a:endParaRPr spc="10" dirty="0"/>
          </a:p>
        </p:txBody>
      </p:sp>
      <p:sp>
        <p:nvSpPr>
          <p:cNvPr id="7" name="object 4"/>
          <p:cNvSpPr txBox="1"/>
          <p:nvPr/>
        </p:nvSpPr>
        <p:spPr>
          <a:xfrm>
            <a:off x="304800" y="1809750"/>
            <a:ext cx="419100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2018.3</a:t>
            </a: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에서 아래 </a:t>
            </a: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언어에 대한 </a:t>
            </a:r>
            <a:r>
              <a:rPr lang="en-US" altLang="ko-KR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define</a:t>
            </a: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을 사용</a:t>
            </a:r>
            <a:endParaRPr lang="en-US" sz="1600" spc="-5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CSHARP_7_3_OR_NEWER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5029200" y="3512274"/>
            <a:ext cx="3581400" cy="77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다음 중 하나가 정의 된다</a:t>
            </a:r>
            <a:r>
              <a:rPr lang="en-US" altLang="ko-KR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NET_4_6 </a:t>
            </a:r>
            <a:endParaRPr lang="en-US" sz="1600" spc="-5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NET_STAN DARD_2_0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5834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/>
              <a:t>Struct </a:t>
            </a:r>
            <a:r>
              <a:rPr sz="2800" spc="-85" dirty="0"/>
              <a:t>is </a:t>
            </a:r>
            <a:r>
              <a:rPr sz="2800" spc="-75" dirty="0"/>
              <a:t>important </a:t>
            </a:r>
            <a:r>
              <a:rPr sz="2800" spc="-45" dirty="0"/>
              <a:t>for</a:t>
            </a:r>
            <a:r>
              <a:rPr sz="2800" spc="-80" dirty="0"/>
              <a:t> Performance!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370832" y="2648711"/>
            <a:ext cx="4773295" cy="523240"/>
          </a:xfrm>
          <a:custGeom>
            <a:avLst/>
            <a:gdLst/>
            <a:ahLst/>
            <a:cxnLst/>
            <a:rect l="l" t="t" r="r" b="b"/>
            <a:pathLst>
              <a:path w="4773295" h="523239">
                <a:moveTo>
                  <a:pt x="0" y="522731"/>
                </a:moveTo>
                <a:lnTo>
                  <a:pt x="4773168" y="522731"/>
                </a:lnTo>
                <a:lnTo>
                  <a:pt x="4773168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8523" y="3456432"/>
            <a:ext cx="6475730" cy="307975"/>
          </a:xfrm>
          <a:custGeom>
            <a:avLst/>
            <a:gdLst/>
            <a:ahLst/>
            <a:cxnLst/>
            <a:rect l="l" t="t" r="r" b="b"/>
            <a:pathLst>
              <a:path w="6475730" h="307975">
                <a:moveTo>
                  <a:pt x="0" y="307848"/>
                </a:moveTo>
                <a:lnTo>
                  <a:pt x="6475476" y="307848"/>
                </a:lnTo>
                <a:lnTo>
                  <a:pt x="6475476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8152" y="3480053"/>
            <a:ext cx="6227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70" dirty="0">
                <a:solidFill>
                  <a:srgbClr val="0000FF"/>
                </a:solidFill>
                <a:latin typeface="Arial"/>
                <a:cs typeface="Arial"/>
              </a:rPr>
              <a:t>unsafe </a:t>
            </a: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ref </a:t>
            </a:r>
            <a:r>
              <a:rPr sz="1400" spc="-85" dirty="0">
                <a:latin typeface="Arial"/>
                <a:cs typeface="Arial"/>
              </a:rPr>
              <a:t>T </a:t>
            </a:r>
            <a:r>
              <a:rPr sz="1400" spc="65" dirty="0">
                <a:latin typeface="Arial"/>
                <a:cs typeface="Arial"/>
              </a:rPr>
              <a:t>AsRef&lt;</a:t>
            </a:r>
            <a:r>
              <a:rPr sz="1400" spc="65" dirty="0">
                <a:solidFill>
                  <a:srgbClr val="2B91AE"/>
                </a:solidFill>
                <a:latin typeface="Arial"/>
                <a:cs typeface="Arial"/>
              </a:rPr>
              <a:t>T</a:t>
            </a:r>
            <a:r>
              <a:rPr sz="1400" spc="65" dirty="0">
                <a:latin typeface="Arial"/>
                <a:cs typeface="Arial"/>
              </a:rPr>
              <a:t>&gt;(</a:t>
            </a:r>
            <a:r>
              <a:rPr sz="1400" spc="65" dirty="0">
                <a:solidFill>
                  <a:srgbClr val="0000FF"/>
                </a:solidFill>
                <a:latin typeface="Arial"/>
                <a:cs typeface="Arial"/>
              </a:rPr>
              <a:t>void</a:t>
            </a:r>
            <a:r>
              <a:rPr sz="1400" spc="65" dirty="0">
                <a:latin typeface="Arial"/>
                <a:cs typeface="Arial"/>
              </a:rPr>
              <a:t>* </a:t>
            </a:r>
            <a:r>
              <a:rPr sz="1400" spc="245" dirty="0">
                <a:latin typeface="Arial"/>
                <a:cs typeface="Arial"/>
              </a:rPr>
              <a:t>ptr) </a:t>
            </a:r>
            <a:r>
              <a:rPr sz="1400" spc="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1400" spc="-85" dirty="0">
                <a:latin typeface="Arial"/>
                <a:cs typeface="Arial"/>
              </a:rPr>
              <a:t>T </a:t>
            </a:r>
            <a:r>
              <a:rPr sz="1400" spc="380" dirty="0">
                <a:latin typeface="Arial"/>
                <a:cs typeface="Arial"/>
              </a:rPr>
              <a:t>: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200" dirty="0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4592" y="3977640"/>
            <a:ext cx="8979535" cy="524510"/>
          </a:xfrm>
          <a:custGeom>
            <a:avLst/>
            <a:gdLst/>
            <a:ahLst/>
            <a:cxnLst/>
            <a:rect l="l" t="t" r="r" b="b"/>
            <a:pathLst>
              <a:path w="8979535" h="524510">
                <a:moveTo>
                  <a:pt x="0" y="524256"/>
                </a:moveTo>
                <a:lnTo>
                  <a:pt x="8979408" y="524256"/>
                </a:lnTo>
                <a:lnTo>
                  <a:pt x="897940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3941" y="4001820"/>
            <a:ext cx="87871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 indent="-393700">
              <a:lnSpc>
                <a:spcPct val="100000"/>
              </a:lnSpc>
              <a:spcBef>
                <a:spcPts val="100"/>
              </a:spcBef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100" dirty="0">
                <a:solidFill>
                  <a:srgbClr val="0000FF"/>
                </a:solidFill>
                <a:latin typeface="Arial"/>
                <a:cs typeface="Arial"/>
              </a:rPr>
              <a:t>readonly </a:t>
            </a:r>
            <a:r>
              <a:rPr sz="1400" spc="200" dirty="0">
                <a:solidFill>
                  <a:srgbClr val="0000FF"/>
                </a:solidFill>
                <a:latin typeface="Arial"/>
                <a:cs typeface="Arial"/>
              </a:rPr>
              <a:t>struct </a:t>
            </a:r>
            <a:r>
              <a:rPr sz="1400" spc="25" dirty="0">
                <a:solidFill>
                  <a:srgbClr val="2B91AE"/>
                </a:solidFill>
                <a:latin typeface="Arial"/>
                <a:cs typeface="Arial"/>
              </a:rPr>
              <a:t>BuildComponentDataToEntityLookupTask</a:t>
            </a:r>
            <a:r>
              <a:rPr sz="1400" spc="25" dirty="0">
                <a:latin typeface="Arial"/>
                <a:cs typeface="Arial"/>
              </a:rPr>
              <a:t>&lt;</a:t>
            </a:r>
            <a:r>
              <a:rPr sz="1400" spc="25" dirty="0">
                <a:solidFill>
                  <a:srgbClr val="2B91AE"/>
                </a:solidFill>
                <a:latin typeface="Arial"/>
                <a:cs typeface="Arial"/>
              </a:rPr>
              <a:t>TComponentData</a:t>
            </a:r>
            <a:r>
              <a:rPr sz="1400" spc="25" dirty="0">
                <a:latin typeface="Arial"/>
                <a:cs typeface="Arial"/>
              </a:rPr>
              <a:t>&gt; </a:t>
            </a:r>
            <a:r>
              <a:rPr sz="1400" spc="380" dirty="0">
                <a:latin typeface="Arial"/>
                <a:cs typeface="Arial"/>
              </a:rPr>
              <a:t>: </a:t>
            </a:r>
            <a:r>
              <a:rPr sz="1400" spc="105" dirty="0">
                <a:latin typeface="Arial"/>
                <a:cs typeface="Arial"/>
              </a:rPr>
              <a:t>IDisposable  </a:t>
            </a:r>
            <a:r>
              <a:rPr sz="1400" spc="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1400" spc="-15" dirty="0">
                <a:latin typeface="Arial"/>
                <a:cs typeface="Arial"/>
              </a:rPr>
              <a:t>TComponentData </a:t>
            </a:r>
            <a:r>
              <a:rPr sz="1400" spc="380" dirty="0">
                <a:latin typeface="Arial"/>
                <a:cs typeface="Arial"/>
              </a:rPr>
              <a:t>: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unmanaged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spc="40" dirty="0">
                <a:latin typeface="Arial"/>
                <a:cs typeface="Arial"/>
              </a:rPr>
              <a:t>IComponentData,</a:t>
            </a:r>
            <a:r>
              <a:rPr sz="1400" spc="430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IEquatable&lt;TComponentData&gt;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7991" y="3002279"/>
            <a:ext cx="2009775" cy="666115"/>
          </a:xfrm>
          <a:custGeom>
            <a:avLst/>
            <a:gdLst/>
            <a:ahLst/>
            <a:cxnLst/>
            <a:rect l="l" t="t" r="r" b="b"/>
            <a:pathLst>
              <a:path w="2009775" h="666114">
                <a:moveTo>
                  <a:pt x="1749552" y="0"/>
                </a:moveTo>
                <a:lnTo>
                  <a:pt x="0" y="0"/>
                </a:lnTo>
                <a:lnTo>
                  <a:pt x="0" y="665988"/>
                </a:lnTo>
                <a:lnTo>
                  <a:pt x="1749552" y="665988"/>
                </a:lnTo>
                <a:lnTo>
                  <a:pt x="1749552" y="277494"/>
                </a:lnTo>
                <a:lnTo>
                  <a:pt x="2009266" y="128396"/>
                </a:lnTo>
                <a:lnTo>
                  <a:pt x="1749552" y="110997"/>
                </a:lnTo>
                <a:lnTo>
                  <a:pt x="1749552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4098" y="1067181"/>
            <a:ext cx="8221980" cy="2509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ts val="2035"/>
              </a:lnSpc>
              <a:spcBef>
                <a:spcPts val="105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sz="17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C#</a:t>
            </a:r>
            <a:r>
              <a:rPr sz="1700" spc="-1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700" spc="2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7</a:t>
            </a:r>
            <a:r>
              <a:rPr lang="en-US" sz="1700" spc="2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이후 의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급속한 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Struct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강화는 성능을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위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함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8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sz="14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NET</a:t>
            </a:r>
            <a:r>
              <a:rPr sz="1400" spc="-3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Core</a:t>
            </a:r>
            <a:r>
              <a:rPr lang="en-US" sz="1400" spc="-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, </a:t>
            </a:r>
            <a:r>
              <a:rPr sz="14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Unity</a:t>
            </a:r>
            <a:r>
              <a:rPr lang="en-US"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모</a:t>
            </a:r>
            <a:r>
              <a:rPr lang="ko-KR" altLang="en-US"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두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3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서로 방식은 다르지만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,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Struct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의 성능을 위해서 활용 됨</a:t>
            </a:r>
            <a:endParaRPr lang="en-US" altLang="ko-KR" sz="1400" dirty="0" smtClean="0">
              <a:solidFill>
                <a:srgbClr val="EEEEEE"/>
              </a:solidFill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3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특히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Unity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의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DOTS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는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Struct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덩어리</a:t>
            </a:r>
            <a:endParaRPr sz="1400" dirty="0">
              <a:latin typeface="Noto Sans CJK JP Regular"/>
              <a:cs typeface="Noto Sans CJK JP Regular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EEEEEE"/>
              </a:buClr>
              <a:buFont typeface="Arial"/>
              <a:buChar char="—"/>
            </a:pPr>
            <a:endParaRPr sz="2200" dirty="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지금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배우고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대비하자</a:t>
            </a:r>
            <a:endParaRPr sz="1700" dirty="0" smtClean="0">
              <a:latin typeface="Noto Sans CJK JP Regular"/>
              <a:cs typeface="Noto Sans CJK JP Regular"/>
            </a:endParaRPr>
          </a:p>
          <a:p>
            <a:pPr marL="4271010" marR="5080" indent="-393700">
              <a:lnSpc>
                <a:spcPct val="100000"/>
              </a:lnSpc>
              <a:spcBef>
                <a:spcPts val="100"/>
              </a:spcBef>
            </a:pPr>
            <a:r>
              <a:rPr sz="1400" spc="160" dirty="0" smtClean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70" dirty="0" smtClean="0">
                <a:solidFill>
                  <a:srgbClr val="0000FF"/>
                </a:solidFill>
                <a:latin typeface="Arial"/>
                <a:cs typeface="Arial"/>
              </a:rPr>
              <a:t>unsafe </a:t>
            </a:r>
            <a:r>
              <a:rPr sz="1400" spc="225" dirty="0" smtClean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400" spc="200" dirty="0" smtClean="0">
                <a:solidFill>
                  <a:srgbClr val="0000FF"/>
                </a:solidFill>
                <a:latin typeface="Arial"/>
                <a:cs typeface="Arial"/>
              </a:rPr>
              <a:t>struct </a:t>
            </a:r>
            <a:r>
              <a:rPr sz="1400" spc="90" dirty="0" smtClean="0">
                <a:solidFill>
                  <a:srgbClr val="2B91AE"/>
                </a:solidFill>
                <a:latin typeface="Arial"/>
                <a:cs typeface="Arial"/>
              </a:rPr>
              <a:t>BlobBuilderArray</a:t>
            </a:r>
            <a:r>
              <a:rPr sz="1400" spc="90" dirty="0" smtClean="0">
                <a:latin typeface="Arial"/>
                <a:cs typeface="Arial"/>
              </a:rPr>
              <a:t>&lt;</a:t>
            </a:r>
            <a:r>
              <a:rPr sz="1400" spc="90" dirty="0" smtClean="0">
                <a:solidFill>
                  <a:srgbClr val="2B91AE"/>
                </a:solidFill>
                <a:latin typeface="Arial"/>
                <a:cs typeface="Arial"/>
              </a:rPr>
              <a:t>T</a:t>
            </a:r>
            <a:r>
              <a:rPr sz="1400" spc="90" dirty="0" smtClean="0">
                <a:latin typeface="Arial"/>
                <a:cs typeface="Arial"/>
              </a:rPr>
              <a:t>&gt;  </a:t>
            </a:r>
            <a:r>
              <a:rPr sz="1400" spc="10" dirty="0" smtClean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1400" spc="-85" dirty="0" smtClean="0">
                <a:latin typeface="Arial"/>
                <a:cs typeface="Arial"/>
              </a:rPr>
              <a:t>T </a:t>
            </a:r>
            <a:r>
              <a:rPr sz="1400" spc="380" dirty="0" smtClean="0">
                <a:latin typeface="Arial"/>
                <a:cs typeface="Arial"/>
              </a:rPr>
              <a:t>:</a:t>
            </a:r>
            <a:r>
              <a:rPr sz="1400" spc="220" dirty="0" smtClean="0">
                <a:latin typeface="Arial"/>
                <a:cs typeface="Arial"/>
              </a:rPr>
              <a:t> </a:t>
            </a:r>
            <a:r>
              <a:rPr sz="1400" spc="200" dirty="0" smtClean="0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endParaRPr sz="1400" dirty="0" smtClean="0">
              <a:latin typeface="Arial"/>
              <a:cs typeface="Arial"/>
            </a:endParaRPr>
          </a:p>
          <a:p>
            <a:pPr marR="6233160" algn="ctr">
              <a:lnSpc>
                <a:spcPts val="1639"/>
              </a:lnSpc>
            </a:pPr>
            <a:r>
              <a:rPr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Unity</a:t>
            </a:r>
            <a:r>
              <a:rPr sz="1600" spc="-8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ECS</a:t>
            </a:r>
            <a:r>
              <a:rPr 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중</a:t>
            </a:r>
            <a:endParaRPr sz="1600" dirty="0">
              <a:latin typeface="Noto Sans CJK JP Regular"/>
              <a:cs typeface="Noto Sans CJK JP Regular"/>
            </a:endParaRPr>
          </a:p>
          <a:p>
            <a:pPr marL="496570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C#</a:t>
            </a:r>
            <a:r>
              <a:rPr sz="1600" spc="-4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2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7.3</a:t>
            </a:r>
            <a:r>
              <a:rPr lang="ko-KR" altLang="en-US" sz="1600" spc="-3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표</a:t>
            </a:r>
            <a:r>
              <a:rPr lang="ko-KR" altLang="en-US" sz="1600" spc="-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현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15</a:t>
            </a:fld>
            <a:endParaRPr spc="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383" y="1936242"/>
            <a:ext cx="70637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The </a:t>
            </a:r>
            <a:r>
              <a:rPr spc="-200" dirty="0"/>
              <a:t>Basic </a:t>
            </a:r>
            <a:r>
              <a:rPr spc="-55" dirty="0"/>
              <a:t>of </a:t>
            </a:r>
            <a:r>
              <a:rPr spc="-75" dirty="0">
                <a:solidFill>
                  <a:srgbClr val="EC1746"/>
                </a:solidFill>
              </a:rPr>
              <a:t>C#</a:t>
            </a:r>
            <a:r>
              <a:rPr spc="-270" dirty="0">
                <a:solidFill>
                  <a:srgbClr val="EC1746"/>
                </a:solidFill>
              </a:rPr>
              <a:t> </a:t>
            </a:r>
            <a:r>
              <a:rPr spc="-100" dirty="0">
                <a:solidFill>
                  <a:srgbClr val="EC1746"/>
                </a:solidFill>
              </a:rPr>
              <a:t>Memory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16</a:t>
            </a:fld>
            <a:endParaRPr spc="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2995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/>
              <a:t>The </a:t>
            </a:r>
            <a:r>
              <a:rPr sz="2800" spc="-60" dirty="0"/>
              <a:t>Memory </a:t>
            </a:r>
            <a:r>
              <a:rPr sz="2800" spc="-35" dirty="0"/>
              <a:t>of</a:t>
            </a:r>
            <a:r>
              <a:rPr sz="2800" spc="-160" dirty="0"/>
              <a:t> </a:t>
            </a:r>
            <a:r>
              <a:rPr sz="2800" spc="-50" dirty="0"/>
              <a:t>C#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965704" y="1083563"/>
            <a:ext cx="5718175" cy="3406140"/>
          </a:xfrm>
          <a:custGeom>
            <a:avLst/>
            <a:gdLst/>
            <a:ahLst/>
            <a:cxnLst/>
            <a:rect l="l" t="t" r="r" b="b"/>
            <a:pathLst>
              <a:path w="5718175" h="3406140">
                <a:moveTo>
                  <a:pt x="0" y="3406140"/>
                </a:moveTo>
                <a:lnTo>
                  <a:pt x="5718048" y="3406140"/>
                </a:lnTo>
                <a:lnTo>
                  <a:pt x="5718048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64008">
            <a:solidFill>
              <a:srgbClr val="13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2607" y="1102563"/>
            <a:ext cx="24936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5" dirty="0">
                <a:solidFill>
                  <a:srgbClr val="1F9689"/>
                </a:solidFill>
                <a:latin typeface="Arial"/>
                <a:cs typeface="Arial"/>
              </a:rPr>
              <a:t>AppDomain(Managed)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6495" y="1528572"/>
            <a:ext cx="1483360" cy="2715895"/>
          </a:xfrm>
          <a:custGeom>
            <a:avLst/>
            <a:gdLst/>
            <a:ahLst/>
            <a:cxnLst/>
            <a:rect l="l" t="t" r="r" b="b"/>
            <a:pathLst>
              <a:path w="1483360" h="2715895">
                <a:moveTo>
                  <a:pt x="0" y="2715767"/>
                </a:moveTo>
                <a:lnTo>
                  <a:pt x="1482852" y="2715767"/>
                </a:lnTo>
                <a:lnTo>
                  <a:pt x="1482852" y="0"/>
                </a:lnTo>
                <a:lnTo>
                  <a:pt x="0" y="0"/>
                </a:lnTo>
                <a:lnTo>
                  <a:pt x="0" y="2715767"/>
                </a:lnTo>
                <a:close/>
              </a:path>
            </a:pathLst>
          </a:custGeom>
          <a:ln w="64008">
            <a:solidFill>
              <a:srgbClr val="13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1494" y="1548764"/>
            <a:ext cx="804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0" dirty="0">
                <a:solidFill>
                  <a:srgbClr val="1F9689"/>
                </a:solidFill>
                <a:latin typeface="Arial"/>
                <a:cs typeface="Arial"/>
              </a:rPr>
              <a:t>T</a:t>
            </a:r>
            <a:r>
              <a:rPr sz="2000" b="1" spc="-160" dirty="0">
                <a:solidFill>
                  <a:srgbClr val="1F9689"/>
                </a:solidFill>
                <a:latin typeface="Arial"/>
                <a:cs typeface="Arial"/>
              </a:rPr>
              <a:t>h</a:t>
            </a:r>
            <a:r>
              <a:rPr sz="2000" b="1" spc="-100" dirty="0">
                <a:solidFill>
                  <a:srgbClr val="1F9689"/>
                </a:solidFill>
                <a:latin typeface="Arial"/>
                <a:cs typeface="Arial"/>
              </a:rPr>
              <a:t>r</a:t>
            </a:r>
            <a:r>
              <a:rPr sz="2000" b="1" spc="-85" dirty="0">
                <a:solidFill>
                  <a:srgbClr val="1F9689"/>
                </a:solidFill>
                <a:latin typeface="Arial"/>
                <a:cs typeface="Arial"/>
              </a:rPr>
              <a:t>ea</a:t>
            </a:r>
            <a:r>
              <a:rPr sz="2000" b="1" spc="-95" dirty="0">
                <a:solidFill>
                  <a:srgbClr val="1F968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75659" y="2403348"/>
            <a:ext cx="1144905" cy="1620520"/>
          </a:xfrm>
          <a:custGeom>
            <a:avLst/>
            <a:gdLst/>
            <a:ahLst/>
            <a:cxnLst/>
            <a:rect l="l" t="t" r="r" b="b"/>
            <a:pathLst>
              <a:path w="1144904" h="1620520">
                <a:moveTo>
                  <a:pt x="0" y="1620011"/>
                </a:moveTo>
                <a:lnTo>
                  <a:pt x="1144524" y="1620011"/>
                </a:lnTo>
                <a:lnTo>
                  <a:pt x="1144524" y="0"/>
                </a:lnTo>
                <a:lnTo>
                  <a:pt x="0" y="0"/>
                </a:lnTo>
                <a:lnTo>
                  <a:pt x="0" y="1620011"/>
                </a:lnTo>
                <a:close/>
              </a:path>
            </a:pathLst>
          </a:custGeom>
          <a:solidFill>
            <a:srgbClr val="F5F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5659" y="2403348"/>
            <a:ext cx="1144905" cy="1620520"/>
          </a:xfrm>
          <a:custGeom>
            <a:avLst/>
            <a:gdLst/>
            <a:ahLst/>
            <a:cxnLst/>
            <a:rect l="l" t="t" r="r" b="b"/>
            <a:pathLst>
              <a:path w="1144904" h="1620520">
                <a:moveTo>
                  <a:pt x="0" y="1620011"/>
                </a:moveTo>
                <a:lnTo>
                  <a:pt x="1144524" y="1620011"/>
                </a:lnTo>
                <a:lnTo>
                  <a:pt x="1144524" y="0"/>
                </a:lnTo>
                <a:lnTo>
                  <a:pt x="0" y="0"/>
                </a:lnTo>
                <a:lnTo>
                  <a:pt x="0" y="1620011"/>
                </a:lnTo>
                <a:close/>
              </a:path>
            </a:pathLst>
          </a:custGeom>
          <a:ln w="64008">
            <a:solidFill>
              <a:srgbClr val="13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49726" y="2423541"/>
            <a:ext cx="650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1F9689"/>
                </a:solidFill>
                <a:latin typeface="Arial"/>
                <a:cs typeface="Arial"/>
              </a:rPr>
              <a:t>S</a:t>
            </a:r>
            <a:r>
              <a:rPr sz="2000" b="1" spc="-45" dirty="0">
                <a:solidFill>
                  <a:srgbClr val="1F9689"/>
                </a:solidFill>
                <a:latin typeface="Arial"/>
                <a:cs typeface="Arial"/>
              </a:rPr>
              <a:t>t</a:t>
            </a:r>
            <a:r>
              <a:rPr sz="2000" b="1" spc="-85" dirty="0">
                <a:solidFill>
                  <a:srgbClr val="1F9689"/>
                </a:solidFill>
                <a:latin typeface="Arial"/>
                <a:cs typeface="Arial"/>
              </a:rPr>
              <a:t>a</a:t>
            </a:r>
            <a:r>
              <a:rPr sz="2000" b="1" spc="-120" dirty="0">
                <a:solidFill>
                  <a:srgbClr val="1F9689"/>
                </a:solidFill>
                <a:latin typeface="Arial"/>
                <a:cs typeface="Arial"/>
              </a:rPr>
              <a:t>c</a:t>
            </a:r>
            <a:r>
              <a:rPr sz="2000" b="1" spc="-45" dirty="0">
                <a:solidFill>
                  <a:srgbClr val="1F9689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96228" y="1528572"/>
            <a:ext cx="2120265" cy="2715895"/>
          </a:xfrm>
          <a:custGeom>
            <a:avLst/>
            <a:gdLst/>
            <a:ahLst/>
            <a:cxnLst/>
            <a:rect l="l" t="t" r="r" b="b"/>
            <a:pathLst>
              <a:path w="2120265" h="2715895">
                <a:moveTo>
                  <a:pt x="0" y="2715767"/>
                </a:moveTo>
                <a:lnTo>
                  <a:pt x="2119883" y="2715767"/>
                </a:lnTo>
                <a:lnTo>
                  <a:pt x="2119883" y="0"/>
                </a:lnTo>
                <a:lnTo>
                  <a:pt x="0" y="0"/>
                </a:lnTo>
                <a:lnTo>
                  <a:pt x="0" y="2715767"/>
                </a:lnTo>
                <a:close/>
              </a:path>
            </a:pathLst>
          </a:custGeom>
          <a:solidFill>
            <a:srgbClr val="F5F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96228" y="1528572"/>
            <a:ext cx="2120265" cy="2715895"/>
          </a:xfrm>
          <a:custGeom>
            <a:avLst/>
            <a:gdLst/>
            <a:ahLst/>
            <a:cxnLst/>
            <a:rect l="l" t="t" r="r" b="b"/>
            <a:pathLst>
              <a:path w="2120265" h="2715895">
                <a:moveTo>
                  <a:pt x="0" y="2715767"/>
                </a:moveTo>
                <a:lnTo>
                  <a:pt x="2119883" y="2715767"/>
                </a:lnTo>
                <a:lnTo>
                  <a:pt x="2119883" y="0"/>
                </a:lnTo>
                <a:lnTo>
                  <a:pt x="0" y="0"/>
                </a:lnTo>
                <a:lnTo>
                  <a:pt x="0" y="2715767"/>
                </a:lnTo>
                <a:close/>
              </a:path>
            </a:pathLst>
          </a:custGeom>
          <a:ln w="64008">
            <a:solidFill>
              <a:srgbClr val="13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81468" y="1548764"/>
            <a:ext cx="605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80" dirty="0">
                <a:solidFill>
                  <a:srgbClr val="1F9689"/>
                </a:solidFill>
                <a:latin typeface="Arial"/>
                <a:cs typeface="Arial"/>
              </a:rPr>
              <a:t>H</a:t>
            </a:r>
            <a:r>
              <a:rPr sz="2000" b="1" spc="-85" dirty="0">
                <a:solidFill>
                  <a:srgbClr val="1F9689"/>
                </a:solidFill>
                <a:latin typeface="Arial"/>
                <a:cs typeface="Arial"/>
              </a:rPr>
              <a:t>ea</a:t>
            </a:r>
            <a:r>
              <a:rPr sz="2000" b="1" spc="-95" dirty="0">
                <a:solidFill>
                  <a:srgbClr val="1F9689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02123" y="1528572"/>
            <a:ext cx="1483360" cy="2715895"/>
          </a:xfrm>
          <a:custGeom>
            <a:avLst/>
            <a:gdLst/>
            <a:ahLst/>
            <a:cxnLst/>
            <a:rect l="l" t="t" r="r" b="b"/>
            <a:pathLst>
              <a:path w="1483360" h="2715895">
                <a:moveTo>
                  <a:pt x="0" y="2715767"/>
                </a:moveTo>
                <a:lnTo>
                  <a:pt x="1482852" y="2715767"/>
                </a:lnTo>
                <a:lnTo>
                  <a:pt x="1482852" y="0"/>
                </a:lnTo>
                <a:lnTo>
                  <a:pt x="0" y="0"/>
                </a:lnTo>
                <a:lnTo>
                  <a:pt x="0" y="2715767"/>
                </a:lnTo>
                <a:close/>
              </a:path>
            </a:pathLst>
          </a:custGeom>
          <a:ln w="64008">
            <a:solidFill>
              <a:srgbClr val="13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66740" y="1548764"/>
            <a:ext cx="804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0" dirty="0">
                <a:solidFill>
                  <a:srgbClr val="1F9689"/>
                </a:solidFill>
                <a:latin typeface="Arial"/>
                <a:cs typeface="Arial"/>
              </a:rPr>
              <a:t>T</a:t>
            </a:r>
            <a:r>
              <a:rPr sz="2000" b="1" spc="-160" dirty="0">
                <a:solidFill>
                  <a:srgbClr val="1F9689"/>
                </a:solidFill>
                <a:latin typeface="Arial"/>
                <a:cs typeface="Arial"/>
              </a:rPr>
              <a:t>h</a:t>
            </a:r>
            <a:r>
              <a:rPr sz="2000" b="1" spc="-100" dirty="0">
                <a:solidFill>
                  <a:srgbClr val="1F9689"/>
                </a:solidFill>
                <a:latin typeface="Arial"/>
                <a:cs typeface="Arial"/>
              </a:rPr>
              <a:t>r</a:t>
            </a:r>
            <a:r>
              <a:rPr sz="2000" b="1" spc="-85" dirty="0">
                <a:solidFill>
                  <a:srgbClr val="1F9689"/>
                </a:solidFill>
                <a:latin typeface="Arial"/>
                <a:cs typeface="Arial"/>
              </a:rPr>
              <a:t>ea</a:t>
            </a:r>
            <a:r>
              <a:rPr sz="2000" b="1" spc="-95" dirty="0">
                <a:solidFill>
                  <a:srgbClr val="1F968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69764" y="2403348"/>
            <a:ext cx="1146175" cy="1620520"/>
          </a:xfrm>
          <a:custGeom>
            <a:avLst/>
            <a:gdLst/>
            <a:ahLst/>
            <a:cxnLst/>
            <a:rect l="l" t="t" r="r" b="b"/>
            <a:pathLst>
              <a:path w="1146175" h="1620520">
                <a:moveTo>
                  <a:pt x="0" y="1620011"/>
                </a:moveTo>
                <a:lnTo>
                  <a:pt x="1146048" y="1620011"/>
                </a:lnTo>
                <a:lnTo>
                  <a:pt x="1146048" y="0"/>
                </a:lnTo>
                <a:lnTo>
                  <a:pt x="0" y="0"/>
                </a:lnTo>
                <a:lnTo>
                  <a:pt x="0" y="1620011"/>
                </a:lnTo>
                <a:close/>
              </a:path>
            </a:pathLst>
          </a:custGeom>
          <a:solidFill>
            <a:srgbClr val="F5F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69764" y="2403348"/>
            <a:ext cx="1146175" cy="1620520"/>
          </a:xfrm>
          <a:custGeom>
            <a:avLst/>
            <a:gdLst/>
            <a:ahLst/>
            <a:cxnLst/>
            <a:rect l="l" t="t" r="r" b="b"/>
            <a:pathLst>
              <a:path w="1146175" h="1620520">
                <a:moveTo>
                  <a:pt x="0" y="1620011"/>
                </a:moveTo>
                <a:lnTo>
                  <a:pt x="1146048" y="1620011"/>
                </a:lnTo>
                <a:lnTo>
                  <a:pt x="1146048" y="0"/>
                </a:lnTo>
                <a:lnTo>
                  <a:pt x="0" y="0"/>
                </a:lnTo>
                <a:lnTo>
                  <a:pt x="0" y="1620011"/>
                </a:lnTo>
                <a:close/>
              </a:path>
            </a:pathLst>
          </a:custGeom>
          <a:ln w="64008">
            <a:solidFill>
              <a:srgbClr val="13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45100" y="2423541"/>
            <a:ext cx="649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1F9689"/>
                </a:solidFill>
                <a:latin typeface="Arial"/>
                <a:cs typeface="Arial"/>
              </a:rPr>
              <a:t>S</a:t>
            </a:r>
            <a:r>
              <a:rPr sz="2000" b="1" spc="-45" dirty="0">
                <a:solidFill>
                  <a:srgbClr val="1F9689"/>
                </a:solidFill>
                <a:latin typeface="Arial"/>
                <a:cs typeface="Arial"/>
              </a:rPr>
              <a:t>t</a:t>
            </a:r>
            <a:r>
              <a:rPr sz="2000" b="1" spc="-85" dirty="0">
                <a:solidFill>
                  <a:srgbClr val="1F9689"/>
                </a:solidFill>
                <a:latin typeface="Arial"/>
                <a:cs typeface="Arial"/>
              </a:rPr>
              <a:t>a</a:t>
            </a:r>
            <a:r>
              <a:rPr sz="2000" b="1" spc="-120" dirty="0">
                <a:solidFill>
                  <a:srgbClr val="1F9689"/>
                </a:solidFill>
                <a:latin typeface="Arial"/>
                <a:cs typeface="Arial"/>
              </a:rPr>
              <a:t>c</a:t>
            </a:r>
            <a:r>
              <a:rPr sz="2000" b="1" spc="-45" dirty="0">
                <a:solidFill>
                  <a:srgbClr val="1F9689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469379" y="1897379"/>
          <a:ext cx="1965960" cy="2094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/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077967" y="2830067"/>
          <a:ext cx="922019" cy="104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19"/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497579" y="2830067"/>
          <a:ext cx="922019" cy="104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19"/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86511" y="1083563"/>
            <a:ext cx="2409825" cy="3406140"/>
          </a:xfrm>
          <a:custGeom>
            <a:avLst/>
            <a:gdLst/>
            <a:ahLst/>
            <a:cxnLst/>
            <a:rect l="l" t="t" r="r" b="b"/>
            <a:pathLst>
              <a:path w="2409825" h="3406140">
                <a:moveTo>
                  <a:pt x="0" y="3406140"/>
                </a:moveTo>
                <a:lnTo>
                  <a:pt x="2409444" y="3406140"/>
                </a:lnTo>
                <a:lnTo>
                  <a:pt x="240944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64007">
            <a:solidFill>
              <a:srgbClr val="13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2263" y="1102563"/>
            <a:ext cx="13500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5" dirty="0">
                <a:solidFill>
                  <a:srgbClr val="1F9689"/>
                </a:solidFill>
                <a:latin typeface="Arial"/>
                <a:cs typeface="Arial"/>
              </a:rPr>
              <a:t>U</a:t>
            </a:r>
            <a:r>
              <a:rPr sz="2000" b="1" spc="-145" dirty="0">
                <a:solidFill>
                  <a:srgbClr val="1F9689"/>
                </a:solidFill>
                <a:latin typeface="Arial"/>
                <a:cs typeface="Arial"/>
              </a:rPr>
              <a:t>n</a:t>
            </a:r>
            <a:r>
              <a:rPr sz="2000" b="1" spc="-95" dirty="0">
                <a:solidFill>
                  <a:srgbClr val="1F9689"/>
                </a:solidFill>
                <a:latin typeface="Arial"/>
                <a:cs typeface="Arial"/>
              </a:rPr>
              <a:t>m</a:t>
            </a:r>
            <a:r>
              <a:rPr sz="2000" b="1" spc="-85" dirty="0">
                <a:solidFill>
                  <a:srgbClr val="1F9689"/>
                </a:solidFill>
                <a:latin typeface="Arial"/>
                <a:cs typeface="Arial"/>
              </a:rPr>
              <a:t>a</a:t>
            </a:r>
            <a:r>
              <a:rPr sz="2000" b="1" spc="-145" dirty="0">
                <a:solidFill>
                  <a:srgbClr val="1F9689"/>
                </a:solidFill>
                <a:latin typeface="Arial"/>
                <a:cs typeface="Arial"/>
              </a:rPr>
              <a:t>n</a:t>
            </a:r>
            <a:r>
              <a:rPr sz="2000" b="1" spc="-85" dirty="0">
                <a:solidFill>
                  <a:srgbClr val="1F9689"/>
                </a:solidFill>
                <a:latin typeface="Arial"/>
                <a:cs typeface="Arial"/>
              </a:rPr>
              <a:t>a</a:t>
            </a:r>
            <a:r>
              <a:rPr sz="2000" b="1" spc="-150" dirty="0">
                <a:solidFill>
                  <a:srgbClr val="1F9689"/>
                </a:solidFill>
                <a:latin typeface="Arial"/>
                <a:cs typeface="Arial"/>
              </a:rPr>
              <a:t>g</a:t>
            </a:r>
            <a:r>
              <a:rPr sz="2000" b="1" spc="-85" dirty="0">
                <a:solidFill>
                  <a:srgbClr val="1F9689"/>
                </a:solidFill>
                <a:latin typeface="Arial"/>
                <a:cs typeface="Arial"/>
              </a:rPr>
              <a:t>e</a:t>
            </a:r>
            <a:r>
              <a:rPr sz="2000" b="1" spc="-95" dirty="0">
                <a:solidFill>
                  <a:srgbClr val="1F968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17</a:t>
            </a:fld>
            <a:endParaRPr spc="10" dirty="0"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86155" y="1885188"/>
          <a:ext cx="1965960" cy="2094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/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86E0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2995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/>
              <a:t>The </a:t>
            </a:r>
            <a:r>
              <a:rPr sz="2800" spc="-60" dirty="0"/>
              <a:t>Memory </a:t>
            </a:r>
            <a:r>
              <a:rPr sz="2800" spc="-35" dirty="0"/>
              <a:t>of</a:t>
            </a:r>
            <a:r>
              <a:rPr sz="2800" spc="-160" dirty="0"/>
              <a:t> </a:t>
            </a:r>
            <a:r>
              <a:rPr sz="2800" spc="-50" dirty="0"/>
              <a:t>C#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965704" y="1083563"/>
            <a:ext cx="5718175" cy="3406140"/>
          </a:xfrm>
          <a:custGeom>
            <a:avLst/>
            <a:gdLst/>
            <a:ahLst/>
            <a:cxnLst/>
            <a:rect l="l" t="t" r="r" b="b"/>
            <a:pathLst>
              <a:path w="5718175" h="3406140">
                <a:moveTo>
                  <a:pt x="0" y="3406140"/>
                </a:moveTo>
                <a:lnTo>
                  <a:pt x="5718048" y="3406140"/>
                </a:lnTo>
                <a:lnTo>
                  <a:pt x="5718048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64008">
            <a:solidFill>
              <a:srgbClr val="13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2607" y="1102563"/>
            <a:ext cx="24936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5" dirty="0">
                <a:solidFill>
                  <a:srgbClr val="1F9689"/>
                </a:solidFill>
                <a:latin typeface="Arial"/>
                <a:cs typeface="Arial"/>
              </a:rPr>
              <a:t>AppDomain(Managed)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6495" y="1528572"/>
            <a:ext cx="1483360" cy="2715895"/>
          </a:xfrm>
          <a:custGeom>
            <a:avLst/>
            <a:gdLst/>
            <a:ahLst/>
            <a:cxnLst/>
            <a:rect l="l" t="t" r="r" b="b"/>
            <a:pathLst>
              <a:path w="1483360" h="2715895">
                <a:moveTo>
                  <a:pt x="0" y="2715767"/>
                </a:moveTo>
                <a:lnTo>
                  <a:pt x="1482852" y="2715767"/>
                </a:lnTo>
                <a:lnTo>
                  <a:pt x="1482852" y="0"/>
                </a:lnTo>
                <a:lnTo>
                  <a:pt x="0" y="0"/>
                </a:lnTo>
                <a:lnTo>
                  <a:pt x="0" y="2715767"/>
                </a:lnTo>
                <a:close/>
              </a:path>
            </a:pathLst>
          </a:custGeom>
          <a:ln w="64008">
            <a:solidFill>
              <a:srgbClr val="13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5659" y="2403348"/>
            <a:ext cx="1144905" cy="1620520"/>
          </a:xfrm>
          <a:custGeom>
            <a:avLst/>
            <a:gdLst/>
            <a:ahLst/>
            <a:cxnLst/>
            <a:rect l="l" t="t" r="r" b="b"/>
            <a:pathLst>
              <a:path w="1144904" h="1620520">
                <a:moveTo>
                  <a:pt x="0" y="1620011"/>
                </a:moveTo>
                <a:lnTo>
                  <a:pt x="1144524" y="1620011"/>
                </a:lnTo>
                <a:lnTo>
                  <a:pt x="1144524" y="0"/>
                </a:lnTo>
                <a:lnTo>
                  <a:pt x="0" y="0"/>
                </a:lnTo>
                <a:lnTo>
                  <a:pt x="0" y="1620011"/>
                </a:lnTo>
                <a:close/>
              </a:path>
            </a:pathLst>
          </a:custGeom>
          <a:solidFill>
            <a:srgbClr val="F5F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5659" y="2403348"/>
            <a:ext cx="1144905" cy="1620520"/>
          </a:xfrm>
          <a:custGeom>
            <a:avLst/>
            <a:gdLst/>
            <a:ahLst/>
            <a:cxnLst/>
            <a:rect l="l" t="t" r="r" b="b"/>
            <a:pathLst>
              <a:path w="1144904" h="1620520">
                <a:moveTo>
                  <a:pt x="0" y="1620011"/>
                </a:moveTo>
                <a:lnTo>
                  <a:pt x="1144524" y="1620011"/>
                </a:lnTo>
                <a:lnTo>
                  <a:pt x="1144524" y="0"/>
                </a:lnTo>
                <a:lnTo>
                  <a:pt x="0" y="0"/>
                </a:lnTo>
                <a:lnTo>
                  <a:pt x="0" y="1620011"/>
                </a:lnTo>
                <a:close/>
              </a:path>
            </a:pathLst>
          </a:custGeom>
          <a:ln w="64008">
            <a:solidFill>
              <a:srgbClr val="13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49726" y="2423541"/>
            <a:ext cx="650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1F9689"/>
                </a:solidFill>
                <a:latin typeface="Arial"/>
                <a:cs typeface="Arial"/>
              </a:rPr>
              <a:t>S</a:t>
            </a:r>
            <a:r>
              <a:rPr sz="2000" b="1" spc="-45" dirty="0">
                <a:solidFill>
                  <a:srgbClr val="1F9689"/>
                </a:solidFill>
                <a:latin typeface="Arial"/>
                <a:cs typeface="Arial"/>
              </a:rPr>
              <a:t>t</a:t>
            </a:r>
            <a:r>
              <a:rPr sz="2000" b="1" spc="-85" dirty="0">
                <a:solidFill>
                  <a:srgbClr val="1F9689"/>
                </a:solidFill>
                <a:latin typeface="Arial"/>
                <a:cs typeface="Arial"/>
              </a:rPr>
              <a:t>a</a:t>
            </a:r>
            <a:r>
              <a:rPr sz="2000" b="1" spc="-120" dirty="0">
                <a:solidFill>
                  <a:srgbClr val="1F9689"/>
                </a:solidFill>
                <a:latin typeface="Arial"/>
                <a:cs typeface="Arial"/>
              </a:rPr>
              <a:t>c</a:t>
            </a:r>
            <a:r>
              <a:rPr sz="2000" b="1" spc="-45" dirty="0">
                <a:solidFill>
                  <a:srgbClr val="1F9689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96228" y="1528572"/>
            <a:ext cx="2120265" cy="2715895"/>
          </a:xfrm>
          <a:custGeom>
            <a:avLst/>
            <a:gdLst/>
            <a:ahLst/>
            <a:cxnLst/>
            <a:rect l="l" t="t" r="r" b="b"/>
            <a:pathLst>
              <a:path w="2120265" h="2715895">
                <a:moveTo>
                  <a:pt x="0" y="2715767"/>
                </a:moveTo>
                <a:lnTo>
                  <a:pt x="2119883" y="2715767"/>
                </a:lnTo>
                <a:lnTo>
                  <a:pt x="2119883" y="0"/>
                </a:lnTo>
                <a:lnTo>
                  <a:pt x="0" y="0"/>
                </a:lnTo>
                <a:lnTo>
                  <a:pt x="0" y="2715767"/>
                </a:lnTo>
                <a:close/>
              </a:path>
            </a:pathLst>
          </a:custGeom>
          <a:solidFill>
            <a:srgbClr val="F5F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96228" y="1528572"/>
            <a:ext cx="2120265" cy="2715895"/>
          </a:xfrm>
          <a:custGeom>
            <a:avLst/>
            <a:gdLst/>
            <a:ahLst/>
            <a:cxnLst/>
            <a:rect l="l" t="t" r="r" b="b"/>
            <a:pathLst>
              <a:path w="2120265" h="2715895">
                <a:moveTo>
                  <a:pt x="0" y="2715767"/>
                </a:moveTo>
                <a:lnTo>
                  <a:pt x="2119883" y="2715767"/>
                </a:lnTo>
                <a:lnTo>
                  <a:pt x="2119883" y="0"/>
                </a:lnTo>
                <a:lnTo>
                  <a:pt x="0" y="0"/>
                </a:lnTo>
                <a:lnTo>
                  <a:pt x="0" y="2715767"/>
                </a:lnTo>
                <a:close/>
              </a:path>
            </a:pathLst>
          </a:custGeom>
          <a:ln w="64008">
            <a:solidFill>
              <a:srgbClr val="13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81468" y="1548764"/>
            <a:ext cx="605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80" dirty="0">
                <a:solidFill>
                  <a:srgbClr val="1F9689"/>
                </a:solidFill>
                <a:latin typeface="Arial"/>
                <a:cs typeface="Arial"/>
              </a:rPr>
              <a:t>H</a:t>
            </a:r>
            <a:r>
              <a:rPr sz="2000" b="1" spc="-85" dirty="0">
                <a:solidFill>
                  <a:srgbClr val="1F9689"/>
                </a:solidFill>
                <a:latin typeface="Arial"/>
                <a:cs typeface="Arial"/>
              </a:rPr>
              <a:t>ea</a:t>
            </a:r>
            <a:r>
              <a:rPr sz="2000" b="1" spc="-95" dirty="0">
                <a:solidFill>
                  <a:srgbClr val="1F9689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2123" y="1528572"/>
            <a:ext cx="1483360" cy="2715895"/>
          </a:xfrm>
          <a:custGeom>
            <a:avLst/>
            <a:gdLst/>
            <a:ahLst/>
            <a:cxnLst/>
            <a:rect l="l" t="t" r="r" b="b"/>
            <a:pathLst>
              <a:path w="1483360" h="2715895">
                <a:moveTo>
                  <a:pt x="0" y="2715767"/>
                </a:moveTo>
                <a:lnTo>
                  <a:pt x="1482852" y="2715767"/>
                </a:lnTo>
                <a:lnTo>
                  <a:pt x="1482852" y="0"/>
                </a:lnTo>
                <a:lnTo>
                  <a:pt x="0" y="0"/>
                </a:lnTo>
                <a:lnTo>
                  <a:pt x="0" y="2715767"/>
                </a:lnTo>
                <a:close/>
              </a:path>
            </a:pathLst>
          </a:custGeom>
          <a:ln w="64008">
            <a:solidFill>
              <a:srgbClr val="13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6740" y="1548764"/>
            <a:ext cx="804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0" dirty="0">
                <a:solidFill>
                  <a:srgbClr val="1F9689"/>
                </a:solidFill>
                <a:latin typeface="Arial"/>
                <a:cs typeface="Arial"/>
              </a:rPr>
              <a:t>T</a:t>
            </a:r>
            <a:r>
              <a:rPr sz="2000" b="1" spc="-160" dirty="0">
                <a:solidFill>
                  <a:srgbClr val="1F9689"/>
                </a:solidFill>
                <a:latin typeface="Arial"/>
                <a:cs typeface="Arial"/>
              </a:rPr>
              <a:t>h</a:t>
            </a:r>
            <a:r>
              <a:rPr sz="2000" b="1" spc="-100" dirty="0">
                <a:solidFill>
                  <a:srgbClr val="1F9689"/>
                </a:solidFill>
                <a:latin typeface="Arial"/>
                <a:cs typeface="Arial"/>
              </a:rPr>
              <a:t>r</a:t>
            </a:r>
            <a:r>
              <a:rPr sz="2000" b="1" spc="-85" dirty="0">
                <a:solidFill>
                  <a:srgbClr val="1F9689"/>
                </a:solidFill>
                <a:latin typeface="Arial"/>
                <a:cs typeface="Arial"/>
              </a:rPr>
              <a:t>ea</a:t>
            </a:r>
            <a:r>
              <a:rPr sz="2000" b="1" spc="-95" dirty="0">
                <a:solidFill>
                  <a:srgbClr val="1F968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69764" y="2403348"/>
            <a:ext cx="1146175" cy="1620520"/>
          </a:xfrm>
          <a:custGeom>
            <a:avLst/>
            <a:gdLst/>
            <a:ahLst/>
            <a:cxnLst/>
            <a:rect l="l" t="t" r="r" b="b"/>
            <a:pathLst>
              <a:path w="1146175" h="1620520">
                <a:moveTo>
                  <a:pt x="0" y="1620011"/>
                </a:moveTo>
                <a:lnTo>
                  <a:pt x="1146048" y="1620011"/>
                </a:lnTo>
                <a:lnTo>
                  <a:pt x="1146048" y="0"/>
                </a:lnTo>
                <a:lnTo>
                  <a:pt x="0" y="0"/>
                </a:lnTo>
                <a:lnTo>
                  <a:pt x="0" y="1620011"/>
                </a:lnTo>
                <a:close/>
              </a:path>
            </a:pathLst>
          </a:custGeom>
          <a:solidFill>
            <a:srgbClr val="F5F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69764" y="2403348"/>
            <a:ext cx="1146175" cy="1620520"/>
          </a:xfrm>
          <a:custGeom>
            <a:avLst/>
            <a:gdLst/>
            <a:ahLst/>
            <a:cxnLst/>
            <a:rect l="l" t="t" r="r" b="b"/>
            <a:pathLst>
              <a:path w="1146175" h="1620520">
                <a:moveTo>
                  <a:pt x="0" y="1620011"/>
                </a:moveTo>
                <a:lnTo>
                  <a:pt x="1146048" y="1620011"/>
                </a:lnTo>
                <a:lnTo>
                  <a:pt x="1146048" y="0"/>
                </a:lnTo>
                <a:lnTo>
                  <a:pt x="0" y="0"/>
                </a:lnTo>
                <a:lnTo>
                  <a:pt x="0" y="1620011"/>
                </a:lnTo>
                <a:close/>
              </a:path>
            </a:pathLst>
          </a:custGeom>
          <a:ln w="64008">
            <a:solidFill>
              <a:srgbClr val="13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45100" y="2423541"/>
            <a:ext cx="649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1F9689"/>
                </a:solidFill>
                <a:latin typeface="Arial"/>
                <a:cs typeface="Arial"/>
              </a:rPr>
              <a:t>S</a:t>
            </a:r>
            <a:r>
              <a:rPr sz="2000" b="1" spc="-45" dirty="0">
                <a:solidFill>
                  <a:srgbClr val="1F9689"/>
                </a:solidFill>
                <a:latin typeface="Arial"/>
                <a:cs typeface="Arial"/>
              </a:rPr>
              <a:t>t</a:t>
            </a:r>
            <a:r>
              <a:rPr sz="2000" b="1" spc="-85" dirty="0">
                <a:solidFill>
                  <a:srgbClr val="1F9689"/>
                </a:solidFill>
                <a:latin typeface="Arial"/>
                <a:cs typeface="Arial"/>
              </a:rPr>
              <a:t>a</a:t>
            </a:r>
            <a:r>
              <a:rPr sz="2000" b="1" spc="-120" dirty="0">
                <a:solidFill>
                  <a:srgbClr val="1F9689"/>
                </a:solidFill>
                <a:latin typeface="Arial"/>
                <a:cs typeface="Arial"/>
              </a:rPr>
              <a:t>c</a:t>
            </a:r>
            <a:r>
              <a:rPr sz="2000" b="1" spc="-45" dirty="0">
                <a:solidFill>
                  <a:srgbClr val="1F9689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3952" y="1901951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59" h="262255">
                <a:moveTo>
                  <a:pt x="0" y="262128"/>
                </a:moveTo>
                <a:lnTo>
                  <a:pt x="1965959" y="262128"/>
                </a:lnTo>
                <a:lnTo>
                  <a:pt x="1965959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3952" y="1901951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59" h="262255">
                <a:moveTo>
                  <a:pt x="0" y="262128"/>
                </a:moveTo>
                <a:lnTo>
                  <a:pt x="1965959" y="262128"/>
                </a:lnTo>
                <a:lnTo>
                  <a:pt x="1965959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3952" y="2164079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59" h="262255">
                <a:moveTo>
                  <a:pt x="0" y="262128"/>
                </a:moveTo>
                <a:lnTo>
                  <a:pt x="1965959" y="262128"/>
                </a:lnTo>
                <a:lnTo>
                  <a:pt x="1965959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3952" y="2164079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59" h="262255">
                <a:moveTo>
                  <a:pt x="0" y="262128"/>
                </a:moveTo>
                <a:lnTo>
                  <a:pt x="1965959" y="262128"/>
                </a:lnTo>
                <a:lnTo>
                  <a:pt x="1965959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3952" y="2426207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59" h="262255">
                <a:moveTo>
                  <a:pt x="0" y="262127"/>
                </a:moveTo>
                <a:lnTo>
                  <a:pt x="1965959" y="262127"/>
                </a:lnTo>
                <a:lnTo>
                  <a:pt x="1965959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73952" y="2426207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59" h="262255">
                <a:moveTo>
                  <a:pt x="0" y="262127"/>
                </a:moveTo>
                <a:lnTo>
                  <a:pt x="1965959" y="262127"/>
                </a:lnTo>
                <a:lnTo>
                  <a:pt x="1965959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3952" y="2688335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59" h="262255">
                <a:moveTo>
                  <a:pt x="0" y="262127"/>
                </a:moveTo>
                <a:lnTo>
                  <a:pt x="1965959" y="262127"/>
                </a:lnTo>
                <a:lnTo>
                  <a:pt x="1965959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3952" y="2688335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59" h="262255">
                <a:moveTo>
                  <a:pt x="0" y="262127"/>
                </a:moveTo>
                <a:lnTo>
                  <a:pt x="1965959" y="262127"/>
                </a:lnTo>
                <a:lnTo>
                  <a:pt x="1965959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73952" y="2950464"/>
            <a:ext cx="1965960" cy="264160"/>
          </a:xfrm>
          <a:custGeom>
            <a:avLst/>
            <a:gdLst/>
            <a:ahLst/>
            <a:cxnLst/>
            <a:rect l="l" t="t" r="r" b="b"/>
            <a:pathLst>
              <a:path w="1965959" h="264160">
                <a:moveTo>
                  <a:pt x="0" y="263651"/>
                </a:moveTo>
                <a:lnTo>
                  <a:pt x="1965959" y="263651"/>
                </a:lnTo>
                <a:lnTo>
                  <a:pt x="1965959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73952" y="2950464"/>
            <a:ext cx="1965960" cy="264160"/>
          </a:xfrm>
          <a:custGeom>
            <a:avLst/>
            <a:gdLst/>
            <a:ahLst/>
            <a:cxnLst/>
            <a:rect l="l" t="t" r="r" b="b"/>
            <a:pathLst>
              <a:path w="1965959" h="264160">
                <a:moveTo>
                  <a:pt x="0" y="263651"/>
                </a:moveTo>
                <a:lnTo>
                  <a:pt x="1965959" y="263651"/>
                </a:lnTo>
                <a:lnTo>
                  <a:pt x="1965959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73952" y="3214116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59" h="262254">
                <a:moveTo>
                  <a:pt x="0" y="262128"/>
                </a:moveTo>
                <a:lnTo>
                  <a:pt x="1965959" y="262128"/>
                </a:lnTo>
                <a:lnTo>
                  <a:pt x="1965959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73952" y="3214116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59" h="262254">
                <a:moveTo>
                  <a:pt x="0" y="262128"/>
                </a:moveTo>
                <a:lnTo>
                  <a:pt x="1965959" y="262128"/>
                </a:lnTo>
                <a:lnTo>
                  <a:pt x="1965959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73952" y="3476244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59" h="262254">
                <a:moveTo>
                  <a:pt x="0" y="262127"/>
                </a:moveTo>
                <a:lnTo>
                  <a:pt x="1965959" y="262127"/>
                </a:lnTo>
                <a:lnTo>
                  <a:pt x="1965959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73952" y="3476244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59" h="262254">
                <a:moveTo>
                  <a:pt x="0" y="262127"/>
                </a:moveTo>
                <a:lnTo>
                  <a:pt x="1965959" y="262127"/>
                </a:lnTo>
                <a:lnTo>
                  <a:pt x="1965959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3952" y="3738371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59" h="262254">
                <a:moveTo>
                  <a:pt x="0" y="262127"/>
                </a:moveTo>
                <a:lnTo>
                  <a:pt x="1965959" y="262127"/>
                </a:lnTo>
                <a:lnTo>
                  <a:pt x="1965959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73952" y="3738371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59" h="262254">
                <a:moveTo>
                  <a:pt x="0" y="262127"/>
                </a:moveTo>
                <a:lnTo>
                  <a:pt x="1965959" y="262127"/>
                </a:lnTo>
                <a:lnTo>
                  <a:pt x="1965959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82540" y="2834639"/>
            <a:ext cx="922019" cy="262255"/>
          </a:xfrm>
          <a:custGeom>
            <a:avLst/>
            <a:gdLst/>
            <a:ahLst/>
            <a:cxnLst/>
            <a:rect l="l" t="t" r="r" b="b"/>
            <a:pathLst>
              <a:path w="922020" h="262255">
                <a:moveTo>
                  <a:pt x="0" y="262128"/>
                </a:moveTo>
                <a:lnTo>
                  <a:pt x="922019" y="262128"/>
                </a:lnTo>
                <a:lnTo>
                  <a:pt x="922019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82540" y="2834639"/>
            <a:ext cx="922019" cy="262255"/>
          </a:xfrm>
          <a:custGeom>
            <a:avLst/>
            <a:gdLst/>
            <a:ahLst/>
            <a:cxnLst/>
            <a:rect l="l" t="t" r="r" b="b"/>
            <a:pathLst>
              <a:path w="922020" h="262255">
                <a:moveTo>
                  <a:pt x="0" y="262128"/>
                </a:moveTo>
                <a:lnTo>
                  <a:pt x="922019" y="262128"/>
                </a:lnTo>
                <a:lnTo>
                  <a:pt x="922019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82540" y="3096767"/>
            <a:ext cx="922019" cy="262255"/>
          </a:xfrm>
          <a:custGeom>
            <a:avLst/>
            <a:gdLst/>
            <a:ahLst/>
            <a:cxnLst/>
            <a:rect l="l" t="t" r="r" b="b"/>
            <a:pathLst>
              <a:path w="922020" h="262254">
                <a:moveTo>
                  <a:pt x="0" y="262128"/>
                </a:moveTo>
                <a:lnTo>
                  <a:pt x="922019" y="262128"/>
                </a:lnTo>
                <a:lnTo>
                  <a:pt x="922019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82540" y="3096767"/>
            <a:ext cx="922019" cy="262255"/>
          </a:xfrm>
          <a:custGeom>
            <a:avLst/>
            <a:gdLst/>
            <a:ahLst/>
            <a:cxnLst/>
            <a:rect l="l" t="t" r="r" b="b"/>
            <a:pathLst>
              <a:path w="922020" h="262254">
                <a:moveTo>
                  <a:pt x="0" y="262128"/>
                </a:moveTo>
                <a:lnTo>
                  <a:pt x="922019" y="262128"/>
                </a:lnTo>
                <a:lnTo>
                  <a:pt x="922019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82540" y="3358896"/>
            <a:ext cx="922019" cy="262255"/>
          </a:xfrm>
          <a:custGeom>
            <a:avLst/>
            <a:gdLst/>
            <a:ahLst/>
            <a:cxnLst/>
            <a:rect l="l" t="t" r="r" b="b"/>
            <a:pathLst>
              <a:path w="922020" h="262254">
                <a:moveTo>
                  <a:pt x="0" y="262127"/>
                </a:moveTo>
                <a:lnTo>
                  <a:pt x="922019" y="262127"/>
                </a:lnTo>
                <a:lnTo>
                  <a:pt x="922019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82540" y="3358896"/>
            <a:ext cx="922019" cy="262255"/>
          </a:xfrm>
          <a:custGeom>
            <a:avLst/>
            <a:gdLst/>
            <a:ahLst/>
            <a:cxnLst/>
            <a:rect l="l" t="t" r="r" b="b"/>
            <a:pathLst>
              <a:path w="922020" h="262254">
                <a:moveTo>
                  <a:pt x="0" y="262127"/>
                </a:moveTo>
                <a:lnTo>
                  <a:pt x="922019" y="262127"/>
                </a:lnTo>
                <a:lnTo>
                  <a:pt x="922019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2540" y="3621023"/>
            <a:ext cx="922019" cy="264160"/>
          </a:xfrm>
          <a:custGeom>
            <a:avLst/>
            <a:gdLst/>
            <a:ahLst/>
            <a:cxnLst/>
            <a:rect l="l" t="t" r="r" b="b"/>
            <a:pathLst>
              <a:path w="922020" h="264160">
                <a:moveTo>
                  <a:pt x="0" y="263651"/>
                </a:moveTo>
                <a:lnTo>
                  <a:pt x="922019" y="263651"/>
                </a:lnTo>
                <a:lnTo>
                  <a:pt x="922019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82540" y="3621023"/>
            <a:ext cx="922019" cy="264160"/>
          </a:xfrm>
          <a:custGeom>
            <a:avLst/>
            <a:gdLst/>
            <a:ahLst/>
            <a:cxnLst/>
            <a:rect l="l" t="t" r="r" b="b"/>
            <a:pathLst>
              <a:path w="922020" h="264160">
                <a:moveTo>
                  <a:pt x="0" y="263651"/>
                </a:moveTo>
                <a:lnTo>
                  <a:pt x="922019" y="263651"/>
                </a:lnTo>
                <a:lnTo>
                  <a:pt x="922019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02152" y="2834639"/>
            <a:ext cx="922019" cy="262255"/>
          </a:xfrm>
          <a:custGeom>
            <a:avLst/>
            <a:gdLst/>
            <a:ahLst/>
            <a:cxnLst/>
            <a:rect l="l" t="t" r="r" b="b"/>
            <a:pathLst>
              <a:path w="922020" h="262255">
                <a:moveTo>
                  <a:pt x="0" y="262128"/>
                </a:moveTo>
                <a:lnTo>
                  <a:pt x="922020" y="262128"/>
                </a:lnTo>
                <a:lnTo>
                  <a:pt x="922020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02152" y="2834639"/>
            <a:ext cx="922019" cy="262255"/>
          </a:xfrm>
          <a:custGeom>
            <a:avLst/>
            <a:gdLst/>
            <a:ahLst/>
            <a:cxnLst/>
            <a:rect l="l" t="t" r="r" b="b"/>
            <a:pathLst>
              <a:path w="922020" h="262255">
                <a:moveTo>
                  <a:pt x="0" y="262128"/>
                </a:moveTo>
                <a:lnTo>
                  <a:pt x="922020" y="262128"/>
                </a:lnTo>
                <a:lnTo>
                  <a:pt x="922020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02152" y="3096767"/>
            <a:ext cx="922019" cy="262255"/>
          </a:xfrm>
          <a:custGeom>
            <a:avLst/>
            <a:gdLst/>
            <a:ahLst/>
            <a:cxnLst/>
            <a:rect l="l" t="t" r="r" b="b"/>
            <a:pathLst>
              <a:path w="922020" h="262254">
                <a:moveTo>
                  <a:pt x="0" y="262128"/>
                </a:moveTo>
                <a:lnTo>
                  <a:pt x="922020" y="262128"/>
                </a:lnTo>
                <a:lnTo>
                  <a:pt x="922020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02152" y="3096767"/>
            <a:ext cx="922019" cy="262255"/>
          </a:xfrm>
          <a:custGeom>
            <a:avLst/>
            <a:gdLst/>
            <a:ahLst/>
            <a:cxnLst/>
            <a:rect l="l" t="t" r="r" b="b"/>
            <a:pathLst>
              <a:path w="922020" h="262254">
                <a:moveTo>
                  <a:pt x="0" y="262128"/>
                </a:moveTo>
                <a:lnTo>
                  <a:pt x="922020" y="262128"/>
                </a:lnTo>
                <a:lnTo>
                  <a:pt x="922020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02152" y="3358896"/>
            <a:ext cx="922019" cy="262255"/>
          </a:xfrm>
          <a:custGeom>
            <a:avLst/>
            <a:gdLst/>
            <a:ahLst/>
            <a:cxnLst/>
            <a:rect l="l" t="t" r="r" b="b"/>
            <a:pathLst>
              <a:path w="922020" h="262254">
                <a:moveTo>
                  <a:pt x="0" y="262127"/>
                </a:moveTo>
                <a:lnTo>
                  <a:pt x="922020" y="262127"/>
                </a:lnTo>
                <a:lnTo>
                  <a:pt x="922020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02152" y="3358896"/>
            <a:ext cx="922019" cy="262255"/>
          </a:xfrm>
          <a:custGeom>
            <a:avLst/>
            <a:gdLst/>
            <a:ahLst/>
            <a:cxnLst/>
            <a:rect l="l" t="t" r="r" b="b"/>
            <a:pathLst>
              <a:path w="922020" h="262254">
                <a:moveTo>
                  <a:pt x="0" y="262127"/>
                </a:moveTo>
                <a:lnTo>
                  <a:pt x="922020" y="262127"/>
                </a:lnTo>
                <a:lnTo>
                  <a:pt x="922020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02152" y="3621023"/>
            <a:ext cx="922019" cy="264160"/>
          </a:xfrm>
          <a:custGeom>
            <a:avLst/>
            <a:gdLst/>
            <a:ahLst/>
            <a:cxnLst/>
            <a:rect l="l" t="t" r="r" b="b"/>
            <a:pathLst>
              <a:path w="922020" h="264160">
                <a:moveTo>
                  <a:pt x="0" y="263651"/>
                </a:moveTo>
                <a:lnTo>
                  <a:pt x="922020" y="263651"/>
                </a:lnTo>
                <a:lnTo>
                  <a:pt x="922020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02152" y="3621023"/>
            <a:ext cx="922019" cy="264160"/>
          </a:xfrm>
          <a:custGeom>
            <a:avLst/>
            <a:gdLst/>
            <a:ahLst/>
            <a:cxnLst/>
            <a:rect l="l" t="t" r="r" b="b"/>
            <a:pathLst>
              <a:path w="922020" h="264160">
                <a:moveTo>
                  <a:pt x="0" y="263651"/>
                </a:moveTo>
                <a:lnTo>
                  <a:pt x="922020" y="263651"/>
                </a:lnTo>
                <a:lnTo>
                  <a:pt x="922020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6511" y="1083563"/>
            <a:ext cx="2409825" cy="3406140"/>
          </a:xfrm>
          <a:custGeom>
            <a:avLst/>
            <a:gdLst/>
            <a:ahLst/>
            <a:cxnLst/>
            <a:rect l="l" t="t" r="r" b="b"/>
            <a:pathLst>
              <a:path w="2409825" h="3406140">
                <a:moveTo>
                  <a:pt x="0" y="3406140"/>
                </a:moveTo>
                <a:lnTo>
                  <a:pt x="2409444" y="3406140"/>
                </a:lnTo>
                <a:lnTo>
                  <a:pt x="240944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64007">
            <a:solidFill>
              <a:srgbClr val="13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42263" y="1102563"/>
            <a:ext cx="13500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5" dirty="0">
                <a:solidFill>
                  <a:srgbClr val="1F9689"/>
                </a:solidFill>
                <a:latin typeface="Arial"/>
                <a:cs typeface="Arial"/>
              </a:rPr>
              <a:t>U</a:t>
            </a:r>
            <a:r>
              <a:rPr sz="2000" b="1" spc="-145" dirty="0">
                <a:solidFill>
                  <a:srgbClr val="1F9689"/>
                </a:solidFill>
                <a:latin typeface="Arial"/>
                <a:cs typeface="Arial"/>
              </a:rPr>
              <a:t>n</a:t>
            </a:r>
            <a:r>
              <a:rPr sz="2000" b="1" spc="-95" dirty="0">
                <a:solidFill>
                  <a:srgbClr val="1F9689"/>
                </a:solidFill>
                <a:latin typeface="Arial"/>
                <a:cs typeface="Arial"/>
              </a:rPr>
              <a:t>m</a:t>
            </a:r>
            <a:r>
              <a:rPr sz="2000" b="1" spc="-85" dirty="0">
                <a:solidFill>
                  <a:srgbClr val="1F9689"/>
                </a:solidFill>
                <a:latin typeface="Arial"/>
                <a:cs typeface="Arial"/>
              </a:rPr>
              <a:t>a</a:t>
            </a:r>
            <a:r>
              <a:rPr sz="2000" b="1" spc="-145" dirty="0">
                <a:solidFill>
                  <a:srgbClr val="1F9689"/>
                </a:solidFill>
                <a:latin typeface="Arial"/>
                <a:cs typeface="Arial"/>
              </a:rPr>
              <a:t>n</a:t>
            </a:r>
            <a:r>
              <a:rPr sz="2000" b="1" spc="-85" dirty="0">
                <a:solidFill>
                  <a:srgbClr val="1F9689"/>
                </a:solidFill>
                <a:latin typeface="Arial"/>
                <a:cs typeface="Arial"/>
              </a:rPr>
              <a:t>a</a:t>
            </a:r>
            <a:r>
              <a:rPr sz="2000" b="1" spc="-150" dirty="0">
                <a:solidFill>
                  <a:srgbClr val="1F9689"/>
                </a:solidFill>
                <a:latin typeface="Arial"/>
                <a:cs typeface="Arial"/>
              </a:rPr>
              <a:t>g</a:t>
            </a:r>
            <a:r>
              <a:rPr sz="2000" b="1" spc="-85" dirty="0">
                <a:solidFill>
                  <a:srgbClr val="1F9689"/>
                </a:solidFill>
                <a:latin typeface="Arial"/>
                <a:cs typeface="Arial"/>
              </a:rPr>
              <a:t>e</a:t>
            </a:r>
            <a:r>
              <a:rPr sz="2000" b="1" spc="-95" dirty="0">
                <a:solidFill>
                  <a:srgbClr val="1F968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90727" y="1889760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60" h="262255">
                <a:moveTo>
                  <a:pt x="0" y="262127"/>
                </a:moveTo>
                <a:lnTo>
                  <a:pt x="1965960" y="262127"/>
                </a:lnTo>
                <a:lnTo>
                  <a:pt x="1965960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0727" y="1889760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60" h="262255">
                <a:moveTo>
                  <a:pt x="0" y="262127"/>
                </a:moveTo>
                <a:lnTo>
                  <a:pt x="1965960" y="262127"/>
                </a:lnTo>
                <a:lnTo>
                  <a:pt x="1965960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0727" y="2151888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60" h="262255">
                <a:moveTo>
                  <a:pt x="0" y="262128"/>
                </a:moveTo>
                <a:lnTo>
                  <a:pt x="1965960" y="262128"/>
                </a:lnTo>
                <a:lnTo>
                  <a:pt x="1965960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0727" y="2151888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60" h="262255">
                <a:moveTo>
                  <a:pt x="0" y="262128"/>
                </a:moveTo>
                <a:lnTo>
                  <a:pt x="1965960" y="262128"/>
                </a:lnTo>
                <a:lnTo>
                  <a:pt x="1965960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0727" y="2414016"/>
            <a:ext cx="1965960" cy="264160"/>
          </a:xfrm>
          <a:custGeom>
            <a:avLst/>
            <a:gdLst/>
            <a:ahLst/>
            <a:cxnLst/>
            <a:rect l="l" t="t" r="r" b="b"/>
            <a:pathLst>
              <a:path w="1965960" h="264160">
                <a:moveTo>
                  <a:pt x="0" y="263651"/>
                </a:moveTo>
                <a:lnTo>
                  <a:pt x="1965960" y="263651"/>
                </a:lnTo>
                <a:lnTo>
                  <a:pt x="1965960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0727" y="2414016"/>
            <a:ext cx="1965960" cy="264160"/>
          </a:xfrm>
          <a:custGeom>
            <a:avLst/>
            <a:gdLst/>
            <a:ahLst/>
            <a:cxnLst/>
            <a:rect l="l" t="t" r="r" b="b"/>
            <a:pathLst>
              <a:path w="1965960" h="264160">
                <a:moveTo>
                  <a:pt x="0" y="263651"/>
                </a:moveTo>
                <a:lnTo>
                  <a:pt x="1965960" y="263651"/>
                </a:lnTo>
                <a:lnTo>
                  <a:pt x="1965960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0727" y="2677667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60" h="262255">
                <a:moveTo>
                  <a:pt x="0" y="262128"/>
                </a:moveTo>
                <a:lnTo>
                  <a:pt x="1965960" y="262128"/>
                </a:lnTo>
                <a:lnTo>
                  <a:pt x="1965960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0727" y="2677667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60" h="262255">
                <a:moveTo>
                  <a:pt x="0" y="262128"/>
                </a:moveTo>
                <a:lnTo>
                  <a:pt x="1965960" y="262128"/>
                </a:lnTo>
                <a:lnTo>
                  <a:pt x="1965960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0727" y="2939795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60" h="262255">
                <a:moveTo>
                  <a:pt x="0" y="262127"/>
                </a:moveTo>
                <a:lnTo>
                  <a:pt x="1965960" y="262127"/>
                </a:lnTo>
                <a:lnTo>
                  <a:pt x="1965960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0727" y="2939795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60" h="262255">
                <a:moveTo>
                  <a:pt x="0" y="262127"/>
                </a:moveTo>
                <a:lnTo>
                  <a:pt x="1965960" y="262127"/>
                </a:lnTo>
                <a:lnTo>
                  <a:pt x="1965960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0727" y="3201923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60" h="262254">
                <a:moveTo>
                  <a:pt x="0" y="262127"/>
                </a:moveTo>
                <a:lnTo>
                  <a:pt x="1965960" y="262127"/>
                </a:lnTo>
                <a:lnTo>
                  <a:pt x="1965960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0727" y="3201923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60" h="262254">
                <a:moveTo>
                  <a:pt x="0" y="262127"/>
                </a:moveTo>
                <a:lnTo>
                  <a:pt x="1965960" y="262127"/>
                </a:lnTo>
                <a:lnTo>
                  <a:pt x="1965960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0727" y="3464052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60" h="262254">
                <a:moveTo>
                  <a:pt x="0" y="262128"/>
                </a:moveTo>
                <a:lnTo>
                  <a:pt x="1965960" y="262128"/>
                </a:lnTo>
                <a:lnTo>
                  <a:pt x="1965960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0727" y="3464052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60" h="262254">
                <a:moveTo>
                  <a:pt x="0" y="262128"/>
                </a:moveTo>
                <a:lnTo>
                  <a:pt x="1965960" y="262128"/>
                </a:lnTo>
                <a:lnTo>
                  <a:pt x="1965960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0727" y="3726179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60" h="262254">
                <a:moveTo>
                  <a:pt x="0" y="262128"/>
                </a:moveTo>
                <a:lnTo>
                  <a:pt x="1965960" y="262128"/>
                </a:lnTo>
                <a:lnTo>
                  <a:pt x="1965960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solidFill>
            <a:srgbClr val="C86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0727" y="3726179"/>
            <a:ext cx="1965960" cy="262255"/>
          </a:xfrm>
          <a:custGeom>
            <a:avLst/>
            <a:gdLst/>
            <a:ahLst/>
            <a:cxnLst/>
            <a:rect l="l" t="t" r="r" b="b"/>
            <a:pathLst>
              <a:path w="1965960" h="262254">
                <a:moveTo>
                  <a:pt x="0" y="262128"/>
                </a:moveTo>
                <a:lnTo>
                  <a:pt x="1965960" y="262128"/>
                </a:lnTo>
                <a:lnTo>
                  <a:pt x="1965960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8620" y="3487420"/>
            <a:ext cx="4165600" cy="942975"/>
          </a:xfrm>
          <a:custGeom>
            <a:avLst/>
            <a:gdLst/>
            <a:ahLst/>
            <a:cxnLst/>
            <a:rect l="l" t="t" r="r" b="b"/>
            <a:pathLst>
              <a:path w="4165600" h="942975">
                <a:moveTo>
                  <a:pt x="4165091" y="334771"/>
                </a:moveTo>
                <a:lnTo>
                  <a:pt x="0" y="334771"/>
                </a:lnTo>
                <a:lnTo>
                  <a:pt x="0" y="942847"/>
                </a:lnTo>
                <a:lnTo>
                  <a:pt x="4165091" y="942847"/>
                </a:lnTo>
                <a:lnTo>
                  <a:pt x="4165091" y="334771"/>
                </a:lnTo>
                <a:close/>
              </a:path>
              <a:path w="4165600" h="942975">
                <a:moveTo>
                  <a:pt x="3624071" y="0"/>
                </a:moveTo>
                <a:lnTo>
                  <a:pt x="2429637" y="334771"/>
                </a:lnTo>
                <a:lnTo>
                  <a:pt x="3470909" y="334771"/>
                </a:lnTo>
                <a:lnTo>
                  <a:pt x="3624071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55142" y="3976827"/>
            <a:ext cx="38334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지역변수는 스택에 저장된다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554979" y="3056127"/>
            <a:ext cx="3397250" cy="850265"/>
          </a:xfrm>
          <a:custGeom>
            <a:avLst/>
            <a:gdLst/>
            <a:ahLst/>
            <a:cxnLst/>
            <a:rect l="l" t="t" r="r" b="b"/>
            <a:pathLst>
              <a:path w="3397250" h="850264">
                <a:moveTo>
                  <a:pt x="3396996" y="240284"/>
                </a:moveTo>
                <a:lnTo>
                  <a:pt x="0" y="240284"/>
                </a:lnTo>
                <a:lnTo>
                  <a:pt x="0" y="849884"/>
                </a:lnTo>
                <a:lnTo>
                  <a:pt x="3396996" y="849884"/>
                </a:lnTo>
                <a:lnTo>
                  <a:pt x="3396996" y="240284"/>
                </a:lnTo>
                <a:close/>
              </a:path>
              <a:path w="3397250" h="850264">
                <a:moveTo>
                  <a:pt x="1936750" y="0"/>
                </a:moveTo>
                <a:lnTo>
                  <a:pt x="1981580" y="240284"/>
                </a:lnTo>
                <a:lnTo>
                  <a:pt x="2830829" y="240284"/>
                </a:lnTo>
                <a:lnTo>
                  <a:pt x="1936750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087111" y="3330955"/>
            <a:ext cx="368554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2145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Heap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영역에 들어가는 데이터는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GC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가 관리한다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18</a:t>
            </a:fld>
            <a:endParaRPr spc="10" dirty="0"/>
          </a:p>
        </p:txBody>
      </p:sp>
      <p:sp>
        <p:nvSpPr>
          <p:cNvPr id="74" name="object 13"/>
          <p:cNvSpPr txBox="1"/>
          <p:nvPr/>
        </p:nvSpPr>
        <p:spPr>
          <a:xfrm>
            <a:off x="3505200" y="1581150"/>
            <a:ext cx="804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0" dirty="0">
                <a:solidFill>
                  <a:srgbClr val="1F9689"/>
                </a:solidFill>
                <a:latin typeface="Arial"/>
                <a:cs typeface="Arial"/>
              </a:rPr>
              <a:t>T</a:t>
            </a:r>
            <a:r>
              <a:rPr sz="2000" b="1" spc="-160" dirty="0">
                <a:solidFill>
                  <a:srgbClr val="1F9689"/>
                </a:solidFill>
                <a:latin typeface="Arial"/>
                <a:cs typeface="Arial"/>
              </a:rPr>
              <a:t>h</a:t>
            </a:r>
            <a:r>
              <a:rPr sz="2000" b="1" spc="-100" dirty="0">
                <a:solidFill>
                  <a:srgbClr val="1F9689"/>
                </a:solidFill>
                <a:latin typeface="Arial"/>
                <a:cs typeface="Arial"/>
              </a:rPr>
              <a:t>r</a:t>
            </a:r>
            <a:r>
              <a:rPr sz="2000" b="1" spc="-85" dirty="0">
                <a:solidFill>
                  <a:srgbClr val="1F9689"/>
                </a:solidFill>
                <a:latin typeface="Arial"/>
                <a:cs typeface="Arial"/>
              </a:rPr>
              <a:t>ea</a:t>
            </a:r>
            <a:r>
              <a:rPr sz="2000" b="1" spc="-95" dirty="0">
                <a:solidFill>
                  <a:srgbClr val="1F968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080516" y="1627632"/>
            <a:ext cx="3397250" cy="904240"/>
          </a:xfrm>
          <a:custGeom>
            <a:avLst/>
            <a:gdLst/>
            <a:ahLst/>
            <a:cxnLst/>
            <a:rect l="l" t="t" r="r" b="b"/>
            <a:pathLst>
              <a:path w="3397250" h="904239">
                <a:moveTo>
                  <a:pt x="1415415" y="609599"/>
                </a:moveTo>
                <a:lnTo>
                  <a:pt x="566166" y="609599"/>
                </a:lnTo>
                <a:lnTo>
                  <a:pt x="393827" y="904112"/>
                </a:lnTo>
                <a:lnTo>
                  <a:pt x="1415415" y="609599"/>
                </a:lnTo>
                <a:close/>
              </a:path>
              <a:path w="3397250" h="904239">
                <a:moveTo>
                  <a:pt x="3396996" y="0"/>
                </a:moveTo>
                <a:lnTo>
                  <a:pt x="0" y="0"/>
                </a:lnTo>
                <a:lnTo>
                  <a:pt x="0" y="609599"/>
                </a:lnTo>
                <a:lnTo>
                  <a:pt x="3396996" y="609599"/>
                </a:lnTo>
                <a:lnTo>
                  <a:pt x="3396996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95300" y="1609470"/>
            <a:ext cx="3881120" cy="60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8340" algn="ctr">
              <a:lnSpc>
                <a:spcPts val="2360"/>
              </a:lnSpc>
              <a:spcBef>
                <a:spcPts val="105"/>
              </a:spcBef>
            </a:pPr>
            <a:r>
              <a:rPr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Unity</a:t>
            </a:r>
            <a:r>
              <a:rPr lang="ko-KR" altLang="en-US"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는 </a:t>
            </a:r>
            <a:r>
              <a:rPr lang="en-US" altLang="ko-KR"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C# </a:t>
            </a:r>
            <a:r>
              <a:rPr lang="ko-KR" altLang="en-US"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단독 메모리를 취급</a:t>
            </a:r>
            <a:endParaRPr lang="en-US" altLang="ko-KR" sz="1600" spc="10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688340" algn="ctr">
              <a:lnSpc>
                <a:spcPts val="2360"/>
              </a:lnSpc>
              <a:spcBef>
                <a:spcPts val="105"/>
              </a:spcBef>
            </a:pPr>
            <a:r>
              <a:rPr lang="ko-KR" altLang="en-US"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특히 </a:t>
            </a:r>
            <a:r>
              <a:rPr lang="en-US" altLang="ko-KR"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(DOTS)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3930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Let’s </a:t>
            </a:r>
            <a:r>
              <a:rPr sz="2800" spc="-75" dirty="0"/>
              <a:t>see </a:t>
            </a:r>
            <a:r>
              <a:rPr sz="2800" spc="-90" dirty="0"/>
              <a:t>memory</a:t>
            </a:r>
            <a:r>
              <a:rPr sz="2800" spc="-114" dirty="0"/>
              <a:t> </a:t>
            </a:r>
            <a:r>
              <a:rPr sz="2800" spc="-90" dirty="0"/>
              <a:t>layout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4098" y="1067181"/>
            <a:ext cx="5245735" cy="1033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ts val="2035"/>
              </a:lnSpc>
              <a:spcBef>
                <a:spcPts val="105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sz="17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SharpLab</a:t>
            </a:r>
            <a:r>
              <a:rPr lang="ko-KR" altLang="en-US" sz="17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메모리의 내용을 볼 수 있다</a:t>
            </a:r>
            <a:r>
              <a:rPr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！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80"/>
              </a:lnSpc>
              <a:buClr>
                <a:srgbClr val="EEEEEE"/>
              </a:buClr>
              <a:buSzPct val="121428"/>
              <a:buChar char="—"/>
              <a:tabLst>
                <a:tab pos="806450" algn="l"/>
                <a:tab pos="807085" algn="l"/>
              </a:tabLst>
            </a:pPr>
            <a:r>
              <a:rPr sz="1400" u="sng" spc="30" dirty="0">
                <a:solidFill>
                  <a:srgbClr val="1F5E9E"/>
                </a:solidFill>
                <a:uFill>
                  <a:solidFill>
                    <a:srgbClr val="1F5E9E"/>
                  </a:solidFill>
                </a:uFill>
                <a:latin typeface="Arial"/>
                <a:cs typeface="Arial"/>
                <a:hlinkClick r:id="rId2"/>
              </a:rPr>
              <a:t>https://sharplab.io/</a:t>
            </a:r>
            <a:endParaRPr sz="1400" dirty="0">
              <a:latin typeface="Arial"/>
              <a:cs typeface="Arial"/>
            </a:endParaRPr>
          </a:p>
          <a:p>
            <a:pPr marL="806450" lvl="1" indent="-336550">
              <a:lnSpc>
                <a:spcPts val="193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C#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to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IL,</a:t>
            </a:r>
            <a:r>
              <a:rPr sz="1400" spc="-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C#</a:t>
            </a:r>
            <a:r>
              <a:rPr sz="1400" spc="-1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to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C#,</a:t>
            </a:r>
            <a:r>
              <a:rPr sz="1400" spc="-2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C#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to</a:t>
            </a:r>
            <a:r>
              <a:rPr sz="1400" spc="-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ASM</a:t>
            </a:r>
            <a:r>
              <a:rPr lang="ko-KR" altLang="en-US"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등 다양한 기능이 존재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85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Run</a:t>
            </a:r>
            <a:r>
              <a:rPr lang="en-US" sz="1400" spc="-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, </a:t>
            </a: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Inspect</a:t>
            </a:r>
            <a:r>
              <a:rPr lang="ko-KR" altLang="en-US"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를 조합하여 메모리의 내용을 확인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404" y="2378964"/>
            <a:ext cx="7955280" cy="240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7871" y="3574034"/>
            <a:ext cx="3930650" cy="1446530"/>
          </a:xfrm>
          <a:custGeom>
            <a:avLst/>
            <a:gdLst/>
            <a:ahLst/>
            <a:cxnLst/>
            <a:rect l="l" t="t" r="r" b="b"/>
            <a:pathLst>
              <a:path w="3930650" h="1446529">
                <a:moveTo>
                  <a:pt x="3930396" y="397509"/>
                </a:moveTo>
                <a:lnTo>
                  <a:pt x="0" y="397509"/>
                </a:lnTo>
                <a:lnTo>
                  <a:pt x="0" y="1446021"/>
                </a:lnTo>
                <a:lnTo>
                  <a:pt x="3930396" y="1446021"/>
                </a:lnTo>
                <a:lnTo>
                  <a:pt x="3930396" y="397509"/>
                </a:lnTo>
                <a:close/>
              </a:path>
              <a:path w="3930650" h="1446529">
                <a:moveTo>
                  <a:pt x="3723131" y="0"/>
                </a:moveTo>
                <a:lnTo>
                  <a:pt x="2292730" y="397509"/>
                </a:lnTo>
                <a:lnTo>
                  <a:pt x="3275329" y="397509"/>
                </a:lnTo>
                <a:lnTo>
                  <a:pt x="3723131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91509" y="4103623"/>
            <a:ext cx="364426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dirty="0" smtClean="0">
                <a:latin typeface="Noto Sans CJK JP Regular"/>
                <a:cs typeface="Noto Sans CJK JP Regular"/>
              </a:rPr>
              <a:t>기본형의 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경우 </a:t>
            </a:r>
            <a:r>
              <a:rPr lang="en-US" altLang="ko-KR" sz="1600" dirty="0" smtClean="0">
                <a:latin typeface="Noto Sans CJK JP Regular"/>
                <a:cs typeface="Noto Sans CJK JP Regular"/>
              </a:rPr>
              <a:t>Unity(Mono)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와 </a:t>
            </a:r>
            <a:r>
              <a:rPr lang="en-US" altLang="ko-KR" sz="1600" dirty="0" smtClean="0">
                <a:latin typeface="Noto Sans CJK JP Regular"/>
                <a:cs typeface="Noto Sans CJK JP Regular"/>
              </a:rPr>
              <a:t>SharpLab(.NET Core)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에서 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다르게 처리 될 수 있다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7704" y="4632147"/>
            <a:ext cx="127000" cy="2917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550" b="1" spc="5" dirty="0" smtClean="0">
              <a:solidFill>
                <a:srgbClr val="66666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550" b="1" spc="5" dirty="0">
              <a:solidFill>
                <a:srgbClr val="66666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5" dirty="0" smtClean="0">
                <a:solidFill>
                  <a:srgbClr val="666666"/>
                </a:solidFill>
                <a:latin typeface="Arial"/>
                <a:cs typeface="Arial"/>
              </a:rPr>
              <a:t>19</a:t>
            </a:r>
            <a:endParaRPr sz="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2386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About</a:t>
            </a:r>
            <a:r>
              <a:rPr sz="2800" spc="-130" dirty="0"/>
              <a:t> </a:t>
            </a:r>
            <a:r>
              <a:rPr sz="2800" spc="-85" dirty="0"/>
              <a:t>Speaker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526534" y="4769801"/>
            <a:ext cx="91440" cy="1098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550" b="1" spc="10" dirty="0">
                <a:solidFill>
                  <a:srgbClr val="666666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  <a:spcBef>
                  <a:spcPts val="75"/>
                </a:spcBef>
              </a:pPr>
              <a:t>2</a:t>
            </a:fld>
            <a:endParaRPr sz="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098" y="941298"/>
            <a:ext cx="6216650" cy="34645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95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sz="17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河合</a:t>
            </a:r>
            <a:r>
              <a:rPr sz="1700" spc="-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7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宜文</a:t>
            </a:r>
            <a:r>
              <a:rPr sz="1700" spc="-1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700" spc="-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/</a:t>
            </a:r>
            <a:r>
              <a:rPr sz="1700" spc="1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7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Kawai</a:t>
            </a:r>
            <a:r>
              <a:rPr sz="1700" spc="-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7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Yoshifumi</a:t>
            </a:r>
            <a:r>
              <a:rPr sz="1700" spc="-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/</a:t>
            </a:r>
            <a:r>
              <a:rPr sz="1700" spc="-2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7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@neuecc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ct val="100000"/>
              </a:lnSpc>
              <a:spcBef>
                <a:spcPts val="994"/>
              </a:spcBef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Cysharp, 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Inc. </a:t>
            </a:r>
            <a:r>
              <a:rPr sz="1400" spc="-9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–</a:t>
            </a:r>
            <a:r>
              <a:rPr sz="1400" spc="-8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CEO/CTO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ct val="100000"/>
              </a:lnSpc>
              <a:spcBef>
                <a:spcPts val="890"/>
              </a:spcBef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Microsoft </a:t>
            </a: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MVP 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for Developer</a:t>
            </a:r>
            <a:r>
              <a:rPr sz="1400" spc="-8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Technologies(</a:t>
            </a:r>
            <a:r>
              <a:rPr sz="1400" spc="15" dirty="0">
                <a:solidFill>
                  <a:srgbClr val="EC1746"/>
                </a:solidFill>
                <a:latin typeface="Noto Sans CJK JP Regular"/>
                <a:cs typeface="Noto Sans CJK JP Regular"/>
              </a:rPr>
              <a:t>C#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)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ct val="100000"/>
              </a:lnSpc>
              <a:spcBef>
                <a:spcPts val="890"/>
              </a:spcBef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50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以上の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OSS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公開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(UniRx,</a:t>
            </a:r>
            <a:r>
              <a:rPr sz="1400" spc="-4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MagicOnion,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MessagePack</a:t>
            </a:r>
            <a:r>
              <a:rPr sz="1400" spc="-3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for</a:t>
            </a:r>
            <a:r>
              <a:rPr sz="1400" spc="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C#,</a:t>
            </a:r>
            <a:r>
              <a:rPr sz="1400" spc="-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etc..)</a:t>
            </a:r>
            <a:endParaRPr sz="1400" dirty="0">
              <a:latin typeface="Noto Sans CJK JP Regular"/>
              <a:cs typeface="Noto Sans CJK JP Regular"/>
            </a:endParaRPr>
          </a:p>
          <a:p>
            <a:pPr marL="349250" indent="-336550">
              <a:lnSpc>
                <a:spcPct val="100000"/>
              </a:lnSpc>
              <a:spcBef>
                <a:spcPts val="1200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sz="17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株式会社</a:t>
            </a:r>
            <a:r>
              <a:rPr sz="1700" spc="2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Cysharp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ct val="100000"/>
              </a:lnSpc>
              <a:spcBef>
                <a:spcPts val="2005"/>
              </a:spcBef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2019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年</a:t>
            </a: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9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月</a:t>
            </a:r>
            <a:r>
              <a:rPr sz="1400" spc="2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,</a:t>
            </a:r>
            <a:r>
              <a:rPr sz="1400" spc="-4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>
                <a:solidFill>
                  <a:srgbClr val="EC1746"/>
                </a:solidFill>
                <a:latin typeface="Noto Sans CJK JP Regular"/>
                <a:cs typeface="Noto Sans CJK JP Regular"/>
              </a:rPr>
              <a:t>Cygames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の子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会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社と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し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て設立</a:t>
            </a:r>
            <a:endParaRPr sz="1400" dirty="0">
              <a:latin typeface="Noto Sans CJK JP Regular"/>
              <a:cs typeface="Noto Sans CJK JP Regular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EEEEEE"/>
              </a:buClr>
              <a:buFont typeface="Arial"/>
              <a:buChar char="—"/>
            </a:pPr>
            <a:endParaRPr sz="1600" dirty="0">
              <a:latin typeface="Times New Roman"/>
              <a:cs typeface="Times New Roman"/>
            </a:endParaRPr>
          </a:p>
          <a:p>
            <a:pPr marL="806450" lvl="1" indent="-336550">
              <a:lnSpc>
                <a:spcPct val="10000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C#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関連の研究開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発</a:t>
            </a:r>
            <a:r>
              <a:rPr sz="1400" spc="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/OSS/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コン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サ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ルテ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ィ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ング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を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行う</a:t>
            </a:r>
            <a:endParaRPr sz="1400" dirty="0">
              <a:latin typeface="Noto Sans CJK JP Regular"/>
              <a:cs typeface="Noto Sans CJK JP Regular"/>
            </a:endParaRPr>
          </a:p>
          <a:p>
            <a:pPr lvl="1">
              <a:lnSpc>
                <a:spcPct val="100000"/>
              </a:lnSpc>
              <a:buClr>
                <a:srgbClr val="EEEEEE"/>
              </a:buClr>
              <a:buFont typeface="Arial"/>
              <a:buChar char="—"/>
            </a:pPr>
            <a:endParaRPr sz="1650" dirty="0">
              <a:latin typeface="Times New Roman"/>
              <a:cs typeface="Times New Roman"/>
            </a:endParaRPr>
          </a:p>
          <a:p>
            <a:pPr marL="806450" lvl="1" indent="-336550">
              <a:lnSpc>
                <a:spcPct val="100000"/>
              </a:lnSpc>
              <a:buClr>
                <a:srgbClr val="EEEEEE"/>
              </a:buClr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sz="1400" spc="20" dirty="0">
                <a:solidFill>
                  <a:srgbClr val="EC1746"/>
                </a:solidFill>
                <a:latin typeface="Noto Sans CJK JP Regular"/>
                <a:cs typeface="Noto Sans CJK JP Regular"/>
              </a:rPr>
              <a:t>C#</a:t>
            </a:r>
            <a:r>
              <a:rPr sz="1400" dirty="0">
                <a:solidFill>
                  <a:srgbClr val="EC1746"/>
                </a:solidFill>
                <a:latin typeface="Noto Sans CJK JP Regular"/>
                <a:cs typeface="Noto Sans CJK JP Regular"/>
              </a:rPr>
              <a:t>大統一理論</a:t>
            </a:r>
            <a:r>
              <a:rPr sz="1400" spc="1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(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サーバ</a:t>
            </a:r>
            <a:r>
              <a:rPr sz="1400" spc="-1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ー</a:t>
            </a:r>
            <a:r>
              <a:rPr sz="1400" spc="-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/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クラ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イ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アン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ト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とも</a:t>
            </a:r>
            <a:r>
              <a:rPr sz="1400" spc="-1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に</a:t>
            </a:r>
            <a:r>
              <a:rPr sz="1400" spc="1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C#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で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実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装す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る</a:t>
            </a:r>
            <a:r>
              <a:rPr sz="1400" spc="1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)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を推進</a:t>
            </a:r>
            <a:endParaRPr sz="1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42112"/>
            <a:ext cx="2409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/>
              <a:t>Struct</a:t>
            </a:r>
            <a:r>
              <a:rPr sz="2800" spc="-130" dirty="0"/>
              <a:t> </a:t>
            </a:r>
            <a:r>
              <a:rPr sz="2800" spc="-60" dirty="0"/>
              <a:t>Memory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8684" y="1065275"/>
            <a:ext cx="8866632" cy="2935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6711" y="2136648"/>
            <a:ext cx="3819525" cy="1200150"/>
          </a:xfrm>
          <a:custGeom>
            <a:avLst/>
            <a:gdLst/>
            <a:ahLst/>
            <a:cxnLst/>
            <a:rect l="l" t="t" r="r" b="b"/>
            <a:pathLst>
              <a:path w="3819525" h="1200150">
                <a:moveTo>
                  <a:pt x="1877695" y="1136141"/>
                </a:moveTo>
                <a:lnTo>
                  <a:pt x="0" y="1136141"/>
                </a:lnTo>
                <a:lnTo>
                  <a:pt x="0" y="1200150"/>
                </a:lnTo>
                <a:lnTo>
                  <a:pt x="1909699" y="1200150"/>
                </a:lnTo>
                <a:lnTo>
                  <a:pt x="1922200" y="1197631"/>
                </a:lnTo>
                <a:lnTo>
                  <a:pt x="1932368" y="1190767"/>
                </a:lnTo>
                <a:lnTo>
                  <a:pt x="1939202" y="1180593"/>
                </a:lnTo>
                <a:lnTo>
                  <a:pt x="1941702" y="1168145"/>
                </a:lnTo>
                <a:lnTo>
                  <a:pt x="1877695" y="1168145"/>
                </a:lnTo>
                <a:lnTo>
                  <a:pt x="1877695" y="1136141"/>
                </a:lnTo>
                <a:close/>
              </a:path>
              <a:path w="3819525" h="1200150">
                <a:moveTo>
                  <a:pt x="3627501" y="64007"/>
                </a:moveTo>
                <a:lnTo>
                  <a:pt x="1909699" y="64007"/>
                </a:lnTo>
                <a:lnTo>
                  <a:pt x="1897251" y="66526"/>
                </a:lnTo>
                <a:lnTo>
                  <a:pt x="1887077" y="73390"/>
                </a:lnTo>
                <a:lnTo>
                  <a:pt x="1880213" y="83564"/>
                </a:lnTo>
                <a:lnTo>
                  <a:pt x="1877695" y="96012"/>
                </a:lnTo>
                <a:lnTo>
                  <a:pt x="1877695" y="1168145"/>
                </a:lnTo>
                <a:lnTo>
                  <a:pt x="1909699" y="1136141"/>
                </a:lnTo>
                <a:lnTo>
                  <a:pt x="1941702" y="1136141"/>
                </a:lnTo>
                <a:lnTo>
                  <a:pt x="1941702" y="128015"/>
                </a:lnTo>
                <a:lnTo>
                  <a:pt x="1909699" y="128015"/>
                </a:lnTo>
                <a:lnTo>
                  <a:pt x="1941702" y="96012"/>
                </a:lnTo>
                <a:lnTo>
                  <a:pt x="3627501" y="96012"/>
                </a:lnTo>
                <a:lnTo>
                  <a:pt x="3627501" y="64007"/>
                </a:lnTo>
                <a:close/>
              </a:path>
              <a:path w="3819525" h="1200150">
                <a:moveTo>
                  <a:pt x="1941702" y="1136141"/>
                </a:moveTo>
                <a:lnTo>
                  <a:pt x="1909699" y="1136141"/>
                </a:lnTo>
                <a:lnTo>
                  <a:pt x="1877695" y="1168145"/>
                </a:lnTo>
                <a:lnTo>
                  <a:pt x="1941702" y="1168145"/>
                </a:lnTo>
                <a:lnTo>
                  <a:pt x="1941702" y="1136141"/>
                </a:lnTo>
                <a:close/>
              </a:path>
              <a:path w="3819525" h="1200150">
                <a:moveTo>
                  <a:pt x="3627501" y="0"/>
                </a:moveTo>
                <a:lnTo>
                  <a:pt x="3627501" y="192024"/>
                </a:lnTo>
                <a:lnTo>
                  <a:pt x="3755517" y="128015"/>
                </a:lnTo>
                <a:lnTo>
                  <a:pt x="3659504" y="128015"/>
                </a:lnTo>
                <a:lnTo>
                  <a:pt x="3659504" y="64007"/>
                </a:lnTo>
                <a:lnTo>
                  <a:pt x="3755516" y="64007"/>
                </a:lnTo>
                <a:lnTo>
                  <a:pt x="3627501" y="0"/>
                </a:lnTo>
                <a:close/>
              </a:path>
              <a:path w="3819525" h="1200150">
                <a:moveTo>
                  <a:pt x="1941702" y="96012"/>
                </a:moveTo>
                <a:lnTo>
                  <a:pt x="1909699" y="128015"/>
                </a:lnTo>
                <a:lnTo>
                  <a:pt x="1941702" y="128015"/>
                </a:lnTo>
                <a:lnTo>
                  <a:pt x="1941702" y="96012"/>
                </a:lnTo>
                <a:close/>
              </a:path>
              <a:path w="3819525" h="1200150">
                <a:moveTo>
                  <a:pt x="3627501" y="96012"/>
                </a:moveTo>
                <a:lnTo>
                  <a:pt x="1941702" y="96012"/>
                </a:lnTo>
                <a:lnTo>
                  <a:pt x="1941702" y="128015"/>
                </a:lnTo>
                <a:lnTo>
                  <a:pt x="3627501" y="128015"/>
                </a:lnTo>
                <a:lnTo>
                  <a:pt x="3627501" y="96012"/>
                </a:lnTo>
                <a:close/>
              </a:path>
              <a:path w="3819525" h="1200150">
                <a:moveTo>
                  <a:pt x="3755516" y="64007"/>
                </a:moveTo>
                <a:lnTo>
                  <a:pt x="3659504" y="64007"/>
                </a:lnTo>
                <a:lnTo>
                  <a:pt x="3659504" y="128015"/>
                </a:lnTo>
                <a:lnTo>
                  <a:pt x="3755517" y="128015"/>
                </a:lnTo>
                <a:lnTo>
                  <a:pt x="3819525" y="96012"/>
                </a:lnTo>
                <a:lnTo>
                  <a:pt x="3755516" y="64007"/>
                </a:lnTo>
                <a:close/>
              </a:path>
            </a:pathLst>
          </a:custGeom>
          <a:solidFill>
            <a:srgbClr val="EC1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0328" y="2500757"/>
            <a:ext cx="3615054" cy="1001394"/>
          </a:xfrm>
          <a:custGeom>
            <a:avLst/>
            <a:gdLst/>
            <a:ahLst/>
            <a:cxnLst/>
            <a:rect l="l" t="t" r="r" b="b"/>
            <a:pathLst>
              <a:path w="3615054" h="1001395">
                <a:moveTo>
                  <a:pt x="3614928" y="268350"/>
                </a:moveTo>
                <a:lnTo>
                  <a:pt x="0" y="268350"/>
                </a:lnTo>
                <a:lnTo>
                  <a:pt x="0" y="1001394"/>
                </a:lnTo>
                <a:lnTo>
                  <a:pt x="3614928" y="1001394"/>
                </a:lnTo>
                <a:lnTo>
                  <a:pt x="3614928" y="268350"/>
                </a:lnTo>
                <a:close/>
              </a:path>
              <a:path w="3615054" h="1001395">
                <a:moveTo>
                  <a:pt x="1681352" y="0"/>
                </a:moveTo>
                <a:lnTo>
                  <a:pt x="602488" y="268350"/>
                </a:lnTo>
                <a:lnTo>
                  <a:pt x="1506220" y="268350"/>
                </a:lnTo>
                <a:lnTo>
                  <a:pt x="1681352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75630" y="2864865"/>
            <a:ext cx="308737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" marR="5080" indent="-56515">
              <a:lnSpc>
                <a:spcPct val="100000"/>
              </a:lnSpc>
              <a:spcBef>
                <a:spcPts val="95"/>
              </a:spcBef>
            </a:pPr>
            <a:r>
              <a:rPr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Int(4</a:t>
            </a:r>
            <a:r>
              <a:rPr lang="en-US" sz="1600" spc="-3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Byte</a:t>
            </a:r>
            <a:r>
              <a:rPr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r>
              <a:rPr lang="ko-KR" altLang="en-US"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의 </a:t>
            </a:r>
            <a:r>
              <a:rPr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X</a:t>
            </a:r>
            <a:r>
              <a:rPr sz="16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,</a:t>
            </a:r>
            <a:r>
              <a:rPr sz="1600" spc="-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Y,</a:t>
            </a:r>
            <a:r>
              <a:rPr sz="16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Z(12</a:t>
            </a:r>
            <a:r>
              <a:rPr 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Byte</a:t>
            </a:r>
            <a:r>
              <a:rPr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가 </a:t>
            </a:r>
            <a:r>
              <a:rPr lang="en-US" altLang="ko-KR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Memory(Stack</a:t>
            </a:r>
            <a:r>
              <a:rPr lang="en-US" altLang="ko-KR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 늘어선 모습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544" y="707136"/>
            <a:ext cx="5468112" cy="2485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0287" y="3390900"/>
            <a:ext cx="8363711" cy="1382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6834" y="142112"/>
            <a:ext cx="2315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Class</a:t>
            </a:r>
            <a:r>
              <a:rPr sz="2800" spc="-160" dirty="0"/>
              <a:t> </a:t>
            </a:r>
            <a:r>
              <a:rPr sz="2800" spc="-60" dirty="0"/>
              <a:t>Memory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473451" y="1542288"/>
            <a:ext cx="725170" cy="1848485"/>
          </a:xfrm>
          <a:custGeom>
            <a:avLst/>
            <a:gdLst/>
            <a:ahLst/>
            <a:cxnLst/>
            <a:rect l="l" t="t" r="r" b="b"/>
            <a:pathLst>
              <a:path w="725169" h="1848485">
                <a:moveTo>
                  <a:pt x="597154" y="1656207"/>
                </a:moveTo>
                <a:lnTo>
                  <a:pt x="533146" y="1656207"/>
                </a:lnTo>
                <a:lnTo>
                  <a:pt x="629158" y="1848231"/>
                </a:lnTo>
                <a:lnTo>
                  <a:pt x="709168" y="1688211"/>
                </a:lnTo>
                <a:lnTo>
                  <a:pt x="597154" y="1688211"/>
                </a:lnTo>
                <a:lnTo>
                  <a:pt x="597154" y="1656207"/>
                </a:lnTo>
                <a:close/>
              </a:path>
              <a:path w="725169" h="1848485">
                <a:moveTo>
                  <a:pt x="597154" y="924179"/>
                </a:moveTo>
                <a:lnTo>
                  <a:pt x="597154" y="1688211"/>
                </a:lnTo>
                <a:lnTo>
                  <a:pt x="661162" y="1688211"/>
                </a:lnTo>
                <a:lnTo>
                  <a:pt x="661162" y="956182"/>
                </a:lnTo>
                <a:lnTo>
                  <a:pt x="629158" y="956182"/>
                </a:lnTo>
                <a:lnTo>
                  <a:pt x="597154" y="924179"/>
                </a:lnTo>
                <a:close/>
              </a:path>
              <a:path w="725169" h="1848485">
                <a:moveTo>
                  <a:pt x="725170" y="1656207"/>
                </a:moveTo>
                <a:lnTo>
                  <a:pt x="661162" y="1656207"/>
                </a:lnTo>
                <a:lnTo>
                  <a:pt x="661162" y="1688211"/>
                </a:lnTo>
                <a:lnTo>
                  <a:pt x="709168" y="1688211"/>
                </a:lnTo>
                <a:lnTo>
                  <a:pt x="725170" y="1656207"/>
                </a:lnTo>
                <a:close/>
              </a:path>
              <a:path w="725169" h="1848485">
                <a:moveTo>
                  <a:pt x="64008" y="0"/>
                </a:moveTo>
                <a:lnTo>
                  <a:pt x="0" y="0"/>
                </a:lnTo>
                <a:lnTo>
                  <a:pt x="0" y="924179"/>
                </a:lnTo>
                <a:lnTo>
                  <a:pt x="2518" y="936626"/>
                </a:lnTo>
                <a:lnTo>
                  <a:pt x="9382" y="946800"/>
                </a:lnTo>
                <a:lnTo>
                  <a:pt x="19556" y="953664"/>
                </a:lnTo>
                <a:lnTo>
                  <a:pt x="32004" y="956182"/>
                </a:lnTo>
                <a:lnTo>
                  <a:pt x="597154" y="956182"/>
                </a:lnTo>
                <a:lnTo>
                  <a:pt x="597154" y="924179"/>
                </a:lnTo>
                <a:lnTo>
                  <a:pt x="64008" y="924179"/>
                </a:lnTo>
                <a:lnTo>
                  <a:pt x="32004" y="892175"/>
                </a:lnTo>
                <a:lnTo>
                  <a:pt x="64008" y="892175"/>
                </a:lnTo>
                <a:lnTo>
                  <a:pt x="64008" y="0"/>
                </a:lnTo>
                <a:close/>
              </a:path>
              <a:path w="725169" h="1848485">
                <a:moveTo>
                  <a:pt x="629158" y="892175"/>
                </a:moveTo>
                <a:lnTo>
                  <a:pt x="64008" y="892175"/>
                </a:lnTo>
                <a:lnTo>
                  <a:pt x="64008" y="924179"/>
                </a:lnTo>
                <a:lnTo>
                  <a:pt x="597154" y="924179"/>
                </a:lnTo>
                <a:lnTo>
                  <a:pt x="629158" y="956182"/>
                </a:lnTo>
                <a:lnTo>
                  <a:pt x="661162" y="956182"/>
                </a:lnTo>
                <a:lnTo>
                  <a:pt x="661162" y="924179"/>
                </a:lnTo>
                <a:lnTo>
                  <a:pt x="658661" y="911677"/>
                </a:lnTo>
                <a:lnTo>
                  <a:pt x="651827" y="901509"/>
                </a:lnTo>
                <a:lnTo>
                  <a:pt x="641659" y="894675"/>
                </a:lnTo>
                <a:lnTo>
                  <a:pt x="629158" y="892175"/>
                </a:lnTo>
                <a:close/>
              </a:path>
              <a:path w="725169" h="1848485">
                <a:moveTo>
                  <a:pt x="64008" y="892175"/>
                </a:moveTo>
                <a:lnTo>
                  <a:pt x="32004" y="892175"/>
                </a:lnTo>
                <a:lnTo>
                  <a:pt x="64008" y="924179"/>
                </a:lnTo>
                <a:lnTo>
                  <a:pt x="64008" y="892175"/>
                </a:lnTo>
                <a:close/>
              </a:path>
            </a:pathLst>
          </a:custGeom>
          <a:solidFill>
            <a:srgbClr val="EC1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8527" y="4247388"/>
            <a:ext cx="3194685" cy="733425"/>
          </a:xfrm>
          <a:custGeom>
            <a:avLst/>
            <a:gdLst/>
            <a:ahLst/>
            <a:cxnLst/>
            <a:rect l="l" t="t" r="r" b="b"/>
            <a:pathLst>
              <a:path w="3194684" h="733425">
                <a:moveTo>
                  <a:pt x="3194684" y="0"/>
                </a:moveTo>
                <a:lnTo>
                  <a:pt x="268605" y="0"/>
                </a:lnTo>
                <a:lnTo>
                  <a:pt x="268605" y="122174"/>
                </a:lnTo>
                <a:lnTo>
                  <a:pt x="0" y="188798"/>
                </a:lnTo>
                <a:lnTo>
                  <a:pt x="268605" y="305434"/>
                </a:lnTo>
                <a:lnTo>
                  <a:pt x="268605" y="733044"/>
                </a:lnTo>
                <a:lnTo>
                  <a:pt x="3194684" y="733044"/>
                </a:lnTo>
                <a:lnTo>
                  <a:pt x="3194684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96229" y="4343501"/>
            <a:ext cx="263271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2445" marR="5080" indent="-50038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스택의 변수는 힙의 주소를 가리킨다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3028" y="4114800"/>
            <a:ext cx="1303655" cy="447040"/>
          </a:xfrm>
          <a:custGeom>
            <a:avLst/>
            <a:gdLst/>
            <a:ahLst/>
            <a:cxnLst/>
            <a:rect l="l" t="t" r="r" b="b"/>
            <a:pathLst>
              <a:path w="1303654" h="447039">
                <a:moveTo>
                  <a:pt x="1175255" y="382905"/>
                </a:moveTo>
                <a:lnTo>
                  <a:pt x="0" y="382905"/>
                </a:lnTo>
                <a:lnTo>
                  <a:pt x="0" y="446913"/>
                </a:lnTo>
                <a:lnTo>
                  <a:pt x="1216025" y="446913"/>
                </a:lnTo>
                <a:lnTo>
                  <a:pt x="1224152" y="443496"/>
                </a:lnTo>
                <a:lnTo>
                  <a:pt x="1230122" y="437451"/>
                </a:lnTo>
                <a:lnTo>
                  <a:pt x="1236218" y="431393"/>
                </a:lnTo>
                <a:lnTo>
                  <a:pt x="1239520" y="423189"/>
                </a:lnTo>
                <a:lnTo>
                  <a:pt x="1239520" y="415150"/>
                </a:lnTo>
                <a:lnTo>
                  <a:pt x="1175512" y="415150"/>
                </a:lnTo>
                <a:lnTo>
                  <a:pt x="1175255" y="382905"/>
                </a:lnTo>
                <a:close/>
              </a:path>
              <a:path w="1303654" h="447039">
                <a:moveTo>
                  <a:pt x="1237729" y="189806"/>
                </a:moveTo>
                <a:lnTo>
                  <a:pt x="1173748" y="193728"/>
                </a:lnTo>
                <a:lnTo>
                  <a:pt x="1175512" y="415150"/>
                </a:lnTo>
                <a:lnTo>
                  <a:pt x="1207516" y="382905"/>
                </a:lnTo>
                <a:lnTo>
                  <a:pt x="1239267" y="382905"/>
                </a:lnTo>
                <a:lnTo>
                  <a:pt x="1237729" y="189806"/>
                </a:lnTo>
                <a:close/>
              </a:path>
              <a:path w="1303654" h="447039">
                <a:moveTo>
                  <a:pt x="1239267" y="382905"/>
                </a:moveTo>
                <a:lnTo>
                  <a:pt x="1207516" y="382905"/>
                </a:lnTo>
                <a:lnTo>
                  <a:pt x="1175512" y="415150"/>
                </a:lnTo>
                <a:lnTo>
                  <a:pt x="1239520" y="415150"/>
                </a:lnTo>
                <a:lnTo>
                  <a:pt x="1239267" y="382905"/>
                </a:lnTo>
                <a:close/>
              </a:path>
              <a:path w="1303654" h="447039">
                <a:moveTo>
                  <a:pt x="1195705" y="0"/>
                </a:moveTo>
                <a:lnTo>
                  <a:pt x="1111631" y="197535"/>
                </a:lnTo>
                <a:lnTo>
                  <a:pt x="1173748" y="193728"/>
                </a:lnTo>
                <a:lnTo>
                  <a:pt x="1173480" y="159969"/>
                </a:lnTo>
                <a:lnTo>
                  <a:pt x="1288038" y="159473"/>
                </a:lnTo>
                <a:lnTo>
                  <a:pt x="1195705" y="0"/>
                </a:lnTo>
                <a:close/>
              </a:path>
              <a:path w="1303654" h="447039">
                <a:moveTo>
                  <a:pt x="1237488" y="159473"/>
                </a:moveTo>
                <a:lnTo>
                  <a:pt x="1173480" y="159969"/>
                </a:lnTo>
                <a:lnTo>
                  <a:pt x="1173748" y="193728"/>
                </a:lnTo>
                <a:lnTo>
                  <a:pt x="1237729" y="189806"/>
                </a:lnTo>
                <a:lnTo>
                  <a:pt x="1237488" y="159473"/>
                </a:lnTo>
                <a:close/>
              </a:path>
              <a:path w="1303654" h="447039">
                <a:moveTo>
                  <a:pt x="1288038" y="159473"/>
                </a:moveTo>
                <a:lnTo>
                  <a:pt x="1237488" y="159473"/>
                </a:lnTo>
                <a:lnTo>
                  <a:pt x="1237729" y="189806"/>
                </a:lnTo>
                <a:lnTo>
                  <a:pt x="1303274" y="185788"/>
                </a:lnTo>
                <a:lnTo>
                  <a:pt x="1288038" y="159473"/>
                </a:lnTo>
                <a:close/>
              </a:path>
            </a:pathLst>
          </a:custGeom>
          <a:solidFill>
            <a:srgbClr val="EC1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9996" y="2508504"/>
            <a:ext cx="3434079" cy="1041400"/>
          </a:xfrm>
          <a:custGeom>
            <a:avLst/>
            <a:gdLst/>
            <a:ahLst/>
            <a:cxnLst/>
            <a:rect l="l" t="t" r="r" b="b"/>
            <a:pathLst>
              <a:path w="3434079" h="1041400">
                <a:moveTo>
                  <a:pt x="2861309" y="652271"/>
                </a:moveTo>
                <a:lnTo>
                  <a:pt x="2002917" y="652271"/>
                </a:lnTo>
                <a:lnTo>
                  <a:pt x="2346071" y="1040891"/>
                </a:lnTo>
                <a:lnTo>
                  <a:pt x="2861309" y="652271"/>
                </a:lnTo>
                <a:close/>
              </a:path>
              <a:path w="3434079" h="1041400">
                <a:moveTo>
                  <a:pt x="3433572" y="0"/>
                </a:moveTo>
                <a:lnTo>
                  <a:pt x="0" y="0"/>
                </a:lnTo>
                <a:lnTo>
                  <a:pt x="0" y="652271"/>
                </a:lnTo>
                <a:lnTo>
                  <a:pt x="3433572" y="652271"/>
                </a:lnTo>
                <a:lnTo>
                  <a:pt x="3433572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41596" y="2563113"/>
            <a:ext cx="32334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 marR="5080" indent="-260985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힙에 확보되는 메모리 관리를 위한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헤더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,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형식정보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+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실제 데이터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08597" y="3496817"/>
            <a:ext cx="0" cy="790575"/>
          </a:xfrm>
          <a:custGeom>
            <a:avLst/>
            <a:gdLst/>
            <a:ahLst/>
            <a:cxnLst/>
            <a:rect l="l" t="t" r="r" b="b"/>
            <a:pathLst>
              <a:path h="790575">
                <a:moveTo>
                  <a:pt x="0" y="0"/>
                </a:moveTo>
                <a:lnTo>
                  <a:pt x="0" y="790181"/>
                </a:lnTo>
              </a:path>
            </a:pathLst>
          </a:custGeom>
          <a:ln w="38100">
            <a:solidFill>
              <a:srgbClr val="EC174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5384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Pass </a:t>
            </a:r>
            <a:r>
              <a:rPr sz="2800" spc="-145" dirty="0"/>
              <a:t>by </a:t>
            </a:r>
            <a:r>
              <a:rPr sz="2800" spc="-55" dirty="0"/>
              <a:t>Reference/Pass </a:t>
            </a:r>
            <a:r>
              <a:rPr sz="2800" spc="-145" dirty="0"/>
              <a:t>by</a:t>
            </a:r>
            <a:r>
              <a:rPr sz="2800" spc="-100" dirty="0"/>
              <a:t> </a:t>
            </a:r>
            <a:r>
              <a:rPr sz="2800" spc="-70" dirty="0"/>
              <a:t>Value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19676" y="4764735"/>
            <a:ext cx="1047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5" dirty="0">
                <a:solidFill>
                  <a:srgbClr val="666666"/>
                </a:solidFill>
                <a:latin typeface="Arial"/>
                <a:cs typeface="Arial"/>
              </a:rPr>
              <a:t>22</a:t>
            </a:r>
            <a:endParaRPr sz="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098" y="1067181"/>
            <a:ext cx="3653154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ts val="2035"/>
              </a:lnSpc>
              <a:spcBef>
                <a:spcPts val="105"/>
              </a:spcBef>
              <a:buFont typeface="Arial"/>
              <a:buChar char="—"/>
              <a:tabLst>
                <a:tab pos="336550" algn="l"/>
                <a:tab pos="349885" algn="l"/>
              </a:tabLst>
            </a:pPr>
            <a:r>
              <a:rPr sz="17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C</a:t>
            </a:r>
            <a:r>
              <a:rPr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#</a:t>
            </a:r>
            <a:r>
              <a:rPr lang="ko-KR" altLang="en-US"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의 기본은 </a:t>
            </a:r>
            <a:r>
              <a:rPr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「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값 전달</a:t>
            </a:r>
            <a:r>
              <a:rPr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」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8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즉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,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복사 됨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85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로컬변수에 대입 복사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35530" y="2764408"/>
          <a:ext cx="6524625" cy="1449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100"/>
                <a:gridCol w="1987550"/>
                <a:gridCol w="2847975"/>
              </a:tblGrid>
              <a:tr h="483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B2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(T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800" spc="3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x)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B2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(ref 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T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800" spc="30" dirty="0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x)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B2A"/>
                    </a:solidFill>
                  </a:tcPr>
                </a:tc>
              </a:tr>
              <a:tr h="483234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15" dirty="0">
                          <a:latin typeface="Noto Sans CJK JP Regular"/>
                          <a:cs typeface="Noto Sans CJK JP Regular"/>
                        </a:rPr>
                        <a:t>class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ko-KR" altLang="en-US" sz="1800" dirty="0" smtClean="0">
                          <a:latin typeface="Noto Sans CJK JP Regular"/>
                          <a:cs typeface="Noto Sans CJK JP Regular"/>
                        </a:rPr>
                        <a:t>참조 값 </a:t>
                      </a:r>
                      <a:r>
                        <a:rPr lang="ko-KR" altLang="en-US" sz="1800" dirty="0" smtClean="0">
                          <a:latin typeface="Noto Sans CJK JP Regular"/>
                          <a:cs typeface="Noto Sans CJK JP Regular"/>
                        </a:rPr>
                        <a:t>전달</a:t>
                      </a:r>
                      <a:endParaRPr sz="1800" dirty="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ko-KR" altLang="en-US" sz="1800" dirty="0" smtClean="0">
                          <a:latin typeface="Noto Sans CJK JP Regular"/>
                          <a:cs typeface="Noto Sans CJK JP Regular"/>
                        </a:rPr>
                        <a:t>참조의 참조 전달</a:t>
                      </a:r>
                      <a:endParaRPr sz="1800" dirty="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CD"/>
                    </a:solidFill>
                  </a:tcPr>
                </a:tc>
              </a:tr>
              <a:tr h="483234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0" dirty="0">
                          <a:latin typeface="Noto Sans CJK JP Regular"/>
                          <a:cs typeface="Noto Sans CJK JP Regular"/>
                        </a:rPr>
                        <a:t>struct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ko-KR" altLang="en-US" sz="1800" dirty="0" smtClean="0">
                          <a:latin typeface="Noto Sans CJK JP Regular"/>
                          <a:cs typeface="Noto Sans CJK JP Regular"/>
                        </a:rPr>
                        <a:t>값의 값 전달</a:t>
                      </a:r>
                      <a:endParaRPr sz="1800" dirty="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ko-KR" altLang="en-US" sz="1800" dirty="0" smtClean="0">
                          <a:latin typeface="Noto Sans CJK JP Regular"/>
                          <a:cs typeface="Noto Sans CJK JP Regular"/>
                        </a:rPr>
                        <a:t>값 참조 전달</a:t>
                      </a:r>
                      <a:endParaRPr sz="1800" dirty="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0"/>
            <a:ext cx="7620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63184" y="2246376"/>
            <a:ext cx="3432175" cy="1038860"/>
          </a:xfrm>
          <a:custGeom>
            <a:avLst/>
            <a:gdLst/>
            <a:ahLst/>
            <a:cxnLst/>
            <a:rect l="l" t="t" r="r" b="b"/>
            <a:pathLst>
              <a:path w="3432175" h="1038860">
                <a:moveTo>
                  <a:pt x="2860040" y="650748"/>
                </a:moveTo>
                <a:lnTo>
                  <a:pt x="2002027" y="650748"/>
                </a:lnTo>
                <a:lnTo>
                  <a:pt x="2345055" y="1038479"/>
                </a:lnTo>
                <a:lnTo>
                  <a:pt x="2860040" y="650748"/>
                </a:lnTo>
                <a:close/>
              </a:path>
              <a:path w="3432175" h="1038860">
                <a:moveTo>
                  <a:pt x="3432047" y="0"/>
                </a:moveTo>
                <a:lnTo>
                  <a:pt x="0" y="0"/>
                </a:lnTo>
                <a:lnTo>
                  <a:pt x="0" y="650748"/>
                </a:lnTo>
                <a:lnTo>
                  <a:pt x="3432047" y="650748"/>
                </a:lnTo>
                <a:lnTo>
                  <a:pt x="3432047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4478" y="2422651"/>
            <a:ext cx="30333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스택영역은 대략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여기쯤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1244" y="3866388"/>
            <a:ext cx="3714115" cy="1010919"/>
          </a:xfrm>
          <a:custGeom>
            <a:avLst/>
            <a:gdLst/>
            <a:ahLst/>
            <a:cxnLst/>
            <a:rect l="l" t="t" r="r" b="b"/>
            <a:pathLst>
              <a:path w="3714115" h="1010920">
                <a:moveTo>
                  <a:pt x="0" y="1010412"/>
                </a:moveTo>
                <a:lnTo>
                  <a:pt x="3713988" y="1010412"/>
                </a:lnTo>
                <a:lnTo>
                  <a:pt x="3713988" y="0"/>
                </a:lnTo>
                <a:lnTo>
                  <a:pt x="0" y="0"/>
                </a:lnTo>
                <a:lnTo>
                  <a:pt x="0" y="1010412"/>
                </a:lnTo>
                <a:close/>
              </a:path>
            </a:pathLst>
          </a:custGeom>
          <a:ln w="64007">
            <a:solidFill>
              <a:srgbClr val="EC1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7488" y="213359"/>
            <a:ext cx="7906511" cy="4735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8779" y="2817876"/>
            <a:ext cx="2606040" cy="1007110"/>
          </a:xfrm>
          <a:custGeom>
            <a:avLst/>
            <a:gdLst/>
            <a:ahLst/>
            <a:cxnLst/>
            <a:rect l="l" t="t" r="r" b="b"/>
            <a:pathLst>
              <a:path w="2606040" h="1007110">
                <a:moveTo>
                  <a:pt x="2171700" y="630936"/>
                </a:moveTo>
                <a:lnTo>
                  <a:pt x="1520190" y="630936"/>
                </a:lnTo>
                <a:lnTo>
                  <a:pt x="1780667" y="1006856"/>
                </a:lnTo>
                <a:lnTo>
                  <a:pt x="2171700" y="630936"/>
                </a:lnTo>
                <a:close/>
              </a:path>
              <a:path w="2606040" h="1007110">
                <a:moveTo>
                  <a:pt x="2606040" y="0"/>
                </a:moveTo>
                <a:lnTo>
                  <a:pt x="0" y="0"/>
                </a:lnTo>
                <a:lnTo>
                  <a:pt x="0" y="630936"/>
                </a:lnTo>
                <a:lnTo>
                  <a:pt x="2606040" y="630936"/>
                </a:lnTo>
                <a:lnTo>
                  <a:pt x="2606040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22163" y="2861817"/>
            <a:ext cx="2325370" cy="394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845" marR="5080" indent="-144780">
              <a:lnSpc>
                <a:spcPct val="100000"/>
              </a:lnSpc>
              <a:spcBef>
                <a:spcPts val="95"/>
              </a:spcBef>
            </a:pPr>
            <a:r>
              <a:rPr sz="12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00</a:t>
            </a:r>
            <a:r>
              <a:rPr sz="1200" spc="-5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00</a:t>
            </a:r>
            <a:r>
              <a:rPr sz="12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00</a:t>
            </a:r>
            <a:r>
              <a:rPr sz="12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00</a:t>
            </a:r>
            <a:r>
              <a:rPr sz="1200" spc="-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200" spc="-3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은 </a:t>
            </a:r>
            <a:r>
              <a:rPr lang="en-US" altLang="ko-KR" sz="1200" spc="-3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Wrapping</a:t>
            </a:r>
          </a:p>
          <a:p>
            <a:pPr marL="156845" marR="5080" indent="-144780">
              <a:lnSpc>
                <a:spcPct val="100000"/>
              </a:lnSpc>
              <a:spcBef>
                <a:spcPts val="95"/>
              </a:spcBef>
            </a:pPr>
            <a:r>
              <a:rPr lang="ko-KR" altLang="en-US" sz="1200" spc="-3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데이터를 </a:t>
            </a:r>
            <a:r>
              <a:rPr lang="ko-KR" altLang="en-US" sz="1200" spc="-3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포함하는 </a:t>
            </a:r>
            <a:r>
              <a:rPr lang="ko-KR" altLang="en-US" sz="1200" spc="-3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것으로 보임</a:t>
            </a:r>
            <a:endParaRPr sz="12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6544" y="3962400"/>
            <a:ext cx="1981200" cy="304800"/>
          </a:xfrm>
          <a:custGeom>
            <a:avLst/>
            <a:gdLst/>
            <a:ahLst/>
            <a:cxnLst/>
            <a:rect l="l" t="t" r="r" b="b"/>
            <a:pathLst>
              <a:path w="1981200" h="304800">
                <a:moveTo>
                  <a:pt x="0" y="304800"/>
                </a:moveTo>
                <a:lnTo>
                  <a:pt x="1981200" y="304800"/>
                </a:lnTo>
                <a:lnTo>
                  <a:pt x="1981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64008">
            <a:solidFill>
              <a:srgbClr val="EC1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500" y="0"/>
            <a:ext cx="78105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5520" y="2817876"/>
            <a:ext cx="2604770" cy="1007110"/>
          </a:xfrm>
          <a:custGeom>
            <a:avLst/>
            <a:gdLst/>
            <a:ahLst/>
            <a:cxnLst/>
            <a:rect l="l" t="t" r="r" b="b"/>
            <a:pathLst>
              <a:path w="2604770" h="1007110">
                <a:moveTo>
                  <a:pt x="2170429" y="630936"/>
                </a:moveTo>
                <a:lnTo>
                  <a:pt x="1519301" y="630936"/>
                </a:lnTo>
                <a:lnTo>
                  <a:pt x="1779651" y="1006856"/>
                </a:lnTo>
                <a:lnTo>
                  <a:pt x="2170429" y="630936"/>
                </a:lnTo>
                <a:close/>
              </a:path>
              <a:path w="2604770" h="1007110">
                <a:moveTo>
                  <a:pt x="2604515" y="0"/>
                </a:moveTo>
                <a:lnTo>
                  <a:pt x="0" y="0"/>
                </a:lnTo>
                <a:lnTo>
                  <a:pt x="0" y="630936"/>
                </a:lnTo>
                <a:lnTo>
                  <a:pt x="2604515" y="630936"/>
                </a:lnTo>
                <a:lnTo>
                  <a:pt x="260451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53150" y="2861817"/>
            <a:ext cx="24333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826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이어 </a:t>
            </a:r>
            <a:r>
              <a:rPr lang="en-US" altLang="ko-KR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y= x</a:t>
            </a:r>
            <a:r>
              <a:rPr lang="ko-KR" altLang="en-US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 같은 데이터가 추가로 들어감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6544" y="3971544"/>
            <a:ext cx="2981325" cy="631190"/>
          </a:xfrm>
          <a:custGeom>
            <a:avLst/>
            <a:gdLst/>
            <a:ahLst/>
            <a:cxnLst/>
            <a:rect l="l" t="t" r="r" b="b"/>
            <a:pathLst>
              <a:path w="2981325" h="631189">
                <a:moveTo>
                  <a:pt x="0" y="630935"/>
                </a:moveTo>
                <a:lnTo>
                  <a:pt x="2980944" y="630935"/>
                </a:lnTo>
                <a:lnTo>
                  <a:pt x="2980944" y="0"/>
                </a:lnTo>
                <a:lnTo>
                  <a:pt x="0" y="0"/>
                </a:lnTo>
                <a:lnTo>
                  <a:pt x="0" y="630935"/>
                </a:lnTo>
                <a:close/>
              </a:path>
            </a:pathLst>
          </a:custGeom>
          <a:ln w="64008">
            <a:solidFill>
              <a:srgbClr val="EC1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631" y="795527"/>
            <a:ext cx="8174735" cy="3552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91000" y="3485388"/>
            <a:ext cx="4114800" cy="631190"/>
          </a:xfrm>
          <a:custGeom>
            <a:avLst/>
            <a:gdLst/>
            <a:ahLst/>
            <a:cxnLst/>
            <a:rect l="l" t="t" r="r" b="b"/>
            <a:pathLst>
              <a:path w="4114800" h="631189">
                <a:moveTo>
                  <a:pt x="0" y="630936"/>
                </a:moveTo>
                <a:lnTo>
                  <a:pt x="4114800" y="630936"/>
                </a:lnTo>
                <a:lnTo>
                  <a:pt x="4114800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ln w="64008">
            <a:solidFill>
              <a:srgbClr val="EC1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6320" y="2257044"/>
            <a:ext cx="2604770" cy="1004569"/>
          </a:xfrm>
          <a:custGeom>
            <a:avLst/>
            <a:gdLst/>
            <a:ahLst/>
            <a:cxnLst/>
            <a:rect l="l" t="t" r="r" b="b"/>
            <a:pathLst>
              <a:path w="2604770" h="1004570">
                <a:moveTo>
                  <a:pt x="2170429" y="629412"/>
                </a:moveTo>
                <a:lnTo>
                  <a:pt x="1519301" y="629412"/>
                </a:lnTo>
                <a:lnTo>
                  <a:pt x="1779651" y="1004443"/>
                </a:lnTo>
                <a:lnTo>
                  <a:pt x="2170429" y="629412"/>
                </a:lnTo>
                <a:close/>
              </a:path>
              <a:path w="2604770" h="1004570">
                <a:moveTo>
                  <a:pt x="2604515" y="0"/>
                </a:moveTo>
                <a:lnTo>
                  <a:pt x="0" y="0"/>
                </a:lnTo>
                <a:lnTo>
                  <a:pt x="0" y="629412"/>
                </a:lnTo>
                <a:lnTo>
                  <a:pt x="2604515" y="629412"/>
                </a:lnTo>
                <a:lnTo>
                  <a:pt x="260451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27853" y="2300731"/>
            <a:ext cx="24460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marR="5080" indent="-407034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b="0" spc="-20" dirty="0" smtClean="0">
                <a:latin typeface="Noto Sans CJK JP Regular"/>
                <a:cs typeface="Noto Sans CJK JP Regular"/>
              </a:rPr>
              <a:t>다른 곳에 </a:t>
            </a:r>
            <a:r>
              <a:rPr lang="en-US" altLang="ko-KR" sz="1600" b="0" spc="-20" dirty="0" smtClean="0">
                <a:latin typeface="Noto Sans CJK JP Regular"/>
                <a:cs typeface="Noto Sans CJK JP Regular"/>
              </a:rPr>
              <a:t>x</a:t>
            </a:r>
            <a:r>
              <a:rPr lang="ko-KR" altLang="en-US" sz="1600" b="0" spc="-20" dirty="0" smtClean="0">
                <a:latin typeface="Noto Sans CJK JP Regular"/>
                <a:cs typeface="Noto Sans CJK JP Regular"/>
              </a:rPr>
              <a:t>와 </a:t>
            </a:r>
            <a:r>
              <a:rPr lang="en-US" altLang="ko-KR" sz="1600" b="0" spc="-20" dirty="0" smtClean="0">
                <a:latin typeface="Noto Sans CJK JP Regular"/>
                <a:cs typeface="Noto Sans CJK JP Regular"/>
              </a:rPr>
              <a:t>y</a:t>
            </a:r>
            <a:r>
              <a:rPr lang="ko-KR" altLang="en-US" sz="1600" b="0" spc="-20" dirty="0" smtClean="0">
                <a:latin typeface="Noto Sans CJK JP Regular"/>
                <a:cs typeface="Noto Sans CJK JP Regular"/>
              </a:rPr>
              <a:t>가 복사되어 들어감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6944" y="94488"/>
            <a:ext cx="7687055" cy="4954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98464" y="3247644"/>
            <a:ext cx="2604770" cy="1004569"/>
          </a:xfrm>
          <a:custGeom>
            <a:avLst/>
            <a:gdLst/>
            <a:ahLst/>
            <a:cxnLst/>
            <a:rect l="l" t="t" r="r" b="b"/>
            <a:pathLst>
              <a:path w="2604770" h="1004570">
                <a:moveTo>
                  <a:pt x="2170430" y="629412"/>
                </a:moveTo>
                <a:lnTo>
                  <a:pt x="1519301" y="629412"/>
                </a:lnTo>
                <a:lnTo>
                  <a:pt x="1779651" y="1004417"/>
                </a:lnTo>
                <a:lnTo>
                  <a:pt x="2170430" y="629412"/>
                </a:lnTo>
                <a:close/>
              </a:path>
              <a:path w="2604770" h="1004570">
                <a:moveTo>
                  <a:pt x="2604516" y="0"/>
                </a:moveTo>
                <a:lnTo>
                  <a:pt x="0" y="0"/>
                </a:lnTo>
                <a:lnTo>
                  <a:pt x="0" y="629412"/>
                </a:lnTo>
                <a:lnTo>
                  <a:pt x="2604516" y="629412"/>
                </a:lnTo>
                <a:lnTo>
                  <a:pt x="2604516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2217" y="3409950"/>
            <a:ext cx="247218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0730" marR="5080" indent="-748665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dirty="0" smtClean="0">
                <a:solidFill>
                  <a:schemeClr val="bg1"/>
                </a:solidFill>
                <a:latin typeface="Noto Sans CJK JP Regular"/>
                <a:cs typeface="Noto Sans CJK JP Regular"/>
              </a:rPr>
              <a:t>리턴 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JP Regular"/>
                <a:cs typeface="Noto Sans CJK JP Regular"/>
              </a:rPr>
              <a:t>z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JP Regular"/>
                <a:cs typeface="Noto Sans CJK JP Regular"/>
              </a:rPr>
              <a:t>를 받고 모두 채워짐</a:t>
            </a:r>
            <a:endParaRPr sz="1600" dirty="0">
              <a:solidFill>
                <a:schemeClr val="bg1"/>
              </a:solidFill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200" y="4352544"/>
            <a:ext cx="3971925" cy="631190"/>
          </a:xfrm>
          <a:custGeom>
            <a:avLst/>
            <a:gdLst/>
            <a:ahLst/>
            <a:cxnLst/>
            <a:rect l="l" t="t" r="r" b="b"/>
            <a:pathLst>
              <a:path w="3971925" h="631189">
                <a:moveTo>
                  <a:pt x="0" y="630935"/>
                </a:moveTo>
                <a:lnTo>
                  <a:pt x="3971544" y="630935"/>
                </a:lnTo>
                <a:lnTo>
                  <a:pt x="3971544" y="0"/>
                </a:lnTo>
                <a:lnTo>
                  <a:pt x="0" y="0"/>
                </a:lnTo>
                <a:lnTo>
                  <a:pt x="0" y="630935"/>
                </a:lnTo>
                <a:close/>
              </a:path>
            </a:pathLst>
          </a:custGeom>
          <a:ln w="64007">
            <a:solidFill>
              <a:srgbClr val="EC1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1028700"/>
            <a:ext cx="54483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3015" y="1571244"/>
            <a:ext cx="1788795" cy="995680"/>
          </a:xfrm>
          <a:custGeom>
            <a:avLst/>
            <a:gdLst/>
            <a:ahLst/>
            <a:cxnLst/>
            <a:rect l="l" t="t" r="r" b="b"/>
            <a:pathLst>
              <a:path w="1788795" h="995680">
                <a:moveTo>
                  <a:pt x="1788540" y="0"/>
                </a:moveTo>
                <a:lnTo>
                  <a:pt x="442849" y="0"/>
                </a:lnTo>
                <a:lnTo>
                  <a:pt x="442849" y="506729"/>
                </a:lnTo>
                <a:lnTo>
                  <a:pt x="0" y="995298"/>
                </a:lnTo>
                <a:lnTo>
                  <a:pt x="442849" y="723899"/>
                </a:lnTo>
                <a:lnTo>
                  <a:pt x="1788540" y="723899"/>
                </a:lnTo>
                <a:lnTo>
                  <a:pt x="1788540" y="0"/>
                </a:lnTo>
                <a:close/>
              </a:path>
              <a:path w="1788795" h="995680">
                <a:moveTo>
                  <a:pt x="1788540" y="723899"/>
                </a:moveTo>
                <a:lnTo>
                  <a:pt x="442849" y="723899"/>
                </a:lnTo>
                <a:lnTo>
                  <a:pt x="442849" y="868679"/>
                </a:lnTo>
                <a:lnTo>
                  <a:pt x="1788540" y="868679"/>
                </a:lnTo>
                <a:lnTo>
                  <a:pt x="1788540" y="723899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98872" y="1612518"/>
            <a:ext cx="4400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just">
              <a:lnSpc>
                <a:spcPct val="100000"/>
              </a:lnSpc>
              <a:spcBef>
                <a:spcPts val="95"/>
              </a:spcBef>
            </a:pPr>
            <a:r>
              <a:rPr sz="1600" b="0" spc="15" dirty="0">
                <a:latin typeface="Noto Sans CJK JP Regular"/>
                <a:cs typeface="Noto Sans CJK JP Regular"/>
              </a:rPr>
              <a:t>int</a:t>
            </a:r>
            <a:r>
              <a:rPr sz="1600" b="0" spc="-130" dirty="0">
                <a:latin typeface="Noto Sans CJK JP Regular"/>
                <a:cs typeface="Noto Sans CJK JP Regular"/>
              </a:rPr>
              <a:t> </a:t>
            </a:r>
            <a:r>
              <a:rPr sz="1600" b="0" spc="40" dirty="0">
                <a:latin typeface="Noto Sans CJK JP Regular"/>
                <a:cs typeface="Noto Sans CJK JP Regular"/>
              </a:rPr>
              <a:t>x  </a:t>
            </a:r>
            <a:r>
              <a:rPr sz="1600" b="0" spc="15" dirty="0">
                <a:latin typeface="Noto Sans CJK JP Regular"/>
                <a:cs typeface="Noto Sans CJK JP Regular"/>
              </a:rPr>
              <a:t>int</a:t>
            </a:r>
            <a:r>
              <a:rPr sz="1600" b="0" spc="-130" dirty="0">
                <a:latin typeface="Noto Sans CJK JP Regular"/>
                <a:cs typeface="Noto Sans CJK JP Regular"/>
              </a:rPr>
              <a:t> </a:t>
            </a:r>
            <a:r>
              <a:rPr sz="1600" b="0" spc="30" dirty="0">
                <a:latin typeface="Noto Sans CJK JP Regular"/>
                <a:cs typeface="Noto Sans CJK JP Regular"/>
              </a:rPr>
              <a:t>y  </a:t>
            </a:r>
            <a:r>
              <a:rPr sz="1600" b="0" spc="15" dirty="0">
                <a:latin typeface="Noto Sans CJK JP Regular"/>
                <a:cs typeface="Noto Sans CJK JP Regular"/>
              </a:rPr>
              <a:t>int</a:t>
            </a:r>
            <a:r>
              <a:rPr sz="1600" b="0" spc="-114" dirty="0">
                <a:latin typeface="Noto Sans CJK JP Regular"/>
                <a:cs typeface="Noto Sans CJK JP Regular"/>
              </a:rPr>
              <a:t> </a:t>
            </a:r>
            <a:r>
              <a:rPr sz="1600" b="0" spc="20" dirty="0">
                <a:latin typeface="Noto Sans CJK JP Regular"/>
                <a:cs typeface="Noto Sans CJK JP Regular"/>
              </a:rPr>
              <a:t>z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1411" y="2034539"/>
            <a:ext cx="2380615" cy="1013460"/>
          </a:xfrm>
          <a:custGeom>
            <a:avLst/>
            <a:gdLst/>
            <a:ahLst/>
            <a:cxnLst/>
            <a:rect l="l" t="t" r="r" b="b"/>
            <a:pathLst>
              <a:path w="2380615" h="1013460">
                <a:moveTo>
                  <a:pt x="0" y="1013460"/>
                </a:moveTo>
                <a:lnTo>
                  <a:pt x="2380488" y="1013460"/>
                </a:lnTo>
                <a:lnTo>
                  <a:pt x="2380488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64008">
            <a:solidFill>
              <a:srgbClr val="EC1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2773" y="2572511"/>
            <a:ext cx="3261360" cy="1266825"/>
          </a:xfrm>
          <a:custGeom>
            <a:avLst/>
            <a:gdLst/>
            <a:ahLst/>
            <a:cxnLst/>
            <a:rect l="l" t="t" r="r" b="b"/>
            <a:pathLst>
              <a:path w="3261359" h="1266825">
                <a:moveTo>
                  <a:pt x="0" y="119125"/>
                </a:moveTo>
                <a:lnTo>
                  <a:pt x="449325" y="527685"/>
                </a:lnTo>
                <a:lnTo>
                  <a:pt x="449325" y="1266444"/>
                </a:lnTo>
                <a:lnTo>
                  <a:pt x="3261105" y="1266444"/>
                </a:lnTo>
                <a:lnTo>
                  <a:pt x="3261105" y="211074"/>
                </a:lnTo>
                <a:lnTo>
                  <a:pt x="449325" y="211074"/>
                </a:lnTo>
                <a:lnTo>
                  <a:pt x="0" y="119125"/>
                </a:lnTo>
                <a:close/>
              </a:path>
              <a:path w="3261359" h="1266825">
                <a:moveTo>
                  <a:pt x="3261105" y="0"/>
                </a:moveTo>
                <a:lnTo>
                  <a:pt x="449325" y="0"/>
                </a:lnTo>
                <a:lnTo>
                  <a:pt x="449325" y="211074"/>
                </a:lnTo>
                <a:lnTo>
                  <a:pt x="3261105" y="211074"/>
                </a:lnTo>
                <a:lnTo>
                  <a:pt x="326110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4302" y="2812491"/>
            <a:ext cx="263271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381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컴파일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(C#-&gt;IL)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의 단계에서 변수의 영역을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확보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84479"/>
            <a:ext cx="3485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 smtClean="0"/>
              <a:t>Struct</a:t>
            </a:r>
            <a:r>
              <a:rPr lang="ko-KR" altLang="en-US" sz="2800" b="0" spc="-75" dirty="0" smtClean="0"/>
              <a:t>의 기본 원칙</a:t>
            </a:r>
            <a:endParaRPr sz="2800" b="0" dirty="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29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84098" y="1067181"/>
            <a:ext cx="6754495" cy="32502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ts val="2035"/>
              </a:lnSpc>
              <a:spcBef>
                <a:spcPts val="105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값 복사를 조심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해야 한다</a:t>
            </a:r>
            <a:endParaRPr sz="1700" dirty="0" smtClean="0">
              <a:latin typeface="Noto Sans CJK JP Regular"/>
              <a:cs typeface="Noto Sans CJK JP Regular"/>
            </a:endParaRPr>
          </a:p>
          <a:p>
            <a:pPr marL="469900">
              <a:lnSpc>
                <a:spcPts val="2035"/>
              </a:lnSpc>
              <a:tabLst>
                <a:tab pos="806450" algn="l"/>
              </a:tabLst>
            </a:pPr>
            <a:r>
              <a:rPr sz="1700" spc="-370" dirty="0" smtClean="0">
                <a:solidFill>
                  <a:srgbClr val="EEEEEE"/>
                </a:solidFill>
                <a:latin typeface="Arial"/>
                <a:cs typeface="Arial"/>
              </a:rPr>
              <a:t>—	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클래스와 달리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대부분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문제는 복사에 의해 발생한다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 smtClean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큰 크기의 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Struct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를 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(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기본적으로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만들지 않는다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300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IntPtr.Size(4</a:t>
            </a:r>
            <a:r>
              <a:rPr sz="1400" spc="-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or </a:t>
            </a:r>
            <a:r>
              <a:rPr sz="14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8</a:t>
            </a:r>
            <a:r>
              <a:rPr 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Byte</a:t>
            </a:r>
            <a:r>
              <a:rPr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</a:t>
            </a:r>
            <a:r>
              <a:rPr lang="ko-KR" altLang="en-US"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이상은 참조로 전달하는 것에 비해 크다는 것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245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일반적으로는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16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바이트 이하 정도를 기준으로</a:t>
            </a:r>
            <a:endParaRPr sz="1400" dirty="0">
              <a:latin typeface="Noto Sans CJK JP Regular"/>
              <a:cs typeface="Noto Sans CJK JP Regular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EEEEEE"/>
              </a:buClr>
              <a:buFont typeface="Arial"/>
              <a:buChar char="–"/>
            </a:pPr>
            <a:endParaRPr sz="2250" dirty="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변경 가능한 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Struct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를 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(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기본적으로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만들지 않는다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복사되기 때문에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변경이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예상대로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적용되지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않음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260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Vector3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가 변경되지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않는 것을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한번 고민해 보자</a:t>
            </a:r>
            <a:endParaRPr sz="1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5123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/>
              <a:t>OSS </a:t>
            </a:r>
            <a:r>
              <a:rPr sz="2800" spc="-45" dirty="0"/>
              <a:t>for </a:t>
            </a:r>
            <a:r>
              <a:rPr sz="2800" spc="-105" dirty="0"/>
              <a:t>Unity </a:t>
            </a:r>
            <a:r>
              <a:rPr sz="2800" spc="204" dirty="0"/>
              <a:t>–</a:t>
            </a:r>
            <a:r>
              <a:rPr sz="2800" spc="15" dirty="0"/>
              <a:t> </a:t>
            </a:r>
            <a:r>
              <a:rPr sz="2800" spc="-95" dirty="0"/>
              <a:t>GitHub/Cysharp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526534" y="4769801"/>
            <a:ext cx="91440" cy="1098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550" b="1" spc="10" dirty="0">
                <a:solidFill>
                  <a:srgbClr val="666666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  <a:spcBef>
                  <a:spcPts val="75"/>
                </a:spcBef>
              </a:pPr>
              <a:t>3</a:t>
            </a:fld>
            <a:endParaRPr sz="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3690" y="1604899"/>
            <a:ext cx="3902710" cy="299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5" dirty="0">
                <a:solidFill>
                  <a:srgbClr val="EC1746"/>
                </a:solidFill>
                <a:latin typeface="Arial"/>
                <a:cs typeface="Arial"/>
              </a:rPr>
              <a:t>UniTask</a:t>
            </a:r>
            <a:r>
              <a:rPr sz="1700" b="1" spc="-140" dirty="0">
                <a:solidFill>
                  <a:srgbClr val="EC17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EEEEEE"/>
                </a:solidFill>
                <a:latin typeface="DejaVu Sans"/>
                <a:cs typeface="DejaVu Sans"/>
              </a:rPr>
              <a:t>★</a:t>
            </a:r>
            <a:r>
              <a:rPr sz="1400" b="1" spc="50" dirty="0">
                <a:solidFill>
                  <a:srgbClr val="EEEEEE"/>
                </a:solidFill>
                <a:latin typeface="Arial"/>
                <a:cs typeface="Arial"/>
              </a:rPr>
              <a:t>288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400" b="1" spc="-45" dirty="0">
                <a:solidFill>
                  <a:srgbClr val="EEEEEE"/>
                </a:solidFill>
                <a:latin typeface="Arial"/>
                <a:cs typeface="Arial"/>
              </a:rPr>
              <a:t>Provides </a:t>
            </a:r>
            <a:r>
              <a:rPr sz="1400" b="1" spc="-50" dirty="0">
                <a:solidFill>
                  <a:srgbClr val="EEEEEE"/>
                </a:solidFill>
                <a:latin typeface="Arial"/>
                <a:cs typeface="Arial"/>
              </a:rPr>
              <a:t>an </a:t>
            </a:r>
            <a:r>
              <a:rPr sz="1400" b="1" spc="-15" dirty="0">
                <a:solidFill>
                  <a:srgbClr val="EEEEEE"/>
                </a:solidFill>
                <a:latin typeface="Arial"/>
                <a:cs typeface="Arial"/>
              </a:rPr>
              <a:t>efficient </a:t>
            </a:r>
            <a:r>
              <a:rPr sz="1400" b="1" spc="-30" dirty="0">
                <a:solidFill>
                  <a:srgbClr val="EEEEEE"/>
                </a:solidFill>
                <a:latin typeface="Arial"/>
                <a:cs typeface="Arial"/>
              </a:rPr>
              <a:t>async/await </a:t>
            </a:r>
            <a:r>
              <a:rPr sz="1400" b="1" spc="-35" dirty="0">
                <a:solidFill>
                  <a:srgbClr val="EEEEEE"/>
                </a:solidFill>
                <a:latin typeface="Arial"/>
                <a:cs typeface="Arial"/>
              </a:rPr>
              <a:t>integration</a:t>
            </a:r>
            <a:r>
              <a:rPr sz="1400" b="1" spc="-1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EEEEEE"/>
                </a:solidFill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Unity.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700" b="1" spc="-40" dirty="0">
                <a:solidFill>
                  <a:srgbClr val="EC1746"/>
                </a:solidFill>
                <a:latin typeface="Arial"/>
                <a:cs typeface="Arial"/>
              </a:rPr>
              <a:t>RuntimeUnitTestToolkit</a:t>
            </a:r>
            <a:r>
              <a:rPr sz="1700" b="1" spc="-160" dirty="0">
                <a:solidFill>
                  <a:srgbClr val="EC17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EEEEEE"/>
                </a:solidFill>
                <a:latin typeface="DejaVu Sans"/>
                <a:cs typeface="DejaVu Sans"/>
              </a:rPr>
              <a:t>★</a:t>
            </a:r>
            <a:r>
              <a:rPr sz="1400" b="1" spc="60" dirty="0">
                <a:solidFill>
                  <a:srgbClr val="EEEEEE"/>
                </a:solidFill>
                <a:latin typeface="Arial"/>
                <a:cs typeface="Arial"/>
              </a:rPr>
              <a:t>87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400" b="1" spc="-35" dirty="0">
                <a:solidFill>
                  <a:srgbClr val="EEEEEE"/>
                </a:solidFill>
                <a:latin typeface="Arial"/>
                <a:cs typeface="Arial"/>
              </a:rPr>
              <a:t>CLI/GUI </a:t>
            </a:r>
            <a:r>
              <a:rPr sz="1400" b="1" spc="-50" dirty="0">
                <a:solidFill>
                  <a:srgbClr val="EEEEEE"/>
                </a:solidFill>
                <a:latin typeface="Arial"/>
                <a:cs typeface="Arial"/>
              </a:rPr>
              <a:t>Frontend </a:t>
            </a:r>
            <a:r>
              <a:rPr sz="1400" b="1" spc="-15" dirty="0">
                <a:solidFill>
                  <a:srgbClr val="EEEEEE"/>
                </a:solidFill>
                <a:latin typeface="Arial"/>
                <a:cs typeface="Arial"/>
              </a:rPr>
              <a:t>of </a:t>
            </a:r>
            <a:r>
              <a:rPr sz="1400" b="1" spc="-50" dirty="0">
                <a:solidFill>
                  <a:srgbClr val="EEEEEE"/>
                </a:solidFill>
                <a:latin typeface="Arial"/>
                <a:cs typeface="Arial"/>
              </a:rPr>
              <a:t>Unity </a:t>
            </a:r>
            <a:r>
              <a:rPr sz="1400" b="1" spc="-20" dirty="0">
                <a:solidFill>
                  <a:srgbClr val="EEEEEE"/>
                </a:solidFill>
                <a:latin typeface="Arial"/>
                <a:cs typeface="Arial"/>
              </a:rPr>
              <a:t>Test </a:t>
            </a:r>
            <a:r>
              <a:rPr sz="1400" b="1" spc="-65" dirty="0">
                <a:solidFill>
                  <a:srgbClr val="EEEEEE"/>
                </a:solidFill>
                <a:latin typeface="Arial"/>
                <a:cs typeface="Arial"/>
              </a:rPr>
              <a:t>Runner </a:t>
            </a:r>
            <a:r>
              <a:rPr sz="1400" b="1" spc="-30" dirty="0">
                <a:solidFill>
                  <a:srgbClr val="EEEEEE"/>
                </a:solidFill>
                <a:latin typeface="Arial"/>
                <a:cs typeface="Arial"/>
              </a:rPr>
              <a:t>to </a:t>
            </a:r>
            <a:r>
              <a:rPr sz="1400" b="1" spc="-20" dirty="0">
                <a:solidFill>
                  <a:srgbClr val="EEEEEE"/>
                </a:solidFill>
                <a:latin typeface="Arial"/>
                <a:cs typeface="Arial"/>
              </a:rPr>
              <a:t>test</a:t>
            </a:r>
            <a:r>
              <a:rPr sz="1400" b="1" spc="-15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75" dirty="0">
                <a:solidFill>
                  <a:srgbClr val="EEEEEE"/>
                </a:solidFill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b="1" spc="-55" dirty="0">
                <a:solidFill>
                  <a:srgbClr val="EEEEEE"/>
                </a:solidFill>
                <a:latin typeface="Arial"/>
                <a:cs typeface="Arial"/>
              </a:rPr>
              <a:t>any</a:t>
            </a:r>
            <a:r>
              <a:rPr sz="1400" b="1" spc="-6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EEEEEE"/>
                </a:solidFill>
                <a:latin typeface="Arial"/>
                <a:cs typeface="Arial"/>
              </a:rPr>
              <a:t>platforms.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700" b="1" spc="-65" dirty="0">
                <a:solidFill>
                  <a:srgbClr val="EC1746"/>
                </a:solidFill>
                <a:latin typeface="Arial"/>
                <a:cs typeface="Arial"/>
              </a:rPr>
              <a:t>RandomFixtureKit </a:t>
            </a:r>
            <a:r>
              <a:rPr sz="1400" spc="60" dirty="0">
                <a:solidFill>
                  <a:srgbClr val="EEEEEE"/>
                </a:solidFill>
                <a:latin typeface="DejaVu Sans"/>
                <a:cs typeface="DejaVu Sans"/>
              </a:rPr>
              <a:t>★</a:t>
            </a:r>
            <a:r>
              <a:rPr sz="1400" b="1" spc="60" dirty="0">
                <a:solidFill>
                  <a:srgbClr val="EEEEEE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400" b="1" spc="-35" dirty="0">
                <a:solidFill>
                  <a:srgbClr val="EEEEEE"/>
                </a:solidFill>
                <a:latin typeface="Arial"/>
                <a:cs typeface="Arial"/>
              </a:rPr>
              <a:t>Fill </a:t>
            </a:r>
            <a:r>
              <a:rPr sz="1400" b="1" spc="-30" dirty="0">
                <a:solidFill>
                  <a:srgbClr val="EEEEEE"/>
                </a:solidFill>
                <a:latin typeface="Arial"/>
                <a:cs typeface="Arial"/>
              </a:rPr>
              <a:t>random/edge-case </a:t>
            </a:r>
            <a:r>
              <a:rPr sz="1400" b="1" spc="-45" dirty="0">
                <a:solidFill>
                  <a:srgbClr val="EEEEEE"/>
                </a:solidFill>
                <a:latin typeface="Arial"/>
                <a:cs typeface="Arial"/>
              </a:rPr>
              <a:t>value </a:t>
            </a:r>
            <a:r>
              <a:rPr sz="1400" b="1" spc="-30" dirty="0">
                <a:solidFill>
                  <a:srgbClr val="EEEEEE"/>
                </a:solidFill>
                <a:latin typeface="Arial"/>
                <a:cs typeface="Arial"/>
              </a:rPr>
              <a:t>to </a:t>
            </a:r>
            <a:r>
              <a:rPr sz="1400" b="1" spc="-20" dirty="0">
                <a:solidFill>
                  <a:srgbClr val="EEEEEE"/>
                </a:solidFill>
                <a:latin typeface="Arial"/>
                <a:cs typeface="Arial"/>
              </a:rPr>
              <a:t>target </a:t>
            </a: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type</a:t>
            </a:r>
            <a:r>
              <a:rPr sz="1400" b="1" spc="-15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EEEEEE"/>
                </a:solidFill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unit</a:t>
            </a:r>
            <a:r>
              <a:rPr sz="1400" b="1" spc="-4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EEEEEE"/>
                </a:solidFill>
                <a:latin typeface="Arial"/>
                <a:cs typeface="Arial"/>
              </a:rPr>
              <a:t>testing.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153" y="1104138"/>
            <a:ext cx="3763645" cy="1409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sz="1700" b="1" u="sng" spc="-35" dirty="0">
                <a:solidFill>
                  <a:srgbClr val="1F5E9E"/>
                </a:solidFill>
                <a:uFill>
                  <a:solidFill>
                    <a:srgbClr val="1F5E9E"/>
                  </a:solidFill>
                </a:uFill>
                <a:latin typeface="Arial"/>
                <a:cs typeface="Arial"/>
                <a:hlinkClick r:id="rId2"/>
              </a:rPr>
              <a:t>https://github.com/Cysharp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spc="-55" dirty="0">
                <a:solidFill>
                  <a:srgbClr val="EC1746"/>
                </a:solidFill>
                <a:latin typeface="Arial"/>
                <a:cs typeface="Arial"/>
              </a:rPr>
              <a:t>MagicOnion</a:t>
            </a:r>
            <a:r>
              <a:rPr sz="1700" b="1" spc="-80" dirty="0">
                <a:solidFill>
                  <a:srgbClr val="EC17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EEEEEE"/>
                </a:solidFill>
                <a:latin typeface="DejaVu Sans"/>
                <a:cs typeface="DejaVu Sans"/>
              </a:rPr>
              <a:t>★</a:t>
            </a:r>
            <a:r>
              <a:rPr sz="1400" b="1" spc="45" dirty="0">
                <a:solidFill>
                  <a:srgbClr val="EEEEEE"/>
                </a:solidFill>
                <a:latin typeface="Arial"/>
                <a:cs typeface="Arial"/>
              </a:rPr>
              <a:t>1240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Unified </a:t>
            </a:r>
            <a:r>
              <a:rPr sz="1400" b="1" spc="-20" dirty="0">
                <a:solidFill>
                  <a:srgbClr val="EEEEEE"/>
                </a:solidFill>
                <a:latin typeface="Arial"/>
                <a:cs typeface="Arial"/>
              </a:rPr>
              <a:t>Realtime/API </a:t>
            </a:r>
            <a:r>
              <a:rPr sz="1400" b="1" spc="-65" dirty="0">
                <a:solidFill>
                  <a:srgbClr val="EEEEEE"/>
                </a:solidFill>
                <a:latin typeface="Arial"/>
                <a:cs typeface="Arial"/>
              </a:rPr>
              <a:t>Engine </a:t>
            </a:r>
            <a:r>
              <a:rPr sz="1400" b="1" spc="-25" dirty="0">
                <a:solidFill>
                  <a:srgbClr val="EEEEEE"/>
                </a:solidFill>
                <a:latin typeface="Arial"/>
                <a:cs typeface="Arial"/>
              </a:rPr>
              <a:t>for </a:t>
            </a:r>
            <a:r>
              <a:rPr sz="1400" b="1" spc="-35" dirty="0">
                <a:solidFill>
                  <a:srgbClr val="EEEEEE"/>
                </a:solidFill>
                <a:latin typeface="Arial"/>
                <a:cs typeface="Arial"/>
              </a:rPr>
              <a:t>.NET </a:t>
            </a:r>
            <a:r>
              <a:rPr sz="1400" b="1" spc="-55" dirty="0">
                <a:solidFill>
                  <a:srgbClr val="EEEEEE"/>
                </a:solidFill>
                <a:latin typeface="Arial"/>
                <a:cs typeface="Arial"/>
              </a:rPr>
              <a:t>Core</a:t>
            </a:r>
            <a:r>
              <a:rPr sz="1400" b="1" spc="-13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EEEEEE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Unity.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153" y="3072765"/>
            <a:ext cx="361696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30" dirty="0">
                <a:solidFill>
                  <a:srgbClr val="EC1746"/>
                </a:solidFill>
                <a:latin typeface="Arial"/>
                <a:cs typeface="Arial"/>
              </a:rPr>
              <a:t>MasterMemory</a:t>
            </a:r>
            <a:r>
              <a:rPr sz="1700" b="1" spc="-55" dirty="0">
                <a:solidFill>
                  <a:srgbClr val="EC17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EEEEEE"/>
                </a:solidFill>
                <a:latin typeface="DejaVu Sans"/>
                <a:cs typeface="DejaVu Sans"/>
              </a:rPr>
              <a:t>★</a:t>
            </a:r>
            <a:r>
              <a:rPr sz="1400" b="1" spc="50" dirty="0">
                <a:solidFill>
                  <a:srgbClr val="EEEEEE"/>
                </a:solidFill>
                <a:latin typeface="Arial"/>
                <a:cs typeface="Arial"/>
              </a:rPr>
              <a:t>407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050"/>
              </a:spcBef>
            </a:pPr>
            <a:r>
              <a:rPr sz="1400" b="1" spc="-65" dirty="0">
                <a:solidFill>
                  <a:srgbClr val="EEEEEE"/>
                </a:solidFill>
                <a:latin typeface="Arial"/>
                <a:cs typeface="Arial"/>
              </a:rPr>
              <a:t>Embedded </a:t>
            </a:r>
            <a:r>
              <a:rPr sz="1400" b="1" spc="-45" dirty="0">
                <a:solidFill>
                  <a:srgbClr val="EEEEEE"/>
                </a:solidFill>
                <a:latin typeface="Arial"/>
                <a:cs typeface="Arial"/>
              </a:rPr>
              <a:t>Typed </a:t>
            </a:r>
            <a:r>
              <a:rPr sz="1400" b="1" spc="-60" dirty="0">
                <a:solidFill>
                  <a:srgbClr val="EEEEEE"/>
                </a:solidFill>
                <a:latin typeface="Arial"/>
                <a:cs typeface="Arial"/>
              </a:rPr>
              <a:t>Readonly </a:t>
            </a:r>
            <a:r>
              <a:rPr sz="1400" b="1" spc="-20" dirty="0">
                <a:solidFill>
                  <a:srgbClr val="EEEEEE"/>
                </a:solidFill>
                <a:latin typeface="Arial"/>
                <a:cs typeface="Arial"/>
              </a:rPr>
              <a:t>In-Memory  </a:t>
            </a:r>
            <a:r>
              <a:rPr sz="1400" b="1" spc="-55" dirty="0">
                <a:solidFill>
                  <a:srgbClr val="EEEEEE"/>
                </a:solidFill>
                <a:latin typeface="Arial"/>
                <a:cs typeface="Arial"/>
              </a:rPr>
              <a:t>Document </a:t>
            </a: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Database </a:t>
            </a:r>
            <a:r>
              <a:rPr sz="1400" b="1" spc="-25" dirty="0">
                <a:solidFill>
                  <a:srgbClr val="EEEEEE"/>
                </a:solidFill>
                <a:latin typeface="Arial"/>
                <a:cs typeface="Arial"/>
              </a:rPr>
              <a:t>for </a:t>
            </a:r>
            <a:r>
              <a:rPr sz="1400" b="1" spc="-35" dirty="0">
                <a:solidFill>
                  <a:srgbClr val="EEEEEE"/>
                </a:solidFill>
                <a:latin typeface="Arial"/>
                <a:cs typeface="Arial"/>
              </a:rPr>
              <a:t>.NET </a:t>
            </a:r>
            <a:r>
              <a:rPr sz="1400" b="1" spc="-55" dirty="0">
                <a:solidFill>
                  <a:srgbClr val="EEEEEE"/>
                </a:solidFill>
                <a:latin typeface="Arial"/>
                <a:cs typeface="Arial"/>
              </a:rPr>
              <a:t>Core and</a:t>
            </a:r>
            <a:r>
              <a:rPr sz="1400" b="1" spc="-14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Unity.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84479"/>
            <a:ext cx="3485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 smtClean="0"/>
              <a:t>Struct</a:t>
            </a:r>
            <a:r>
              <a:rPr lang="ko-KR" altLang="en-US" sz="2800" b="0" spc="-75" dirty="0" smtClean="0"/>
              <a:t>의 기본 원칙</a:t>
            </a:r>
            <a:endParaRPr sz="2800" b="0" dirty="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30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84098" y="1067181"/>
            <a:ext cx="6754495" cy="32502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ts val="2035"/>
              </a:lnSpc>
              <a:spcBef>
                <a:spcPts val="105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값 복사를 조심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해야 한다</a:t>
            </a:r>
            <a:endParaRPr sz="1700" dirty="0" smtClean="0">
              <a:latin typeface="Noto Sans CJK JP Regular"/>
              <a:cs typeface="Noto Sans CJK JP Regular"/>
            </a:endParaRPr>
          </a:p>
          <a:p>
            <a:pPr marL="469900">
              <a:lnSpc>
                <a:spcPts val="2035"/>
              </a:lnSpc>
              <a:tabLst>
                <a:tab pos="806450" algn="l"/>
              </a:tabLst>
            </a:pPr>
            <a:r>
              <a:rPr sz="1700" spc="-370" dirty="0" smtClean="0">
                <a:solidFill>
                  <a:srgbClr val="EEEEEE"/>
                </a:solidFill>
                <a:latin typeface="Arial"/>
                <a:cs typeface="Arial"/>
              </a:rPr>
              <a:t>—	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클래스와 달리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대부분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문제는 복사에 의해 발생한다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 smtClean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큰 크기의 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Struct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를 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(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기본적으로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만들지 않는다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300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IntPtr.Size(4</a:t>
            </a:r>
            <a:r>
              <a:rPr sz="1400" spc="-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or </a:t>
            </a:r>
            <a:r>
              <a:rPr sz="14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8</a:t>
            </a:r>
            <a:r>
              <a:rPr 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Byte</a:t>
            </a:r>
            <a:r>
              <a:rPr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</a:t>
            </a:r>
            <a:r>
              <a:rPr lang="ko-KR" altLang="en-US"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이상은 참조로 전달하는 것에 비해 크다는 것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245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일반적으로는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16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바이트 이하 정도를 기준으로</a:t>
            </a:r>
            <a:endParaRPr sz="1400" dirty="0">
              <a:latin typeface="Noto Sans CJK JP Regular"/>
              <a:cs typeface="Noto Sans CJK JP Regular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EEEEEE"/>
              </a:buClr>
              <a:buFont typeface="Arial"/>
              <a:buChar char="–"/>
            </a:pPr>
            <a:endParaRPr sz="2250" dirty="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변경 가능한 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Struct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를 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(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기본적으로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만들지 않는다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복사되기 때문에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변경이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예상대로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적용되지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않음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260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Vector3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가 변경되지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않는 것을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한번 고민해 보자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13"/>
          <p:cNvSpPr/>
          <p:nvPr/>
        </p:nvSpPr>
        <p:spPr>
          <a:xfrm rot="21160088">
            <a:off x="3005788" y="2628243"/>
            <a:ext cx="923290" cy="591820"/>
          </a:xfrm>
          <a:custGeom>
            <a:avLst/>
            <a:gdLst/>
            <a:ahLst/>
            <a:cxnLst/>
            <a:rect l="l" t="t" r="r" b="b"/>
            <a:pathLst>
              <a:path w="923289" h="591819">
                <a:moveTo>
                  <a:pt x="112268" y="408813"/>
                </a:moveTo>
                <a:lnTo>
                  <a:pt x="0" y="591819"/>
                </a:lnTo>
                <a:lnTo>
                  <a:pt x="213740" y="571754"/>
                </a:lnTo>
                <a:lnTo>
                  <a:pt x="190488" y="534416"/>
                </a:lnTo>
                <a:lnTo>
                  <a:pt x="152781" y="534416"/>
                </a:lnTo>
                <a:lnTo>
                  <a:pt x="118871" y="480060"/>
                </a:lnTo>
                <a:lnTo>
                  <a:pt x="146081" y="463109"/>
                </a:lnTo>
                <a:lnTo>
                  <a:pt x="112268" y="408813"/>
                </a:lnTo>
                <a:close/>
              </a:path>
              <a:path w="923289" h="591819">
                <a:moveTo>
                  <a:pt x="146081" y="463109"/>
                </a:moveTo>
                <a:lnTo>
                  <a:pt x="118871" y="480060"/>
                </a:lnTo>
                <a:lnTo>
                  <a:pt x="152781" y="534416"/>
                </a:lnTo>
                <a:lnTo>
                  <a:pt x="179947" y="517490"/>
                </a:lnTo>
                <a:lnTo>
                  <a:pt x="146081" y="463109"/>
                </a:lnTo>
                <a:close/>
              </a:path>
              <a:path w="923289" h="591819">
                <a:moveTo>
                  <a:pt x="179947" y="517490"/>
                </a:moveTo>
                <a:lnTo>
                  <a:pt x="152781" y="534416"/>
                </a:lnTo>
                <a:lnTo>
                  <a:pt x="190488" y="534416"/>
                </a:lnTo>
                <a:lnTo>
                  <a:pt x="179947" y="517490"/>
                </a:lnTo>
                <a:close/>
              </a:path>
              <a:path w="923289" h="591819">
                <a:moveTo>
                  <a:pt x="889507" y="0"/>
                </a:moveTo>
                <a:lnTo>
                  <a:pt x="146081" y="463109"/>
                </a:lnTo>
                <a:lnTo>
                  <a:pt x="179947" y="517490"/>
                </a:lnTo>
                <a:lnTo>
                  <a:pt x="923290" y="54356"/>
                </a:lnTo>
                <a:lnTo>
                  <a:pt x="889507" y="0"/>
                </a:lnTo>
                <a:close/>
              </a:path>
            </a:pathLst>
          </a:custGeom>
          <a:solidFill>
            <a:srgbClr val="EC1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그룹 5"/>
          <p:cNvGrpSpPr/>
          <p:nvPr/>
        </p:nvGrpSpPr>
        <p:grpSpPr>
          <a:xfrm>
            <a:off x="1524000" y="819150"/>
            <a:ext cx="7440040" cy="1754505"/>
            <a:chOff x="1378077" y="858011"/>
            <a:chExt cx="7440040" cy="1754505"/>
          </a:xfrm>
        </p:grpSpPr>
        <p:sp>
          <p:nvSpPr>
            <p:cNvPr id="7" name="object 8"/>
            <p:cNvSpPr/>
            <p:nvPr/>
          </p:nvSpPr>
          <p:spPr>
            <a:xfrm>
              <a:off x="1443227" y="858011"/>
              <a:ext cx="7374890" cy="1754505"/>
            </a:xfrm>
            <a:custGeom>
              <a:avLst/>
              <a:gdLst/>
              <a:ahLst/>
              <a:cxnLst/>
              <a:rect l="l" t="t" r="r" b="b"/>
              <a:pathLst>
                <a:path w="7374890" h="1754505">
                  <a:moveTo>
                    <a:pt x="0" y="1754124"/>
                  </a:moveTo>
                  <a:lnTo>
                    <a:pt x="7374635" y="1754124"/>
                  </a:lnTo>
                  <a:lnTo>
                    <a:pt x="7374635" y="0"/>
                  </a:lnTo>
                  <a:lnTo>
                    <a:pt x="0" y="0"/>
                  </a:lnTo>
                  <a:lnTo>
                    <a:pt x="0" y="1754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/>
            <p:cNvSpPr txBox="1"/>
            <p:nvPr/>
          </p:nvSpPr>
          <p:spPr>
            <a:xfrm>
              <a:off x="1521967" y="881634"/>
              <a:ext cx="43770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008000"/>
                  </a:solidFill>
                  <a:latin typeface="Arial"/>
                  <a:cs typeface="Arial"/>
                </a:rPr>
                <a:t>// </a:t>
              </a:r>
              <a:r>
                <a:rPr sz="1800" dirty="0" smtClean="0">
                  <a:solidFill>
                    <a:srgbClr val="008000"/>
                  </a:solidFill>
                  <a:latin typeface="Arial"/>
                  <a:cs typeface="Arial"/>
                </a:rPr>
                <a:t>position</a:t>
              </a:r>
              <a:r>
                <a:rPr lang="en-US" sz="1800" dirty="0" smtClean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lang="ko-KR" altLang="en-US" dirty="0" smtClean="0">
                  <a:solidFill>
                    <a:srgbClr val="008000"/>
                  </a:solidFill>
                  <a:latin typeface="Noto Sans Mono CJK JP Regular"/>
                  <a:cs typeface="Arial"/>
                </a:rPr>
                <a:t>값을 바꾼다는 느낌</a:t>
              </a:r>
              <a:endParaRPr sz="1800" dirty="0">
                <a:latin typeface="Noto Sans Mono CJK JP Regular"/>
                <a:cs typeface="Noto Sans Mono CJK JP Regular"/>
              </a:endParaRPr>
            </a:p>
          </p:txBody>
        </p:sp>
        <p:sp>
          <p:nvSpPr>
            <p:cNvPr id="9" name="object 10"/>
            <p:cNvSpPr txBox="1"/>
            <p:nvPr/>
          </p:nvSpPr>
          <p:spPr>
            <a:xfrm>
              <a:off x="1521967" y="1151077"/>
              <a:ext cx="5415280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20" dirty="0">
                  <a:solidFill>
                    <a:srgbClr val="0000FF"/>
                  </a:solidFill>
                  <a:latin typeface="Arial"/>
                  <a:cs typeface="Arial"/>
                </a:rPr>
                <a:t>this</a:t>
              </a:r>
              <a:r>
                <a:rPr sz="1800" spc="220" dirty="0">
                  <a:latin typeface="Arial"/>
                  <a:cs typeface="Arial"/>
                </a:rPr>
                <a:t>.transform.position.Set(10f, </a:t>
              </a:r>
              <a:r>
                <a:rPr sz="1800" spc="229" dirty="0">
                  <a:latin typeface="Arial"/>
                  <a:cs typeface="Arial"/>
                </a:rPr>
                <a:t>20f,</a:t>
              </a:r>
              <a:r>
                <a:rPr sz="1800" spc="15" dirty="0">
                  <a:latin typeface="Arial"/>
                  <a:cs typeface="Arial"/>
                </a:rPr>
                <a:t> </a:t>
              </a:r>
              <a:r>
                <a:rPr sz="1800" spc="265" dirty="0">
                  <a:latin typeface="Arial"/>
                  <a:cs typeface="Arial"/>
                </a:rPr>
                <a:t>30f);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0" name="object 11"/>
            <p:cNvSpPr txBox="1"/>
            <p:nvPr/>
          </p:nvSpPr>
          <p:spPr>
            <a:xfrm>
              <a:off x="1521967" y="1704848"/>
              <a:ext cx="7045325" cy="5695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4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008000"/>
                  </a:solidFill>
                  <a:latin typeface="Arial"/>
                  <a:cs typeface="Arial"/>
                </a:rPr>
                <a:t>// </a:t>
              </a:r>
              <a:r>
                <a:rPr lang="ko-KR" altLang="en-US" dirty="0" smtClean="0">
                  <a:solidFill>
                    <a:srgbClr val="008000"/>
                  </a:solidFill>
                  <a:latin typeface="Arial"/>
                  <a:cs typeface="Arial"/>
                </a:rPr>
                <a:t>실제로는 이런식으로 됨</a:t>
              </a:r>
              <a:endParaRPr sz="1800" dirty="0" smtClean="0">
                <a:latin typeface="Noto Sans Mono CJK JP Regular"/>
                <a:cs typeface="Noto Sans Mono CJK JP Regular"/>
              </a:endParaRPr>
            </a:p>
            <a:p>
              <a:pPr marL="12700">
                <a:lnSpc>
                  <a:spcPts val="2140"/>
                </a:lnSpc>
              </a:pPr>
              <a:r>
                <a:rPr sz="1800" spc="130" dirty="0" smtClean="0">
                  <a:solidFill>
                    <a:srgbClr val="0000FF"/>
                  </a:solidFill>
                  <a:latin typeface="Arial"/>
                  <a:cs typeface="Arial"/>
                </a:rPr>
                <a:t>this</a:t>
              </a:r>
              <a:r>
                <a:rPr sz="1800" spc="130" dirty="0" smtClean="0">
                  <a:latin typeface="Arial"/>
                  <a:cs typeface="Arial"/>
                </a:rPr>
                <a:t>.transform.INTERNAL_get_position(</a:t>
              </a:r>
              <a:r>
                <a:rPr sz="1800" spc="130" dirty="0" smtClean="0">
                  <a:solidFill>
                    <a:srgbClr val="0000FF"/>
                  </a:solidFill>
                  <a:latin typeface="Arial"/>
                  <a:cs typeface="Arial"/>
                </a:rPr>
                <a:t>out </a:t>
              </a:r>
              <a:r>
                <a:rPr sz="1800" spc="95" dirty="0" smtClean="0">
                  <a:latin typeface="Arial"/>
                  <a:cs typeface="Arial"/>
                </a:rPr>
                <a:t>Vector3</a:t>
              </a:r>
              <a:r>
                <a:rPr sz="1800" spc="275" dirty="0" smtClean="0">
                  <a:latin typeface="Arial"/>
                  <a:cs typeface="Arial"/>
                </a:rPr>
                <a:t> </a:t>
              </a:r>
              <a:r>
                <a:rPr sz="1800" spc="210" dirty="0" smtClean="0">
                  <a:latin typeface="Arial"/>
                  <a:cs typeface="Arial"/>
                </a:rPr>
                <a:t>value);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1" name="object 12"/>
            <p:cNvSpPr txBox="1"/>
            <p:nvPr/>
          </p:nvSpPr>
          <p:spPr>
            <a:xfrm>
              <a:off x="1378077" y="2248611"/>
              <a:ext cx="33026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100" spc="30" baseline="-9920" dirty="0">
                  <a:solidFill>
                    <a:srgbClr val="EEEEEE"/>
                  </a:solidFill>
                  <a:latin typeface="Noto Sans CJK JP Regular"/>
                  <a:cs typeface="Noto Sans CJK JP Regular"/>
                </a:rPr>
                <a:t>I </a:t>
              </a:r>
              <a:r>
                <a:rPr sz="1800" spc="190" dirty="0">
                  <a:latin typeface="Arial"/>
                  <a:cs typeface="Arial"/>
                </a:rPr>
                <a:t>value.Set(10f, </a:t>
              </a:r>
              <a:r>
                <a:rPr sz="1800" spc="235" dirty="0">
                  <a:latin typeface="Arial"/>
                  <a:cs typeface="Arial"/>
                </a:rPr>
                <a:t>20f,</a:t>
              </a:r>
              <a:r>
                <a:rPr sz="1800" spc="45" dirty="0">
                  <a:latin typeface="Arial"/>
                  <a:cs typeface="Arial"/>
                </a:rPr>
                <a:t> </a:t>
              </a:r>
              <a:r>
                <a:rPr sz="1800" spc="265" dirty="0">
                  <a:latin typeface="Arial"/>
                  <a:cs typeface="Arial"/>
                </a:rPr>
                <a:t>30f);</a:t>
              </a:r>
              <a:endParaRPr sz="18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84479"/>
            <a:ext cx="3485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 smtClean="0"/>
              <a:t>Struct</a:t>
            </a:r>
            <a:r>
              <a:rPr lang="ko-KR" altLang="en-US" sz="2800" b="0" spc="-75" dirty="0" smtClean="0"/>
              <a:t>의 기본 원칙</a:t>
            </a:r>
            <a:endParaRPr sz="2800" b="0" dirty="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31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84098" y="1067181"/>
            <a:ext cx="6754495" cy="32502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ts val="2035"/>
              </a:lnSpc>
              <a:spcBef>
                <a:spcPts val="105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값 복사를 조심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해야 한다</a:t>
            </a:r>
            <a:endParaRPr sz="1700" dirty="0" smtClean="0">
              <a:latin typeface="Noto Sans CJK JP Regular"/>
              <a:cs typeface="Noto Sans CJK JP Regular"/>
            </a:endParaRPr>
          </a:p>
          <a:p>
            <a:pPr marL="469900">
              <a:lnSpc>
                <a:spcPts val="2035"/>
              </a:lnSpc>
              <a:tabLst>
                <a:tab pos="806450" algn="l"/>
              </a:tabLst>
            </a:pPr>
            <a:r>
              <a:rPr sz="1700" spc="-370" dirty="0" smtClean="0">
                <a:solidFill>
                  <a:srgbClr val="EEEEEE"/>
                </a:solidFill>
                <a:latin typeface="Arial"/>
                <a:cs typeface="Arial"/>
              </a:rPr>
              <a:t>—	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클래스와 달리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대부분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문제는 복사에 의해 발생한다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 smtClean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큰 크기의 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Struct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를 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(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기본적으로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만들지 않는다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300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IntPtr.Size(4</a:t>
            </a:r>
            <a:r>
              <a:rPr sz="1400" spc="-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or </a:t>
            </a:r>
            <a:r>
              <a:rPr sz="14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8</a:t>
            </a:r>
            <a:r>
              <a:rPr 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Byte</a:t>
            </a:r>
            <a:r>
              <a:rPr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</a:t>
            </a:r>
            <a:r>
              <a:rPr lang="ko-KR" altLang="en-US"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이상은 참조로 전달하는 것에 비해 크다는 것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245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일반적으로는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16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바이트 이하 정도를 기준으로</a:t>
            </a:r>
            <a:endParaRPr sz="1400" dirty="0">
              <a:latin typeface="Noto Sans CJK JP Regular"/>
              <a:cs typeface="Noto Sans CJK JP Regular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EEEEEE"/>
              </a:buClr>
              <a:buFont typeface="Arial"/>
              <a:buChar char="–"/>
            </a:pPr>
            <a:endParaRPr sz="2250" dirty="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변경 가능한 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Struct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를 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(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기본적으로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만들지 않는다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복사되기 때문에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변경이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예상대로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적용되지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않음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260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Vector3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가 변경되지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않는 것을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한번 고민해 보자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13"/>
          <p:cNvSpPr/>
          <p:nvPr/>
        </p:nvSpPr>
        <p:spPr>
          <a:xfrm rot="21160088">
            <a:off x="3005788" y="2628243"/>
            <a:ext cx="923290" cy="591820"/>
          </a:xfrm>
          <a:custGeom>
            <a:avLst/>
            <a:gdLst/>
            <a:ahLst/>
            <a:cxnLst/>
            <a:rect l="l" t="t" r="r" b="b"/>
            <a:pathLst>
              <a:path w="923289" h="591819">
                <a:moveTo>
                  <a:pt x="112268" y="408813"/>
                </a:moveTo>
                <a:lnTo>
                  <a:pt x="0" y="591819"/>
                </a:lnTo>
                <a:lnTo>
                  <a:pt x="213740" y="571754"/>
                </a:lnTo>
                <a:lnTo>
                  <a:pt x="190488" y="534416"/>
                </a:lnTo>
                <a:lnTo>
                  <a:pt x="152781" y="534416"/>
                </a:lnTo>
                <a:lnTo>
                  <a:pt x="118871" y="480060"/>
                </a:lnTo>
                <a:lnTo>
                  <a:pt x="146081" y="463109"/>
                </a:lnTo>
                <a:lnTo>
                  <a:pt x="112268" y="408813"/>
                </a:lnTo>
                <a:close/>
              </a:path>
              <a:path w="923289" h="591819">
                <a:moveTo>
                  <a:pt x="146081" y="463109"/>
                </a:moveTo>
                <a:lnTo>
                  <a:pt x="118871" y="480060"/>
                </a:lnTo>
                <a:lnTo>
                  <a:pt x="152781" y="534416"/>
                </a:lnTo>
                <a:lnTo>
                  <a:pt x="179947" y="517490"/>
                </a:lnTo>
                <a:lnTo>
                  <a:pt x="146081" y="463109"/>
                </a:lnTo>
                <a:close/>
              </a:path>
              <a:path w="923289" h="591819">
                <a:moveTo>
                  <a:pt x="179947" y="517490"/>
                </a:moveTo>
                <a:lnTo>
                  <a:pt x="152781" y="534416"/>
                </a:lnTo>
                <a:lnTo>
                  <a:pt x="190488" y="534416"/>
                </a:lnTo>
                <a:lnTo>
                  <a:pt x="179947" y="517490"/>
                </a:lnTo>
                <a:close/>
              </a:path>
              <a:path w="923289" h="591819">
                <a:moveTo>
                  <a:pt x="889507" y="0"/>
                </a:moveTo>
                <a:lnTo>
                  <a:pt x="146081" y="463109"/>
                </a:lnTo>
                <a:lnTo>
                  <a:pt x="179947" y="517490"/>
                </a:lnTo>
                <a:lnTo>
                  <a:pt x="923290" y="54356"/>
                </a:lnTo>
                <a:lnTo>
                  <a:pt x="889507" y="0"/>
                </a:lnTo>
                <a:close/>
              </a:path>
            </a:pathLst>
          </a:custGeom>
          <a:solidFill>
            <a:srgbClr val="EC1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그룹 5"/>
          <p:cNvGrpSpPr/>
          <p:nvPr/>
        </p:nvGrpSpPr>
        <p:grpSpPr>
          <a:xfrm>
            <a:off x="1524000" y="819150"/>
            <a:ext cx="7440040" cy="1754505"/>
            <a:chOff x="1378077" y="858011"/>
            <a:chExt cx="7440040" cy="1754505"/>
          </a:xfrm>
        </p:grpSpPr>
        <p:sp>
          <p:nvSpPr>
            <p:cNvPr id="7" name="object 8"/>
            <p:cNvSpPr/>
            <p:nvPr/>
          </p:nvSpPr>
          <p:spPr>
            <a:xfrm>
              <a:off x="1443227" y="858011"/>
              <a:ext cx="7374890" cy="1754505"/>
            </a:xfrm>
            <a:custGeom>
              <a:avLst/>
              <a:gdLst/>
              <a:ahLst/>
              <a:cxnLst/>
              <a:rect l="l" t="t" r="r" b="b"/>
              <a:pathLst>
                <a:path w="7374890" h="1754505">
                  <a:moveTo>
                    <a:pt x="0" y="1754124"/>
                  </a:moveTo>
                  <a:lnTo>
                    <a:pt x="7374635" y="1754124"/>
                  </a:lnTo>
                  <a:lnTo>
                    <a:pt x="7374635" y="0"/>
                  </a:lnTo>
                  <a:lnTo>
                    <a:pt x="0" y="0"/>
                  </a:lnTo>
                  <a:lnTo>
                    <a:pt x="0" y="1754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/>
            <p:cNvSpPr txBox="1"/>
            <p:nvPr/>
          </p:nvSpPr>
          <p:spPr>
            <a:xfrm>
              <a:off x="1521967" y="881634"/>
              <a:ext cx="43770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dirty="0" smtClean="0">
                  <a:solidFill>
                    <a:srgbClr val="008000"/>
                  </a:solidFill>
                  <a:latin typeface="Arial"/>
                  <a:cs typeface="Arial"/>
                </a:rPr>
                <a:t>// position </a:t>
              </a:r>
              <a:r>
                <a:rPr lang="ko-KR" altLang="en-US" dirty="0" smtClean="0">
                  <a:solidFill>
                    <a:srgbClr val="008000"/>
                  </a:solidFill>
                  <a:latin typeface="Noto Sans Mono CJK JP Regular"/>
                  <a:cs typeface="Arial"/>
                </a:rPr>
                <a:t>값을 바꾼다는 느낌</a:t>
              </a:r>
              <a:endParaRPr lang="ko-KR" altLang="en-US" dirty="0">
                <a:latin typeface="Noto Sans Mono CJK JP Regular"/>
                <a:cs typeface="Noto Sans Mono CJK JP Regular"/>
              </a:endParaRPr>
            </a:p>
          </p:txBody>
        </p:sp>
        <p:sp>
          <p:nvSpPr>
            <p:cNvPr id="9" name="object 10"/>
            <p:cNvSpPr txBox="1"/>
            <p:nvPr/>
          </p:nvSpPr>
          <p:spPr>
            <a:xfrm>
              <a:off x="1521967" y="1151077"/>
              <a:ext cx="5415280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20" dirty="0">
                  <a:solidFill>
                    <a:srgbClr val="0000FF"/>
                  </a:solidFill>
                  <a:latin typeface="Arial"/>
                  <a:cs typeface="Arial"/>
                </a:rPr>
                <a:t>this</a:t>
              </a:r>
              <a:r>
                <a:rPr sz="1800" spc="220" dirty="0">
                  <a:latin typeface="Arial"/>
                  <a:cs typeface="Arial"/>
                </a:rPr>
                <a:t>.transform.position.Set(10f, </a:t>
              </a:r>
              <a:r>
                <a:rPr sz="1800" spc="229" dirty="0">
                  <a:latin typeface="Arial"/>
                  <a:cs typeface="Arial"/>
                </a:rPr>
                <a:t>20f,</a:t>
              </a:r>
              <a:r>
                <a:rPr sz="1800" spc="15" dirty="0">
                  <a:latin typeface="Arial"/>
                  <a:cs typeface="Arial"/>
                </a:rPr>
                <a:t> </a:t>
              </a:r>
              <a:r>
                <a:rPr sz="1800" spc="265" dirty="0">
                  <a:latin typeface="Arial"/>
                  <a:cs typeface="Arial"/>
                </a:rPr>
                <a:t>30f);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0" name="object 11"/>
            <p:cNvSpPr txBox="1"/>
            <p:nvPr/>
          </p:nvSpPr>
          <p:spPr>
            <a:xfrm>
              <a:off x="1521967" y="1704848"/>
              <a:ext cx="7045325" cy="5695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40"/>
                </a:lnSpc>
                <a:spcBef>
                  <a:spcPts val="100"/>
                </a:spcBef>
              </a:pPr>
              <a:r>
                <a:rPr lang="en-US" altLang="ko-KR" dirty="0" smtClean="0">
                  <a:solidFill>
                    <a:srgbClr val="008000"/>
                  </a:solidFill>
                  <a:latin typeface="Arial"/>
                  <a:cs typeface="Arial"/>
                </a:rPr>
                <a:t>// </a:t>
              </a:r>
              <a:r>
                <a:rPr lang="ko-KR" altLang="en-US" dirty="0" smtClean="0">
                  <a:solidFill>
                    <a:srgbClr val="008000"/>
                  </a:solidFill>
                  <a:latin typeface="Arial"/>
                  <a:cs typeface="Arial"/>
                </a:rPr>
                <a:t>실제로는 이런식으로 됨</a:t>
              </a:r>
              <a:endParaRPr lang="ko-KR" altLang="en-US" dirty="0" smtClean="0">
                <a:latin typeface="Noto Sans Mono CJK JP Regular"/>
                <a:cs typeface="Noto Sans Mono CJK JP Regular"/>
              </a:endParaRPr>
            </a:p>
            <a:p>
              <a:pPr marL="12700">
                <a:lnSpc>
                  <a:spcPts val="2140"/>
                </a:lnSpc>
              </a:pPr>
              <a:r>
                <a:rPr sz="1800" spc="130" dirty="0" smtClean="0">
                  <a:solidFill>
                    <a:srgbClr val="0000FF"/>
                  </a:solidFill>
                  <a:latin typeface="Arial"/>
                  <a:cs typeface="Arial"/>
                </a:rPr>
                <a:t>this</a:t>
              </a:r>
              <a:r>
                <a:rPr sz="1800" spc="130" dirty="0" smtClean="0">
                  <a:latin typeface="Arial"/>
                  <a:cs typeface="Arial"/>
                </a:rPr>
                <a:t>.transform.INTERNAL_get_position(</a:t>
              </a:r>
              <a:r>
                <a:rPr sz="1800" spc="130" dirty="0" smtClean="0">
                  <a:solidFill>
                    <a:srgbClr val="0000FF"/>
                  </a:solidFill>
                  <a:latin typeface="Arial"/>
                  <a:cs typeface="Arial"/>
                </a:rPr>
                <a:t>out </a:t>
              </a:r>
              <a:r>
                <a:rPr sz="1800" spc="95" dirty="0">
                  <a:latin typeface="Arial"/>
                  <a:cs typeface="Arial"/>
                </a:rPr>
                <a:t>Vector3</a:t>
              </a:r>
              <a:r>
                <a:rPr sz="1800" spc="275" dirty="0">
                  <a:latin typeface="Arial"/>
                  <a:cs typeface="Arial"/>
                </a:rPr>
                <a:t> </a:t>
              </a:r>
              <a:r>
                <a:rPr sz="1800" spc="210" dirty="0">
                  <a:latin typeface="Arial"/>
                  <a:cs typeface="Arial"/>
                </a:rPr>
                <a:t>value);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1" name="object 12"/>
            <p:cNvSpPr txBox="1"/>
            <p:nvPr/>
          </p:nvSpPr>
          <p:spPr>
            <a:xfrm>
              <a:off x="1378077" y="2248611"/>
              <a:ext cx="33026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100" spc="30" baseline="-9920" dirty="0">
                  <a:solidFill>
                    <a:srgbClr val="EEEEEE"/>
                  </a:solidFill>
                  <a:latin typeface="Noto Sans CJK JP Regular"/>
                  <a:cs typeface="Noto Sans CJK JP Regular"/>
                </a:rPr>
                <a:t>I </a:t>
              </a:r>
              <a:r>
                <a:rPr sz="1800" spc="190" dirty="0">
                  <a:latin typeface="Arial"/>
                  <a:cs typeface="Arial"/>
                </a:rPr>
                <a:t>value.Set(10f, </a:t>
              </a:r>
              <a:r>
                <a:rPr sz="1800" spc="235" dirty="0">
                  <a:latin typeface="Arial"/>
                  <a:cs typeface="Arial"/>
                </a:rPr>
                <a:t>20f,</a:t>
              </a:r>
              <a:r>
                <a:rPr sz="1800" spc="45" dirty="0">
                  <a:latin typeface="Arial"/>
                  <a:cs typeface="Arial"/>
                </a:rPr>
                <a:t> </a:t>
              </a:r>
              <a:r>
                <a:rPr sz="1800" spc="265" dirty="0">
                  <a:latin typeface="Arial"/>
                  <a:cs typeface="Arial"/>
                </a:rPr>
                <a:t>30f);</a:t>
              </a:r>
              <a:endParaRPr sz="1800">
                <a:latin typeface="Arial"/>
                <a:cs typeface="Arial"/>
              </a:endParaRPr>
            </a:p>
          </p:txBody>
        </p:sp>
      </p:grpSp>
      <p:sp>
        <p:nvSpPr>
          <p:cNvPr id="12" name="object 15"/>
          <p:cNvSpPr/>
          <p:nvPr/>
        </p:nvSpPr>
        <p:spPr>
          <a:xfrm>
            <a:off x="4245864" y="2499867"/>
            <a:ext cx="4422775" cy="2398395"/>
          </a:xfrm>
          <a:custGeom>
            <a:avLst/>
            <a:gdLst/>
            <a:ahLst/>
            <a:cxnLst/>
            <a:rect l="l" t="t" r="r" b="b"/>
            <a:pathLst>
              <a:path w="4422775" h="2398395">
                <a:moveTo>
                  <a:pt x="4422647" y="430783"/>
                </a:moveTo>
                <a:lnTo>
                  <a:pt x="0" y="430783"/>
                </a:lnTo>
                <a:lnTo>
                  <a:pt x="0" y="2398268"/>
                </a:lnTo>
                <a:lnTo>
                  <a:pt x="4422647" y="2398268"/>
                </a:lnTo>
                <a:lnTo>
                  <a:pt x="4422647" y="430783"/>
                </a:lnTo>
                <a:close/>
              </a:path>
              <a:path w="4422775" h="2398395">
                <a:moveTo>
                  <a:pt x="559688" y="0"/>
                </a:moveTo>
                <a:lnTo>
                  <a:pt x="737108" y="430783"/>
                </a:lnTo>
                <a:lnTo>
                  <a:pt x="1842770" y="430783"/>
                </a:lnTo>
                <a:lnTo>
                  <a:pt x="559688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0"/>
          <p:cNvSpPr txBox="1"/>
          <p:nvPr/>
        </p:nvSpPr>
        <p:spPr>
          <a:xfrm>
            <a:off x="4495800" y="3105150"/>
            <a:ext cx="3948429" cy="1502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postion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이 가지는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문제</a:t>
            </a:r>
            <a:endParaRPr lang="en-US" altLang="ko-KR" sz="1600" spc="-20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(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필드라면 복사의 문제는 일어나지 않는다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)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그러나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transform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는 실제로 관리되지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않는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메모리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(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UnityEngine)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 있기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때문에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, Unity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에서만의 문제이다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(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C# / C++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값 전달의 문제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42112"/>
            <a:ext cx="2089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40" dirty="0"/>
              <a:t>Boxed</a:t>
            </a:r>
            <a:r>
              <a:rPr sz="2800" spc="-135" dirty="0"/>
              <a:t> </a:t>
            </a:r>
            <a:r>
              <a:rPr sz="2800" spc="-75" dirty="0"/>
              <a:t>Struct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98704" y="915924"/>
            <a:ext cx="6393180" cy="2977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3563" y="3779519"/>
            <a:ext cx="7793736" cy="1363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3783" y="1992376"/>
            <a:ext cx="1652270" cy="716280"/>
          </a:xfrm>
          <a:custGeom>
            <a:avLst/>
            <a:gdLst/>
            <a:ahLst/>
            <a:cxnLst/>
            <a:rect l="l" t="t" r="r" b="b"/>
            <a:pathLst>
              <a:path w="1652270" h="716280">
                <a:moveTo>
                  <a:pt x="1652016" y="231140"/>
                </a:moveTo>
                <a:lnTo>
                  <a:pt x="0" y="231140"/>
                </a:lnTo>
                <a:lnTo>
                  <a:pt x="0" y="715772"/>
                </a:lnTo>
                <a:lnTo>
                  <a:pt x="1652016" y="715772"/>
                </a:lnTo>
                <a:lnTo>
                  <a:pt x="1652016" y="231140"/>
                </a:lnTo>
                <a:close/>
              </a:path>
              <a:path w="1652270" h="716280">
                <a:moveTo>
                  <a:pt x="149098" y="0"/>
                </a:moveTo>
                <a:lnTo>
                  <a:pt x="275336" y="231140"/>
                </a:lnTo>
                <a:lnTo>
                  <a:pt x="688340" y="231140"/>
                </a:lnTo>
                <a:lnTo>
                  <a:pt x="149098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8676" y="2814827"/>
            <a:ext cx="2098675" cy="875665"/>
          </a:xfrm>
          <a:custGeom>
            <a:avLst/>
            <a:gdLst/>
            <a:ahLst/>
            <a:cxnLst/>
            <a:rect l="l" t="t" r="r" b="b"/>
            <a:pathLst>
              <a:path w="2098675" h="875664">
                <a:moveTo>
                  <a:pt x="904239" y="594360"/>
                </a:moveTo>
                <a:lnTo>
                  <a:pt x="392556" y="594360"/>
                </a:lnTo>
                <a:lnTo>
                  <a:pt x="0" y="875411"/>
                </a:lnTo>
                <a:lnTo>
                  <a:pt x="904239" y="594360"/>
                </a:lnTo>
                <a:close/>
              </a:path>
              <a:path w="2098675" h="875664">
                <a:moveTo>
                  <a:pt x="2098167" y="0"/>
                </a:moveTo>
                <a:lnTo>
                  <a:pt x="51435" y="0"/>
                </a:lnTo>
                <a:lnTo>
                  <a:pt x="51435" y="594360"/>
                </a:lnTo>
                <a:lnTo>
                  <a:pt x="2098167" y="594360"/>
                </a:lnTo>
                <a:lnTo>
                  <a:pt x="2098167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28061" y="2316860"/>
            <a:ext cx="1833245" cy="1043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0080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Box</a:t>
            </a:r>
            <a:r>
              <a:rPr 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ing</a:t>
            </a:r>
            <a:endParaRPr sz="160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Stack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변수의 값은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/>
            </a:r>
            <a:b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</a:b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Heap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의 주소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03801" y="3081527"/>
            <a:ext cx="2099945" cy="1376045"/>
          </a:xfrm>
          <a:custGeom>
            <a:avLst/>
            <a:gdLst/>
            <a:ahLst/>
            <a:cxnLst/>
            <a:rect l="l" t="t" r="r" b="b"/>
            <a:pathLst>
              <a:path w="2099945" h="1376045">
                <a:moveTo>
                  <a:pt x="904875" y="934212"/>
                </a:moveTo>
                <a:lnTo>
                  <a:pt x="392811" y="934212"/>
                </a:lnTo>
                <a:lnTo>
                  <a:pt x="0" y="1375905"/>
                </a:lnTo>
                <a:lnTo>
                  <a:pt x="904875" y="934212"/>
                </a:lnTo>
                <a:close/>
              </a:path>
              <a:path w="2099945" h="1376045">
                <a:moveTo>
                  <a:pt x="2099691" y="0"/>
                </a:moveTo>
                <a:lnTo>
                  <a:pt x="51435" y="0"/>
                </a:lnTo>
                <a:lnTo>
                  <a:pt x="51435" y="934212"/>
                </a:lnTo>
                <a:lnTo>
                  <a:pt x="2099691" y="934212"/>
                </a:lnTo>
                <a:lnTo>
                  <a:pt x="2099691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65090" y="3155391"/>
            <a:ext cx="183324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Heap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에서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클래스와 마찬가지로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Header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를 가지고 있음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03719" y="3113532"/>
            <a:ext cx="2063750" cy="1246505"/>
          </a:xfrm>
          <a:custGeom>
            <a:avLst/>
            <a:gdLst/>
            <a:ahLst/>
            <a:cxnLst/>
            <a:rect l="l" t="t" r="r" b="b"/>
            <a:pathLst>
              <a:path w="2063750" h="1246504">
                <a:moveTo>
                  <a:pt x="868679" y="964692"/>
                </a:moveTo>
                <a:lnTo>
                  <a:pt x="356615" y="964692"/>
                </a:lnTo>
                <a:lnTo>
                  <a:pt x="0" y="1246174"/>
                </a:lnTo>
                <a:lnTo>
                  <a:pt x="868679" y="964692"/>
                </a:lnTo>
                <a:close/>
              </a:path>
              <a:path w="2063750" h="1246504">
                <a:moveTo>
                  <a:pt x="2063496" y="0"/>
                </a:moveTo>
                <a:lnTo>
                  <a:pt x="15239" y="0"/>
                </a:lnTo>
                <a:lnTo>
                  <a:pt x="15239" y="964692"/>
                </a:lnTo>
                <a:lnTo>
                  <a:pt x="2063496" y="964692"/>
                </a:lnTo>
                <a:lnTo>
                  <a:pt x="2063496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28433" y="3203193"/>
            <a:ext cx="183261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Boxing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되어 여기 스택에 복사 됨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0600" y="1696211"/>
            <a:ext cx="591820" cy="295910"/>
          </a:xfrm>
          <a:custGeom>
            <a:avLst/>
            <a:gdLst/>
            <a:ahLst/>
            <a:cxnLst/>
            <a:rect l="l" t="t" r="r" b="b"/>
            <a:pathLst>
              <a:path w="591819" h="295910">
                <a:moveTo>
                  <a:pt x="0" y="295656"/>
                </a:moveTo>
                <a:lnTo>
                  <a:pt x="591312" y="295656"/>
                </a:lnTo>
                <a:lnTo>
                  <a:pt x="591312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ln w="64008">
            <a:solidFill>
              <a:srgbClr val="EC1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84479"/>
            <a:ext cx="334629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0" dirty="0" smtClean="0"/>
              <a:t>Box</a:t>
            </a:r>
            <a:r>
              <a:rPr lang="en-US" sz="2800" b="0" spc="-170" dirty="0" smtClean="0"/>
              <a:t>ing </a:t>
            </a:r>
            <a:r>
              <a:rPr lang="ko-KR" altLang="en-US" sz="2800" b="0" spc="-170" dirty="0" smtClean="0"/>
              <a:t>과의 싸움</a:t>
            </a:r>
            <a:endParaRPr sz="2800" b="0" dirty="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2376" y="4782501"/>
            <a:ext cx="7937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0"/>
              </a:lnSpc>
            </a:pPr>
            <a:r>
              <a:rPr sz="550" b="1" spc="5" dirty="0">
                <a:solidFill>
                  <a:srgbClr val="666666"/>
                </a:solidFill>
                <a:latin typeface="Arial"/>
                <a:cs typeface="Arial"/>
              </a:rPr>
              <a:t>33</a:t>
            </a:r>
            <a:endParaRPr sz="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098" y="1067181"/>
            <a:ext cx="61575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ts val="2035"/>
              </a:lnSpc>
              <a:spcBef>
                <a:spcPts val="105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Boxing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은 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new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와 함께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8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Unboxing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과정 때문에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성능이 더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나빠질 수도 있다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85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Boxing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을 피할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수 없다면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처음 부터 클래스로 만드는 것도 선택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098" y="2154174"/>
            <a:ext cx="4686300" cy="1025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0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Interface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로 형변환을 조심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300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Generic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을 사용하여 해결 해 나간다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245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en-US"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E</a:t>
            </a: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num</a:t>
            </a:r>
            <a:r>
              <a:rPr lang="ko-KR" altLang="en-US"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의 경우</a:t>
            </a:r>
            <a:r>
              <a:rPr lang="ko-KR" altLang="en-US"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Enum(</a:t>
            </a:r>
            <a:r>
              <a:rPr lang="ko-KR" altLang="en-US"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참조형</a:t>
            </a:r>
            <a:r>
              <a:rPr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7244" y="3439667"/>
            <a:ext cx="5049520" cy="1385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35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2B91AE"/>
                </a:solidFill>
                <a:latin typeface="Arial"/>
                <a:cs typeface="Arial"/>
              </a:rPr>
              <a:t>BoxedInt</a:t>
            </a:r>
            <a:endParaRPr sz="1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85775" marR="222885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00" dirty="0">
                <a:solidFill>
                  <a:srgbClr val="0000FF"/>
                </a:solidFill>
                <a:latin typeface="Arial"/>
                <a:cs typeface="Arial"/>
              </a:rPr>
              <a:t>readonly </a:t>
            </a:r>
            <a:r>
              <a:rPr sz="1400" spc="150" dirty="0">
                <a:solidFill>
                  <a:srgbClr val="0000FF"/>
                </a:solidFill>
                <a:latin typeface="Arial"/>
                <a:cs typeface="Arial"/>
              </a:rPr>
              <a:t>object </a:t>
            </a:r>
            <a:r>
              <a:rPr sz="1400" spc="50" dirty="0">
                <a:latin typeface="Arial"/>
                <a:cs typeface="Arial"/>
              </a:rPr>
              <a:t>Zero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spc="190" dirty="0">
                <a:latin typeface="Arial"/>
                <a:cs typeface="Arial"/>
              </a:rPr>
              <a:t>0;  </a:t>
            </a: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00" dirty="0">
                <a:solidFill>
                  <a:srgbClr val="0000FF"/>
                </a:solidFill>
                <a:latin typeface="Arial"/>
                <a:cs typeface="Arial"/>
              </a:rPr>
              <a:t>readonly </a:t>
            </a:r>
            <a:r>
              <a:rPr sz="1400" spc="150" dirty="0">
                <a:solidFill>
                  <a:srgbClr val="0000FF"/>
                </a:solidFill>
                <a:latin typeface="Arial"/>
                <a:cs typeface="Arial"/>
              </a:rPr>
              <a:t>object </a:t>
            </a:r>
            <a:r>
              <a:rPr sz="1400" spc="-114" dirty="0">
                <a:latin typeface="Arial"/>
                <a:cs typeface="Arial"/>
              </a:rPr>
              <a:t>One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spc="190" dirty="0">
                <a:latin typeface="Arial"/>
                <a:cs typeface="Arial"/>
              </a:rPr>
              <a:t>1;  </a:t>
            </a: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00" dirty="0">
                <a:solidFill>
                  <a:srgbClr val="0000FF"/>
                </a:solidFill>
                <a:latin typeface="Arial"/>
                <a:cs typeface="Arial"/>
              </a:rPr>
              <a:t>readonly </a:t>
            </a:r>
            <a:r>
              <a:rPr sz="1400" spc="150" dirty="0">
                <a:solidFill>
                  <a:srgbClr val="0000FF"/>
                </a:solidFill>
                <a:latin typeface="Arial"/>
                <a:cs typeface="Arial"/>
              </a:rPr>
              <a:t>object </a:t>
            </a:r>
            <a:r>
              <a:rPr sz="1400" spc="-25" dirty="0">
                <a:latin typeface="Arial"/>
                <a:cs typeface="Arial"/>
              </a:rPr>
              <a:t>MinusOne </a:t>
            </a:r>
            <a:r>
              <a:rPr sz="1400" spc="-50" dirty="0">
                <a:latin typeface="Arial"/>
                <a:cs typeface="Arial"/>
              </a:rPr>
              <a:t>=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225" dirty="0">
                <a:latin typeface="Arial"/>
                <a:cs typeface="Arial"/>
              </a:rPr>
              <a:t>-1;</a:t>
            </a:r>
            <a:endParaRPr sz="1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1096" y="2148839"/>
            <a:ext cx="3223260" cy="1216660"/>
          </a:xfrm>
          <a:custGeom>
            <a:avLst/>
            <a:gdLst/>
            <a:ahLst/>
            <a:cxnLst/>
            <a:rect l="l" t="t" r="r" b="b"/>
            <a:pathLst>
              <a:path w="3223259" h="1216660">
                <a:moveTo>
                  <a:pt x="1343025" y="845820"/>
                </a:moveTo>
                <a:lnTo>
                  <a:pt x="537209" y="845820"/>
                </a:lnTo>
                <a:lnTo>
                  <a:pt x="186054" y="1216279"/>
                </a:lnTo>
                <a:lnTo>
                  <a:pt x="1343025" y="845820"/>
                </a:lnTo>
                <a:close/>
              </a:path>
              <a:path w="3223259" h="1216660">
                <a:moveTo>
                  <a:pt x="3223259" y="0"/>
                </a:moveTo>
                <a:lnTo>
                  <a:pt x="0" y="0"/>
                </a:lnTo>
                <a:lnTo>
                  <a:pt x="0" y="845820"/>
                </a:lnTo>
                <a:lnTo>
                  <a:pt x="3223259" y="845820"/>
                </a:lnTo>
                <a:lnTo>
                  <a:pt x="3223259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17489" y="2178811"/>
            <a:ext cx="303339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자주 사용되는 값이 자주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Boxing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된다면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,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미리 만들어 놓고 사용하는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것도 방법 중 하나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82955"/>
            <a:ext cx="487029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 smtClean="0">
                <a:latin typeface="Noto Sans CJK JP Regular"/>
                <a:cs typeface="Noto Sans CJK JP Regular"/>
              </a:rPr>
              <a:t>Equals</a:t>
            </a:r>
            <a:r>
              <a:rPr lang="ko-KR" altLang="en-US" sz="2800" b="0" spc="5" dirty="0" smtClean="0">
                <a:latin typeface="Noto Sans CJK JP Regular"/>
                <a:cs typeface="Noto Sans CJK JP Regular"/>
              </a:rPr>
              <a:t>의 자동구현 및 </a:t>
            </a:r>
            <a:r>
              <a:rPr sz="2800" b="0" spc="10" dirty="0" smtClean="0">
                <a:latin typeface="Noto Sans CJK JP Regular"/>
                <a:cs typeface="Noto Sans CJK JP Regular"/>
              </a:rPr>
              <a:t>Box</a:t>
            </a:r>
            <a:r>
              <a:rPr lang="en-US" sz="2800" b="0" spc="-5" dirty="0" smtClean="0">
                <a:latin typeface="Noto Sans CJK JP Regular"/>
                <a:cs typeface="Noto Sans CJK JP Regular"/>
              </a:rPr>
              <a:t>ing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9676" y="4764735"/>
            <a:ext cx="1047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5" dirty="0">
                <a:solidFill>
                  <a:srgbClr val="666666"/>
                </a:solidFill>
                <a:latin typeface="Arial"/>
                <a:cs typeface="Arial"/>
              </a:rPr>
              <a:t>34</a:t>
            </a:r>
            <a:endParaRPr sz="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098" y="1029690"/>
            <a:ext cx="7496809" cy="6197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400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en-US"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</a:t>
            </a:r>
            <a:r>
              <a:rPr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truct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의 </a:t>
            </a:r>
            <a:r>
              <a:rPr sz="17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Equals</a:t>
            </a:r>
            <a:r>
              <a:rPr lang="ko-KR" altLang="en-US" sz="17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이 구현되지 않은 경우</a:t>
            </a:r>
            <a:endParaRPr sz="1700" dirty="0">
              <a:latin typeface="Noto Sans CJK JP Regular"/>
              <a:cs typeface="Noto Sans CJK JP Regular"/>
            </a:endParaRPr>
          </a:p>
          <a:p>
            <a:pPr marL="349250" indent="-336550">
              <a:lnSpc>
                <a:spcPct val="100000"/>
              </a:lnSpc>
              <a:spcBef>
                <a:spcPts val="300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굉장히 느림</a:t>
            </a:r>
            <a:endParaRPr sz="17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098" y="1663064"/>
            <a:ext cx="424878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9250" algn="l"/>
              </a:tabLst>
            </a:pPr>
            <a:r>
              <a:rPr sz="1700" spc="-370" dirty="0">
                <a:solidFill>
                  <a:srgbClr val="EEEEEE"/>
                </a:solidFill>
                <a:latin typeface="Arial"/>
                <a:cs typeface="Arial"/>
              </a:rPr>
              <a:t>—	</a:t>
            </a:r>
            <a:r>
              <a:rPr sz="17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Equals</a:t>
            </a:r>
            <a:r>
              <a:rPr lang="ko-KR" altLang="en-US" sz="17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는 </a:t>
            </a:r>
            <a:r>
              <a:rPr lang="en-US" altLang="ko-KR" sz="17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Key</a:t>
            </a:r>
            <a:r>
              <a:rPr lang="ko-KR" altLang="en-US" sz="17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비교 하는 </a:t>
            </a:r>
            <a:r>
              <a:rPr lang="ko-KR" altLang="en-US" sz="17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방식으로</a:t>
            </a:r>
            <a:endParaRPr sz="17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1110" y="2087118"/>
            <a:ext cx="2834640" cy="923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사전에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Key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를 만드는 방식</a:t>
            </a:r>
            <a:endParaRPr sz="1400" dirty="0" smtClean="0">
              <a:latin typeface="Noto Sans CJK JP Regular"/>
              <a:cs typeface="Noto Sans CJK JP Regular"/>
            </a:endParaRPr>
          </a:p>
          <a:p>
            <a:pPr marL="12700" marR="22860" indent="39370">
              <a:lnSpc>
                <a:spcPct val="174300"/>
              </a:lnSpc>
            </a:pPr>
            <a:r>
              <a:rPr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I</a:t>
            </a:r>
            <a:r>
              <a:rPr sz="14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Equa</a:t>
            </a:r>
            <a:r>
              <a:rPr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t</a:t>
            </a: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ab</a:t>
            </a:r>
            <a:r>
              <a:rPr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le</a:t>
            </a: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&lt;</a:t>
            </a:r>
            <a:r>
              <a:rPr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T&gt;</a:t>
            </a:r>
            <a:r>
              <a:rPr lang="ko-KR" altLang="en-US"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와 </a:t>
            </a:r>
            <a:r>
              <a:rPr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G</a:t>
            </a:r>
            <a:r>
              <a:rPr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etHas</a:t>
            </a:r>
            <a:r>
              <a:rPr sz="1400" spc="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h</a:t>
            </a:r>
            <a:r>
              <a:rPr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C</a:t>
            </a:r>
            <a:r>
              <a:rPr sz="1400" spc="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o</a:t>
            </a: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d</a:t>
            </a:r>
            <a:r>
              <a:rPr sz="1400" spc="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e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의</a:t>
            </a:r>
          </a:p>
          <a:p>
            <a:pPr marL="12700" marR="22860" indent="39370">
              <a:lnSpc>
                <a:spcPct val="174300"/>
              </a:lnSpc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정의 구현은 반드시 한다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2010155"/>
            <a:ext cx="4274820" cy="2554605"/>
          </a:xfrm>
          <a:custGeom>
            <a:avLst/>
            <a:gdLst/>
            <a:ahLst/>
            <a:cxnLst/>
            <a:rect l="l" t="t" r="r" b="b"/>
            <a:pathLst>
              <a:path w="4274820" h="2554604">
                <a:moveTo>
                  <a:pt x="0" y="2554224"/>
                </a:moveTo>
                <a:lnTo>
                  <a:pt x="4274820" y="2554224"/>
                </a:lnTo>
                <a:lnTo>
                  <a:pt x="4274820" y="0"/>
                </a:lnTo>
                <a:lnTo>
                  <a:pt x="0" y="0"/>
                </a:lnTo>
                <a:lnTo>
                  <a:pt x="0" y="2554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51628" y="2037410"/>
            <a:ext cx="3938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5" dirty="0">
                <a:solidFill>
                  <a:srgbClr val="0000FF"/>
                </a:solidFill>
                <a:latin typeface="Arial"/>
                <a:cs typeface="Arial"/>
              </a:rPr>
              <a:t>internal </a:t>
            </a:r>
            <a:r>
              <a:rPr sz="1000" spc="15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000" spc="75" dirty="0">
                <a:solidFill>
                  <a:srgbClr val="0000FF"/>
                </a:solidFill>
                <a:latin typeface="Arial"/>
                <a:cs typeface="Arial"/>
              </a:rPr>
              <a:t>bool </a:t>
            </a:r>
            <a:r>
              <a:rPr sz="1000" spc="85" dirty="0">
                <a:latin typeface="Arial"/>
                <a:cs typeface="Arial"/>
              </a:rPr>
              <a:t>DefaultEquals(</a:t>
            </a:r>
            <a:r>
              <a:rPr sz="1000" spc="85" dirty="0">
                <a:solidFill>
                  <a:srgbClr val="0000FF"/>
                </a:solidFill>
                <a:latin typeface="Arial"/>
                <a:cs typeface="Arial"/>
              </a:rPr>
              <a:t>object </a:t>
            </a:r>
            <a:r>
              <a:rPr sz="1000" spc="80" dirty="0">
                <a:latin typeface="Arial"/>
                <a:cs typeface="Arial"/>
              </a:rPr>
              <a:t>o1, </a:t>
            </a:r>
            <a:r>
              <a:rPr sz="1000" spc="100" dirty="0">
                <a:solidFill>
                  <a:srgbClr val="0000FF"/>
                </a:solidFill>
                <a:latin typeface="Arial"/>
                <a:cs typeface="Arial"/>
              </a:rPr>
              <a:t>object</a:t>
            </a:r>
            <a:r>
              <a:rPr sz="10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o2)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210" dirty="0"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 marR="290830" algn="ctr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RuntimeType </a:t>
            </a:r>
            <a:r>
              <a:rPr sz="1000" spc="35" dirty="0">
                <a:latin typeface="Arial"/>
                <a:cs typeface="Arial"/>
              </a:rPr>
              <a:t>o1_type </a:t>
            </a:r>
            <a:r>
              <a:rPr sz="1000" spc="-40" dirty="0">
                <a:latin typeface="Arial"/>
                <a:cs typeface="Arial"/>
              </a:rPr>
              <a:t>= </a:t>
            </a:r>
            <a:r>
              <a:rPr sz="1000" spc="50" dirty="0">
                <a:latin typeface="Arial"/>
                <a:cs typeface="Arial"/>
              </a:rPr>
              <a:t>(RuntimeType)o1.GetType();  </a:t>
            </a:r>
            <a:r>
              <a:rPr sz="1000" spc="5" dirty="0">
                <a:latin typeface="Arial"/>
                <a:cs typeface="Arial"/>
              </a:rPr>
              <a:t>RuntimeType </a:t>
            </a:r>
            <a:r>
              <a:rPr sz="1000" spc="35" dirty="0">
                <a:latin typeface="Arial"/>
                <a:cs typeface="Arial"/>
              </a:rPr>
              <a:t>o2_type </a:t>
            </a:r>
            <a:r>
              <a:rPr sz="1000" spc="-40" dirty="0">
                <a:latin typeface="Arial"/>
                <a:cs typeface="Arial"/>
              </a:rPr>
              <a:t>=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(RuntimeType)o2.GetType();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2045" y="2799968"/>
            <a:ext cx="30981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40" dirty="0">
                <a:solidFill>
                  <a:srgbClr val="0000FF"/>
                </a:solidFill>
                <a:latin typeface="Arial"/>
                <a:cs typeface="Arial"/>
              </a:rPr>
              <a:t>object</a:t>
            </a:r>
            <a:r>
              <a:rPr sz="1000" spc="140" dirty="0">
                <a:latin typeface="Arial"/>
                <a:cs typeface="Arial"/>
              </a:rPr>
              <a:t>[]</a:t>
            </a:r>
            <a:r>
              <a:rPr sz="1000" spc="270" dirty="0">
                <a:latin typeface="Arial"/>
                <a:cs typeface="Arial"/>
              </a:rPr>
              <a:t> </a:t>
            </a:r>
            <a:r>
              <a:rPr sz="1000" spc="170" dirty="0">
                <a:latin typeface="Arial"/>
                <a:cs typeface="Arial"/>
              </a:rPr>
              <a:t>fields;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95" dirty="0">
                <a:latin typeface="Arial"/>
                <a:cs typeface="Arial"/>
              </a:rPr>
              <a:t>InternalEquals(o1, </a:t>
            </a:r>
            <a:r>
              <a:rPr sz="1000" spc="80" dirty="0">
                <a:latin typeface="Arial"/>
                <a:cs typeface="Arial"/>
              </a:rPr>
              <a:t>o2, </a:t>
            </a:r>
            <a:r>
              <a:rPr sz="1000" spc="80" dirty="0">
                <a:solidFill>
                  <a:srgbClr val="0000FF"/>
                </a:solidFill>
                <a:latin typeface="Arial"/>
                <a:cs typeface="Arial"/>
              </a:rPr>
              <a:t>out</a:t>
            </a:r>
            <a:r>
              <a:rPr sz="10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175" dirty="0">
                <a:latin typeface="Arial"/>
                <a:cs typeface="Arial"/>
              </a:rPr>
              <a:t>fields);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15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000" spc="200" dirty="0">
                <a:latin typeface="Arial"/>
                <a:cs typeface="Arial"/>
              </a:rPr>
              <a:t>(</a:t>
            </a:r>
            <a:r>
              <a:rPr sz="1000" spc="200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000" spc="325" dirty="0">
                <a:latin typeface="Arial"/>
                <a:cs typeface="Arial"/>
              </a:rPr>
              <a:t>i </a:t>
            </a:r>
            <a:r>
              <a:rPr sz="1000" spc="-40" dirty="0">
                <a:latin typeface="Arial"/>
                <a:cs typeface="Arial"/>
              </a:rPr>
              <a:t>= </a:t>
            </a:r>
            <a:r>
              <a:rPr sz="1000" spc="130" dirty="0">
                <a:latin typeface="Arial"/>
                <a:cs typeface="Arial"/>
              </a:rPr>
              <a:t>0; </a:t>
            </a:r>
            <a:r>
              <a:rPr sz="1000" spc="325" dirty="0">
                <a:latin typeface="Arial"/>
                <a:cs typeface="Arial"/>
              </a:rPr>
              <a:t>i </a:t>
            </a:r>
            <a:r>
              <a:rPr sz="1000" spc="-40" dirty="0">
                <a:latin typeface="Arial"/>
                <a:cs typeface="Arial"/>
              </a:rPr>
              <a:t>&lt; </a:t>
            </a:r>
            <a:r>
              <a:rPr sz="1000" spc="120" dirty="0">
                <a:latin typeface="Arial"/>
                <a:cs typeface="Arial"/>
              </a:rPr>
              <a:t>fields.Length; </a:t>
            </a:r>
            <a:r>
              <a:rPr sz="1000" spc="325" dirty="0">
                <a:latin typeface="Arial"/>
                <a:cs typeface="Arial"/>
              </a:rPr>
              <a:t>i </a:t>
            </a:r>
            <a:r>
              <a:rPr sz="1000" spc="-45" dirty="0">
                <a:latin typeface="Arial"/>
                <a:cs typeface="Arial"/>
              </a:rPr>
              <a:t>+=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100" dirty="0">
                <a:latin typeface="Arial"/>
                <a:cs typeface="Arial"/>
              </a:rPr>
              <a:t>2)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210" dirty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291465" marR="706120">
              <a:lnSpc>
                <a:spcPct val="100000"/>
              </a:lnSpc>
            </a:pPr>
            <a:r>
              <a:rPr sz="1000" spc="100" dirty="0">
                <a:solidFill>
                  <a:srgbClr val="0000FF"/>
                </a:solidFill>
                <a:latin typeface="Arial"/>
                <a:cs typeface="Arial"/>
              </a:rPr>
              <a:t>object </a:t>
            </a:r>
            <a:r>
              <a:rPr sz="1000" spc="-20" dirty="0">
                <a:latin typeface="Arial"/>
                <a:cs typeface="Arial"/>
              </a:rPr>
              <a:t>meVal </a:t>
            </a:r>
            <a:r>
              <a:rPr sz="1000" spc="-40" dirty="0">
                <a:latin typeface="Arial"/>
                <a:cs typeface="Arial"/>
              </a:rPr>
              <a:t>= </a:t>
            </a:r>
            <a:r>
              <a:rPr sz="1000" spc="204" dirty="0">
                <a:latin typeface="Arial"/>
                <a:cs typeface="Arial"/>
              </a:rPr>
              <a:t>fields[i];  </a:t>
            </a:r>
            <a:r>
              <a:rPr sz="1000" spc="100" dirty="0">
                <a:solidFill>
                  <a:srgbClr val="0000FF"/>
                </a:solidFill>
                <a:latin typeface="Arial"/>
                <a:cs typeface="Arial"/>
              </a:rPr>
              <a:t>object </a:t>
            </a:r>
            <a:r>
              <a:rPr sz="1000" spc="35" dirty="0">
                <a:latin typeface="Arial"/>
                <a:cs typeface="Arial"/>
              </a:rPr>
              <a:t>youVal </a:t>
            </a:r>
            <a:r>
              <a:rPr sz="1000" spc="-40" dirty="0">
                <a:latin typeface="Arial"/>
                <a:cs typeface="Arial"/>
              </a:rPr>
              <a:t>= </a:t>
            </a:r>
            <a:r>
              <a:rPr sz="1000" spc="190" dirty="0">
                <a:latin typeface="Arial"/>
                <a:cs typeface="Arial"/>
              </a:rPr>
              <a:t>fields[i </a:t>
            </a:r>
            <a:r>
              <a:rPr sz="1000" spc="-40" dirty="0">
                <a:latin typeface="Arial"/>
                <a:cs typeface="Arial"/>
              </a:rPr>
              <a:t>+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spc="170" dirty="0">
                <a:latin typeface="Arial"/>
                <a:cs typeface="Arial"/>
              </a:rPr>
              <a:t>1];</a:t>
            </a:r>
            <a:endParaRPr sz="1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1000" spc="29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000" spc="70" dirty="0">
                <a:latin typeface="Arial"/>
                <a:cs typeface="Arial"/>
              </a:rPr>
              <a:t>(!meVal.Equals(youVal)) </a:t>
            </a: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1000" spc="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145" dirty="0">
                <a:solidFill>
                  <a:srgbClr val="0000FF"/>
                </a:solidFill>
                <a:latin typeface="Arial"/>
                <a:cs typeface="Arial"/>
              </a:rPr>
              <a:t>false</a:t>
            </a:r>
            <a:r>
              <a:rPr sz="1000" spc="145" dirty="0"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2045" y="4171594"/>
            <a:ext cx="863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1000" spc="2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14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1000" spc="145" dirty="0"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1628" y="4324603"/>
            <a:ext cx="95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10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13603" y="1524000"/>
            <a:ext cx="3223260" cy="561975"/>
          </a:xfrm>
          <a:custGeom>
            <a:avLst/>
            <a:gdLst/>
            <a:ahLst/>
            <a:cxnLst/>
            <a:rect l="l" t="t" r="r" b="b"/>
            <a:pathLst>
              <a:path w="3223259" h="561975">
                <a:moveTo>
                  <a:pt x="2686050" y="422148"/>
                </a:moveTo>
                <a:lnTo>
                  <a:pt x="1880235" y="422148"/>
                </a:lnTo>
                <a:lnTo>
                  <a:pt x="2517140" y="561848"/>
                </a:lnTo>
                <a:lnTo>
                  <a:pt x="2686050" y="422148"/>
                </a:lnTo>
                <a:close/>
              </a:path>
              <a:path w="3223259" h="561975">
                <a:moveTo>
                  <a:pt x="3223260" y="0"/>
                </a:moveTo>
                <a:lnTo>
                  <a:pt x="0" y="0"/>
                </a:lnTo>
                <a:lnTo>
                  <a:pt x="0" y="422148"/>
                </a:lnTo>
                <a:lnTo>
                  <a:pt x="3223260" y="422148"/>
                </a:lnTo>
                <a:lnTo>
                  <a:pt x="3223260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8765" y="1585671"/>
            <a:ext cx="29381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object,</a:t>
            </a:r>
            <a:r>
              <a:rPr sz="1600" spc="-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object</a:t>
            </a:r>
            <a:r>
              <a:rPr lang="ko-KR" altLang="en-US" sz="16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의 </a:t>
            </a:r>
            <a:r>
              <a:rPr lang="en-US" altLang="ko-KR" sz="16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Boxing </a:t>
            </a:r>
            <a:r>
              <a:rPr lang="ko-KR" altLang="en-US" sz="16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비교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04203" y="3932085"/>
            <a:ext cx="2862580" cy="1002665"/>
          </a:xfrm>
          <a:custGeom>
            <a:avLst/>
            <a:gdLst/>
            <a:ahLst/>
            <a:cxnLst/>
            <a:rect l="l" t="t" r="r" b="b"/>
            <a:pathLst>
              <a:path w="2862579" h="1002664">
                <a:moveTo>
                  <a:pt x="2862072" y="135470"/>
                </a:moveTo>
                <a:lnTo>
                  <a:pt x="0" y="135470"/>
                </a:lnTo>
                <a:lnTo>
                  <a:pt x="0" y="1002626"/>
                </a:lnTo>
                <a:lnTo>
                  <a:pt x="2862072" y="1002626"/>
                </a:lnTo>
                <a:lnTo>
                  <a:pt x="2862072" y="135470"/>
                </a:lnTo>
                <a:close/>
              </a:path>
              <a:path w="2862579" h="1002664">
                <a:moveTo>
                  <a:pt x="365632" y="0"/>
                </a:moveTo>
                <a:lnTo>
                  <a:pt x="477012" y="135470"/>
                </a:lnTo>
                <a:lnTo>
                  <a:pt x="1192529" y="135470"/>
                </a:lnTo>
                <a:lnTo>
                  <a:pt x="365632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11010" y="4155744"/>
            <a:ext cx="265366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spc="-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원래 리플렉션에서 모든 필드 비교는 느린데다 필드 값도 </a:t>
            </a:r>
            <a:r>
              <a:rPr lang="en-US" altLang="ko-KR" sz="1400" spc="-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Boxing </a:t>
            </a:r>
            <a:r>
              <a:rPr lang="ko-KR" altLang="en-US" sz="1400" spc="-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된다</a:t>
            </a:r>
            <a:r>
              <a:rPr lang="en-US" altLang="ko-KR" sz="1400" spc="-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723" y="3124707"/>
            <a:ext cx="4276725" cy="1221740"/>
          </a:xfrm>
          <a:custGeom>
            <a:avLst/>
            <a:gdLst/>
            <a:ahLst/>
            <a:cxnLst/>
            <a:rect l="l" t="t" r="r" b="b"/>
            <a:pathLst>
              <a:path w="4276725" h="1221739">
                <a:moveTo>
                  <a:pt x="4276344" y="290575"/>
                </a:moveTo>
                <a:lnTo>
                  <a:pt x="0" y="290575"/>
                </a:lnTo>
                <a:lnTo>
                  <a:pt x="0" y="1221740"/>
                </a:lnTo>
                <a:lnTo>
                  <a:pt x="4276344" y="1221740"/>
                </a:lnTo>
                <a:lnTo>
                  <a:pt x="4276344" y="290575"/>
                </a:lnTo>
                <a:close/>
              </a:path>
              <a:path w="4276725" h="1221739">
                <a:moveTo>
                  <a:pt x="1766696" y="0"/>
                </a:moveTo>
                <a:lnTo>
                  <a:pt x="712724" y="290575"/>
                </a:lnTo>
                <a:lnTo>
                  <a:pt x="1781809" y="290575"/>
                </a:lnTo>
                <a:lnTo>
                  <a:pt x="1766696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6580" y="3491229"/>
            <a:ext cx="407987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원칙적으로 모든 </a:t>
            </a:r>
            <a:r>
              <a:rPr lang="en-US" altLang="ko-KR" sz="12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Struct </a:t>
            </a:r>
            <a:r>
              <a:rPr lang="ko-KR" altLang="en-US" sz="12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멤버에 대한 비교를 하는 것이 좋다</a:t>
            </a:r>
            <a:r>
              <a:rPr lang="en-US" altLang="ko-KR" sz="12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</a:p>
          <a:p>
            <a:pPr marL="12065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하지만 그 수가 많으므로 </a:t>
            </a:r>
            <a:r>
              <a:rPr lang="en-US" altLang="ko-KR" sz="12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Key</a:t>
            </a:r>
            <a:r>
              <a:rPr lang="ko-KR" altLang="en-US" sz="12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가 될만한 것을 사용하는 것이 좋다고 생각한다</a:t>
            </a:r>
            <a:r>
              <a:rPr lang="en-US" altLang="ko-KR" sz="12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endParaRPr sz="12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834" y="142112"/>
            <a:ext cx="425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Struct </a:t>
            </a: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Layout 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Padding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968" y="960119"/>
            <a:ext cx="3550920" cy="2257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7335" y="3217164"/>
            <a:ext cx="5957316" cy="786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9728" y="1417319"/>
            <a:ext cx="4948555" cy="1604645"/>
          </a:xfrm>
          <a:custGeom>
            <a:avLst/>
            <a:gdLst/>
            <a:ahLst/>
            <a:cxnLst/>
            <a:rect l="l" t="t" r="r" b="b"/>
            <a:pathLst>
              <a:path w="4948555" h="1604645">
                <a:moveTo>
                  <a:pt x="2061845" y="1115567"/>
                </a:moveTo>
                <a:lnTo>
                  <a:pt x="824738" y="1115567"/>
                </a:lnTo>
                <a:lnTo>
                  <a:pt x="285623" y="1604136"/>
                </a:lnTo>
                <a:lnTo>
                  <a:pt x="2061845" y="1115567"/>
                </a:lnTo>
                <a:close/>
              </a:path>
              <a:path w="4948555" h="1604645">
                <a:moveTo>
                  <a:pt x="4948428" y="0"/>
                </a:moveTo>
                <a:lnTo>
                  <a:pt x="0" y="0"/>
                </a:lnTo>
                <a:lnTo>
                  <a:pt x="0" y="1115567"/>
                </a:lnTo>
                <a:lnTo>
                  <a:pt x="4948428" y="1115567"/>
                </a:lnTo>
                <a:lnTo>
                  <a:pt x="4948428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19803" y="1581099"/>
            <a:ext cx="475297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단순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계산으로는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byte(1) + long(8) + int(4) = 13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이지만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,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밸런스 조정을 위해 최대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8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 각각 맞게 되어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8*3 = 24byte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가 확보 된다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0800" y="3429000"/>
            <a:ext cx="1562100" cy="297180"/>
          </a:xfrm>
          <a:custGeom>
            <a:avLst/>
            <a:gdLst/>
            <a:ahLst/>
            <a:cxnLst/>
            <a:rect l="l" t="t" r="r" b="b"/>
            <a:pathLst>
              <a:path w="1562100" h="297179">
                <a:moveTo>
                  <a:pt x="0" y="297180"/>
                </a:moveTo>
                <a:lnTo>
                  <a:pt x="1562100" y="297180"/>
                </a:lnTo>
                <a:lnTo>
                  <a:pt x="1562100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ln w="64008">
            <a:solidFill>
              <a:srgbClr val="EC1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28688" y="3462528"/>
            <a:ext cx="1030605" cy="295910"/>
          </a:xfrm>
          <a:custGeom>
            <a:avLst/>
            <a:gdLst/>
            <a:ahLst/>
            <a:cxnLst/>
            <a:rect l="l" t="t" r="r" b="b"/>
            <a:pathLst>
              <a:path w="1030604" h="295910">
                <a:moveTo>
                  <a:pt x="0" y="295656"/>
                </a:moveTo>
                <a:lnTo>
                  <a:pt x="1030224" y="295656"/>
                </a:lnTo>
                <a:lnTo>
                  <a:pt x="1030224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ln w="64008">
            <a:solidFill>
              <a:srgbClr val="EC1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42112"/>
            <a:ext cx="425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/>
              <a:t>Struct </a:t>
            </a:r>
            <a:r>
              <a:rPr sz="2800" spc="-114" dirty="0"/>
              <a:t>Layout </a:t>
            </a:r>
            <a:r>
              <a:rPr sz="2800" spc="-120" dirty="0"/>
              <a:t>and</a:t>
            </a:r>
            <a:r>
              <a:rPr sz="2800" spc="-85" dirty="0"/>
              <a:t> </a:t>
            </a:r>
            <a:r>
              <a:rPr sz="2800" spc="-105" dirty="0"/>
              <a:t>Padding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8684" y="954024"/>
            <a:ext cx="3429000" cy="3806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40735" y="2065020"/>
            <a:ext cx="6198108" cy="1141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550" y="2195322"/>
            <a:ext cx="2510155" cy="196850"/>
          </a:xfrm>
          <a:custGeom>
            <a:avLst/>
            <a:gdLst/>
            <a:ahLst/>
            <a:cxnLst/>
            <a:rect l="l" t="t" r="r" b="b"/>
            <a:pathLst>
              <a:path w="2510155" h="196850">
                <a:moveTo>
                  <a:pt x="0" y="196595"/>
                </a:moveTo>
                <a:lnTo>
                  <a:pt x="2510028" y="196595"/>
                </a:lnTo>
                <a:lnTo>
                  <a:pt x="2510028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3064" y="286511"/>
            <a:ext cx="4302760" cy="1727200"/>
          </a:xfrm>
          <a:custGeom>
            <a:avLst/>
            <a:gdLst/>
            <a:ahLst/>
            <a:cxnLst/>
            <a:rect l="l" t="t" r="r" b="b"/>
            <a:pathLst>
              <a:path w="4302759" h="1727200">
                <a:moveTo>
                  <a:pt x="1792605" y="1333500"/>
                </a:moveTo>
                <a:lnTo>
                  <a:pt x="717041" y="1333500"/>
                </a:lnTo>
                <a:lnTo>
                  <a:pt x="295910" y="1726945"/>
                </a:lnTo>
                <a:lnTo>
                  <a:pt x="1792605" y="1333500"/>
                </a:lnTo>
                <a:close/>
              </a:path>
              <a:path w="4302759" h="1727200">
                <a:moveTo>
                  <a:pt x="4302252" y="0"/>
                </a:moveTo>
                <a:lnTo>
                  <a:pt x="0" y="0"/>
                </a:lnTo>
                <a:lnTo>
                  <a:pt x="0" y="1333500"/>
                </a:lnTo>
                <a:lnTo>
                  <a:pt x="4302252" y="1333500"/>
                </a:lnTo>
                <a:lnTo>
                  <a:pt x="4302252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95265" y="315925"/>
            <a:ext cx="412242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StructLayout</a:t>
            </a: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의 </a:t>
            </a:r>
            <a:r>
              <a:rPr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FieldOffset</a:t>
            </a:r>
            <a:r>
              <a:rPr lang="ko-KR" altLang="en-US"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 의해 레이아웃을 커스터마이징 할 수 있다</a:t>
            </a:r>
            <a:r>
              <a:rPr lang="en-US" altLang="ko-KR"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endParaRPr sz="1600" dirty="0">
              <a:latin typeface="Noto Sans CJK JP Regular"/>
              <a:cs typeface="Noto Sans CJK JP Regular"/>
            </a:endParaRPr>
          </a:p>
          <a:p>
            <a:pPr marL="12700" marR="5080" indent="-2540" algn="ctr">
              <a:lnSpc>
                <a:spcPct val="100000"/>
              </a:lnSpc>
            </a:pPr>
            <a:r>
              <a:rPr lang="en-US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Struct</a:t>
            </a:r>
            <a:r>
              <a:rPr lang="ko-KR" altLang="en-US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의 기본은 </a:t>
            </a:r>
            <a:r>
              <a:rPr lang="en-US" altLang="ko-KR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Sequential(</a:t>
            </a:r>
            <a:r>
              <a:rPr lang="ko-KR" altLang="en-US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선언순서</a:t>
            </a:r>
            <a:r>
              <a:rPr lang="en-US" altLang="ko-KR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r>
              <a:rPr lang="ko-KR" altLang="en-US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에서 </a:t>
            </a:r>
            <a:r>
              <a:rPr lang="en-US" altLang="ko-KR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Auto</a:t>
            </a:r>
            <a:r>
              <a:rPr lang="ko-KR" altLang="en-US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로 변경하면 </a:t>
            </a:r>
            <a:r>
              <a:rPr lang="en-US" altLang="ko-KR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Z</a:t>
            </a:r>
            <a:r>
              <a:rPr lang="ko-KR" altLang="en-US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와 </a:t>
            </a:r>
            <a:r>
              <a:rPr lang="en-US" altLang="ko-KR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X</a:t>
            </a:r>
            <a:r>
              <a:rPr lang="ko-KR" altLang="en-US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가 채워 지는 것으로 최소 </a:t>
            </a:r>
            <a:r>
              <a:rPr lang="en-US" altLang="ko-KR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16</a:t>
            </a:r>
            <a:r>
              <a:rPr lang="ko-KR" altLang="en-US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바이트로 줄어든다</a:t>
            </a:r>
            <a:r>
              <a:rPr lang="en-US" altLang="ko-KR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0" y="3166872"/>
            <a:ext cx="3066415" cy="1152525"/>
          </a:xfrm>
          <a:custGeom>
            <a:avLst/>
            <a:gdLst/>
            <a:ahLst/>
            <a:cxnLst/>
            <a:rect l="l" t="t" r="r" b="b"/>
            <a:pathLst>
              <a:path w="3066415" h="1152525">
                <a:moveTo>
                  <a:pt x="3066288" y="344423"/>
                </a:moveTo>
                <a:lnTo>
                  <a:pt x="0" y="344423"/>
                </a:lnTo>
                <a:lnTo>
                  <a:pt x="0" y="1152143"/>
                </a:lnTo>
                <a:lnTo>
                  <a:pt x="3066288" y="1152143"/>
                </a:lnTo>
                <a:lnTo>
                  <a:pt x="3066288" y="344423"/>
                </a:lnTo>
                <a:close/>
              </a:path>
              <a:path w="3066415" h="1152525">
                <a:moveTo>
                  <a:pt x="2653283" y="0"/>
                </a:moveTo>
                <a:lnTo>
                  <a:pt x="1788667" y="344423"/>
                </a:lnTo>
                <a:lnTo>
                  <a:pt x="2555240" y="344423"/>
                </a:lnTo>
                <a:lnTo>
                  <a:pt x="2653283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09286" y="3643960"/>
            <a:ext cx="279463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Class</a:t>
            </a: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는 </a:t>
            </a:r>
            <a:r>
              <a:rPr lang="en-US" altLang="ko-KR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Sturct</a:t>
            </a: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와 다르게 </a:t>
            </a:r>
            <a:r>
              <a:rPr lang="en-US" altLang="ko-KR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Auto</a:t>
            </a: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가 기본이다</a:t>
            </a:r>
            <a:r>
              <a:rPr lang="en-US" altLang="ko-KR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11773" y="2751582"/>
            <a:ext cx="3185160" cy="224154"/>
          </a:xfrm>
          <a:custGeom>
            <a:avLst/>
            <a:gdLst/>
            <a:ahLst/>
            <a:cxnLst/>
            <a:rect l="l" t="t" r="r" b="b"/>
            <a:pathLst>
              <a:path w="3185159" h="224155">
                <a:moveTo>
                  <a:pt x="0" y="224027"/>
                </a:moveTo>
                <a:lnTo>
                  <a:pt x="3185160" y="224027"/>
                </a:lnTo>
                <a:lnTo>
                  <a:pt x="3185160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42112"/>
            <a:ext cx="3088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/>
              <a:t>Heap </a:t>
            </a:r>
            <a:r>
              <a:rPr sz="2800" spc="-120" dirty="0"/>
              <a:t>Layout: </a:t>
            </a:r>
            <a:r>
              <a:rPr sz="2800" spc="-100" dirty="0"/>
              <a:t>Array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24027" y="2778251"/>
            <a:ext cx="8694420" cy="78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7117" y="2942082"/>
            <a:ext cx="2909570" cy="568960"/>
          </a:xfrm>
          <a:custGeom>
            <a:avLst/>
            <a:gdLst/>
            <a:ahLst/>
            <a:cxnLst/>
            <a:rect l="l" t="t" r="r" b="b"/>
            <a:pathLst>
              <a:path w="2909570" h="568960">
                <a:moveTo>
                  <a:pt x="0" y="568451"/>
                </a:moveTo>
                <a:lnTo>
                  <a:pt x="2909316" y="568451"/>
                </a:lnTo>
                <a:lnTo>
                  <a:pt x="2909316" y="0"/>
                </a:lnTo>
                <a:lnTo>
                  <a:pt x="0" y="0"/>
                </a:lnTo>
                <a:lnTo>
                  <a:pt x="0" y="568451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" y="1136903"/>
            <a:ext cx="3364991" cy="984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1261" y="2942082"/>
            <a:ext cx="1853564" cy="568960"/>
          </a:xfrm>
          <a:custGeom>
            <a:avLst/>
            <a:gdLst/>
            <a:ahLst/>
            <a:cxnLst/>
            <a:rect l="l" t="t" r="r" b="b"/>
            <a:pathLst>
              <a:path w="1853564" h="568960">
                <a:moveTo>
                  <a:pt x="0" y="568451"/>
                </a:moveTo>
                <a:lnTo>
                  <a:pt x="1853184" y="568451"/>
                </a:lnTo>
                <a:lnTo>
                  <a:pt x="1853184" y="0"/>
                </a:lnTo>
                <a:lnTo>
                  <a:pt x="0" y="0"/>
                </a:lnTo>
                <a:lnTo>
                  <a:pt x="0" y="568451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04488" y="1557527"/>
            <a:ext cx="3066415" cy="1314450"/>
          </a:xfrm>
          <a:custGeom>
            <a:avLst/>
            <a:gdLst/>
            <a:ahLst/>
            <a:cxnLst/>
            <a:rect l="l" t="t" r="r" b="b"/>
            <a:pathLst>
              <a:path w="3066415" h="1314450">
                <a:moveTo>
                  <a:pt x="1277620" y="807720"/>
                </a:moveTo>
                <a:lnTo>
                  <a:pt x="511048" y="807720"/>
                </a:lnTo>
                <a:lnTo>
                  <a:pt x="481711" y="1313942"/>
                </a:lnTo>
                <a:lnTo>
                  <a:pt x="1277620" y="807720"/>
                </a:lnTo>
                <a:close/>
              </a:path>
              <a:path w="3066415" h="1314450">
                <a:moveTo>
                  <a:pt x="3066288" y="0"/>
                </a:moveTo>
                <a:lnTo>
                  <a:pt x="0" y="0"/>
                </a:lnTo>
                <a:lnTo>
                  <a:pt x="0" y="807720"/>
                </a:lnTo>
                <a:lnTo>
                  <a:pt x="3066288" y="807720"/>
                </a:lnTo>
                <a:lnTo>
                  <a:pt x="3066288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1963" y="1689303"/>
            <a:ext cx="283273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개체의 공통 헤더 </a:t>
            </a: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후</a:t>
            </a:r>
            <a:r>
              <a:rPr lang="en-US" altLang="ko-KR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,</a:t>
            </a: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길이 필드가 존재한다</a:t>
            </a:r>
            <a:r>
              <a:rPr lang="en-US" altLang="ko-KR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30679" y="3612260"/>
            <a:ext cx="5654040" cy="1319530"/>
          </a:xfrm>
          <a:custGeom>
            <a:avLst/>
            <a:gdLst/>
            <a:ahLst/>
            <a:cxnLst/>
            <a:rect l="l" t="t" r="r" b="b"/>
            <a:pathLst>
              <a:path w="5654040" h="1319529">
                <a:moveTo>
                  <a:pt x="5036820" y="60578"/>
                </a:moveTo>
                <a:lnTo>
                  <a:pt x="0" y="60578"/>
                </a:lnTo>
                <a:lnTo>
                  <a:pt x="0" y="1319402"/>
                </a:lnTo>
                <a:lnTo>
                  <a:pt x="5036820" y="1319402"/>
                </a:lnTo>
                <a:lnTo>
                  <a:pt x="5036820" y="585088"/>
                </a:lnTo>
                <a:lnTo>
                  <a:pt x="5368535" y="270382"/>
                </a:lnTo>
                <a:lnTo>
                  <a:pt x="5036820" y="270382"/>
                </a:lnTo>
                <a:lnTo>
                  <a:pt x="5036820" y="60578"/>
                </a:lnTo>
                <a:close/>
              </a:path>
              <a:path w="5654040" h="1319529">
                <a:moveTo>
                  <a:pt x="5653532" y="0"/>
                </a:moveTo>
                <a:lnTo>
                  <a:pt x="5036820" y="270382"/>
                </a:lnTo>
                <a:lnTo>
                  <a:pt x="5368535" y="270382"/>
                </a:lnTo>
                <a:lnTo>
                  <a:pt x="5653532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34057" y="3786936"/>
            <a:ext cx="4832985" cy="10227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데이터 영역에 요소가 순서대로 배치된다</a:t>
            </a:r>
            <a:r>
              <a:rPr lang="en-US" altLang="ko-KR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 </a:t>
            </a:r>
            <a:endParaRPr lang="en-US" altLang="ko-KR" sz="1600" spc="-5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12065" marR="5080" indent="-635">
              <a:lnSpc>
                <a:spcPct val="100000"/>
              </a:lnSpc>
              <a:spcBef>
                <a:spcPts val="95"/>
              </a:spcBef>
            </a:pPr>
            <a:r>
              <a:rPr lang="en-US" altLang="ko-KR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Struct</a:t>
            </a: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를 </a:t>
            </a: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선언한 순서 대로 줄지어 들어간다</a:t>
            </a:r>
            <a:r>
              <a:rPr lang="en-US" altLang="ko-KR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</a:p>
          <a:p>
            <a:pPr marL="12065" marR="5080" indent="-635">
              <a:lnSpc>
                <a:spcPct val="100000"/>
              </a:lnSpc>
              <a:spcBef>
                <a:spcPts val="95"/>
              </a:spcBef>
            </a:pPr>
            <a:r>
              <a:rPr lang="en-US" altLang="ko-KR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(</a:t>
            </a: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참조형 멤버의 </a:t>
            </a: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경우는 포인터가 줄 지어 있기 때문에</a:t>
            </a:r>
            <a:r>
              <a:rPr lang="en-US" altLang="ko-KR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, </a:t>
            </a: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실제 데이터를 더 추적 할 필요가 있다</a:t>
            </a:r>
            <a:r>
              <a:rPr lang="en-US" altLang="ko-KR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.)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929" y="1936242"/>
            <a:ext cx="467677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EC1746"/>
                </a:solidFill>
              </a:rPr>
              <a:t>ref </a:t>
            </a:r>
            <a:r>
              <a:rPr spc="-200" dirty="0"/>
              <a:t>and</a:t>
            </a:r>
            <a:r>
              <a:rPr spc="-340" dirty="0"/>
              <a:t> </a:t>
            </a:r>
            <a:r>
              <a:rPr spc="-170" dirty="0">
                <a:solidFill>
                  <a:srgbClr val="EC1746"/>
                </a:solidFill>
              </a:rPr>
              <a:t>readonly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75"/>
                </a:spcBef>
              </a:pPr>
              <a:t>38</a:t>
            </a:fld>
            <a:endParaRPr spc="1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5431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/>
              <a:t>Zero </a:t>
            </a:r>
            <a:r>
              <a:rPr sz="2800" spc="-85" dirty="0"/>
              <a:t>Allocation </a:t>
            </a:r>
            <a:r>
              <a:rPr sz="2800" spc="-75" dirty="0"/>
              <a:t>foreach </a:t>
            </a:r>
            <a:r>
              <a:rPr sz="2800" spc="-95" dirty="0"/>
              <a:t>in</a:t>
            </a:r>
            <a:r>
              <a:rPr sz="2800" spc="-75" dirty="0"/>
              <a:t> </a:t>
            </a:r>
            <a:r>
              <a:rPr sz="2800" spc="-105" dirty="0"/>
              <a:t>List&lt;T&gt;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75"/>
                </a:spcBef>
              </a:pPr>
              <a:t>39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84098" y="1067181"/>
            <a:ext cx="6621145" cy="1033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ts val="2035"/>
              </a:lnSpc>
              <a:spcBef>
                <a:spcPts val="105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en-US"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F</a:t>
            </a:r>
            <a:r>
              <a:rPr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oreach</a:t>
            </a:r>
            <a:r>
              <a:rPr lang="ko-KR" altLang="en-US"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는</a:t>
            </a:r>
            <a:r>
              <a:rPr sz="1700" spc="-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7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.GetEnumerator</a:t>
            </a:r>
            <a:r>
              <a:rPr sz="1700" spc="2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7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-&gt;</a:t>
            </a:r>
            <a:r>
              <a:rPr sz="1700" spc="-1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7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while(MoveNext())</a:t>
            </a:r>
            <a:r>
              <a:rPr sz="1700" spc="-1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700" spc="-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로 변환된다</a:t>
            </a:r>
            <a:r>
              <a:rPr lang="en-US" altLang="ko-KR" sz="1700" spc="-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700" dirty="0" smtClean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8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(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단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배열의 경우는 컴파일시에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IL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에서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for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로 변환된다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</a:t>
            </a:r>
            <a:endParaRPr sz="1400" dirty="0" smtClean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3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lang="ko-KR" altLang="en-US"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즉</a:t>
            </a:r>
            <a:r>
              <a:rPr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IEnumerator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가 생성되어 힙에 확보가 되는</a:t>
            </a:r>
            <a:r>
              <a:rPr lang="en-US" altLang="ko-KR"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것인가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?</a:t>
            </a:r>
            <a:endParaRPr sz="1400" dirty="0">
              <a:latin typeface="Noto Sans CJK JP Regular"/>
              <a:cs typeface="Noto Sans CJK JP Regular"/>
            </a:endParaRPr>
          </a:p>
          <a:p>
            <a:pPr marL="926465">
              <a:lnSpc>
                <a:spcPts val="1985"/>
              </a:lnSpc>
              <a:tabLst>
                <a:tab pos="1263650" algn="l"/>
              </a:tabLst>
            </a:pPr>
            <a:r>
              <a:rPr sz="1700" spc="-370" dirty="0">
                <a:solidFill>
                  <a:srgbClr val="EEEEEE"/>
                </a:solidFill>
                <a:latin typeface="Arial"/>
                <a:cs typeface="Arial"/>
              </a:rPr>
              <a:t>—	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되도록에서 되지 않는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(???)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6055" y="2420111"/>
            <a:ext cx="4572000" cy="13233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 marR="135255">
              <a:lnSpc>
                <a:spcPct val="100000"/>
              </a:lnSpc>
              <a:spcBef>
                <a:spcPts val="270"/>
              </a:spcBef>
            </a:pPr>
            <a:r>
              <a:rPr sz="1600" spc="130" dirty="0">
                <a:solidFill>
                  <a:srgbClr val="0000FF"/>
                </a:solidFill>
                <a:latin typeface="Arial"/>
                <a:cs typeface="Arial"/>
              </a:rPr>
              <a:t>var </a:t>
            </a:r>
            <a:r>
              <a:rPr sz="1600" spc="380" dirty="0">
                <a:latin typeface="Arial"/>
                <a:cs typeface="Arial"/>
              </a:rPr>
              <a:t>list </a:t>
            </a:r>
            <a:r>
              <a:rPr sz="1600" spc="-60" dirty="0">
                <a:latin typeface="Arial"/>
                <a:cs typeface="Arial"/>
              </a:rPr>
              <a:t>= </a:t>
            </a:r>
            <a:r>
              <a:rPr sz="1600" spc="-105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1600" spc="225" dirty="0">
                <a:latin typeface="Arial"/>
                <a:cs typeface="Arial"/>
              </a:rPr>
              <a:t>List&lt;</a:t>
            </a:r>
            <a:r>
              <a:rPr sz="1600" spc="22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600" spc="225" dirty="0">
                <a:latin typeface="Arial"/>
                <a:cs typeface="Arial"/>
              </a:rPr>
              <a:t>&gt;() </a:t>
            </a:r>
            <a:r>
              <a:rPr sz="1600" spc="340" dirty="0">
                <a:latin typeface="Arial"/>
                <a:cs typeface="Arial"/>
              </a:rPr>
              <a:t>{ </a:t>
            </a:r>
            <a:r>
              <a:rPr sz="1600" spc="210" dirty="0">
                <a:latin typeface="Arial"/>
                <a:cs typeface="Arial"/>
              </a:rPr>
              <a:t>1, 2, </a:t>
            </a:r>
            <a:r>
              <a:rPr sz="1600" spc="-15" dirty="0">
                <a:latin typeface="Arial"/>
                <a:cs typeface="Arial"/>
              </a:rPr>
              <a:t>3 </a:t>
            </a:r>
            <a:r>
              <a:rPr sz="1600" spc="385" dirty="0">
                <a:latin typeface="Arial"/>
                <a:cs typeface="Arial"/>
              </a:rPr>
              <a:t>};  </a:t>
            </a:r>
            <a:r>
              <a:rPr sz="1600" spc="110" dirty="0">
                <a:solidFill>
                  <a:srgbClr val="0000FF"/>
                </a:solidFill>
                <a:latin typeface="Arial"/>
                <a:cs typeface="Arial"/>
              </a:rPr>
              <a:t>foreach </a:t>
            </a:r>
            <a:r>
              <a:rPr sz="1600" spc="185" dirty="0">
                <a:latin typeface="Arial"/>
                <a:cs typeface="Arial"/>
              </a:rPr>
              <a:t>(var </a:t>
            </a:r>
            <a:r>
              <a:rPr sz="1600" spc="114" dirty="0">
                <a:latin typeface="Arial"/>
                <a:cs typeface="Arial"/>
              </a:rPr>
              <a:t>item </a:t>
            </a:r>
            <a:r>
              <a:rPr sz="1600" spc="25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600" spc="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370" dirty="0">
                <a:latin typeface="Arial"/>
                <a:cs typeface="Arial"/>
              </a:rPr>
              <a:t>list)</a:t>
            </a:r>
            <a:endParaRPr sz="16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spc="340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536575">
              <a:lnSpc>
                <a:spcPct val="100000"/>
              </a:lnSpc>
            </a:pPr>
            <a:r>
              <a:rPr sz="1600" spc="340" dirty="0">
                <a:solidFill>
                  <a:srgbClr val="008000"/>
                </a:solidFill>
                <a:latin typeface="Arial"/>
                <a:cs typeface="Arial"/>
              </a:rPr>
              <a:t>/* </a:t>
            </a:r>
            <a:r>
              <a:rPr sz="1600" spc="-15" dirty="0">
                <a:solidFill>
                  <a:srgbClr val="008000"/>
                </a:solidFill>
                <a:latin typeface="Arial"/>
                <a:cs typeface="Arial"/>
              </a:rPr>
              <a:t>do </a:t>
            </a:r>
            <a:r>
              <a:rPr sz="1600" spc="114" dirty="0">
                <a:solidFill>
                  <a:srgbClr val="008000"/>
                </a:solidFill>
                <a:latin typeface="Arial"/>
                <a:cs typeface="Arial"/>
              </a:rPr>
              <a:t>anything</a:t>
            </a:r>
            <a:r>
              <a:rPr sz="1600" spc="5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335" dirty="0">
                <a:solidFill>
                  <a:srgbClr val="008000"/>
                </a:solidFill>
                <a:latin typeface="Arial"/>
                <a:cs typeface="Arial"/>
              </a:rPr>
              <a:t>*/</a:t>
            </a:r>
            <a:endParaRPr sz="16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spc="340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4965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/>
              <a:t>OSS </a:t>
            </a:r>
            <a:r>
              <a:rPr sz="2800" spc="-45" dirty="0"/>
              <a:t>for </a:t>
            </a:r>
            <a:r>
              <a:rPr sz="2800" spc="-105" dirty="0"/>
              <a:t>Unity </a:t>
            </a:r>
            <a:r>
              <a:rPr sz="2800" spc="204" dirty="0"/>
              <a:t>–</a:t>
            </a:r>
            <a:r>
              <a:rPr sz="2800" spc="-35" dirty="0"/>
              <a:t> </a:t>
            </a:r>
            <a:r>
              <a:rPr sz="2800" spc="-75" dirty="0"/>
              <a:t>GitHub/neuecc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526534" y="4769801"/>
            <a:ext cx="91440" cy="1098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550" b="1" spc="10" dirty="0">
                <a:solidFill>
                  <a:srgbClr val="666666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  <a:spcBef>
                  <a:spcPts val="75"/>
                </a:spcBef>
              </a:pPr>
              <a:t>4</a:t>
            </a:fld>
            <a:endParaRPr sz="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LINQ-to-GameObject-for-Unity</a:t>
            </a:r>
            <a:r>
              <a:rPr spc="-85" dirty="0"/>
              <a:t> </a:t>
            </a:r>
            <a:r>
              <a:rPr sz="1400" b="0" spc="50" dirty="0">
                <a:solidFill>
                  <a:srgbClr val="EEEEEE"/>
                </a:solidFill>
                <a:latin typeface="DejaVu Sans"/>
                <a:cs typeface="DejaVu Sans"/>
              </a:rPr>
              <a:t>★</a:t>
            </a:r>
            <a:r>
              <a:rPr sz="1400" spc="50" dirty="0">
                <a:solidFill>
                  <a:srgbClr val="EEEEEE"/>
                </a:solidFill>
              </a:rPr>
              <a:t>448</a:t>
            </a:r>
            <a:endParaRPr sz="14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400" spc="-35" dirty="0">
                <a:solidFill>
                  <a:srgbClr val="EEEEEE"/>
                </a:solidFill>
              </a:rPr>
              <a:t>Traverse </a:t>
            </a:r>
            <a:r>
              <a:rPr sz="1400" spc="-50" dirty="0">
                <a:solidFill>
                  <a:srgbClr val="EEEEEE"/>
                </a:solidFill>
              </a:rPr>
              <a:t>GameObject </a:t>
            </a:r>
            <a:r>
              <a:rPr sz="1400" spc="-40" dirty="0">
                <a:solidFill>
                  <a:srgbClr val="EEEEEE"/>
                </a:solidFill>
              </a:rPr>
              <a:t>Hierarchy </a:t>
            </a:r>
            <a:r>
              <a:rPr sz="1400" spc="-70" dirty="0">
                <a:solidFill>
                  <a:srgbClr val="EEEEEE"/>
                </a:solidFill>
              </a:rPr>
              <a:t>by</a:t>
            </a:r>
            <a:r>
              <a:rPr sz="1400" spc="-95" dirty="0">
                <a:solidFill>
                  <a:srgbClr val="EEEEEE"/>
                </a:solidFill>
              </a:rPr>
              <a:t> </a:t>
            </a:r>
            <a:r>
              <a:rPr sz="1400" spc="-45" dirty="0">
                <a:solidFill>
                  <a:srgbClr val="EEEEEE"/>
                </a:solidFill>
              </a:rPr>
              <a:t>LINQ.</a:t>
            </a:r>
            <a:endParaRPr sz="1400"/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pc="-60" dirty="0"/>
              <a:t>PhotonWire</a:t>
            </a:r>
            <a:r>
              <a:rPr spc="-135" dirty="0"/>
              <a:t> </a:t>
            </a:r>
            <a:r>
              <a:rPr sz="1400" b="0" spc="60" dirty="0">
                <a:solidFill>
                  <a:srgbClr val="EEEEEE"/>
                </a:solidFill>
                <a:latin typeface="DejaVu Sans"/>
                <a:cs typeface="DejaVu Sans"/>
              </a:rPr>
              <a:t>★</a:t>
            </a:r>
            <a:r>
              <a:rPr sz="1400" spc="60" dirty="0">
                <a:solidFill>
                  <a:srgbClr val="EEEEEE"/>
                </a:solidFill>
              </a:rPr>
              <a:t>92</a:t>
            </a:r>
            <a:endParaRPr sz="1400">
              <a:latin typeface="DejaVu Sans"/>
              <a:cs typeface="DejaVu Sans"/>
            </a:endParaRPr>
          </a:p>
          <a:p>
            <a:pPr marL="12700" marR="50165">
              <a:lnSpc>
                <a:spcPct val="169300"/>
              </a:lnSpc>
              <a:spcBef>
                <a:spcPts val="130"/>
              </a:spcBef>
            </a:pPr>
            <a:r>
              <a:rPr sz="1400" spc="-45" dirty="0">
                <a:solidFill>
                  <a:srgbClr val="EEEEEE"/>
                </a:solidFill>
              </a:rPr>
              <a:t>Typed </a:t>
            </a:r>
            <a:r>
              <a:rPr sz="1400" spc="-65" dirty="0">
                <a:solidFill>
                  <a:srgbClr val="EEEEEE"/>
                </a:solidFill>
              </a:rPr>
              <a:t>Asynchronous </a:t>
            </a:r>
            <a:r>
              <a:rPr sz="1400" spc="-85" dirty="0">
                <a:solidFill>
                  <a:srgbClr val="EEEEEE"/>
                </a:solidFill>
              </a:rPr>
              <a:t>RPC </a:t>
            </a:r>
            <a:r>
              <a:rPr sz="1400" spc="-55" dirty="0">
                <a:solidFill>
                  <a:srgbClr val="EEEEEE"/>
                </a:solidFill>
              </a:rPr>
              <a:t>Layer </a:t>
            </a:r>
            <a:r>
              <a:rPr sz="1400" spc="-25" dirty="0">
                <a:solidFill>
                  <a:srgbClr val="EEEEEE"/>
                </a:solidFill>
              </a:rPr>
              <a:t>for </a:t>
            </a:r>
            <a:r>
              <a:rPr sz="1400" spc="-45" dirty="0">
                <a:solidFill>
                  <a:srgbClr val="EEEEEE"/>
                </a:solidFill>
              </a:rPr>
              <a:t>Photon.  </a:t>
            </a:r>
            <a:r>
              <a:rPr spc="-45" dirty="0"/>
              <a:t>SerializableDictionary </a:t>
            </a:r>
            <a:r>
              <a:rPr sz="1400" b="0" spc="60" dirty="0">
                <a:solidFill>
                  <a:srgbClr val="EEEEEE"/>
                </a:solidFill>
                <a:latin typeface="DejaVu Sans"/>
                <a:cs typeface="DejaVu Sans"/>
              </a:rPr>
              <a:t>★</a:t>
            </a:r>
            <a:r>
              <a:rPr sz="1400" spc="60" dirty="0">
                <a:solidFill>
                  <a:srgbClr val="EEEEEE"/>
                </a:solidFill>
              </a:rPr>
              <a:t>87  </a:t>
            </a:r>
            <a:r>
              <a:rPr sz="1400" spc="-40" dirty="0">
                <a:solidFill>
                  <a:srgbClr val="EEEEEE"/>
                </a:solidFill>
              </a:rPr>
              <a:t>SerializableCollections </a:t>
            </a:r>
            <a:r>
              <a:rPr sz="1400" spc="-25" dirty="0">
                <a:solidFill>
                  <a:srgbClr val="EEEEEE"/>
                </a:solidFill>
              </a:rPr>
              <a:t>for</a:t>
            </a:r>
            <a:r>
              <a:rPr sz="1400" spc="-75" dirty="0">
                <a:solidFill>
                  <a:srgbClr val="EEEEEE"/>
                </a:solidFill>
              </a:rPr>
              <a:t> </a:t>
            </a:r>
            <a:r>
              <a:rPr sz="1400" spc="-40" dirty="0">
                <a:solidFill>
                  <a:srgbClr val="EEEEEE"/>
                </a:solidFill>
              </a:rPr>
              <a:t>Unity.</a:t>
            </a:r>
            <a:endParaRPr sz="14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pc="-45" dirty="0"/>
              <a:t>ReMotion</a:t>
            </a:r>
            <a:r>
              <a:rPr spc="-135" dirty="0"/>
              <a:t> </a:t>
            </a:r>
            <a:r>
              <a:rPr sz="1400" b="0" spc="60" dirty="0">
                <a:solidFill>
                  <a:srgbClr val="EEEEEE"/>
                </a:solidFill>
                <a:latin typeface="DejaVu Sans"/>
                <a:cs typeface="DejaVu Sans"/>
              </a:rPr>
              <a:t>★</a:t>
            </a:r>
            <a:r>
              <a:rPr sz="1400" spc="60" dirty="0">
                <a:solidFill>
                  <a:srgbClr val="EEEEEE"/>
                </a:solidFill>
              </a:rPr>
              <a:t>27</a:t>
            </a:r>
            <a:endParaRPr sz="14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400" spc="-45" dirty="0">
                <a:solidFill>
                  <a:srgbClr val="EEEEEE"/>
                </a:solidFill>
              </a:rPr>
              <a:t>Hyper Fast </a:t>
            </a:r>
            <a:r>
              <a:rPr sz="1400" spc="-40" dirty="0">
                <a:solidFill>
                  <a:srgbClr val="EEEEEE"/>
                </a:solidFill>
              </a:rPr>
              <a:t>Reactive </a:t>
            </a:r>
            <a:r>
              <a:rPr sz="1400" spc="-35" dirty="0">
                <a:solidFill>
                  <a:srgbClr val="EEEEEE"/>
                </a:solidFill>
              </a:rPr>
              <a:t>Tween </a:t>
            </a:r>
            <a:r>
              <a:rPr sz="1400" spc="-65" dirty="0">
                <a:solidFill>
                  <a:srgbClr val="EEEEEE"/>
                </a:solidFill>
              </a:rPr>
              <a:t>Engine </a:t>
            </a:r>
            <a:r>
              <a:rPr sz="1400" spc="-25" dirty="0">
                <a:solidFill>
                  <a:srgbClr val="EEEEEE"/>
                </a:solidFill>
              </a:rPr>
              <a:t>for</a:t>
            </a:r>
            <a:r>
              <a:rPr sz="1400" spc="-85" dirty="0">
                <a:solidFill>
                  <a:srgbClr val="EEEEEE"/>
                </a:solidFill>
              </a:rPr>
              <a:t> </a:t>
            </a:r>
            <a:r>
              <a:rPr sz="1400" spc="-40" dirty="0">
                <a:solidFill>
                  <a:srgbClr val="EEEEEE"/>
                </a:solidFill>
              </a:rPr>
              <a:t>Unity.</a:t>
            </a:r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416153" y="1104138"/>
            <a:ext cx="3243580" cy="3556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sz="1700" b="1" u="sng" spc="-30" dirty="0">
                <a:solidFill>
                  <a:srgbClr val="1F5E9E"/>
                </a:solidFill>
                <a:uFill>
                  <a:solidFill>
                    <a:srgbClr val="1F5E9E"/>
                  </a:solidFill>
                </a:uFill>
                <a:latin typeface="Arial"/>
                <a:cs typeface="Arial"/>
                <a:hlinkClick r:id="rId2"/>
              </a:rPr>
              <a:t>https://github.com/neuecc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spc="-90" dirty="0">
                <a:solidFill>
                  <a:srgbClr val="EC1746"/>
                </a:solidFill>
                <a:latin typeface="Arial"/>
                <a:cs typeface="Arial"/>
              </a:rPr>
              <a:t>UniRx</a:t>
            </a:r>
            <a:r>
              <a:rPr sz="1700" b="1" spc="-70" dirty="0">
                <a:solidFill>
                  <a:srgbClr val="EC17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EEEEEE"/>
                </a:solidFill>
                <a:latin typeface="DejaVu Sans"/>
                <a:cs typeface="DejaVu Sans"/>
              </a:rPr>
              <a:t>★</a:t>
            </a:r>
            <a:r>
              <a:rPr sz="1400" b="1" spc="45" dirty="0">
                <a:solidFill>
                  <a:srgbClr val="EEEEEE"/>
                </a:solidFill>
                <a:latin typeface="Arial"/>
                <a:cs typeface="Arial"/>
              </a:rPr>
              <a:t>3722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712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Reactive </a:t>
            </a:r>
            <a:r>
              <a:rPr sz="1400" b="1" spc="-55" dirty="0">
                <a:solidFill>
                  <a:srgbClr val="EEEEEE"/>
                </a:solidFill>
                <a:latin typeface="Arial"/>
                <a:cs typeface="Arial"/>
              </a:rPr>
              <a:t>Extensions </a:t>
            </a:r>
            <a:r>
              <a:rPr sz="1400" b="1" spc="-25" dirty="0">
                <a:solidFill>
                  <a:srgbClr val="EEEEEE"/>
                </a:solidFill>
                <a:latin typeface="Arial"/>
                <a:cs typeface="Arial"/>
              </a:rPr>
              <a:t>for </a:t>
            </a:r>
            <a:r>
              <a:rPr sz="1400" b="1" spc="-40" dirty="0">
                <a:solidFill>
                  <a:srgbClr val="EEEEEE"/>
                </a:solidFill>
                <a:latin typeface="Arial"/>
                <a:cs typeface="Arial"/>
              </a:rPr>
              <a:t>Unity.  </a:t>
            </a:r>
            <a:r>
              <a:rPr sz="1700" b="1" spc="-45" dirty="0">
                <a:solidFill>
                  <a:srgbClr val="EC1746"/>
                </a:solidFill>
                <a:latin typeface="Arial"/>
                <a:cs typeface="Arial"/>
              </a:rPr>
              <a:t>MessagePack-CSharp </a:t>
            </a:r>
            <a:r>
              <a:rPr sz="1400" spc="45" dirty="0">
                <a:solidFill>
                  <a:srgbClr val="EEEEEE"/>
                </a:solidFill>
                <a:latin typeface="DejaVu Sans"/>
                <a:cs typeface="DejaVu Sans"/>
              </a:rPr>
              <a:t>★</a:t>
            </a:r>
            <a:r>
              <a:rPr sz="1400" b="1" spc="45" dirty="0">
                <a:solidFill>
                  <a:srgbClr val="EEEEEE"/>
                </a:solidFill>
                <a:latin typeface="Arial"/>
                <a:cs typeface="Arial"/>
              </a:rPr>
              <a:t>2089  </a:t>
            </a:r>
            <a:r>
              <a:rPr sz="1400" b="1" spc="-45" dirty="0">
                <a:solidFill>
                  <a:srgbClr val="EEEEEE"/>
                </a:solidFill>
                <a:latin typeface="Arial"/>
                <a:cs typeface="Arial"/>
              </a:rPr>
              <a:t>Extremely Fast </a:t>
            </a:r>
            <a:r>
              <a:rPr sz="1400" b="1" spc="-35" dirty="0">
                <a:solidFill>
                  <a:srgbClr val="EEEEEE"/>
                </a:solidFill>
                <a:latin typeface="Arial"/>
                <a:cs typeface="Arial"/>
              </a:rPr>
              <a:t>MessagePack </a:t>
            </a:r>
            <a:r>
              <a:rPr sz="1400" b="1" spc="-25" dirty="0">
                <a:solidFill>
                  <a:srgbClr val="EEEEEE"/>
                </a:solidFill>
                <a:latin typeface="Arial"/>
                <a:cs typeface="Arial"/>
              </a:rPr>
              <a:t>Serializer.  </a:t>
            </a:r>
            <a:r>
              <a:rPr sz="1700" b="1" spc="-40" dirty="0">
                <a:solidFill>
                  <a:srgbClr val="EC1746"/>
                </a:solidFill>
                <a:latin typeface="Arial"/>
                <a:cs typeface="Arial"/>
              </a:rPr>
              <a:t>ZeroFormatter</a:t>
            </a:r>
            <a:r>
              <a:rPr sz="1700" b="1" spc="-135" dirty="0">
                <a:solidFill>
                  <a:srgbClr val="EC17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EEEEEE"/>
                </a:solidFill>
                <a:latin typeface="DejaVu Sans"/>
                <a:cs typeface="DejaVu Sans"/>
              </a:rPr>
              <a:t>★</a:t>
            </a:r>
            <a:r>
              <a:rPr sz="1400" b="1" spc="45" dirty="0">
                <a:solidFill>
                  <a:srgbClr val="EEEEEE"/>
                </a:solidFill>
                <a:latin typeface="Arial"/>
                <a:cs typeface="Arial"/>
              </a:rPr>
              <a:t>1778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400" b="1" spc="-25" dirty="0">
                <a:solidFill>
                  <a:srgbClr val="EEEEEE"/>
                </a:solidFill>
                <a:latin typeface="Arial"/>
                <a:cs typeface="Arial"/>
              </a:rPr>
              <a:t>Infinitely </a:t>
            </a:r>
            <a:r>
              <a:rPr sz="1400" b="1" spc="-45" dirty="0">
                <a:solidFill>
                  <a:srgbClr val="EEEEEE"/>
                </a:solidFill>
                <a:latin typeface="Arial"/>
                <a:cs typeface="Arial"/>
              </a:rPr>
              <a:t>Fast</a:t>
            </a:r>
            <a:r>
              <a:rPr sz="1400" b="1" spc="-6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EEEEEE"/>
                </a:solidFill>
                <a:latin typeface="Arial"/>
                <a:cs typeface="Arial"/>
              </a:rPr>
              <a:t>Deserializer.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700" b="1" spc="-35" dirty="0">
                <a:solidFill>
                  <a:srgbClr val="EC1746"/>
                </a:solidFill>
                <a:latin typeface="Arial"/>
                <a:cs typeface="Arial"/>
              </a:rPr>
              <a:t>Utf8Json</a:t>
            </a:r>
            <a:r>
              <a:rPr sz="1700" b="1" spc="-114" dirty="0">
                <a:solidFill>
                  <a:srgbClr val="EC17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EEEEEE"/>
                </a:solidFill>
                <a:latin typeface="DejaVu Sans"/>
                <a:cs typeface="DejaVu Sans"/>
              </a:rPr>
              <a:t>★</a:t>
            </a:r>
            <a:r>
              <a:rPr sz="1400" b="1" spc="45" dirty="0">
                <a:solidFill>
                  <a:srgbClr val="EEEEEE"/>
                </a:solidFill>
                <a:latin typeface="Arial"/>
                <a:cs typeface="Arial"/>
              </a:rPr>
              <a:t>1352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400" b="1" spc="-30" dirty="0">
                <a:solidFill>
                  <a:srgbClr val="EEEEEE"/>
                </a:solidFill>
                <a:latin typeface="Arial"/>
                <a:cs typeface="Arial"/>
              </a:rPr>
              <a:t>Definitely </a:t>
            </a:r>
            <a:r>
              <a:rPr sz="1400" b="1" spc="-35" dirty="0">
                <a:solidFill>
                  <a:srgbClr val="EEEEEE"/>
                </a:solidFill>
                <a:latin typeface="Arial"/>
                <a:cs typeface="Arial"/>
              </a:rPr>
              <a:t>Fastest </a:t>
            </a:r>
            <a:r>
              <a:rPr sz="1400" b="1" spc="-55" dirty="0">
                <a:solidFill>
                  <a:srgbClr val="EEEEEE"/>
                </a:solidFill>
                <a:latin typeface="Arial"/>
                <a:cs typeface="Arial"/>
              </a:rPr>
              <a:t>JSON</a:t>
            </a:r>
            <a:r>
              <a:rPr sz="1400" b="1" spc="-7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EEEEEE"/>
                </a:solidFill>
                <a:latin typeface="Arial"/>
                <a:cs typeface="Arial"/>
              </a:rPr>
              <a:t>Serializer.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5140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Mutable </a:t>
            </a:r>
            <a:r>
              <a:rPr sz="2800" spc="-75" dirty="0"/>
              <a:t>Struct </a:t>
            </a:r>
            <a:r>
              <a:rPr sz="2800" spc="-85" dirty="0"/>
              <a:t>is </a:t>
            </a:r>
            <a:r>
              <a:rPr sz="2800" spc="-135" dirty="0"/>
              <a:t>Evil </a:t>
            </a:r>
            <a:r>
              <a:rPr sz="2800" spc="-90" dirty="0"/>
              <a:t>but</a:t>
            </a:r>
            <a:r>
              <a:rPr sz="2800" spc="-100" dirty="0"/>
              <a:t> </a:t>
            </a:r>
            <a:r>
              <a:rPr sz="2800" spc="-80" dirty="0"/>
              <a:t>Useful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4098" y="1067181"/>
            <a:ext cx="446976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9250" algn="l"/>
              </a:tabLst>
            </a:pPr>
            <a:r>
              <a:rPr sz="1700" spc="-370" dirty="0">
                <a:solidFill>
                  <a:srgbClr val="EEEEEE"/>
                </a:solidFill>
                <a:latin typeface="Arial"/>
                <a:cs typeface="Arial"/>
              </a:rPr>
              <a:t>—	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임시로 사용할 것이 적합</a:t>
            </a:r>
            <a:endParaRPr sz="1700" dirty="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1500" y="1516380"/>
            <a:ext cx="4572000" cy="16021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200" dirty="0">
                <a:solidFill>
                  <a:srgbClr val="0000FF"/>
                </a:solidFill>
                <a:latin typeface="Arial"/>
                <a:cs typeface="Arial"/>
              </a:rPr>
              <a:t>struct </a:t>
            </a:r>
            <a:r>
              <a:rPr sz="1400" spc="40" dirty="0">
                <a:solidFill>
                  <a:srgbClr val="2B91AE"/>
                </a:solidFill>
                <a:latin typeface="Arial"/>
                <a:cs typeface="Arial"/>
              </a:rPr>
              <a:t>Enumerator </a:t>
            </a:r>
            <a:r>
              <a:rPr sz="1400" spc="380" dirty="0">
                <a:latin typeface="Arial"/>
                <a:cs typeface="Arial"/>
              </a:rPr>
              <a:t>: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IEnumerator&lt;T&gt;</a:t>
            </a:r>
            <a:endParaRPr sz="1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85140" marR="2799715">
              <a:lnSpc>
                <a:spcPct val="100000"/>
              </a:lnSpc>
            </a:pPr>
            <a:r>
              <a:rPr sz="1400" spc="105" dirty="0">
                <a:latin typeface="Arial"/>
                <a:cs typeface="Arial"/>
              </a:rPr>
              <a:t>List&lt;T&gt; </a:t>
            </a:r>
            <a:r>
              <a:rPr sz="1400" spc="350" dirty="0">
                <a:latin typeface="Arial"/>
                <a:cs typeface="Arial"/>
              </a:rPr>
              <a:t>list;  </a:t>
            </a:r>
            <a:r>
              <a:rPr sz="1400" spc="27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400" spc="150" dirty="0">
                <a:latin typeface="Arial"/>
                <a:cs typeface="Arial"/>
              </a:rPr>
              <a:t>index;  </a:t>
            </a:r>
            <a:r>
              <a:rPr sz="1400" spc="27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400" spc="160" dirty="0">
                <a:latin typeface="Arial"/>
                <a:cs typeface="Arial"/>
              </a:rPr>
              <a:t>version;  </a:t>
            </a:r>
            <a:r>
              <a:rPr sz="1400" spc="-85" dirty="0">
                <a:latin typeface="Arial"/>
                <a:cs typeface="Arial"/>
              </a:rPr>
              <a:t>T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180" dirty="0">
                <a:latin typeface="Arial"/>
                <a:cs typeface="Arial"/>
              </a:rPr>
              <a:t>current;</a:t>
            </a:r>
            <a:endParaRPr sz="1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1500" y="3439667"/>
            <a:ext cx="4572000" cy="11690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200" dirty="0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r>
              <a:rPr sz="1400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2B91AE"/>
                </a:solidFill>
                <a:latin typeface="Arial"/>
                <a:cs typeface="Arial"/>
              </a:rPr>
              <a:t>BinaryReader</a:t>
            </a:r>
            <a:endParaRPr sz="1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85140" marR="2799080">
              <a:lnSpc>
                <a:spcPct val="100000"/>
              </a:lnSpc>
            </a:pPr>
            <a:r>
              <a:rPr sz="1400" spc="200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400" spc="200" dirty="0">
                <a:latin typeface="Arial"/>
                <a:cs typeface="Arial"/>
              </a:rPr>
              <a:t>[] </a:t>
            </a:r>
            <a:r>
              <a:rPr sz="1400" spc="150" dirty="0">
                <a:latin typeface="Arial"/>
                <a:cs typeface="Arial"/>
              </a:rPr>
              <a:t>bytes;  </a:t>
            </a:r>
            <a:r>
              <a:rPr sz="1400" spc="27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400" spc="3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225" dirty="0">
                <a:latin typeface="Arial"/>
                <a:cs typeface="Arial"/>
              </a:rPr>
              <a:t>offset;</a:t>
            </a:r>
            <a:endParaRPr sz="1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320" y="1783079"/>
            <a:ext cx="4029710" cy="1068705"/>
          </a:xfrm>
          <a:custGeom>
            <a:avLst/>
            <a:gdLst/>
            <a:ahLst/>
            <a:cxnLst/>
            <a:rect l="l" t="t" r="r" b="b"/>
            <a:pathLst>
              <a:path w="4029710" h="1068705">
                <a:moveTo>
                  <a:pt x="3762755" y="0"/>
                </a:moveTo>
                <a:lnTo>
                  <a:pt x="0" y="0"/>
                </a:lnTo>
                <a:lnTo>
                  <a:pt x="0" y="1068324"/>
                </a:lnTo>
                <a:lnTo>
                  <a:pt x="3762755" y="1068324"/>
                </a:lnTo>
                <a:lnTo>
                  <a:pt x="3762755" y="445135"/>
                </a:lnTo>
                <a:lnTo>
                  <a:pt x="4029455" y="269367"/>
                </a:lnTo>
                <a:lnTo>
                  <a:pt x="3762755" y="178054"/>
                </a:lnTo>
                <a:lnTo>
                  <a:pt x="376275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4888" y="1923745"/>
            <a:ext cx="360108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Lis</a:t>
            </a:r>
            <a:r>
              <a:rPr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t</a:t>
            </a:r>
            <a:r>
              <a:rPr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&lt;</a:t>
            </a:r>
            <a:r>
              <a:rPr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T</a:t>
            </a:r>
            <a:r>
              <a:rPr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&gt;</a:t>
            </a: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는 직접 </a:t>
            </a:r>
            <a:r>
              <a:rPr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Ge</a:t>
            </a:r>
            <a:r>
              <a:rPr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t</a:t>
            </a:r>
            <a:r>
              <a:rPr sz="1600" spc="-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En</a:t>
            </a:r>
            <a:r>
              <a:rPr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u</a:t>
            </a:r>
            <a:r>
              <a:rPr sz="1600" spc="-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m</a:t>
            </a:r>
            <a:r>
              <a:rPr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r>
              <a:rPr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r</a:t>
            </a:r>
            <a:r>
              <a:rPr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</a:t>
            </a:r>
            <a:r>
              <a:rPr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t</a:t>
            </a:r>
            <a:r>
              <a:rPr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r</a:t>
            </a:r>
            <a:r>
              <a:rPr lang="ko-KR" altLang="en-US"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를 호출 하는 상황에서는 </a:t>
            </a:r>
            <a:r>
              <a:rPr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struct</a:t>
            </a:r>
            <a:r>
              <a:rPr sz="1600" spc="-6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List&lt;T&gt;.</a:t>
            </a:r>
            <a:r>
              <a:rPr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Enumerator</a:t>
            </a: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를 반환</a:t>
            </a:r>
            <a:r>
              <a:rPr lang="en-US" altLang="ko-KR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 </a:t>
            </a: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제로 할당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320" y="3363467"/>
            <a:ext cx="4029710" cy="1438910"/>
          </a:xfrm>
          <a:custGeom>
            <a:avLst/>
            <a:gdLst/>
            <a:ahLst/>
            <a:cxnLst/>
            <a:rect l="l" t="t" r="r" b="b"/>
            <a:pathLst>
              <a:path w="4029710" h="1438910">
                <a:moveTo>
                  <a:pt x="3762755" y="0"/>
                </a:moveTo>
                <a:lnTo>
                  <a:pt x="0" y="0"/>
                </a:lnTo>
                <a:lnTo>
                  <a:pt x="0" y="1438655"/>
                </a:lnTo>
                <a:lnTo>
                  <a:pt x="3762755" y="1438655"/>
                </a:lnTo>
                <a:lnTo>
                  <a:pt x="3762755" y="599439"/>
                </a:lnTo>
                <a:lnTo>
                  <a:pt x="4029455" y="362711"/>
                </a:lnTo>
                <a:lnTo>
                  <a:pt x="3762755" y="239775"/>
                </a:lnTo>
                <a:lnTo>
                  <a:pt x="376275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75"/>
                </a:spcBef>
              </a:pPr>
              <a:t>40</a:t>
            </a:fld>
            <a:endParaRPr spc="10" dirty="0"/>
          </a:p>
        </p:txBody>
      </p:sp>
      <p:sp>
        <p:nvSpPr>
          <p:cNvPr id="11" name="object 7"/>
          <p:cNvSpPr txBox="1"/>
          <p:nvPr/>
        </p:nvSpPr>
        <p:spPr>
          <a:xfrm>
            <a:off x="381000" y="3486150"/>
            <a:ext cx="360108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Binary</a:t>
            </a: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를 읽기 위해 </a:t>
            </a:r>
            <a:r>
              <a:rPr lang="en-US" altLang="ko-KR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ReadXXX</a:t>
            </a: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를 부를때 마다 </a:t>
            </a:r>
            <a:r>
              <a:rPr lang="en-US" altLang="ko-KR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offset</a:t>
            </a: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을 주어 필요한 부분에만 접근 하기 때문에 </a:t>
            </a:r>
            <a:r>
              <a:rPr lang="en-US" altLang="ko-KR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class</a:t>
            </a: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가 아니여도 좋다</a:t>
            </a:r>
            <a:r>
              <a:rPr lang="en-US" altLang="ko-KR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1499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ref</a:t>
            </a:r>
            <a:r>
              <a:rPr sz="2800" spc="-150" dirty="0"/>
              <a:t> </a:t>
            </a:r>
            <a:r>
              <a:rPr sz="2800" spc="-70" dirty="0"/>
              <a:t>struct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75"/>
                </a:spcBef>
              </a:pPr>
              <a:t>41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84098" y="1067181"/>
            <a:ext cx="6996430" cy="657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9250" algn="l"/>
              </a:tabLst>
            </a:pPr>
            <a:r>
              <a:rPr sz="1700" spc="-370" dirty="0" smtClean="0">
                <a:solidFill>
                  <a:srgbClr val="EEEEEE"/>
                </a:solidFill>
                <a:latin typeface="Arial"/>
                <a:cs typeface="Arial"/>
              </a:rPr>
              <a:t>—</a:t>
            </a:r>
            <a:r>
              <a:rPr sz="1700" spc="-370" dirty="0">
                <a:solidFill>
                  <a:srgbClr val="EEEEEE"/>
                </a:solidFill>
                <a:latin typeface="Arial"/>
                <a:cs typeface="Arial"/>
              </a:rPr>
              <a:t>	</a:t>
            </a:r>
            <a:r>
              <a:rPr 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Stack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밖에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존재 할 수없다는 제약이 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ref Struct</a:t>
            </a:r>
            <a:endParaRPr sz="1700" dirty="0">
              <a:latin typeface="Noto Sans CJK JP Regular"/>
              <a:cs typeface="Noto Sans CJK JP Regular"/>
            </a:endParaRPr>
          </a:p>
          <a:p>
            <a:pPr marL="489584">
              <a:lnSpc>
                <a:spcPct val="100000"/>
              </a:lnSpc>
              <a:spcBef>
                <a:spcPts val="1295"/>
              </a:spcBef>
              <a:tabLst>
                <a:tab pos="806450" algn="l"/>
              </a:tabLst>
            </a:pPr>
            <a:r>
              <a:rPr sz="1400" spc="140" dirty="0" smtClean="0">
                <a:solidFill>
                  <a:srgbClr val="EEEEEE"/>
                </a:solidFill>
                <a:latin typeface="Arial"/>
                <a:cs typeface="Arial"/>
              </a:rPr>
              <a:t>–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Arial"/>
              </a:rPr>
              <a:t>원래는 </a:t>
            </a:r>
            <a:r>
              <a:rPr 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Span&lt;T&gt; (System.Memory, .NET Standard 2.0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외부 라이브러리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098" y="2234946"/>
            <a:ext cx="7972425" cy="2298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0" indent="-316865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Span&lt;T&gt;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는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선형 메모리 구조이기 때문에 배열처럼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취급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(Native Arrary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같은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</a:t>
            </a:r>
            <a:endParaRPr sz="1400" dirty="0">
              <a:latin typeface="Noto Sans CJK JP Regular"/>
              <a:cs typeface="Noto Sans CJK JP Regular"/>
            </a:endParaRPr>
          </a:p>
          <a:p>
            <a:pPr marL="1263650" lvl="1" indent="-316865">
              <a:lnSpc>
                <a:spcPct val="100000"/>
              </a:lnSpc>
              <a:spcBef>
                <a:spcPts val="1260"/>
              </a:spcBef>
              <a:buFont typeface="Arial"/>
              <a:buChar char="–"/>
              <a:tabLst>
                <a:tab pos="1263650" algn="l"/>
                <a:tab pos="12642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지금까지 포인터로 밖에 취급 할 수 없었다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 Stackalloc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을 자연스럽게 다룰 수 있다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 smtClean="0">
              <a:latin typeface="Noto Sans CJK JP Regular"/>
              <a:cs typeface="Noto Sans CJK JP Regular"/>
            </a:endParaRPr>
          </a:p>
          <a:p>
            <a:pPr marL="1263650" lvl="1" indent="-316865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1263650" algn="l"/>
                <a:tab pos="12642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그러나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스택에만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확보 한 메모리 영역을 힙에 옮겨 질 위험이 있다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 smtClean="0">
              <a:latin typeface="Noto Sans CJK JP Regular"/>
              <a:cs typeface="Noto Sans CJK JP Regular"/>
            </a:endParaRPr>
          </a:p>
          <a:p>
            <a:pPr marL="806450" marR="5080" indent="-316865">
              <a:lnSpc>
                <a:spcPct val="114999"/>
              </a:lnSpc>
              <a:spcBef>
                <a:spcPts val="1000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필드에 둘 수없는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(ref struct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의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field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의 경우에만 가능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), Boxing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수 없는 인터페이스를 구현할 수 없는 제네릭 형식 인수 할 수 없는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등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제약이 있다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 smtClean="0">
              <a:latin typeface="Noto Sans CJK JP Regular"/>
              <a:cs typeface="Noto Sans CJK JP Regular"/>
            </a:endParaRPr>
          </a:p>
          <a:p>
            <a:pPr marR="472440">
              <a:lnSpc>
                <a:spcPct val="100000"/>
              </a:lnSpc>
              <a:spcBef>
                <a:spcPts val="260"/>
              </a:spcBef>
              <a:tabLst>
                <a:tab pos="336550" algn="l"/>
              </a:tabLst>
            </a:pPr>
            <a:r>
              <a:rPr sz="1700" dirty="0" smtClean="0">
                <a:solidFill>
                  <a:srgbClr val="EEEEEE"/>
                </a:solidFill>
                <a:latin typeface="Arial"/>
                <a:cs typeface="Arial"/>
              </a:rPr>
              <a:t>—</a:t>
            </a:r>
            <a:r>
              <a:rPr sz="1700" dirty="0">
                <a:solidFill>
                  <a:srgbClr val="EEEEEE"/>
                </a:solidFill>
                <a:latin typeface="Arial"/>
                <a:cs typeface="Arial"/>
              </a:rPr>
              <a:t>	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일시적으로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밖에 사용하지 않는 상태를 가지는 경우에는 적용하기가 쉽다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700" dirty="0">
              <a:latin typeface="Noto Sans CJK JP Regular"/>
              <a:cs typeface="Noto Sans CJK JP Regular"/>
            </a:endParaRPr>
          </a:p>
          <a:p>
            <a:pPr marL="489584">
              <a:lnSpc>
                <a:spcPct val="100000"/>
              </a:lnSpc>
              <a:spcBef>
                <a:spcPts val="1300"/>
              </a:spcBef>
              <a:tabLst>
                <a:tab pos="806450" algn="l"/>
              </a:tabLst>
            </a:pPr>
            <a:r>
              <a:rPr sz="1400" dirty="0">
                <a:solidFill>
                  <a:srgbClr val="EEEEEE"/>
                </a:solidFill>
                <a:latin typeface="Arial"/>
                <a:cs typeface="Arial"/>
              </a:rPr>
              <a:t>–	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제약이 많기 때문에 무리하게 사용하려고 하면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문제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있지만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....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0155" y="1815083"/>
            <a:ext cx="3415665" cy="307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1400" spc="-5" dirty="0">
                <a:latin typeface="Noto Sans Mono CJK JP Regular"/>
                <a:cs typeface="Noto Sans Mono CJK JP Regular"/>
              </a:rPr>
              <a:t>Span&lt;</a:t>
            </a:r>
            <a:r>
              <a:rPr sz="1400" spc="-5" dirty="0">
                <a:solidFill>
                  <a:srgbClr val="0000FF"/>
                </a:solidFill>
                <a:latin typeface="Noto Sans Mono CJK JP Regular"/>
                <a:cs typeface="Noto Sans Mono CJK JP Regular"/>
              </a:rPr>
              <a:t>int</a:t>
            </a:r>
            <a:r>
              <a:rPr sz="1400" spc="-5" dirty="0">
                <a:latin typeface="Noto Sans Mono CJK JP Regular"/>
                <a:cs typeface="Noto Sans Mono CJK JP Regular"/>
              </a:rPr>
              <a:t>&gt; temp </a:t>
            </a:r>
            <a:r>
              <a:rPr sz="1400" dirty="0">
                <a:latin typeface="Noto Sans Mono CJK JP Regular"/>
                <a:cs typeface="Noto Sans Mono CJK JP Regular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Noto Sans Mono CJK JP Regular"/>
                <a:cs typeface="Noto Sans Mono CJK JP Regular"/>
              </a:rPr>
              <a:t>stackalloc</a:t>
            </a:r>
            <a:r>
              <a:rPr sz="1400" spc="-20" dirty="0">
                <a:solidFill>
                  <a:srgbClr val="0000F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Noto Sans Mono CJK JP Regular"/>
                <a:cs typeface="Noto Sans Mono CJK JP Regular"/>
              </a:rPr>
              <a:t>int</a:t>
            </a:r>
            <a:r>
              <a:rPr sz="1400" spc="-5" dirty="0">
                <a:latin typeface="Noto Sans Mono CJK JP Regular"/>
                <a:cs typeface="Noto Sans Mono CJK JP Regular"/>
              </a:rPr>
              <a:t>[12];</a:t>
            </a:r>
            <a:endParaRPr sz="14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8107" y="96011"/>
            <a:ext cx="6756400" cy="4942840"/>
          </a:xfrm>
          <a:custGeom>
            <a:avLst/>
            <a:gdLst/>
            <a:ahLst/>
            <a:cxnLst/>
            <a:rect l="l" t="t" r="r" b="b"/>
            <a:pathLst>
              <a:path w="6756400" h="4942840">
                <a:moveTo>
                  <a:pt x="0" y="4942332"/>
                </a:moveTo>
                <a:lnTo>
                  <a:pt x="6755892" y="4942332"/>
                </a:lnTo>
                <a:lnTo>
                  <a:pt x="6755892" y="0"/>
                </a:lnTo>
                <a:lnTo>
                  <a:pt x="0" y="0"/>
                </a:lnTo>
                <a:lnTo>
                  <a:pt x="0" y="4942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67482" y="122681"/>
            <a:ext cx="2190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5" dirty="0">
                <a:solidFill>
                  <a:srgbClr val="0000FF"/>
                </a:solidFill>
                <a:latin typeface="Arial"/>
                <a:cs typeface="Arial"/>
              </a:rPr>
              <a:t>internal </a:t>
            </a:r>
            <a:r>
              <a:rPr sz="1000" spc="15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000" spc="135" dirty="0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r>
              <a:rPr sz="1000" spc="48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B91AE"/>
                </a:solidFill>
                <a:latin typeface="Arial"/>
                <a:cs typeface="Arial"/>
              </a:rPr>
              <a:t>TempList</a:t>
            </a:r>
            <a:r>
              <a:rPr sz="1000" spc="10" dirty="0">
                <a:latin typeface="Arial"/>
                <a:cs typeface="Arial"/>
              </a:rPr>
              <a:t>&lt;</a:t>
            </a:r>
            <a:r>
              <a:rPr sz="1000" spc="10" dirty="0">
                <a:solidFill>
                  <a:srgbClr val="2B91AE"/>
                </a:solidFill>
                <a:latin typeface="Arial"/>
                <a:cs typeface="Arial"/>
              </a:rPr>
              <a:t>T</a:t>
            </a:r>
            <a:r>
              <a:rPr sz="1000" spc="10" dirty="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292735" marR="1189990">
              <a:lnSpc>
                <a:spcPct val="100000"/>
              </a:lnSpc>
            </a:pPr>
            <a:r>
              <a:rPr sz="1000" spc="19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000" spc="100" dirty="0">
                <a:latin typeface="Arial"/>
                <a:cs typeface="Arial"/>
              </a:rPr>
              <a:t>index;  </a:t>
            </a:r>
            <a:r>
              <a:rPr sz="1000" spc="155" dirty="0">
                <a:latin typeface="Arial"/>
                <a:cs typeface="Arial"/>
              </a:rPr>
              <a:t>T[]</a:t>
            </a:r>
            <a:r>
              <a:rPr sz="1000" spc="190" dirty="0">
                <a:latin typeface="Arial"/>
                <a:cs typeface="Arial"/>
              </a:rPr>
              <a:t> </a:t>
            </a:r>
            <a:r>
              <a:rPr sz="1000" spc="120" dirty="0">
                <a:latin typeface="Arial"/>
                <a:cs typeface="Arial"/>
              </a:rPr>
              <a:t>array;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7898" y="884681"/>
            <a:ext cx="47707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-30" dirty="0">
                <a:latin typeface="Arial"/>
                <a:cs typeface="Arial"/>
              </a:rPr>
              <a:t>ReadOnlySpan&lt;T&gt; </a:t>
            </a:r>
            <a:r>
              <a:rPr sz="1000" spc="-40" dirty="0">
                <a:latin typeface="Arial"/>
                <a:cs typeface="Arial"/>
              </a:rPr>
              <a:t>Span =&gt; </a:t>
            </a:r>
            <a:r>
              <a:rPr sz="1000" spc="-70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1000" spc="25" dirty="0">
                <a:latin typeface="Arial"/>
                <a:cs typeface="Arial"/>
              </a:rPr>
              <a:t>ReadOnlySpan&lt;T&gt;(array, </a:t>
            </a:r>
            <a:r>
              <a:rPr sz="1000" spc="130" dirty="0">
                <a:latin typeface="Arial"/>
                <a:cs typeface="Arial"/>
              </a:rPr>
              <a:t>0,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14" dirty="0">
                <a:latin typeface="Arial"/>
                <a:cs typeface="Arial"/>
              </a:rPr>
              <a:t>index);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7898" y="1189736"/>
            <a:ext cx="4139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85" dirty="0">
                <a:solidFill>
                  <a:srgbClr val="2B91AE"/>
                </a:solidFill>
                <a:latin typeface="Arial"/>
                <a:cs typeface="Arial"/>
              </a:rPr>
              <a:t>TempList</a:t>
            </a:r>
            <a:r>
              <a:rPr sz="1000" spc="85" dirty="0">
                <a:latin typeface="Arial"/>
                <a:cs typeface="Arial"/>
              </a:rPr>
              <a:t>(</a:t>
            </a:r>
            <a:r>
              <a:rPr sz="1000" spc="8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0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140" dirty="0">
                <a:latin typeface="Arial"/>
                <a:cs typeface="Arial"/>
              </a:rPr>
              <a:t>initialCapacity)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291465" marR="5080">
              <a:lnSpc>
                <a:spcPct val="100000"/>
              </a:lnSpc>
            </a:pPr>
            <a:r>
              <a:rPr sz="1000" spc="135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1000" spc="135" dirty="0">
                <a:latin typeface="Arial"/>
                <a:cs typeface="Arial"/>
              </a:rPr>
              <a:t>.array </a:t>
            </a:r>
            <a:r>
              <a:rPr sz="1000" spc="-40" dirty="0">
                <a:latin typeface="Arial"/>
                <a:cs typeface="Arial"/>
              </a:rPr>
              <a:t>= </a:t>
            </a:r>
            <a:r>
              <a:rPr sz="1000" spc="85" dirty="0">
                <a:latin typeface="Arial"/>
                <a:cs typeface="Arial"/>
              </a:rPr>
              <a:t>ArrayPool&lt;T&gt;.Shared.Rent(initialCapacity);  </a:t>
            </a:r>
            <a:r>
              <a:rPr sz="1000" spc="12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1000" spc="120" dirty="0">
                <a:latin typeface="Arial"/>
                <a:cs typeface="Arial"/>
              </a:rPr>
              <a:t>.index </a:t>
            </a:r>
            <a:r>
              <a:rPr sz="1000" spc="-40" dirty="0">
                <a:latin typeface="Arial"/>
                <a:cs typeface="Arial"/>
              </a:rPr>
              <a:t>=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25" dirty="0">
                <a:latin typeface="Arial"/>
                <a:cs typeface="Arial"/>
              </a:rPr>
              <a:t>0;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7898" y="1799335"/>
            <a:ext cx="95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10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7898" y="2104389"/>
            <a:ext cx="2118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85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1000" dirty="0">
                <a:latin typeface="Arial"/>
                <a:cs typeface="Arial"/>
              </a:rPr>
              <a:t>Add(T</a:t>
            </a:r>
            <a:r>
              <a:rPr sz="1000" spc="240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value)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1000" spc="29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000" spc="85" dirty="0">
                <a:latin typeface="Arial"/>
                <a:cs typeface="Arial"/>
              </a:rPr>
              <a:t>(array.Length </a:t>
            </a:r>
            <a:r>
              <a:rPr sz="1000" spc="-40" dirty="0">
                <a:latin typeface="Arial"/>
                <a:cs typeface="Arial"/>
              </a:rPr>
              <a:t>&lt;=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index)</a:t>
            </a:r>
            <a:endParaRPr sz="1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1000" spc="210" dirty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7460" y="2713989"/>
            <a:ext cx="3580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80" dirty="0">
                <a:solidFill>
                  <a:srgbClr val="0000FF"/>
                </a:solidFill>
                <a:latin typeface="Arial"/>
                <a:cs typeface="Arial"/>
              </a:rPr>
              <a:t>var </a:t>
            </a:r>
            <a:r>
              <a:rPr sz="1000" spc="15" dirty="0">
                <a:latin typeface="Arial"/>
                <a:cs typeface="Arial"/>
              </a:rPr>
              <a:t>newArray </a:t>
            </a:r>
            <a:r>
              <a:rPr sz="1000" spc="-40" dirty="0">
                <a:latin typeface="Arial"/>
                <a:cs typeface="Arial"/>
              </a:rPr>
              <a:t>= </a:t>
            </a:r>
            <a:r>
              <a:rPr sz="1000" spc="50" dirty="0">
                <a:latin typeface="Arial"/>
                <a:cs typeface="Arial"/>
              </a:rPr>
              <a:t>ArrayPool&lt;T&gt;.Shared.Rent(index </a:t>
            </a:r>
            <a:r>
              <a:rPr sz="1000" spc="155" dirty="0">
                <a:latin typeface="Arial"/>
                <a:cs typeface="Arial"/>
              </a:rPr>
              <a:t>* 2);  </a:t>
            </a:r>
            <a:r>
              <a:rPr sz="1000" spc="80" dirty="0">
                <a:latin typeface="Arial"/>
                <a:cs typeface="Arial"/>
              </a:rPr>
              <a:t>Array.Copy(array, </a:t>
            </a:r>
            <a:r>
              <a:rPr sz="1000" spc="45" dirty="0">
                <a:latin typeface="Arial"/>
                <a:cs typeface="Arial"/>
              </a:rPr>
              <a:t>newArray, </a:t>
            </a:r>
            <a:r>
              <a:rPr sz="1000" spc="114" dirty="0">
                <a:latin typeface="Arial"/>
                <a:cs typeface="Arial"/>
              </a:rPr>
              <a:t>index);  </a:t>
            </a:r>
            <a:r>
              <a:rPr sz="1000" spc="65" dirty="0">
                <a:latin typeface="Arial"/>
                <a:cs typeface="Arial"/>
              </a:rPr>
              <a:t>ArrayPool&lt;T&gt;.Shared.Return(array,</a:t>
            </a:r>
            <a:r>
              <a:rPr sz="1000" spc="305" dirty="0">
                <a:latin typeface="Arial"/>
                <a:cs typeface="Arial"/>
              </a:rPr>
              <a:t> </a:t>
            </a:r>
            <a:r>
              <a:rPr sz="1000" spc="15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1000" spc="155" dirty="0">
                <a:latin typeface="Arial"/>
                <a:cs typeface="Arial"/>
              </a:rPr>
              <a:t>);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85" dirty="0">
                <a:latin typeface="Arial"/>
                <a:cs typeface="Arial"/>
              </a:rPr>
              <a:t>array </a:t>
            </a:r>
            <a:r>
              <a:rPr sz="1000" spc="-40" dirty="0">
                <a:latin typeface="Arial"/>
                <a:cs typeface="Arial"/>
              </a:rPr>
              <a:t>=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45" dirty="0">
                <a:latin typeface="Arial"/>
                <a:cs typeface="Arial"/>
              </a:rPr>
              <a:t>newArray;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6791" y="3323971"/>
            <a:ext cx="95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10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6791" y="3628771"/>
            <a:ext cx="16287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Arial"/>
                <a:cs typeface="Arial"/>
              </a:rPr>
              <a:t>array[index++] </a:t>
            </a:r>
            <a:r>
              <a:rPr sz="1000" spc="-40" dirty="0">
                <a:latin typeface="Arial"/>
                <a:cs typeface="Arial"/>
              </a:rPr>
              <a:t>=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100" dirty="0">
                <a:latin typeface="Arial"/>
                <a:cs typeface="Arial"/>
              </a:rPr>
              <a:t>value;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7898" y="3781145"/>
            <a:ext cx="95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10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7482" y="4085945"/>
            <a:ext cx="554291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95"/>
              </a:spcBef>
            </a:pP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85" dirty="0">
                <a:solidFill>
                  <a:srgbClr val="0000FF"/>
                </a:solidFill>
                <a:latin typeface="Arial"/>
                <a:cs typeface="Arial"/>
              </a:rPr>
              <a:t>void</a:t>
            </a:r>
            <a:r>
              <a:rPr sz="10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Dispose()</a:t>
            </a:r>
            <a:endParaRPr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210" dirty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latin typeface="Arial"/>
                <a:cs typeface="Arial"/>
              </a:rPr>
              <a:t>ArrayPool&lt;T&gt;.Shared.Return(array, </a:t>
            </a:r>
            <a:r>
              <a:rPr sz="1000" spc="15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1000" spc="155" dirty="0">
                <a:latin typeface="Arial"/>
                <a:cs typeface="Arial"/>
              </a:rPr>
              <a:t>); </a:t>
            </a:r>
            <a:r>
              <a:rPr sz="1000" spc="265" dirty="0">
                <a:solidFill>
                  <a:srgbClr val="008000"/>
                </a:solidFill>
                <a:latin typeface="Arial"/>
                <a:cs typeface="Arial"/>
              </a:rPr>
              <a:t>// </a:t>
            </a:r>
            <a:r>
              <a:rPr sz="1000" spc="110" dirty="0">
                <a:solidFill>
                  <a:srgbClr val="008000"/>
                </a:solidFill>
                <a:latin typeface="Arial"/>
                <a:cs typeface="Arial"/>
              </a:rPr>
              <a:t>clear </a:t>
            </a:r>
            <a:r>
              <a:rPr sz="1000" spc="155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00" spc="70" dirty="0">
                <a:solidFill>
                  <a:srgbClr val="008000"/>
                </a:solidFill>
                <a:latin typeface="Arial"/>
                <a:cs typeface="Arial"/>
              </a:rPr>
              <a:t>de-reference</a:t>
            </a:r>
            <a:r>
              <a:rPr sz="1000" spc="2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8000"/>
                </a:solidFill>
                <a:latin typeface="Arial"/>
                <a:cs typeface="Arial"/>
              </a:rPr>
              <a:t>all.</a:t>
            </a:r>
            <a:endParaRPr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210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82108" y="1717548"/>
            <a:ext cx="3796029" cy="975360"/>
          </a:xfrm>
          <a:custGeom>
            <a:avLst/>
            <a:gdLst/>
            <a:ahLst/>
            <a:cxnLst/>
            <a:rect l="l" t="t" r="r" b="b"/>
            <a:pathLst>
              <a:path w="3796029" h="975360">
                <a:moveTo>
                  <a:pt x="0" y="4572"/>
                </a:moveTo>
                <a:lnTo>
                  <a:pt x="299719" y="406400"/>
                </a:lnTo>
                <a:lnTo>
                  <a:pt x="299719" y="975359"/>
                </a:lnTo>
                <a:lnTo>
                  <a:pt x="3795775" y="975359"/>
                </a:lnTo>
                <a:lnTo>
                  <a:pt x="3795775" y="162560"/>
                </a:lnTo>
                <a:lnTo>
                  <a:pt x="299719" y="162560"/>
                </a:lnTo>
                <a:lnTo>
                  <a:pt x="0" y="4572"/>
                </a:lnTo>
                <a:close/>
              </a:path>
              <a:path w="3796029" h="975360">
                <a:moveTo>
                  <a:pt x="3795775" y="0"/>
                </a:moveTo>
                <a:lnTo>
                  <a:pt x="299719" y="0"/>
                </a:lnTo>
                <a:lnTo>
                  <a:pt x="299719" y="162560"/>
                </a:lnTo>
                <a:lnTo>
                  <a:pt x="3795775" y="162560"/>
                </a:lnTo>
                <a:lnTo>
                  <a:pt x="379577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76696" y="1812416"/>
            <a:ext cx="331216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ArrayPool(System.Buffers,</a:t>
            </a:r>
            <a:r>
              <a:rPr sz="1600" spc="-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sz="1600" spc="-6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Unity</a:t>
            </a:r>
            <a:r>
              <a:rPr lang="ko-KR" altLang="en-US" sz="1600" spc="-6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에서 비슷한 것을 자작하자면</a:t>
            </a:r>
            <a:r>
              <a:rPr lang="en-US" altLang="ko-KR" sz="1600" spc="-6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..</a:t>
            </a:r>
            <a:r>
              <a:rPr lang="en-US" altLang="ko-KR" sz="1600" spc="-2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r>
              <a:rPr lang="ko-KR" altLang="en-US" sz="1600" spc="-2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에서 확보 된 배열을 가져와서 사용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01996" y="3616452"/>
            <a:ext cx="2395855" cy="717550"/>
          </a:xfrm>
          <a:custGeom>
            <a:avLst/>
            <a:gdLst/>
            <a:ahLst/>
            <a:cxnLst/>
            <a:rect l="l" t="t" r="r" b="b"/>
            <a:pathLst>
              <a:path w="2395854" h="717550">
                <a:moveTo>
                  <a:pt x="998219" y="498348"/>
                </a:moveTo>
                <a:lnTo>
                  <a:pt x="399288" y="498348"/>
                </a:lnTo>
                <a:lnTo>
                  <a:pt x="30861" y="717054"/>
                </a:lnTo>
                <a:lnTo>
                  <a:pt x="998219" y="498348"/>
                </a:lnTo>
                <a:close/>
              </a:path>
              <a:path w="2395854" h="717550">
                <a:moveTo>
                  <a:pt x="2395728" y="0"/>
                </a:moveTo>
                <a:lnTo>
                  <a:pt x="0" y="0"/>
                </a:lnTo>
                <a:lnTo>
                  <a:pt x="0" y="498348"/>
                </a:lnTo>
                <a:lnTo>
                  <a:pt x="2395728" y="498348"/>
                </a:lnTo>
                <a:lnTo>
                  <a:pt x="2395728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12028" y="3716832"/>
            <a:ext cx="188417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Dispose</a:t>
            </a:r>
            <a:r>
              <a:rPr lang="ko-KR" altLang="en-US" sz="1600" spc="-3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로 반환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1168" y="573405"/>
            <a:ext cx="2394585" cy="1471930"/>
          </a:xfrm>
          <a:custGeom>
            <a:avLst/>
            <a:gdLst/>
            <a:ahLst/>
            <a:cxnLst/>
            <a:rect l="l" t="t" r="r" b="b"/>
            <a:pathLst>
              <a:path w="2394585" h="1471930">
                <a:moveTo>
                  <a:pt x="2394204" y="347091"/>
                </a:moveTo>
                <a:lnTo>
                  <a:pt x="0" y="347091"/>
                </a:lnTo>
                <a:lnTo>
                  <a:pt x="0" y="1471803"/>
                </a:lnTo>
                <a:lnTo>
                  <a:pt x="2394204" y="1471803"/>
                </a:lnTo>
                <a:lnTo>
                  <a:pt x="2394204" y="347091"/>
                </a:lnTo>
                <a:close/>
              </a:path>
              <a:path w="2394585" h="1471930">
                <a:moveTo>
                  <a:pt x="2235835" y="0"/>
                </a:moveTo>
                <a:lnTo>
                  <a:pt x="1396619" y="347091"/>
                </a:lnTo>
                <a:lnTo>
                  <a:pt x="1995170" y="347091"/>
                </a:lnTo>
                <a:lnTo>
                  <a:pt x="223583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3260" y="966927"/>
            <a:ext cx="2233930" cy="1256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임시로 사용할 배열을 매번 확보하지 않고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Pool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에서 얻을 수 있는 구조</a:t>
            </a:r>
            <a:r>
              <a:rPr lang="en-US" altLang="ko-KR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(TempList&lt;T&gt;)</a:t>
            </a:r>
            <a:endParaRPr lang="en-US" altLang="ko-KR" sz="1600" dirty="0" smtClean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292" y="2456560"/>
            <a:ext cx="2545080" cy="1251585"/>
          </a:xfrm>
          <a:custGeom>
            <a:avLst/>
            <a:gdLst/>
            <a:ahLst/>
            <a:cxnLst/>
            <a:rect l="l" t="t" r="r" b="b"/>
            <a:pathLst>
              <a:path w="2545080" h="1251585">
                <a:moveTo>
                  <a:pt x="2545080" y="277494"/>
                </a:moveTo>
                <a:lnTo>
                  <a:pt x="0" y="277494"/>
                </a:lnTo>
                <a:lnTo>
                  <a:pt x="0" y="1251330"/>
                </a:lnTo>
                <a:lnTo>
                  <a:pt x="2545080" y="1251330"/>
                </a:lnTo>
                <a:lnTo>
                  <a:pt x="2545080" y="277494"/>
                </a:lnTo>
                <a:close/>
              </a:path>
              <a:path w="2545080" h="1251585">
                <a:moveTo>
                  <a:pt x="1022311" y="0"/>
                </a:moveTo>
                <a:lnTo>
                  <a:pt x="424180" y="277494"/>
                </a:lnTo>
                <a:lnTo>
                  <a:pt x="1060450" y="277494"/>
                </a:lnTo>
                <a:lnTo>
                  <a:pt x="1022311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0134" y="2828289"/>
            <a:ext cx="242887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Pool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을 다루고 있기 때문에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,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수명은 명확하게 짧아 있기 원하기 때문에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ref struct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355" y="220979"/>
            <a:ext cx="7059295" cy="2032000"/>
          </a:xfrm>
          <a:custGeom>
            <a:avLst/>
            <a:gdLst/>
            <a:ahLst/>
            <a:cxnLst/>
            <a:rect l="l" t="t" r="r" b="b"/>
            <a:pathLst>
              <a:path w="7059295" h="2032000">
                <a:moveTo>
                  <a:pt x="0" y="2031492"/>
                </a:moveTo>
                <a:lnTo>
                  <a:pt x="7059168" y="2031492"/>
                </a:lnTo>
                <a:lnTo>
                  <a:pt x="7059168" y="0"/>
                </a:lnTo>
                <a:lnTo>
                  <a:pt x="0" y="0"/>
                </a:lnTo>
                <a:lnTo>
                  <a:pt x="0" y="2031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9791" y="243332"/>
            <a:ext cx="6638925" cy="19652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125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1400" spc="65" dirty="0">
                <a:latin typeface="Arial"/>
                <a:cs typeface="Arial"/>
              </a:rPr>
              <a:t>DoNanika(IEnumerable&lt;</a:t>
            </a:r>
            <a:r>
              <a:rPr sz="1400" spc="6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400" spc="65" dirty="0">
                <a:latin typeface="Arial"/>
                <a:cs typeface="Arial"/>
              </a:rPr>
              <a:t>&gt;</a:t>
            </a:r>
            <a:r>
              <a:rPr sz="1400" spc="380" dirty="0">
                <a:latin typeface="Arial"/>
                <a:cs typeface="Arial"/>
              </a:rPr>
              <a:t> </a:t>
            </a:r>
            <a:r>
              <a:rPr sz="1400" spc="235" dirty="0">
                <a:latin typeface="Arial"/>
                <a:cs typeface="Arial"/>
              </a:rPr>
              <a:t>idList)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120" dirty="0">
                <a:solidFill>
                  <a:srgbClr val="0000FF"/>
                </a:solidFill>
                <a:latin typeface="Arial"/>
                <a:cs typeface="Arial"/>
              </a:rPr>
              <a:t>var </a:t>
            </a:r>
            <a:r>
              <a:rPr sz="1400" spc="85" dirty="0">
                <a:latin typeface="Arial"/>
                <a:cs typeface="Arial"/>
              </a:rPr>
              <a:t>resources </a:t>
            </a:r>
            <a:r>
              <a:rPr sz="1400" spc="-45" dirty="0">
                <a:latin typeface="Arial"/>
                <a:cs typeface="Arial"/>
              </a:rPr>
              <a:t>= </a:t>
            </a:r>
            <a:r>
              <a:rPr sz="1400" spc="190" dirty="0">
                <a:latin typeface="Arial"/>
                <a:cs typeface="Arial"/>
              </a:rPr>
              <a:t>idList.Select(x </a:t>
            </a:r>
            <a:r>
              <a:rPr sz="1400" spc="-45" dirty="0">
                <a:latin typeface="Arial"/>
                <a:cs typeface="Arial"/>
              </a:rPr>
              <a:t>=&gt;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spc="150" dirty="0">
                <a:latin typeface="Arial"/>
                <a:cs typeface="Arial"/>
              </a:rPr>
              <a:t>Load(x));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1400" spc="380" dirty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1400" spc="38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0" dirty="0" smtClean="0">
                <a:solidFill>
                  <a:srgbClr val="008000"/>
                </a:solidFill>
                <a:latin typeface="Arial"/>
                <a:cs typeface="Arial"/>
              </a:rPr>
              <a:t>LINQ</a:t>
            </a:r>
            <a:r>
              <a:rPr lang="ko-KR" altLang="en-US" sz="1400" spc="10" dirty="0" smtClean="0">
                <a:solidFill>
                  <a:srgbClr val="008000"/>
                </a:solidFill>
                <a:latin typeface="Noto Sans Mono CJK JP Regular"/>
                <a:cs typeface="Arial"/>
              </a:rPr>
              <a:t>의 지연 실행으로 두번의 </a:t>
            </a:r>
            <a:r>
              <a:rPr lang="en-US" altLang="ko-KR" sz="1400" spc="10" dirty="0" smtClean="0">
                <a:solidFill>
                  <a:srgbClr val="008000"/>
                </a:solidFill>
                <a:latin typeface="Noto Sans Mono CJK JP Regular"/>
                <a:cs typeface="Arial"/>
              </a:rPr>
              <a:t>Load</a:t>
            </a:r>
            <a:r>
              <a:rPr lang="ko-KR" altLang="en-US" sz="1400" spc="10" dirty="0" smtClean="0">
                <a:solidFill>
                  <a:srgbClr val="008000"/>
                </a:solidFill>
                <a:latin typeface="Noto Sans Mono CJK JP Regular"/>
                <a:cs typeface="Arial"/>
              </a:rPr>
              <a:t>가 달려 버린다</a:t>
            </a:r>
            <a:r>
              <a:rPr lang="en-US" altLang="ko-KR" sz="1400" spc="10" dirty="0" smtClean="0">
                <a:solidFill>
                  <a:srgbClr val="008000"/>
                </a:solidFill>
                <a:latin typeface="Noto Sans Mono CJK JP Regular"/>
                <a:cs typeface="Arial"/>
              </a:rPr>
              <a:t>.</a:t>
            </a:r>
            <a:endParaRPr sz="1400" dirty="0">
              <a:latin typeface="Noto Sans Mono CJK JP Regular"/>
              <a:cs typeface="Noto Sans Mono CJK JP Regular"/>
            </a:endParaRPr>
          </a:p>
          <a:p>
            <a:pPr marL="405765">
              <a:lnSpc>
                <a:spcPts val="1670"/>
              </a:lnSpc>
            </a:pPr>
            <a:r>
              <a:rPr sz="1400" spc="380" dirty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1400" spc="38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ko-KR" altLang="en-US" sz="14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그것을 피하기 위해 </a:t>
            </a:r>
            <a:r>
              <a:rPr lang="en-US" altLang="ko-KR" sz="14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.ToList()</a:t>
            </a:r>
            <a:r>
              <a:rPr lang="ko-KR" altLang="en-US" sz="14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하면 그것으로 </a:t>
            </a:r>
            <a:r>
              <a:rPr lang="en-US" altLang="ko-KR" sz="14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List</a:t>
            </a:r>
            <a:r>
              <a:rPr lang="ko-KR" altLang="en-US" sz="14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의 낭비가 생긴다</a:t>
            </a:r>
            <a:r>
              <a:rPr lang="en-US" altLang="ko-KR" sz="14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.</a:t>
            </a:r>
            <a:endParaRPr sz="1400" dirty="0" smtClean="0">
              <a:latin typeface="Noto Sans Mono CJK JP Regular"/>
              <a:cs typeface="Noto Sans Mono CJK JP Regular"/>
            </a:endParaRPr>
          </a:p>
          <a:p>
            <a:pPr marL="405765">
              <a:lnSpc>
                <a:spcPts val="1670"/>
              </a:lnSpc>
            </a:pPr>
            <a:r>
              <a:rPr sz="1400" spc="105" dirty="0" smtClean="0">
                <a:solidFill>
                  <a:srgbClr val="0000FF"/>
                </a:solidFill>
                <a:latin typeface="Arial"/>
                <a:cs typeface="Arial"/>
              </a:rPr>
              <a:t>foreach  </a:t>
            </a:r>
            <a:r>
              <a:rPr sz="1400" spc="170" dirty="0" smtClean="0">
                <a:latin typeface="Arial"/>
                <a:cs typeface="Arial"/>
              </a:rPr>
              <a:t>(var </a:t>
            </a:r>
            <a:r>
              <a:rPr sz="1400" spc="110" dirty="0" smtClean="0">
                <a:latin typeface="Arial"/>
                <a:cs typeface="Arial"/>
              </a:rPr>
              <a:t>item  </a:t>
            </a:r>
            <a:r>
              <a:rPr sz="1400" spc="220" dirty="0" smtClean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400" spc="110" dirty="0" smtClean="0">
                <a:latin typeface="Arial"/>
                <a:cs typeface="Arial"/>
              </a:rPr>
              <a:t>resources)  </a:t>
            </a:r>
            <a:r>
              <a:rPr sz="1400" spc="300" dirty="0" smtClean="0">
                <a:latin typeface="Arial"/>
                <a:cs typeface="Arial"/>
              </a:rPr>
              <a:t>{ </a:t>
            </a:r>
            <a:r>
              <a:rPr sz="1400" spc="305" dirty="0" smtClean="0">
                <a:solidFill>
                  <a:srgbClr val="008000"/>
                </a:solidFill>
                <a:latin typeface="Arial"/>
                <a:cs typeface="Arial"/>
              </a:rPr>
              <a:t>/* </a:t>
            </a:r>
            <a:r>
              <a:rPr sz="1400" spc="85" dirty="0" smtClean="0">
                <a:solidFill>
                  <a:srgbClr val="008000"/>
                </a:solidFill>
                <a:latin typeface="Arial"/>
                <a:cs typeface="Arial"/>
              </a:rPr>
              <a:t>nanika  </a:t>
            </a:r>
            <a:r>
              <a:rPr sz="1400" spc="90" dirty="0" smtClean="0">
                <a:solidFill>
                  <a:srgbClr val="008000"/>
                </a:solidFill>
                <a:latin typeface="Arial"/>
                <a:cs typeface="Arial"/>
              </a:rPr>
              <a:t>suru  </a:t>
            </a:r>
            <a:r>
              <a:rPr sz="1400" spc="-10" dirty="0" smtClean="0">
                <a:solidFill>
                  <a:srgbClr val="008000"/>
                </a:solidFill>
                <a:latin typeface="Arial"/>
                <a:cs typeface="Arial"/>
              </a:rPr>
              <a:t>1  </a:t>
            </a:r>
            <a:r>
              <a:rPr sz="1400" spc="305" dirty="0" smtClean="0">
                <a:solidFill>
                  <a:srgbClr val="008000"/>
                </a:solidFill>
                <a:latin typeface="Arial"/>
                <a:cs typeface="Arial"/>
              </a:rPr>
              <a:t>*/</a:t>
            </a:r>
            <a:r>
              <a:rPr sz="1400" spc="-45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300" dirty="0" smtClean="0">
                <a:latin typeface="Arial"/>
                <a:cs typeface="Arial"/>
              </a:rPr>
              <a:t>}</a:t>
            </a:r>
            <a:endParaRPr sz="1400" dirty="0" smtClean="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100" dirty="0" smtClean="0">
                <a:solidFill>
                  <a:srgbClr val="0000FF"/>
                </a:solidFill>
                <a:latin typeface="Arial"/>
                <a:cs typeface="Arial"/>
              </a:rPr>
              <a:t>foreach  </a:t>
            </a:r>
            <a:r>
              <a:rPr sz="1400" spc="170" dirty="0">
                <a:latin typeface="Arial"/>
                <a:cs typeface="Arial"/>
              </a:rPr>
              <a:t>(var </a:t>
            </a:r>
            <a:r>
              <a:rPr sz="1400" spc="105" dirty="0">
                <a:latin typeface="Arial"/>
                <a:cs typeface="Arial"/>
              </a:rPr>
              <a:t>item  </a:t>
            </a:r>
            <a:r>
              <a:rPr sz="1400" spc="22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400" spc="110" dirty="0">
                <a:latin typeface="Arial"/>
                <a:cs typeface="Arial"/>
              </a:rPr>
              <a:t>resources)  </a:t>
            </a:r>
            <a:r>
              <a:rPr sz="1400" spc="305" dirty="0">
                <a:latin typeface="Arial"/>
                <a:cs typeface="Arial"/>
              </a:rPr>
              <a:t>{ </a:t>
            </a:r>
            <a:r>
              <a:rPr sz="1400" spc="305" dirty="0">
                <a:solidFill>
                  <a:srgbClr val="008000"/>
                </a:solidFill>
                <a:latin typeface="Arial"/>
                <a:cs typeface="Arial"/>
              </a:rPr>
              <a:t>/* </a:t>
            </a:r>
            <a:r>
              <a:rPr sz="1400" spc="80" dirty="0">
                <a:solidFill>
                  <a:srgbClr val="008000"/>
                </a:solidFill>
                <a:latin typeface="Arial"/>
                <a:cs typeface="Arial"/>
              </a:rPr>
              <a:t>nanika  </a:t>
            </a:r>
            <a:r>
              <a:rPr sz="1400" spc="90" dirty="0">
                <a:solidFill>
                  <a:srgbClr val="008000"/>
                </a:solidFill>
                <a:latin typeface="Arial"/>
                <a:cs typeface="Arial"/>
              </a:rPr>
              <a:t>suru  </a:t>
            </a:r>
            <a:r>
              <a:rPr sz="1400" spc="-10" dirty="0">
                <a:solidFill>
                  <a:srgbClr val="008000"/>
                </a:solidFill>
                <a:latin typeface="Arial"/>
                <a:cs typeface="Arial"/>
              </a:rPr>
              <a:t>2  </a:t>
            </a:r>
            <a:r>
              <a:rPr sz="1400" spc="305" dirty="0">
                <a:solidFill>
                  <a:srgbClr val="008000"/>
                </a:solidFill>
                <a:latin typeface="Arial"/>
                <a:cs typeface="Arial"/>
              </a:rPr>
              <a:t>*/</a:t>
            </a:r>
            <a:r>
              <a:rPr sz="140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305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0844" y="2802635"/>
            <a:ext cx="6882765" cy="1600200"/>
          </a:xfrm>
          <a:custGeom>
            <a:avLst/>
            <a:gdLst/>
            <a:ahLst/>
            <a:cxnLst/>
            <a:rect l="l" t="t" r="r" b="b"/>
            <a:pathLst>
              <a:path w="6882765" h="1600200">
                <a:moveTo>
                  <a:pt x="0" y="1600200"/>
                </a:moveTo>
                <a:lnTo>
                  <a:pt x="6882383" y="1600200"/>
                </a:lnTo>
                <a:lnTo>
                  <a:pt x="6882383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59583" y="2826258"/>
            <a:ext cx="661733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125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1400" spc="65" dirty="0">
                <a:latin typeface="Arial"/>
                <a:cs typeface="Arial"/>
              </a:rPr>
              <a:t>DoNanika(IEnumerable&lt;</a:t>
            </a:r>
            <a:r>
              <a:rPr sz="1400" spc="6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400" spc="65" dirty="0">
                <a:latin typeface="Arial"/>
                <a:cs typeface="Arial"/>
              </a:rPr>
              <a:t>&gt;</a:t>
            </a:r>
            <a:r>
              <a:rPr sz="1400" spc="380" dirty="0">
                <a:latin typeface="Arial"/>
                <a:cs typeface="Arial"/>
              </a:rPr>
              <a:t> </a:t>
            </a:r>
            <a:r>
              <a:rPr sz="1400" spc="235" dirty="0">
                <a:latin typeface="Arial"/>
                <a:cs typeface="Arial"/>
              </a:rPr>
              <a:t>idList)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100" dirty="0">
                <a:solidFill>
                  <a:srgbClr val="0000FF"/>
                </a:solidFill>
                <a:latin typeface="Arial"/>
                <a:cs typeface="Arial"/>
              </a:rPr>
              <a:t>using </a:t>
            </a:r>
            <a:r>
              <a:rPr sz="1400" spc="125" dirty="0">
                <a:solidFill>
                  <a:srgbClr val="0000FF"/>
                </a:solidFill>
                <a:latin typeface="Arial"/>
                <a:cs typeface="Arial"/>
              </a:rPr>
              <a:t>var </a:t>
            </a:r>
            <a:r>
              <a:rPr sz="1400" spc="90" dirty="0">
                <a:latin typeface="Arial"/>
                <a:cs typeface="Arial"/>
              </a:rPr>
              <a:t>resources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spc="190" dirty="0">
                <a:latin typeface="Arial"/>
                <a:cs typeface="Arial"/>
              </a:rPr>
              <a:t>idList.Select(x </a:t>
            </a:r>
            <a:r>
              <a:rPr sz="1400" spc="-50" dirty="0">
                <a:latin typeface="Arial"/>
                <a:cs typeface="Arial"/>
              </a:rPr>
              <a:t>=&gt;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120" dirty="0">
                <a:latin typeface="Arial"/>
                <a:cs typeface="Arial"/>
              </a:rPr>
              <a:t>Load(x)).ToTempList();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3029" y="3679393"/>
            <a:ext cx="54406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0" dirty="0">
                <a:solidFill>
                  <a:srgbClr val="0000FF"/>
                </a:solidFill>
                <a:latin typeface="Arial"/>
                <a:cs typeface="Arial"/>
              </a:rPr>
              <a:t>foreach  </a:t>
            </a:r>
            <a:r>
              <a:rPr sz="1400" spc="170" dirty="0">
                <a:latin typeface="Arial"/>
                <a:cs typeface="Arial"/>
              </a:rPr>
              <a:t>(var </a:t>
            </a:r>
            <a:r>
              <a:rPr sz="1400" spc="105" dirty="0">
                <a:latin typeface="Arial"/>
                <a:cs typeface="Arial"/>
              </a:rPr>
              <a:t>item  </a:t>
            </a:r>
            <a:r>
              <a:rPr sz="1400" spc="22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400" spc="110" dirty="0">
                <a:latin typeface="Arial"/>
                <a:cs typeface="Arial"/>
              </a:rPr>
              <a:t>resources)  </a:t>
            </a:r>
            <a:r>
              <a:rPr sz="1400" spc="305" dirty="0">
                <a:latin typeface="Arial"/>
                <a:cs typeface="Arial"/>
              </a:rPr>
              <a:t>{ </a:t>
            </a:r>
            <a:r>
              <a:rPr sz="1400" spc="305" dirty="0">
                <a:solidFill>
                  <a:srgbClr val="008000"/>
                </a:solidFill>
                <a:latin typeface="Arial"/>
                <a:cs typeface="Arial"/>
              </a:rPr>
              <a:t>/* </a:t>
            </a:r>
            <a:r>
              <a:rPr sz="1400" spc="80" dirty="0">
                <a:solidFill>
                  <a:srgbClr val="008000"/>
                </a:solidFill>
                <a:latin typeface="Arial"/>
                <a:cs typeface="Arial"/>
              </a:rPr>
              <a:t>nanika  </a:t>
            </a:r>
            <a:r>
              <a:rPr sz="1400" spc="90" dirty="0">
                <a:solidFill>
                  <a:srgbClr val="008000"/>
                </a:solidFill>
                <a:latin typeface="Arial"/>
                <a:cs typeface="Arial"/>
              </a:rPr>
              <a:t>suru  </a:t>
            </a:r>
            <a:r>
              <a:rPr sz="1400" spc="-10" dirty="0">
                <a:solidFill>
                  <a:srgbClr val="008000"/>
                </a:solidFill>
                <a:latin typeface="Arial"/>
                <a:cs typeface="Arial"/>
              </a:rPr>
              <a:t>1  </a:t>
            </a:r>
            <a:r>
              <a:rPr sz="1400" spc="305" dirty="0">
                <a:solidFill>
                  <a:srgbClr val="008000"/>
                </a:solidFill>
                <a:latin typeface="Arial"/>
                <a:cs typeface="Arial"/>
              </a:rPr>
              <a:t>*/</a:t>
            </a:r>
            <a:r>
              <a:rPr sz="1400" spc="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30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05" dirty="0">
                <a:solidFill>
                  <a:srgbClr val="0000FF"/>
                </a:solidFill>
                <a:latin typeface="Arial"/>
                <a:cs typeface="Arial"/>
              </a:rPr>
              <a:t>foreach  </a:t>
            </a:r>
            <a:r>
              <a:rPr sz="1400" spc="170" dirty="0">
                <a:latin typeface="Arial"/>
                <a:cs typeface="Arial"/>
              </a:rPr>
              <a:t>(var </a:t>
            </a:r>
            <a:r>
              <a:rPr sz="1400" spc="110" dirty="0">
                <a:latin typeface="Arial"/>
                <a:cs typeface="Arial"/>
              </a:rPr>
              <a:t>item  </a:t>
            </a:r>
            <a:r>
              <a:rPr sz="1400" spc="22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400" spc="110" dirty="0">
                <a:latin typeface="Arial"/>
                <a:cs typeface="Arial"/>
              </a:rPr>
              <a:t>resources)  </a:t>
            </a:r>
            <a:r>
              <a:rPr sz="1400" spc="300" dirty="0">
                <a:latin typeface="Arial"/>
                <a:cs typeface="Arial"/>
              </a:rPr>
              <a:t>{ </a:t>
            </a:r>
            <a:r>
              <a:rPr sz="1400" spc="305" dirty="0">
                <a:solidFill>
                  <a:srgbClr val="008000"/>
                </a:solidFill>
                <a:latin typeface="Arial"/>
                <a:cs typeface="Arial"/>
              </a:rPr>
              <a:t>/* </a:t>
            </a:r>
            <a:r>
              <a:rPr sz="1400" spc="85" dirty="0">
                <a:solidFill>
                  <a:srgbClr val="008000"/>
                </a:solidFill>
                <a:latin typeface="Arial"/>
                <a:cs typeface="Arial"/>
              </a:rPr>
              <a:t>nanika  </a:t>
            </a:r>
            <a:r>
              <a:rPr sz="1400" spc="90" dirty="0">
                <a:solidFill>
                  <a:srgbClr val="008000"/>
                </a:solidFill>
                <a:latin typeface="Arial"/>
                <a:cs typeface="Arial"/>
              </a:rPr>
              <a:t>suru  </a:t>
            </a:r>
            <a:r>
              <a:rPr sz="1400" spc="-10" dirty="0">
                <a:solidFill>
                  <a:srgbClr val="008000"/>
                </a:solidFill>
                <a:latin typeface="Arial"/>
                <a:cs typeface="Arial"/>
              </a:rPr>
              <a:t>2  </a:t>
            </a:r>
            <a:r>
              <a:rPr sz="1400" spc="305" dirty="0">
                <a:solidFill>
                  <a:srgbClr val="008000"/>
                </a:solidFill>
                <a:latin typeface="Arial"/>
                <a:cs typeface="Arial"/>
              </a:rPr>
              <a:t>*/</a:t>
            </a:r>
            <a:r>
              <a:rPr sz="1400" spc="-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9583" y="4106672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45435" y="2060955"/>
            <a:ext cx="739775" cy="667385"/>
          </a:xfrm>
          <a:custGeom>
            <a:avLst/>
            <a:gdLst/>
            <a:ahLst/>
            <a:cxnLst/>
            <a:rect l="l" t="t" r="r" b="b"/>
            <a:pathLst>
              <a:path w="739775" h="667385">
                <a:moveTo>
                  <a:pt x="575371" y="562757"/>
                </a:moveTo>
                <a:lnTo>
                  <a:pt x="532638" y="610488"/>
                </a:lnTo>
                <a:lnTo>
                  <a:pt x="739775" y="667004"/>
                </a:lnTo>
                <a:lnTo>
                  <a:pt x="706961" y="584073"/>
                </a:lnTo>
                <a:lnTo>
                  <a:pt x="599186" y="584073"/>
                </a:lnTo>
                <a:lnTo>
                  <a:pt x="575371" y="562757"/>
                </a:lnTo>
                <a:close/>
              </a:path>
              <a:path w="739775" h="667385">
                <a:moveTo>
                  <a:pt x="618027" y="515113"/>
                </a:moveTo>
                <a:lnTo>
                  <a:pt x="575371" y="562757"/>
                </a:lnTo>
                <a:lnTo>
                  <a:pt x="599186" y="584073"/>
                </a:lnTo>
                <a:lnTo>
                  <a:pt x="641857" y="536448"/>
                </a:lnTo>
                <a:lnTo>
                  <a:pt x="618027" y="515113"/>
                </a:lnTo>
                <a:close/>
              </a:path>
              <a:path w="739775" h="667385">
                <a:moveTo>
                  <a:pt x="660781" y="467360"/>
                </a:moveTo>
                <a:lnTo>
                  <a:pt x="618027" y="515113"/>
                </a:lnTo>
                <a:lnTo>
                  <a:pt x="641857" y="536448"/>
                </a:lnTo>
                <a:lnTo>
                  <a:pt x="599186" y="584073"/>
                </a:lnTo>
                <a:lnTo>
                  <a:pt x="706961" y="584073"/>
                </a:lnTo>
                <a:lnTo>
                  <a:pt x="660781" y="467360"/>
                </a:lnTo>
                <a:close/>
              </a:path>
              <a:path w="739775" h="667385">
                <a:moveTo>
                  <a:pt x="42671" y="0"/>
                </a:moveTo>
                <a:lnTo>
                  <a:pt x="0" y="47751"/>
                </a:lnTo>
                <a:lnTo>
                  <a:pt x="575371" y="562757"/>
                </a:lnTo>
                <a:lnTo>
                  <a:pt x="618027" y="515113"/>
                </a:lnTo>
                <a:lnTo>
                  <a:pt x="42671" y="0"/>
                </a:lnTo>
                <a:close/>
              </a:path>
            </a:pathLst>
          </a:custGeom>
          <a:solidFill>
            <a:srgbClr val="EC1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72" y="3415157"/>
            <a:ext cx="2502535" cy="1539875"/>
          </a:xfrm>
          <a:custGeom>
            <a:avLst/>
            <a:gdLst/>
            <a:ahLst/>
            <a:cxnLst/>
            <a:rect l="l" t="t" r="r" b="b"/>
            <a:pathLst>
              <a:path w="2502535" h="1539875">
                <a:moveTo>
                  <a:pt x="1944623" y="250063"/>
                </a:moveTo>
                <a:lnTo>
                  <a:pt x="0" y="250063"/>
                </a:lnTo>
                <a:lnTo>
                  <a:pt x="0" y="1539367"/>
                </a:lnTo>
                <a:lnTo>
                  <a:pt x="1944623" y="1539367"/>
                </a:lnTo>
                <a:lnTo>
                  <a:pt x="1944623" y="787273"/>
                </a:lnTo>
                <a:lnTo>
                  <a:pt x="2172940" y="464947"/>
                </a:lnTo>
                <a:lnTo>
                  <a:pt x="1944623" y="464947"/>
                </a:lnTo>
                <a:lnTo>
                  <a:pt x="1944623" y="250063"/>
                </a:lnTo>
                <a:close/>
              </a:path>
              <a:path w="2502535" h="1539875">
                <a:moveTo>
                  <a:pt x="2502280" y="0"/>
                </a:moveTo>
                <a:lnTo>
                  <a:pt x="1944623" y="464947"/>
                </a:lnTo>
                <a:lnTo>
                  <a:pt x="2172940" y="464947"/>
                </a:lnTo>
                <a:lnTo>
                  <a:pt x="2502280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9323" y="3794861"/>
            <a:ext cx="174942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u</a:t>
            </a:r>
            <a:r>
              <a:rPr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</a:t>
            </a:r>
            <a:r>
              <a:rPr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i</a:t>
            </a:r>
            <a:r>
              <a:rPr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n</a:t>
            </a:r>
            <a:r>
              <a:rPr sz="1600" spc="2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g</a:t>
            </a:r>
            <a:r>
              <a:rPr lang="ko-KR" altLang="en-US" sz="1600" spc="2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만으로 끝에서 </a:t>
            </a:r>
            <a:r>
              <a:rPr lang="en-US" altLang="ko-KR" sz="1600" spc="2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Dispose</a:t>
            </a:r>
            <a:r>
              <a:rPr lang="ko-KR" altLang="en-US" sz="1600" spc="2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가 편리</a:t>
            </a:r>
            <a:endParaRPr sz="1600" dirty="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(C#</a:t>
            </a:r>
            <a:r>
              <a:rPr sz="1600" spc="-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8.0</a:t>
            </a:r>
            <a:r>
              <a:rPr lang="ko-KR" altLang="en-US"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에서</a:t>
            </a:r>
            <a:r>
              <a:rPr lang="en-US" altLang="ko-KR"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!</a:t>
            </a:r>
            <a:br>
              <a:rPr lang="en-US" altLang="ko-KR"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</a:br>
            <a:r>
              <a:rPr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Unity</a:t>
            </a:r>
            <a:r>
              <a:rPr lang="ko-KR" altLang="en-US"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에서는 아직</a:t>
            </a:r>
            <a:r>
              <a:rPr lang="en-US" altLang="ko-KR"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!</a:t>
            </a:r>
            <a:r>
              <a:rPr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15484" y="4153979"/>
            <a:ext cx="3997960" cy="910590"/>
          </a:xfrm>
          <a:custGeom>
            <a:avLst/>
            <a:gdLst/>
            <a:ahLst/>
            <a:cxnLst/>
            <a:rect l="l" t="t" r="r" b="b"/>
            <a:pathLst>
              <a:path w="3997959" h="910589">
                <a:moveTo>
                  <a:pt x="3997451" y="55308"/>
                </a:moveTo>
                <a:lnTo>
                  <a:pt x="0" y="55308"/>
                </a:lnTo>
                <a:lnTo>
                  <a:pt x="0" y="910272"/>
                </a:lnTo>
                <a:lnTo>
                  <a:pt x="3997451" y="910272"/>
                </a:lnTo>
                <a:lnTo>
                  <a:pt x="3997451" y="55308"/>
                </a:lnTo>
                <a:close/>
              </a:path>
              <a:path w="3997959" h="910589">
                <a:moveTo>
                  <a:pt x="501523" y="0"/>
                </a:moveTo>
                <a:lnTo>
                  <a:pt x="666241" y="55308"/>
                </a:lnTo>
                <a:lnTo>
                  <a:pt x="1665605" y="55308"/>
                </a:lnTo>
                <a:lnTo>
                  <a:pt x="501523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83251" y="4366361"/>
            <a:ext cx="366395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여기 안에서만 사용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임시 배열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Pool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에서 가지고 있기 때문에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Allocation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없이 끝났다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4422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/>
              <a:t>Avoid </a:t>
            </a:r>
            <a:r>
              <a:rPr sz="2800" spc="-60" dirty="0"/>
              <a:t>the </a:t>
            </a:r>
            <a:r>
              <a:rPr sz="2800" spc="-125" dirty="0"/>
              <a:t>copy,</a:t>
            </a:r>
            <a:r>
              <a:rPr sz="2800" spc="-130" dirty="0"/>
              <a:t> </a:t>
            </a:r>
            <a:r>
              <a:rPr sz="2800" spc="-114" dirty="0"/>
              <a:t>Everywhere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519676" y="4764735"/>
            <a:ext cx="1047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5" dirty="0">
                <a:solidFill>
                  <a:srgbClr val="666666"/>
                </a:solidFill>
                <a:latin typeface="Arial"/>
                <a:cs typeface="Arial"/>
              </a:rPr>
              <a:t>44</a:t>
            </a:r>
            <a:endParaRPr sz="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098" y="1067181"/>
            <a:ext cx="6654902" cy="1026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ts val="2035"/>
              </a:lnSpc>
              <a:spcBef>
                <a:spcPts val="105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모든 곳에서 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ref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로 참조하여 사용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하지만 현실적이지는 않다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700" dirty="0" smtClean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8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너무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최악 쓴 맛이 난다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3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또는 모든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unsafe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포인터로 참조하는 방식도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..</a:t>
            </a:r>
            <a:endParaRPr sz="1400" dirty="0" smtClean="0">
              <a:latin typeface="Noto Sans CJK JP Regular"/>
              <a:cs typeface="Noto Sans CJK JP Regular"/>
            </a:endParaRPr>
          </a:p>
          <a:p>
            <a:pPr marL="926465">
              <a:lnSpc>
                <a:spcPts val="1985"/>
              </a:lnSpc>
              <a:tabLst>
                <a:tab pos="1263650" algn="l"/>
              </a:tabLst>
            </a:pPr>
            <a:r>
              <a:rPr sz="1700" dirty="0" smtClean="0">
                <a:solidFill>
                  <a:srgbClr val="EEEEEE"/>
                </a:solidFill>
                <a:latin typeface="Arial"/>
                <a:cs typeface="Arial"/>
              </a:rPr>
              <a:t>—	</a:t>
            </a:r>
            <a:r>
              <a:rPr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Unity.Entities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의 소스코드는 꽤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가까이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..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331" y="2127503"/>
            <a:ext cx="4055745" cy="3016250"/>
          </a:xfrm>
          <a:custGeom>
            <a:avLst/>
            <a:gdLst/>
            <a:ahLst/>
            <a:cxnLst/>
            <a:rect l="l" t="t" r="r" b="b"/>
            <a:pathLst>
              <a:path w="4055745" h="3016250">
                <a:moveTo>
                  <a:pt x="0" y="3015996"/>
                </a:moveTo>
                <a:lnTo>
                  <a:pt x="4055364" y="3015996"/>
                </a:lnTo>
                <a:lnTo>
                  <a:pt x="4055364" y="0"/>
                </a:lnTo>
                <a:lnTo>
                  <a:pt x="0" y="0"/>
                </a:lnTo>
                <a:lnTo>
                  <a:pt x="0" y="3015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9681" y="2155062"/>
            <a:ext cx="3721735" cy="292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16330">
              <a:lnSpc>
                <a:spcPct val="100000"/>
              </a:lnSpc>
              <a:spcBef>
                <a:spcPts val="95"/>
              </a:spcBef>
            </a:pPr>
            <a:r>
              <a:rPr sz="1000" spc="90" dirty="0">
                <a:latin typeface="Arial"/>
                <a:cs typeface="Arial"/>
              </a:rPr>
              <a:t>[StructLayout(LayoutKind.Sequential)]  </a:t>
            </a:r>
            <a:r>
              <a:rPr sz="1000" spc="135" dirty="0">
                <a:solidFill>
                  <a:srgbClr val="0000FF"/>
                </a:solidFill>
                <a:latin typeface="Arial"/>
                <a:cs typeface="Arial"/>
              </a:rPr>
              <a:t>internal </a:t>
            </a:r>
            <a:r>
              <a:rPr sz="1000" spc="45" dirty="0">
                <a:solidFill>
                  <a:srgbClr val="0000FF"/>
                </a:solidFill>
                <a:latin typeface="Arial"/>
                <a:cs typeface="Arial"/>
              </a:rPr>
              <a:t>unsafe </a:t>
            </a:r>
            <a:r>
              <a:rPr sz="1000" spc="135" dirty="0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r>
              <a:rPr sz="1000" spc="2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2B91AE"/>
                </a:solidFill>
                <a:latin typeface="Arial"/>
                <a:cs typeface="Arial"/>
              </a:rPr>
              <a:t>Archetype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15" dirty="0">
                <a:latin typeface="Arial"/>
                <a:cs typeface="Arial"/>
              </a:rPr>
              <a:t>ArchetypeChunkData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Chunks;</a:t>
            </a:r>
            <a:endParaRPr sz="1000" dirty="0">
              <a:latin typeface="Arial"/>
              <a:cs typeface="Arial"/>
            </a:endParaRPr>
          </a:p>
          <a:p>
            <a:pPr marL="292735" marR="5080">
              <a:lnSpc>
                <a:spcPct val="100000"/>
              </a:lnSpc>
            </a:pP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50" dirty="0">
                <a:latin typeface="Arial"/>
                <a:cs typeface="Arial"/>
              </a:rPr>
              <a:t>UnsafeChunkPtrList </a:t>
            </a:r>
            <a:r>
              <a:rPr sz="1000" spc="35" dirty="0">
                <a:latin typeface="Arial"/>
                <a:cs typeface="Arial"/>
              </a:rPr>
              <a:t>ChunksWithEmptySlots;  </a:t>
            </a: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10" dirty="0">
                <a:latin typeface="Arial"/>
                <a:cs typeface="Arial"/>
              </a:rPr>
              <a:t>ChunkListMap </a:t>
            </a:r>
            <a:r>
              <a:rPr sz="1000" dirty="0">
                <a:latin typeface="Arial"/>
                <a:cs typeface="Arial"/>
              </a:rPr>
              <a:t>FreeChunksBySharedComponents;  </a:t>
            </a: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19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0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EntityCount;</a:t>
            </a:r>
            <a:endParaRPr sz="1000" dirty="0">
              <a:latin typeface="Arial"/>
              <a:cs typeface="Arial"/>
            </a:endParaRPr>
          </a:p>
          <a:p>
            <a:pPr marL="292735" marR="1467485">
              <a:lnSpc>
                <a:spcPct val="100000"/>
              </a:lnSpc>
            </a:pP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19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000" spc="40" dirty="0">
                <a:latin typeface="Arial"/>
                <a:cs typeface="Arial"/>
              </a:rPr>
              <a:t>ChunkCapacity;  </a:t>
            </a: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19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0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BytesPerInstance;</a:t>
            </a:r>
            <a:endParaRPr sz="1000" dirty="0">
              <a:latin typeface="Arial"/>
              <a:cs typeface="Arial"/>
            </a:endParaRPr>
          </a:p>
          <a:p>
            <a:pPr marL="292735" marR="701675">
              <a:lnSpc>
                <a:spcPct val="100000"/>
              </a:lnSpc>
            </a:pP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20" dirty="0">
                <a:latin typeface="Arial"/>
                <a:cs typeface="Arial"/>
              </a:rPr>
              <a:t>ComponentTypeInArchetype* </a:t>
            </a:r>
            <a:r>
              <a:rPr sz="1000" spc="45" dirty="0">
                <a:latin typeface="Arial"/>
                <a:cs typeface="Arial"/>
              </a:rPr>
              <a:t>Types;  </a:t>
            </a: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19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0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TypesCount;</a:t>
            </a:r>
            <a:endParaRPr sz="1000" dirty="0">
              <a:latin typeface="Arial"/>
              <a:cs typeface="Arial"/>
            </a:endParaRPr>
          </a:p>
          <a:p>
            <a:pPr marL="292735" marR="1049020">
              <a:lnSpc>
                <a:spcPct val="100000"/>
              </a:lnSpc>
            </a:pP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19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000" spc="20" dirty="0">
                <a:latin typeface="Arial"/>
                <a:cs typeface="Arial"/>
              </a:rPr>
              <a:t>NonZeroSizedTypesCount;  </a:t>
            </a: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18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000" spc="180" dirty="0">
                <a:latin typeface="Arial"/>
                <a:cs typeface="Arial"/>
              </a:rPr>
              <a:t>*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110" dirty="0">
                <a:latin typeface="Arial"/>
                <a:cs typeface="Arial"/>
              </a:rPr>
              <a:t>Offsets;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 </a:t>
            </a:r>
            <a:r>
              <a:rPr sz="1000" spc="18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000" spc="180" dirty="0">
                <a:latin typeface="Arial"/>
                <a:cs typeface="Arial"/>
              </a:rPr>
              <a:t>*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SizeOfs;</a:t>
            </a:r>
            <a:endParaRPr sz="1000" dirty="0">
              <a:latin typeface="Arial"/>
              <a:cs typeface="Arial"/>
            </a:endParaRPr>
          </a:p>
          <a:p>
            <a:pPr marL="292735" marR="1257935">
              <a:lnSpc>
                <a:spcPct val="100000"/>
              </a:lnSpc>
              <a:spcBef>
                <a:spcPts val="5"/>
              </a:spcBef>
            </a:pP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18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000" spc="180" dirty="0">
                <a:latin typeface="Arial"/>
                <a:cs typeface="Arial"/>
              </a:rPr>
              <a:t>* </a:t>
            </a:r>
            <a:r>
              <a:rPr sz="1000" spc="95" dirty="0">
                <a:latin typeface="Arial"/>
                <a:cs typeface="Arial"/>
              </a:rPr>
              <a:t>BufferCapacities;  </a:t>
            </a: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18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000" spc="180" dirty="0">
                <a:latin typeface="Arial"/>
                <a:cs typeface="Arial"/>
              </a:rPr>
              <a:t>* </a:t>
            </a:r>
            <a:r>
              <a:rPr sz="1000" dirty="0">
                <a:latin typeface="Arial"/>
                <a:cs typeface="Arial"/>
              </a:rPr>
              <a:t>TypeMemoryOrder;  </a:t>
            </a: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18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000" spc="180" dirty="0">
                <a:latin typeface="Arial"/>
                <a:cs typeface="Arial"/>
              </a:rPr>
              <a:t>* </a:t>
            </a:r>
            <a:r>
              <a:rPr sz="1000" spc="45" dirty="0">
                <a:latin typeface="Arial"/>
                <a:cs typeface="Arial"/>
              </a:rPr>
              <a:t>ManagedArrayOffset;  </a:t>
            </a:r>
            <a:r>
              <a:rPr sz="1000" spc="11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000" spc="19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0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NumManagedArrays;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008000"/>
                </a:solidFill>
                <a:latin typeface="Arial"/>
                <a:cs typeface="Arial"/>
              </a:rPr>
              <a:t>// ... </a:t>
            </a:r>
            <a:r>
              <a:rPr lang="ko-KR" altLang="en-US" sz="1000" dirty="0" smtClean="0">
                <a:solidFill>
                  <a:srgbClr val="008000"/>
                </a:solidFill>
                <a:latin typeface="Arial"/>
                <a:cs typeface="Arial"/>
              </a:rPr>
              <a:t>밑으로도 계속</a:t>
            </a:r>
            <a:endParaRPr sz="1000" dirty="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8478" y="3254502"/>
            <a:ext cx="1114425" cy="248920"/>
          </a:xfrm>
          <a:prstGeom prst="rect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1565"/>
              </a:lnSpc>
            </a:pPr>
            <a:r>
              <a:rPr sz="1400" spc="85" dirty="0">
                <a:solidFill>
                  <a:srgbClr val="2B91AE"/>
                </a:solidFill>
                <a:latin typeface="Arial"/>
                <a:cs typeface="Arial"/>
              </a:rPr>
              <a:t>Archetype</a:t>
            </a:r>
            <a:r>
              <a:rPr sz="1400" spc="85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9284" y="2990088"/>
            <a:ext cx="3531235" cy="7378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84"/>
              </a:spcBef>
            </a:pPr>
            <a:r>
              <a:rPr sz="1400" spc="125" dirty="0">
                <a:solidFill>
                  <a:srgbClr val="0000FF"/>
                </a:solidFill>
                <a:latin typeface="Arial"/>
                <a:cs typeface="Arial"/>
              </a:rPr>
              <a:t>void</a:t>
            </a:r>
            <a:r>
              <a:rPr sz="1400" spc="3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90" dirty="0">
                <a:latin typeface="Arial"/>
                <a:cs typeface="Arial"/>
              </a:rPr>
              <a:t>AddArchetypeIfMatching(</a:t>
            </a:r>
            <a:endParaRPr sz="1400">
              <a:latin typeface="Arial"/>
              <a:cs typeface="Arial"/>
            </a:endParaRPr>
          </a:p>
          <a:p>
            <a:pPr marL="1569085">
              <a:lnSpc>
                <a:spcPct val="100000"/>
              </a:lnSpc>
            </a:pPr>
            <a:r>
              <a:rPr sz="1400" spc="114" dirty="0">
                <a:latin typeface="Arial"/>
                <a:cs typeface="Arial"/>
              </a:rPr>
              <a:t>archetype,</a:t>
            </a:r>
            <a:endParaRPr sz="1400">
              <a:latin typeface="Arial"/>
              <a:cs typeface="Arial"/>
            </a:endParaRPr>
          </a:p>
          <a:p>
            <a:pPr marL="485775">
              <a:lnSpc>
                <a:spcPct val="100000"/>
              </a:lnSpc>
            </a:pPr>
            <a:r>
              <a:rPr sz="1400" spc="95" dirty="0">
                <a:solidFill>
                  <a:srgbClr val="2B91AE"/>
                </a:solidFill>
                <a:latin typeface="Arial"/>
                <a:cs typeface="Arial"/>
              </a:rPr>
              <a:t>EntityQueryData</a:t>
            </a:r>
            <a:r>
              <a:rPr sz="1400" spc="95" dirty="0">
                <a:latin typeface="Arial"/>
                <a:cs typeface="Arial"/>
              </a:rPr>
              <a:t>*</a:t>
            </a:r>
            <a:r>
              <a:rPr sz="1400" spc="375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query)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23945" y="2217420"/>
            <a:ext cx="4194175" cy="535305"/>
          </a:xfrm>
          <a:custGeom>
            <a:avLst/>
            <a:gdLst/>
            <a:ahLst/>
            <a:cxnLst/>
            <a:rect l="l" t="t" r="r" b="b"/>
            <a:pathLst>
              <a:path w="4194175" h="535305">
                <a:moveTo>
                  <a:pt x="0" y="286638"/>
                </a:moveTo>
                <a:lnTo>
                  <a:pt x="609726" y="445769"/>
                </a:lnTo>
                <a:lnTo>
                  <a:pt x="609726" y="534924"/>
                </a:lnTo>
                <a:lnTo>
                  <a:pt x="4194175" y="534924"/>
                </a:lnTo>
                <a:lnTo>
                  <a:pt x="4194175" y="312038"/>
                </a:lnTo>
                <a:lnTo>
                  <a:pt x="609726" y="312038"/>
                </a:lnTo>
                <a:lnTo>
                  <a:pt x="0" y="286638"/>
                </a:lnTo>
                <a:close/>
              </a:path>
              <a:path w="4194175" h="535305">
                <a:moveTo>
                  <a:pt x="4194175" y="0"/>
                </a:moveTo>
                <a:lnTo>
                  <a:pt x="609726" y="0"/>
                </a:lnTo>
                <a:lnTo>
                  <a:pt x="609726" y="312038"/>
                </a:lnTo>
                <a:lnTo>
                  <a:pt x="4194175" y="312038"/>
                </a:lnTo>
                <a:lnTo>
                  <a:pt x="419417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60545" y="2335529"/>
            <a:ext cx="33318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ko-KR" altLang="en-US"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거대한 </a:t>
            </a:r>
            <a:r>
              <a:rPr lang="en-US" altLang="ko-KR"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Struct</a:t>
            </a:r>
            <a:r>
              <a:rPr lang="en-US" altLang="ko-KR" sz="1600" dirty="0" smtClean="0">
                <a:latin typeface="Noto Sans CJK JP Regular"/>
                <a:cs typeface="Noto Sans CJK JP Regular"/>
              </a:rPr>
              <a:t> </a:t>
            </a:r>
            <a:r>
              <a:rPr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(ECS</a:t>
            </a:r>
            <a:r>
              <a:rPr lang="ko-KR" altLang="en-US"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에서 인용</a:t>
            </a:r>
            <a:r>
              <a:rPr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15840" y="3704590"/>
            <a:ext cx="3962400" cy="1329690"/>
          </a:xfrm>
          <a:custGeom>
            <a:avLst/>
            <a:gdLst/>
            <a:ahLst/>
            <a:cxnLst/>
            <a:rect l="l" t="t" r="r" b="b"/>
            <a:pathLst>
              <a:path w="3962400" h="1329689">
                <a:moveTo>
                  <a:pt x="3962400" y="302006"/>
                </a:moveTo>
                <a:lnTo>
                  <a:pt x="0" y="302006"/>
                </a:lnTo>
                <a:lnTo>
                  <a:pt x="0" y="1329182"/>
                </a:lnTo>
                <a:lnTo>
                  <a:pt x="3962400" y="1329182"/>
                </a:lnTo>
                <a:lnTo>
                  <a:pt x="3962400" y="302006"/>
                </a:lnTo>
                <a:close/>
              </a:path>
              <a:path w="3962400" h="1329689">
                <a:moveTo>
                  <a:pt x="1023365" y="0"/>
                </a:moveTo>
                <a:lnTo>
                  <a:pt x="660400" y="302006"/>
                </a:lnTo>
                <a:lnTo>
                  <a:pt x="1651000" y="302006"/>
                </a:lnTo>
                <a:lnTo>
                  <a:pt x="102336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97882" y="4005783"/>
            <a:ext cx="3802379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포인터로 참조하는 것은 </a:t>
            </a:r>
            <a:r>
              <a:rPr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OK</a:t>
            </a:r>
            <a:endParaRPr sz="1600" dirty="0">
              <a:latin typeface="Noto Sans CJK JP Regular"/>
              <a:cs typeface="Noto Sans CJK JP Regular"/>
            </a:endParaRPr>
          </a:p>
          <a:p>
            <a:pPr marL="12700" marR="5080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（</a:t>
            </a:r>
            <a:r>
              <a:rPr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r>
              <a:rPr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1600" spc="-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</a:t>
            </a:r>
            <a:r>
              <a:rPr lang="ko-KR" altLang="en-US" sz="1600" spc="-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는 기본메모리를 사용하거나 여러가지 특수성이 있기 때문에 일반론 적용 할 수 없음</a:t>
            </a:r>
            <a:r>
              <a:rPr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）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487" y="1458467"/>
            <a:ext cx="4572000" cy="3108960"/>
          </a:xfrm>
          <a:custGeom>
            <a:avLst/>
            <a:gdLst/>
            <a:ahLst/>
            <a:cxnLst/>
            <a:rect l="l" t="t" r="r" b="b"/>
            <a:pathLst>
              <a:path w="4572000" h="3108960">
                <a:moveTo>
                  <a:pt x="0" y="3108960"/>
                </a:moveTo>
                <a:lnTo>
                  <a:pt x="4572000" y="3108960"/>
                </a:lnTo>
                <a:lnTo>
                  <a:pt x="4572000" y="0"/>
                </a:lnTo>
                <a:lnTo>
                  <a:pt x="0" y="0"/>
                </a:lnTo>
                <a:lnTo>
                  <a:pt x="0" y="3108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142" y="1480769"/>
            <a:ext cx="297688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70" dirty="0">
                <a:latin typeface="Arial"/>
                <a:cs typeface="Arial"/>
              </a:rPr>
              <a:t>Normal(Vector3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120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142" y="2547950"/>
            <a:ext cx="28790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225" dirty="0">
                <a:latin typeface="Arial"/>
                <a:cs typeface="Arial"/>
              </a:rPr>
              <a:t>In(</a:t>
            </a: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400" spc="80" dirty="0">
                <a:latin typeface="Arial"/>
                <a:cs typeface="Arial"/>
              </a:rPr>
              <a:t>Vector3</a:t>
            </a:r>
            <a:r>
              <a:rPr sz="1400" spc="434" dirty="0">
                <a:latin typeface="Arial"/>
                <a:cs typeface="Arial"/>
              </a:rPr>
              <a:t> </a:t>
            </a:r>
            <a:r>
              <a:rPr sz="1400" spc="120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142" y="2761869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142" y="3188589"/>
            <a:ext cx="307721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160" dirty="0">
                <a:latin typeface="Arial"/>
                <a:cs typeface="Arial"/>
              </a:rPr>
              <a:t>Ref(</a:t>
            </a: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400" spc="80" dirty="0">
                <a:latin typeface="Arial"/>
                <a:cs typeface="Arial"/>
              </a:rPr>
              <a:t>Vector3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25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142" y="4257243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4422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/>
              <a:t>Avoid </a:t>
            </a:r>
            <a:r>
              <a:rPr sz="2800" spc="-60" dirty="0"/>
              <a:t>the </a:t>
            </a:r>
            <a:r>
              <a:rPr sz="2800" spc="-125" dirty="0"/>
              <a:t>copy,</a:t>
            </a:r>
            <a:r>
              <a:rPr sz="2800" spc="-130" dirty="0"/>
              <a:t> </a:t>
            </a:r>
            <a:r>
              <a:rPr sz="2800" spc="-114" dirty="0"/>
              <a:t>Everywhere</a:t>
            </a:r>
            <a:endParaRPr sz="2800"/>
          </a:p>
        </p:txBody>
      </p:sp>
      <p:sp>
        <p:nvSpPr>
          <p:cNvPr id="9" name="object 9"/>
          <p:cNvSpPr/>
          <p:nvPr/>
        </p:nvSpPr>
        <p:spPr>
          <a:xfrm>
            <a:off x="3774059" y="2267711"/>
            <a:ext cx="4385945" cy="829310"/>
          </a:xfrm>
          <a:custGeom>
            <a:avLst/>
            <a:gdLst/>
            <a:ahLst/>
            <a:cxnLst/>
            <a:rect l="l" t="t" r="r" b="b"/>
            <a:pathLst>
              <a:path w="4385945" h="829310">
                <a:moveTo>
                  <a:pt x="4385437" y="0"/>
                </a:moveTo>
                <a:lnTo>
                  <a:pt x="797940" y="0"/>
                </a:lnTo>
                <a:lnTo>
                  <a:pt x="797940" y="483615"/>
                </a:lnTo>
                <a:lnTo>
                  <a:pt x="0" y="490855"/>
                </a:lnTo>
                <a:lnTo>
                  <a:pt x="797940" y="690880"/>
                </a:lnTo>
                <a:lnTo>
                  <a:pt x="797940" y="829056"/>
                </a:lnTo>
                <a:lnTo>
                  <a:pt x="4385437" y="829056"/>
                </a:lnTo>
                <a:lnTo>
                  <a:pt x="4385437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52009" y="2410790"/>
            <a:ext cx="343090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그래서 등장하는 새로운 키워드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7976" y="2655188"/>
            <a:ext cx="419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“i</a:t>
            </a:r>
            <a:r>
              <a:rPr sz="1600" spc="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n</a:t>
            </a:r>
            <a:r>
              <a:rPr sz="16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”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5000" y="2515143"/>
            <a:ext cx="274320" cy="302260"/>
          </a:xfrm>
          <a:custGeom>
            <a:avLst/>
            <a:gdLst/>
            <a:ahLst/>
            <a:cxnLst/>
            <a:rect l="l" t="t" r="r" b="b"/>
            <a:pathLst>
              <a:path w="274319" h="302260">
                <a:moveTo>
                  <a:pt x="0" y="301751"/>
                </a:moveTo>
                <a:lnTo>
                  <a:pt x="274319" y="301751"/>
                </a:lnTo>
                <a:lnTo>
                  <a:pt x="274319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6996" y="4040123"/>
            <a:ext cx="3810000" cy="411480"/>
          </a:xfrm>
          <a:custGeom>
            <a:avLst/>
            <a:gdLst/>
            <a:ahLst/>
            <a:cxnLst/>
            <a:rect l="l" t="t" r="r" b="b"/>
            <a:pathLst>
              <a:path w="3810000" h="411479">
                <a:moveTo>
                  <a:pt x="0" y="22529"/>
                </a:moveTo>
                <a:lnTo>
                  <a:pt x="532891" y="171450"/>
                </a:lnTo>
                <a:lnTo>
                  <a:pt x="532891" y="411480"/>
                </a:lnTo>
                <a:lnTo>
                  <a:pt x="3809492" y="411480"/>
                </a:lnTo>
                <a:lnTo>
                  <a:pt x="3809492" y="68579"/>
                </a:lnTo>
                <a:lnTo>
                  <a:pt x="532891" y="68579"/>
                </a:lnTo>
                <a:lnTo>
                  <a:pt x="0" y="22529"/>
                </a:lnTo>
                <a:close/>
              </a:path>
              <a:path w="3810000" h="411479">
                <a:moveTo>
                  <a:pt x="3809492" y="0"/>
                </a:moveTo>
                <a:lnTo>
                  <a:pt x="532891" y="0"/>
                </a:lnTo>
                <a:lnTo>
                  <a:pt x="532891" y="68579"/>
                </a:lnTo>
                <a:lnTo>
                  <a:pt x="3809492" y="68579"/>
                </a:lnTo>
                <a:lnTo>
                  <a:pt x="3809492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3050" y="4130750"/>
            <a:ext cx="29730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(</a:t>
            </a:r>
            <a:r>
              <a:rPr lang="ko-KR" altLang="en-US" sz="12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이 예제 자체는 아무런 의미가 없습니다</a:t>
            </a:r>
            <a:r>
              <a:rPr lang="en-US" altLang="ko-KR" sz="12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r>
              <a:rPr sz="12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endParaRPr sz="1200" dirty="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45</a:t>
            </a:fld>
            <a:endParaRPr spc="1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487" y="1458467"/>
            <a:ext cx="4572000" cy="3108960"/>
          </a:xfrm>
          <a:custGeom>
            <a:avLst/>
            <a:gdLst/>
            <a:ahLst/>
            <a:cxnLst/>
            <a:rect l="l" t="t" r="r" b="b"/>
            <a:pathLst>
              <a:path w="4572000" h="3108960">
                <a:moveTo>
                  <a:pt x="0" y="3108960"/>
                </a:moveTo>
                <a:lnTo>
                  <a:pt x="4572000" y="3108960"/>
                </a:lnTo>
                <a:lnTo>
                  <a:pt x="4572000" y="0"/>
                </a:lnTo>
                <a:lnTo>
                  <a:pt x="0" y="0"/>
                </a:lnTo>
                <a:lnTo>
                  <a:pt x="0" y="3108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142" y="1480769"/>
            <a:ext cx="297688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70" dirty="0">
                <a:latin typeface="Arial"/>
                <a:cs typeface="Arial"/>
              </a:rPr>
              <a:t>Normal(Vector3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120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142" y="2121535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142" y="2547950"/>
            <a:ext cx="28790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225" dirty="0">
                <a:latin typeface="Arial"/>
                <a:cs typeface="Arial"/>
              </a:rPr>
              <a:t>In(</a:t>
            </a: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400" spc="80" dirty="0">
                <a:latin typeface="Arial"/>
                <a:cs typeface="Arial"/>
              </a:rPr>
              <a:t>Vector3</a:t>
            </a:r>
            <a:r>
              <a:rPr sz="1400" spc="434" dirty="0">
                <a:latin typeface="Arial"/>
                <a:cs typeface="Arial"/>
              </a:rPr>
              <a:t> </a:t>
            </a:r>
            <a:r>
              <a:rPr sz="1400" spc="120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142" y="3188589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142" y="3615004"/>
            <a:ext cx="30772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160" dirty="0">
                <a:latin typeface="Arial"/>
                <a:cs typeface="Arial"/>
              </a:rPr>
              <a:t>Ref(</a:t>
            </a: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400" spc="80" dirty="0">
                <a:latin typeface="Arial"/>
                <a:cs typeface="Arial"/>
              </a:rPr>
              <a:t>Vector3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25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142" y="4257243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4422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/>
              <a:t>Avoid </a:t>
            </a:r>
            <a:r>
              <a:rPr sz="2800" spc="-60" dirty="0"/>
              <a:t>the </a:t>
            </a:r>
            <a:r>
              <a:rPr sz="2800" spc="-125" dirty="0"/>
              <a:t>copy,</a:t>
            </a:r>
            <a:r>
              <a:rPr sz="2800" spc="-130" dirty="0"/>
              <a:t> </a:t>
            </a:r>
            <a:r>
              <a:rPr sz="2800" spc="-114" dirty="0"/>
              <a:t>Everywhere</a:t>
            </a:r>
            <a:endParaRPr sz="2800"/>
          </a:p>
        </p:txBody>
      </p:sp>
      <p:sp>
        <p:nvSpPr>
          <p:cNvPr id="10" name="object 10"/>
          <p:cNvSpPr/>
          <p:nvPr/>
        </p:nvSpPr>
        <p:spPr>
          <a:xfrm>
            <a:off x="3674617" y="1805939"/>
            <a:ext cx="4355465" cy="830580"/>
          </a:xfrm>
          <a:custGeom>
            <a:avLst/>
            <a:gdLst/>
            <a:ahLst/>
            <a:cxnLst/>
            <a:rect l="l" t="t" r="r" b="b"/>
            <a:pathLst>
              <a:path w="4355465" h="830580">
                <a:moveTo>
                  <a:pt x="0" y="49402"/>
                </a:moveTo>
                <a:lnTo>
                  <a:pt x="767842" y="346075"/>
                </a:lnTo>
                <a:lnTo>
                  <a:pt x="767842" y="830580"/>
                </a:lnTo>
                <a:lnTo>
                  <a:pt x="4355338" y="830580"/>
                </a:lnTo>
                <a:lnTo>
                  <a:pt x="4355338" y="138430"/>
                </a:lnTo>
                <a:lnTo>
                  <a:pt x="767842" y="138430"/>
                </a:lnTo>
                <a:lnTo>
                  <a:pt x="0" y="49402"/>
                </a:lnTo>
                <a:close/>
              </a:path>
              <a:path w="4355465" h="830580">
                <a:moveTo>
                  <a:pt x="4355338" y="0"/>
                </a:moveTo>
                <a:lnTo>
                  <a:pt x="767842" y="0"/>
                </a:lnTo>
                <a:lnTo>
                  <a:pt x="767842" y="138430"/>
                </a:lnTo>
                <a:lnTo>
                  <a:pt x="4355338" y="138430"/>
                </a:lnTo>
                <a:lnTo>
                  <a:pt x="4355338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51753" y="2072081"/>
            <a:ext cx="1168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Normal(v3);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83380" y="2785872"/>
            <a:ext cx="4333240" cy="871855"/>
          </a:xfrm>
          <a:custGeom>
            <a:avLst/>
            <a:gdLst/>
            <a:ahLst/>
            <a:cxnLst/>
            <a:rect l="l" t="t" r="r" b="b"/>
            <a:pathLst>
              <a:path w="4333240" h="871854">
                <a:moveTo>
                  <a:pt x="0" y="0"/>
                </a:moveTo>
                <a:lnTo>
                  <a:pt x="745363" y="387222"/>
                </a:lnTo>
                <a:lnTo>
                  <a:pt x="745363" y="871727"/>
                </a:lnTo>
                <a:lnTo>
                  <a:pt x="4332859" y="871727"/>
                </a:lnTo>
                <a:lnTo>
                  <a:pt x="4332859" y="179577"/>
                </a:lnTo>
                <a:lnTo>
                  <a:pt x="745363" y="179577"/>
                </a:lnTo>
                <a:lnTo>
                  <a:pt x="0" y="0"/>
                </a:lnTo>
                <a:close/>
              </a:path>
              <a:path w="4333240" h="871854">
                <a:moveTo>
                  <a:pt x="4332859" y="41147"/>
                </a:moveTo>
                <a:lnTo>
                  <a:pt x="745363" y="41147"/>
                </a:lnTo>
                <a:lnTo>
                  <a:pt x="745363" y="179577"/>
                </a:lnTo>
                <a:lnTo>
                  <a:pt x="4332859" y="179577"/>
                </a:lnTo>
                <a:lnTo>
                  <a:pt x="4332859" y="41147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02197" y="3093847"/>
            <a:ext cx="641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In(v3</a:t>
            </a:r>
            <a:r>
              <a:rPr sz="16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r>
              <a:rPr sz="1600" spc="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;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19271" y="3853179"/>
            <a:ext cx="4197350" cy="904875"/>
          </a:xfrm>
          <a:custGeom>
            <a:avLst/>
            <a:gdLst/>
            <a:ahLst/>
            <a:cxnLst/>
            <a:rect l="l" t="t" r="r" b="b"/>
            <a:pathLst>
              <a:path w="4197350" h="904875">
                <a:moveTo>
                  <a:pt x="0" y="0"/>
                </a:moveTo>
                <a:lnTo>
                  <a:pt x="609473" y="420243"/>
                </a:lnTo>
                <a:lnTo>
                  <a:pt x="609473" y="904748"/>
                </a:lnTo>
                <a:lnTo>
                  <a:pt x="4196969" y="904748"/>
                </a:lnTo>
                <a:lnTo>
                  <a:pt x="4196969" y="212598"/>
                </a:lnTo>
                <a:lnTo>
                  <a:pt x="609473" y="212598"/>
                </a:lnTo>
                <a:lnTo>
                  <a:pt x="0" y="0"/>
                </a:lnTo>
                <a:close/>
              </a:path>
              <a:path w="4197350" h="904875">
                <a:moveTo>
                  <a:pt x="4196969" y="74168"/>
                </a:moveTo>
                <a:lnTo>
                  <a:pt x="609473" y="74168"/>
                </a:lnTo>
                <a:lnTo>
                  <a:pt x="609473" y="212598"/>
                </a:lnTo>
                <a:lnTo>
                  <a:pt x="4196969" y="212598"/>
                </a:lnTo>
                <a:lnTo>
                  <a:pt x="4196969" y="74168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87314" y="4194149"/>
            <a:ext cx="1071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Ref(ref</a:t>
            </a:r>
            <a:r>
              <a:rPr sz="1600" spc="-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v3);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50764" y="589787"/>
            <a:ext cx="3587750" cy="1057910"/>
          </a:xfrm>
          <a:custGeom>
            <a:avLst/>
            <a:gdLst/>
            <a:ahLst/>
            <a:cxnLst/>
            <a:rect l="l" t="t" r="r" b="b"/>
            <a:pathLst>
              <a:path w="3587750" h="1057910">
                <a:moveTo>
                  <a:pt x="1494789" y="829056"/>
                </a:moveTo>
                <a:lnTo>
                  <a:pt x="597915" y="829056"/>
                </a:lnTo>
                <a:lnTo>
                  <a:pt x="302387" y="1057783"/>
                </a:lnTo>
                <a:lnTo>
                  <a:pt x="1494789" y="829056"/>
                </a:lnTo>
                <a:close/>
              </a:path>
              <a:path w="3587750" h="1057910">
                <a:moveTo>
                  <a:pt x="3587495" y="0"/>
                </a:moveTo>
                <a:lnTo>
                  <a:pt x="0" y="0"/>
                </a:lnTo>
                <a:lnTo>
                  <a:pt x="0" y="829056"/>
                </a:lnTo>
                <a:lnTo>
                  <a:pt x="3587495" y="829056"/>
                </a:lnTo>
                <a:lnTo>
                  <a:pt x="358749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28994" y="854405"/>
            <a:ext cx="14325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호출 측의 코드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46</a:t>
            </a:fld>
            <a:endParaRPr spc="1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487" y="1458467"/>
            <a:ext cx="4572000" cy="3108960"/>
          </a:xfrm>
          <a:custGeom>
            <a:avLst/>
            <a:gdLst/>
            <a:ahLst/>
            <a:cxnLst/>
            <a:rect l="l" t="t" r="r" b="b"/>
            <a:pathLst>
              <a:path w="4572000" h="3108960">
                <a:moveTo>
                  <a:pt x="0" y="3108960"/>
                </a:moveTo>
                <a:lnTo>
                  <a:pt x="4572000" y="3108960"/>
                </a:lnTo>
                <a:lnTo>
                  <a:pt x="4572000" y="0"/>
                </a:lnTo>
                <a:lnTo>
                  <a:pt x="0" y="0"/>
                </a:lnTo>
                <a:lnTo>
                  <a:pt x="0" y="3108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142" y="1480769"/>
            <a:ext cx="297688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70" dirty="0">
                <a:latin typeface="Arial"/>
                <a:cs typeface="Arial"/>
              </a:rPr>
              <a:t>Normal(Vector3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120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142" y="2121535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142" y="2547950"/>
            <a:ext cx="28790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225" dirty="0">
                <a:latin typeface="Arial"/>
                <a:cs typeface="Arial"/>
              </a:rPr>
              <a:t>In(</a:t>
            </a: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400" spc="80" dirty="0">
                <a:latin typeface="Arial"/>
                <a:cs typeface="Arial"/>
              </a:rPr>
              <a:t>Vector3</a:t>
            </a:r>
            <a:r>
              <a:rPr sz="1400" spc="434" dirty="0">
                <a:latin typeface="Arial"/>
                <a:cs typeface="Arial"/>
              </a:rPr>
              <a:t> </a:t>
            </a:r>
            <a:r>
              <a:rPr sz="1400" spc="120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142" y="3188589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142" y="3615004"/>
            <a:ext cx="30772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160" dirty="0">
                <a:latin typeface="Arial"/>
                <a:cs typeface="Arial"/>
              </a:rPr>
              <a:t>Ref(</a:t>
            </a: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400" spc="80" dirty="0">
                <a:latin typeface="Arial"/>
                <a:cs typeface="Arial"/>
              </a:rPr>
              <a:t>Vector3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25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142" y="4257243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4422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/>
              <a:t>Avoid </a:t>
            </a:r>
            <a:r>
              <a:rPr sz="2800" spc="-60" dirty="0"/>
              <a:t>the </a:t>
            </a:r>
            <a:r>
              <a:rPr sz="2800" spc="-125" dirty="0"/>
              <a:t>copy,</a:t>
            </a:r>
            <a:r>
              <a:rPr sz="2800" spc="-130" dirty="0"/>
              <a:t> </a:t>
            </a:r>
            <a:r>
              <a:rPr sz="2800" spc="-114" dirty="0"/>
              <a:t>Everywhere</a:t>
            </a:r>
            <a:endParaRPr sz="2800"/>
          </a:p>
        </p:txBody>
      </p:sp>
      <p:sp>
        <p:nvSpPr>
          <p:cNvPr id="10" name="object 10"/>
          <p:cNvSpPr/>
          <p:nvPr/>
        </p:nvSpPr>
        <p:spPr>
          <a:xfrm>
            <a:off x="6532371" y="1805939"/>
            <a:ext cx="2192655" cy="830580"/>
          </a:xfrm>
          <a:custGeom>
            <a:avLst/>
            <a:gdLst/>
            <a:ahLst/>
            <a:cxnLst/>
            <a:rect l="l" t="t" r="r" b="b"/>
            <a:pathLst>
              <a:path w="2192654" h="830580">
                <a:moveTo>
                  <a:pt x="0" y="49402"/>
                </a:moveTo>
                <a:lnTo>
                  <a:pt x="386587" y="346075"/>
                </a:lnTo>
                <a:lnTo>
                  <a:pt x="386587" y="830580"/>
                </a:lnTo>
                <a:lnTo>
                  <a:pt x="2192528" y="830580"/>
                </a:lnTo>
                <a:lnTo>
                  <a:pt x="2192528" y="138430"/>
                </a:lnTo>
                <a:lnTo>
                  <a:pt x="386587" y="138430"/>
                </a:lnTo>
                <a:lnTo>
                  <a:pt x="0" y="49402"/>
                </a:lnTo>
                <a:close/>
              </a:path>
              <a:path w="2192654" h="830580">
                <a:moveTo>
                  <a:pt x="2192528" y="0"/>
                </a:moveTo>
                <a:lnTo>
                  <a:pt x="386587" y="0"/>
                </a:lnTo>
                <a:lnTo>
                  <a:pt x="386587" y="138430"/>
                </a:lnTo>
                <a:lnTo>
                  <a:pt x="2192528" y="138430"/>
                </a:lnTo>
                <a:lnTo>
                  <a:pt x="2192528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61606" y="1950465"/>
            <a:ext cx="1123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ldloc.0  </a:t>
            </a: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call</a:t>
            </a:r>
            <a:r>
              <a:rPr sz="1600" spc="-1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Noraml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30085" y="2785872"/>
            <a:ext cx="2181225" cy="871855"/>
          </a:xfrm>
          <a:custGeom>
            <a:avLst/>
            <a:gdLst/>
            <a:ahLst/>
            <a:cxnLst/>
            <a:rect l="l" t="t" r="r" b="b"/>
            <a:pathLst>
              <a:path w="2181225" h="871854">
                <a:moveTo>
                  <a:pt x="0" y="0"/>
                </a:moveTo>
                <a:lnTo>
                  <a:pt x="375158" y="387222"/>
                </a:lnTo>
                <a:lnTo>
                  <a:pt x="375158" y="871727"/>
                </a:lnTo>
                <a:lnTo>
                  <a:pt x="2181098" y="871727"/>
                </a:lnTo>
                <a:lnTo>
                  <a:pt x="2181098" y="179577"/>
                </a:lnTo>
                <a:lnTo>
                  <a:pt x="375158" y="179577"/>
                </a:lnTo>
                <a:lnTo>
                  <a:pt x="0" y="0"/>
                </a:lnTo>
                <a:close/>
              </a:path>
              <a:path w="2181225" h="871854">
                <a:moveTo>
                  <a:pt x="2181098" y="41147"/>
                </a:moveTo>
                <a:lnTo>
                  <a:pt x="375158" y="41147"/>
                </a:lnTo>
                <a:lnTo>
                  <a:pt x="375158" y="179577"/>
                </a:lnTo>
                <a:lnTo>
                  <a:pt x="2181098" y="179577"/>
                </a:lnTo>
                <a:lnTo>
                  <a:pt x="2181098" y="41147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14641" y="2971926"/>
            <a:ext cx="791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</a:t>
            </a:r>
            <a:r>
              <a:rPr sz="16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</a:t>
            </a:r>
            <a:r>
              <a:rPr sz="16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</a:t>
            </a:r>
            <a:r>
              <a:rPr sz="16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oc</a:t>
            </a:r>
            <a:r>
              <a:rPr sz="16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.0  call</a:t>
            </a:r>
            <a:r>
              <a:rPr sz="1600" spc="-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In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98411" y="3853179"/>
            <a:ext cx="2113280" cy="904875"/>
          </a:xfrm>
          <a:custGeom>
            <a:avLst/>
            <a:gdLst/>
            <a:ahLst/>
            <a:cxnLst/>
            <a:rect l="l" t="t" r="r" b="b"/>
            <a:pathLst>
              <a:path w="2113279" h="904875">
                <a:moveTo>
                  <a:pt x="0" y="0"/>
                </a:moveTo>
                <a:lnTo>
                  <a:pt x="306832" y="420243"/>
                </a:lnTo>
                <a:lnTo>
                  <a:pt x="306832" y="904748"/>
                </a:lnTo>
                <a:lnTo>
                  <a:pt x="2112772" y="904748"/>
                </a:lnTo>
                <a:lnTo>
                  <a:pt x="2112772" y="212598"/>
                </a:lnTo>
                <a:lnTo>
                  <a:pt x="306832" y="212598"/>
                </a:lnTo>
                <a:lnTo>
                  <a:pt x="0" y="0"/>
                </a:lnTo>
                <a:close/>
              </a:path>
              <a:path w="2113279" h="904875">
                <a:moveTo>
                  <a:pt x="2112772" y="74168"/>
                </a:moveTo>
                <a:lnTo>
                  <a:pt x="306832" y="74168"/>
                </a:lnTo>
                <a:lnTo>
                  <a:pt x="306832" y="212598"/>
                </a:lnTo>
                <a:lnTo>
                  <a:pt x="2112772" y="212598"/>
                </a:lnTo>
                <a:lnTo>
                  <a:pt x="2112772" y="74168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14641" y="4071620"/>
            <a:ext cx="791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</a:t>
            </a: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16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</a:t>
            </a:r>
            <a:r>
              <a:rPr sz="16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.0</a:t>
            </a:r>
            <a:endParaRPr sz="1600">
              <a:latin typeface="Noto Sans CJK JP Regular"/>
              <a:cs typeface="Noto Sans CJK JP Regular"/>
            </a:endParaRPr>
          </a:p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call</a:t>
            </a:r>
            <a:r>
              <a:rPr sz="1600" spc="-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Ref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21709" y="1805939"/>
            <a:ext cx="2386965" cy="830580"/>
          </a:xfrm>
          <a:custGeom>
            <a:avLst/>
            <a:gdLst/>
            <a:ahLst/>
            <a:cxnLst/>
            <a:rect l="l" t="t" r="r" b="b"/>
            <a:pathLst>
              <a:path w="2386965" h="830580">
                <a:moveTo>
                  <a:pt x="0" y="49402"/>
                </a:moveTo>
                <a:lnTo>
                  <a:pt x="420750" y="346075"/>
                </a:lnTo>
                <a:lnTo>
                  <a:pt x="420750" y="830580"/>
                </a:lnTo>
                <a:lnTo>
                  <a:pt x="2386711" y="830580"/>
                </a:lnTo>
                <a:lnTo>
                  <a:pt x="2386711" y="138430"/>
                </a:lnTo>
                <a:lnTo>
                  <a:pt x="420750" y="138430"/>
                </a:lnTo>
                <a:lnTo>
                  <a:pt x="0" y="49402"/>
                </a:lnTo>
                <a:close/>
              </a:path>
              <a:path w="2386965" h="830580">
                <a:moveTo>
                  <a:pt x="2386711" y="0"/>
                </a:moveTo>
                <a:lnTo>
                  <a:pt x="420750" y="0"/>
                </a:lnTo>
                <a:lnTo>
                  <a:pt x="420750" y="138430"/>
                </a:lnTo>
                <a:lnTo>
                  <a:pt x="2386711" y="138430"/>
                </a:lnTo>
                <a:lnTo>
                  <a:pt x="2386711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42509" y="2072081"/>
            <a:ext cx="1168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Normal(v3);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20058" y="2785872"/>
            <a:ext cx="2376170" cy="871855"/>
          </a:xfrm>
          <a:custGeom>
            <a:avLst/>
            <a:gdLst/>
            <a:ahLst/>
            <a:cxnLst/>
            <a:rect l="l" t="t" r="r" b="b"/>
            <a:pathLst>
              <a:path w="2376170" h="871854">
                <a:moveTo>
                  <a:pt x="0" y="0"/>
                </a:moveTo>
                <a:lnTo>
                  <a:pt x="408686" y="387222"/>
                </a:lnTo>
                <a:lnTo>
                  <a:pt x="408686" y="871727"/>
                </a:lnTo>
                <a:lnTo>
                  <a:pt x="2376169" y="871727"/>
                </a:lnTo>
                <a:lnTo>
                  <a:pt x="2376169" y="179577"/>
                </a:lnTo>
                <a:lnTo>
                  <a:pt x="408686" y="179577"/>
                </a:lnTo>
                <a:lnTo>
                  <a:pt x="0" y="0"/>
                </a:lnTo>
                <a:close/>
              </a:path>
              <a:path w="2376170" h="871854">
                <a:moveTo>
                  <a:pt x="2376169" y="41147"/>
                </a:moveTo>
                <a:lnTo>
                  <a:pt x="408686" y="41147"/>
                </a:lnTo>
                <a:lnTo>
                  <a:pt x="408686" y="179577"/>
                </a:lnTo>
                <a:lnTo>
                  <a:pt x="2376169" y="179577"/>
                </a:lnTo>
                <a:lnTo>
                  <a:pt x="2376169" y="41147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91429" y="3093847"/>
            <a:ext cx="641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In(v3</a:t>
            </a:r>
            <a:r>
              <a:rPr sz="16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r>
              <a:rPr sz="1600" spc="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;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94479" y="3853179"/>
            <a:ext cx="2301875" cy="904875"/>
          </a:xfrm>
          <a:custGeom>
            <a:avLst/>
            <a:gdLst/>
            <a:ahLst/>
            <a:cxnLst/>
            <a:rect l="l" t="t" r="r" b="b"/>
            <a:pathLst>
              <a:path w="2301875" h="904875">
                <a:moveTo>
                  <a:pt x="0" y="0"/>
                </a:moveTo>
                <a:lnTo>
                  <a:pt x="334264" y="420243"/>
                </a:lnTo>
                <a:lnTo>
                  <a:pt x="334264" y="904748"/>
                </a:lnTo>
                <a:lnTo>
                  <a:pt x="2301748" y="904748"/>
                </a:lnTo>
                <a:lnTo>
                  <a:pt x="2301748" y="212598"/>
                </a:lnTo>
                <a:lnTo>
                  <a:pt x="334264" y="212598"/>
                </a:lnTo>
                <a:lnTo>
                  <a:pt x="0" y="0"/>
                </a:lnTo>
                <a:close/>
              </a:path>
              <a:path w="2301875" h="904875">
                <a:moveTo>
                  <a:pt x="2301748" y="74168"/>
                </a:moveTo>
                <a:lnTo>
                  <a:pt x="334264" y="74168"/>
                </a:lnTo>
                <a:lnTo>
                  <a:pt x="334264" y="212598"/>
                </a:lnTo>
                <a:lnTo>
                  <a:pt x="2301748" y="212598"/>
                </a:lnTo>
                <a:lnTo>
                  <a:pt x="2301748" y="74168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76546" y="4194149"/>
            <a:ext cx="1071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Ref(ref</a:t>
            </a:r>
            <a:r>
              <a:rPr sz="1600" spc="-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v3);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50764" y="589787"/>
            <a:ext cx="3587750" cy="1078230"/>
          </a:xfrm>
          <a:custGeom>
            <a:avLst/>
            <a:gdLst/>
            <a:ahLst/>
            <a:cxnLst/>
            <a:rect l="l" t="t" r="r" b="b"/>
            <a:pathLst>
              <a:path w="3587750" h="1078230">
                <a:moveTo>
                  <a:pt x="2989580" y="829056"/>
                </a:moveTo>
                <a:lnTo>
                  <a:pt x="2092706" y="829056"/>
                </a:lnTo>
                <a:lnTo>
                  <a:pt x="2472943" y="1077849"/>
                </a:lnTo>
                <a:lnTo>
                  <a:pt x="2989580" y="829056"/>
                </a:lnTo>
                <a:close/>
              </a:path>
              <a:path w="3587750" h="1078230">
                <a:moveTo>
                  <a:pt x="3587495" y="0"/>
                </a:moveTo>
                <a:lnTo>
                  <a:pt x="0" y="0"/>
                </a:lnTo>
                <a:lnTo>
                  <a:pt x="0" y="829056"/>
                </a:lnTo>
                <a:lnTo>
                  <a:pt x="3587495" y="829056"/>
                </a:lnTo>
                <a:lnTo>
                  <a:pt x="358749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42354" y="854405"/>
            <a:ext cx="10058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호출측의</a:t>
            </a:r>
            <a:r>
              <a:rPr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IL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47</a:t>
            </a:fld>
            <a:endParaRPr spc="1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487" y="1458467"/>
            <a:ext cx="4572000" cy="3108960"/>
          </a:xfrm>
          <a:custGeom>
            <a:avLst/>
            <a:gdLst/>
            <a:ahLst/>
            <a:cxnLst/>
            <a:rect l="l" t="t" r="r" b="b"/>
            <a:pathLst>
              <a:path w="4572000" h="3108960">
                <a:moveTo>
                  <a:pt x="0" y="3108960"/>
                </a:moveTo>
                <a:lnTo>
                  <a:pt x="4572000" y="3108960"/>
                </a:lnTo>
                <a:lnTo>
                  <a:pt x="4572000" y="0"/>
                </a:lnTo>
                <a:lnTo>
                  <a:pt x="0" y="0"/>
                </a:lnTo>
                <a:lnTo>
                  <a:pt x="0" y="3108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5142" y="2523870"/>
            <a:ext cx="2879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70" dirty="0">
                <a:solidFill>
                  <a:srgbClr val="0000FF"/>
                </a:solidFill>
                <a:latin typeface="Arial"/>
                <a:cs typeface="Arial"/>
              </a:rPr>
              <a:t>stati</a:t>
            </a:r>
            <a:r>
              <a:rPr sz="2400" spc="-1785" baseline="-27777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呼</a:t>
            </a:r>
            <a:r>
              <a:rPr sz="1400" spc="7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814" baseline="-27777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び</a:t>
            </a:r>
            <a:r>
              <a:rPr sz="1400" spc="-150" dirty="0">
                <a:latin typeface="Arial"/>
                <a:cs typeface="Arial"/>
              </a:rPr>
              <a:t>vo</a:t>
            </a:r>
            <a:r>
              <a:rPr sz="2400" spc="-1875" baseline="-27777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方</a:t>
            </a:r>
            <a:r>
              <a:rPr sz="1400" spc="65" dirty="0">
                <a:latin typeface="Arial"/>
                <a:cs typeface="Arial"/>
              </a:rPr>
              <a:t>id</a:t>
            </a:r>
            <a:r>
              <a:rPr sz="2400" spc="-765" baseline="-27777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は</a:t>
            </a:r>
            <a:r>
              <a:rPr sz="1400" spc="100" dirty="0">
                <a:latin typeface="Arial"/>
                <a:cs typeface="Arial"/>
              </a:rPr>
              <a:t>I</a:t>
            </a:r>
            <a:r>
              <a:rPr sz="2400" spc="-1995" baseline="-27777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普</a:t>
            </a:r>
            <a:r>
              <a:rPr sz="1400" spc="25" dirty="0">
                <a:latin typeface="Arial"/>
                <a:cs typeface="Arial"/>
              </a:rPr>
              <a:t>n(</a:t>
            </a:r>
            <a:r>
              <a:rPr sz="2400" spc="-2010" baseline="-27777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通</a:t>
            </a:r>
            <a:r>
              <a:rPr sz="1400" spc="10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spc="-892" baseline="-27777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と</a:t>
            </a:r>
            <a:r>
              <a:rPr sz="1400" spc="-360" dirty="0">
                <a:latin typeface="Arial"/>
                <a:cs typeface="Arial"/>
              </a:rPr>
              <a:t>V</a:t>
            </a:r>
            <a:r>
              <a:rPr sz="2400" spc="-2107" baseline="-27777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</a:t>
            </a:r>
            <a:r>
              <a:rPr sz="1400" spc="-60" dirty="0">
                <a:latin typeface="Arial"/>
                <a:cs typeface="Arial"/>
              </a:rPr>
              <a:t>ec</a:t>
            </a:r>
            <a:r>
              <a:rPr sz="2400" spc="-2145" baseline="-27777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緒</a:t>
            </a:r>
            <a:r>
              <a:rPr sz="1400" spc="110" dirty="0">
                <a:latin typeface="Arial"/>
                <a:cs typeface="Arial"/>
              </a:rPr>
              <a:t>to</a:t>
            </a:r>
            <a:r>
              <a:rPr sz="2400" spc="-2182" baseline="-27777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な</a:t>
            </a:r>
            <a:r>
              <a:rPr sz="1400" spc="95" dirty="0">
                <a:latin typeface="Arial"/>
                <a:cs typeface="Arial"/>
              </a:rPr>
              <a:t>r3</a:t>
            </a:r>
            <a:r>
              <a:rPr sz="2400" spc="-1072" baseline="-27777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の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2400" spc="-2265" baseline="-27777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に</a:t>
            </a:r>
            <a:r>
              <a:rPr sz="1400" spc="145" dirty="0">
                <a:latin typeface="Arial"/>
                <a:cs typeface="Arial"/>
              </a:rPr>
              <a:t>3)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142" y="1480769"/>
            <a:ext cx="297688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70" dirty="0">
                <a:latin typeface="Arial"/>
                <a:cs typeface="Arial"/>
              </a:rPr>
              <a:t>Normal(Vector3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120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142" y="2121535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142" y="2761869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142" y="3188589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142" y="3615004"/>
            <a:ext cx="30772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160" dirty="0">
                <a:latin typeface="Arial"/>
                <a:cs typeface="Arial"/>
              </a:rPr>
              <a:t>Ref(</a:t>
            </a: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400" spc="80" dirty="0">
                <a:latin typeface="Arial"/>
                <a:cs typeface="Arial"/>
              </a:rPr>
              <a:t>Vector3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25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142" y="4257243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4422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/>
              <a:t>Avoid </a:t>
            </a:r>
            <a:r>
              <a:rPr sz="2800" spc="-60" dirty="0"/>
              <a:t>the </a:t>
            </a:r>
            <a:r>
              <a:rPr sz="2800" spc="-125" dirty="0"/>
              <a:t>copy,</a:t>
            </a:r>
            <a:r>
              <a:rPr sz="2800" spc="-130" dirty="0"/>
              <a:t> </a:t>
            </a:r>
            <a:r>
              <a:rPr sz="2800" spc="-114" dirty="0"/>
              <a:t>Everywhere</a:t>
            </a:r>
            <a:endParaRPr sz="2800"/>
          </a:p>
        </p:txBody>
      </p:sp>
      <p:sp>
        <p:nvSpPr>
          <p:cNvPr id="10" name="object 10"/>
          <p:cNvSpPr/>
          <p:nvPr/>
        </p:nvSpPr>
        <p:spPr>
          <a:xfrm>
            <a:off x="6532371" y="1805939"/>
            <a:ext cx="2192655" cy="830580"/>
          </a:xfrm>
          <a:custGeom>
            <a:avLst/>
            <a:gdLst/>
            <a:ahLst/>
            <a:cxnLst/>
            <a:rect l="l" t="t" r="r" b="b"/>
            <a:pathLst>
              <a:path w="2192654" h="830580">
                <a:moveTo>
                  <a:pt x="0" y="49402"/>
                </a:moveTo>
                <a:lnTo>
                  <a:pt x="386587" y="346075"/>
                </a:lnTo>
                <a:lnTo>
                  <a:pt x="386587" y="830580"/>
                </a:lnTo>
                <a:lnTo>
                  <a:pt x="2192528" y="830580"/>
                </a:lnTo>
                <a:lnTo>
                  <a:pt x="2192528" y="138430"/>
                </a:lnTo>
                <a:lnTo>
                  <a:pt x="386587" y="138430"/>
                </a:lnTo>
                <a:lnTo>
                  <a:pt x="0" y="49402"/>
                </a:lnTo>
                <a:close/>
              </a:path>
              <a:path w="2192654" h="830580">
                <a:moveTo>
                  <a:pt x="2192528" y="0"/>
                </a:moveTo>
                <a:lnTo>
                  <a:pt x="386587" y="0"/>
                </a:lnTo>
                <a:lnTo>
                  <a:pt x="386587" y="138430"/>
                </a:lnTo>
                <a:lnTo>
                  <a:pt x="2192528" y="138430"/>
                </a:lnTo>
                <a:lnTo>
                  <a:pt x="2192528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61606" y="1950465"/>
            <a:ext cx="1123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ldloc.0  </a:t>
            </a: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call</a:t>
            </a:r>
            <a:r>
              <a:rPr sz="1600" spc="-1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Noraml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30085" y="2785872"/>
            <a:ext cx="2181225" cy="871855"/>
          </a:xfrm>
          <a:custGeom>
            <a:avLst/>
            <a:gdLst/>
            <a:ahLst/>
            <a:cxnLst/>
            <a:rect l="l" t="t" r="r" b="b"/>
            <a:pathLst>
              <a:path w="2181225" h="871854">
                <a:moveTo>
                  <a:pt x="0" y="0"/>
                </a:moveTo>
                <a:lnTo>
                  <a:pt x="375158" y="387222"/>
                </a:lnTo>
                <a:lnTo>
                  <a:pt x="375158" y="871727"/>
                </a:lnTo>
                <a:lnTo>
                  <a:pt x="2181098" y="871727"/>
                </a:lnTo>
                <a:lnTo>
                  <a:pt x="2181098" y="179577"/>
                </a:lnTo>
                <a:lnTo>
                  <a:pt x="375158" y="179577"/>
                </a:lnTo>
                <a:lnTo>
                  <a:pt x="0" y="0"/>
                </a:lnTo>
                <a:close/>
              </a:path>
              <a:path w="2181225" h="871854">
                <a:moveTo>
                  <a:pt x="2181098" y="41147"/>
                </a:moveTo>
                <a:lnTo>
                  <a:pt x="375158" y="41147"/>
                </a:lnTo>
                <a:lnTo>
                  <a:pt x="375158" y="179577"/>
                </a:lnTo>
                <a:lnTo>
                  <a:pt x="2181098" y="179577"/>
                </a:lnTo>
                <a:lnTo>
                  <a:pt x="2181098" y="41147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98411" y="3853179"/>
            <a:ext cx="2113280" cy="904875"/>
          </a:xfrm>
          <a:custGeom>
            <a:avLst/>
            <a:gdLst/>
            <a:ahLst/>
            <a:cxnLst/>
            <a:rect l="l" t="t" r="r" b="b"/>
            <a:pathLst>
              <a:path w="2113279" h="904875">
                <a:moveTo>
                  <a:pt x="0" y="0"/>
                </a:moveTo>
                <a:lnTo>
                  <a:pt x="306832" y="420243"/>
                </a:lnTo>
                <a:lnTo>
                  <a:pt x="306832" y="904748"/>
                </a:lnTo>
                <a:lnTo>
                  <a:pt x="2112772" y="904748"/>
                </a:lnTo>
                <a:lnTo>
                  <a:pt x="2112772" y="212598"/>
                </a:lnTo>
                <a:lnTo>
                  <a:pt x="306832" y="212598"/>
                </a:lnTo>
                <a:lnTo>
                  <a:pt x="0" y="0"/>
                </a:lnTo>
                <a:close/>
              </a:path>
              <a:path w="2113279" h="904875">
                <a:moveTo>
                  <a:pt x="2112772" y="74168"/>
                </a:moveTo>
                <a:lnTo>
                  <a:pt x="306832" y="74168"/>
                </a:lnTo>
                <a:lnTo>
                  <a:pt x="306832" y="212598"/>
                </a:lnTo>
                <a:lnTo>
                  <a:pt x="2112772" y="212598"/>
                </a:lnTo>
                <a:lnTo>
                  <a:pt x="2112772" y="74168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527" y="2185542"/>
            <a:ext cx="3587750" cy="1123315"/>
          </a:xfrm>
          <a:custGeom>
            <a:avLst/>
            <a:gdLst/>
            <a:ahLst/>
            <a:cxnLst/>
            <a:rect l="l" t="t" r="r" b="b"/>
            <a:pathLst>
              <a:path w="3587750" h="1123314">
                <a:moveTo>
                  <a:pt x="3587496" y="292481"/>
                </a:moveTo>
                <a:lnTo>
                  <a:pt x="0" y="292481"/>
                </a:lnTo>
                <a:lnTo>
                  <a:pt x="0" y="1123061"/>
                </a:lnTo>
                <a:lnTo>
                  <a:pt x="3587496" y="1123061"/>
                </a:lnTo>
                <a:lnTo>
                  <a:pt x="3587496" y="292481"/>
                </a:lnTo>
                <a:close/>
              </a:path>
              <a:path w="3587750" h="1123314">
                <a:moveTo>
                  <a:pt x="3417570" y="0"/>
                </a:moveTo>
                <a:lnTo>
                  <a:pt x="2092705" y="292481"/>
                </a:lnTo>
                <a:lnTo>
                  <a:pt x="2989580" y="292481"/>
                </a:lnTo>
                <a:lnTo>
                  <a:pt x="341757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8200" y="2647950"/>
            <a:ext cx="2695575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그냥 호출 되는 형태지만</a:t>
            </a:r>
            <a:r>
              <a:rPr lang="en-US" altLang="ko-KR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,</a:t>
            </a:r>
            <a:endParaRPr lang="en-US" altLang="ko-KR" sz="1600" spc="-5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ref </a:t>
            </a: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처럼 참조로 전달된다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21709" y="1805939"/>
            <a:ext cx="2386965" cy="830580"/>
          </a:xfrm>
          <a:custGeom>
            <a:avLst/>
            <a:gdLst/>
            <a:ahLst/>
            <a:cxnLst/>
            <a:rect l="l" t="t" r="r" b="b"/>
            <a:pathLst>
              <a:path w="2386965" h="830580">
                <a:moveTo>
                  <a:pt x="0" y="49402"/>
                </a:moveTo>
                <a:lnTo>
                  <a:pt x="420750" y="346075"/>
                </a:lnTo>
                <a:lnTo>
                  <a:pt x="420750" y="830580"/>
                </a:lnTo>
                <a:lnTo>
                  <a:pt x="2386711" y="830580"/>
                </a:lnTo>
                <a:lnTo>
                  <a:pt x="2386711" y="138430"/>
                </a:lnTo>
                <a:lnTo>
                  <a:pt x="420750" y="138430"/>
                </a:lnTo>
                <a:lnTo>
                  <a:pt x="0" y="49402"/>
                </a:lnTo>
                <a:close/>
              </a:path>
              <a:path w="2386965" h="830580">
                <a:moveTo>
                  <a:pt x="2386711" y="0"/>
                </a:moveTo>
                <a:lnTo>
                  <a:pt x="420750" y="0"/>
                </a:lnTo>
                <a:lnTo>
                  <a:pt x="420750" y="138430"/>
                </a:lnTo>
                <a:lnTo>
                  <a:pt x="2386711" y="138430"/>
                </a:lnTo>
                <a:lnTo>
                  <a:pt x="2386711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20058" y="2785872"/>
            <a:ext cx="2376170" cy="871855"/>
          </a:xfrm>
          <a:custGeom>
            <a:avLst/>
            <a:gdLst/>
            <a:ahLst/>
            <a:cxnLst/>
            <a:rect l="l" t="t" r="r" b="b"/>
            <a:pathLst>
              <a:path w="2376170" h="871854">
                <a:moveTo>
                  <a:pt x="0" y="0"/>
                </a:moveTo>
                <a:lnTo>
                  <a:pt x="408686" y="387222"/>
                </a:lnTo>
                <a:lnTo>
                  <a:pt x="408686" y="871727"/>
                </a:lnTo>
                <a:lnTo>
                  <a:pt x="2376169" y="871727"/>
                </a:lnTo>
                <a:lnTo>
                  <a:pt x="2376169" y="179577"/>
                </a:lnTo>
                <a:lnTo>
                  <a:pt x="408686" y="179577"/>
                </a:lnTo>
                <a:lnTo>
                  <a:pt x="0" y="0"/>
                </a:lnTo>
                <a:close/>
              </a:path>
              <a:path w="2376170" h="871854">
                <a:moveTo>
                  <a:pt x="2376169" y="41147"/>
                </a:moveTo>
                <a:lnTo>
                  <a:pt x="408686" y="41147"/>
                </a:lnTo>
                <a:lnTo>
                  <a:pt x="408686" y="179577"/>
                </a:lnTo>
                <a:lnTo>
                  <a:pt x="2376169" y="179577"/>
                </a:lnTo>
                <a:lnTo>
                  <a:pt x="2376169" y="41147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06061" y="1747266"/>
            <a:ext cx="2192020" cy="201358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49530" algn="ctr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Normal(v3);</a:t>
            </a:r>
            <a:endParaRPr sz="16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L="20955" algn="ctr">
              <a:lnSpc>
                <a:spcPct val="100000"/>
              </a:lnSpc>
              <a:spcBef>
                <a:spcPts val="5"/>
              </a:spcBef>
            </a:pPr>
            <a:r>
              <a:rPr sz="16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In(v3);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94479" y="3853179"/>
            <a:ext cx="2301875" cy="904875"/>
          </a:xfrm>
          <a:custGeom>
            <a:avLst/>
            <a:gdLst/>
            <a:ahLst/>
            <a:cxnLst/>
            <a:rect l="l" t="t" r="r" b="b"/>
            <a:pathLst>
              <a:path w="2301875" h="904875">
                <a:moveTo>
                  <a:pt x="0" y="0"/>
                </a:moveTo>
                <a:lnTo>
                  <a:pt x="334264" y="420243"/>
                </a:lnTo>
                <a:lnTo>
                  <a:pt x="334264" y="904748"/>
                </a:lnTo>
                <a:lnTo>
                  <a:pt x="2301748" y="904748"/>
                </a:lnTo>
                <a:lnTo>
                  <a:pt x="2301748" y="212598"/>
                </a:lnTo>
                <a:lnTo>
                  <a:pt x="334264" y="212598"/>
                </a:lnTo>
                <a:lnTo>
                  <a:pt x="0" y="0"/>
                </a:lnTo>
                <a:close/>
              </a:path>
              <a:path w="2301875" h="904875">
                <a:moveTo>
                  <a:pt x="2301748" y="74168"/>
                </a:moveTo>
                <a:lnTo>
                  <a:pt x="334264" y="74168"/>
                </a:lnTo>
                <a:lnTo>
                  <a:pt x="334264" y="212598"/>
                </a:lnTo>
                <a:lnTo>
                  <a:pt x="2301748" y="212598"/>
                </a:lnTo>
                <a:lnTo>
                  <a:pt x="2301748" y="74168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76546" y="4194149"/>
            <a:ext cx="1071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Ref(ref</a:t>
            </a:r>
            <a:r>
              <a:rPr sz="1600" spc="-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v3);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9100" y="3475735"/>
            <a:ext cx="3587750" cy="1012825"/>
          </a:xfrm>
          <a:custGeom>
            <a:avLst/>
            <a:gdLst/>
            <a:ahLst/>
            <a:cxnLst/>
            <a:rect l="l" t="t" r="r" b="b"/>
            <a:pathLst>
              <a:path w="3587750" h="1012825">
                <a:moveTo>
                  <a:pt x="3587496" y="181863"/>
                </a:moveTo>
                <a:lnTo>
                  <a:pt x="0" y="181863"/>
                </a:lnTo>
                <a:lnTo>
                  <a:pt x="0" y="1012444"/>
                </a:lnTo>
                <a:lnTo>
                  <a:pt x="3587496" y="1012444"/>
                </a:lnTo>
                <a:lnTo>
                  <a:pt x="3587496" y="181863"/>
                </a:lnTo>
                <a:close/>
              </a:path>
              <a:path w="3587750" h="1012825">
                <a:moveTo>
                  <a:pt x="2950210" y="0"/>
                </a:moveTo>
                <a:lnTo>
                  <a:pt x="2092706" y="181863"/>
                </a:lnTo>
                <a:lnTo>
                  <a:pt x="2989579" y="181863"/>
                </a:lnTo>
                <a:lnTo>
                  <a:pt x="295021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5142" y="3804615"/>
            <a:ext cx="280797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519430" algn="l"/>
              </a:tabLst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그럼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전부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in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을 쓰면 되네</a:t>
            </a:r>
            <a:endParaRPr lang="en-US" altLang="ko-KR" sz="1600" spc="-20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519430" algn="l"/>
              </a:tabLst>
            </a:pP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(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가 되지 않는다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48</a:t>
            </a:fld>
            <a:endParaRPr spc="10" dirty="0"/>
          </a:p>
        </p:txBody>
      </p:sp>
      <p:sp>
        <p:nvSpPr>
          <p:cNvPr id="26" name="직사각형 25"/>
          <p:cNvSpPr/>
          <p:nvPr/>
        </p:nvSpPr>
        <p:spPr>
          <a:xfrm>
            <a:off x="6629400" y="3028950"/>
            <a:ext cx="2438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9450" marR="738505" algn="ctr">
              <a:lnSpc>
                <a:spcPct val="100000"/>
              </a:lnSpc>
            </a:pPr>
            <a:r>
              <a:rPr lang="en-US" altLang="ko-KR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l</a:t>
            </a:r>
            <a:r>
              <a:rPr lang="en-US" altLang="ko-KR" spc="2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</a:t>
            </a:r>
            <a:r>
              <a:rPr lang="en-US" altLang="ko-KR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l</a:t>
            </a:r>
            <a:r>
              <a:rPr lang="en-US" altLang="ko-KR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oc</a:t>
            </a:r>
            <a:r>
              <a:rPr lang="en-US" altLang="ko-KR" spc="-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</a:t>
            </a:r>
            <a:r>
              <a:rPr lang="en-US" altLang="ko-KR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.0  call</a:t>
            </a:r>
            <a:r>
              <a:rPr lang="en-US" altLang="ko-KR" spc="-7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In</a:t>
            </a:r>
            <a:endParaRPr lang="en-US" altLang="ko-KR" dirty="0" smtClean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lang="en-US" altLang="ko-KR" sz="2800" dirty="0" smtClean="0">
              <a:latin typeface="Times New Roman"/>
              <a:cs typeface="Times New Roman"/>
            </a:endParaRPr>
          </a:p>
          <a:p>
            <a:pPr marR="58419" algn="ctr">
              <a:lnSpc>
                <a:spcPct val="100000"/>
              </a:lnSpc>
            </a:pPr>
            <a:r>
              <a:rPr lang="en-US" altLang="ko-KR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ldloca.0</a:t>
            </a:r>
            <a:endParaRPr lang="en-US" altLang="ko-KR" dirty="0" smtClean="0">
              <a:latin typeface="Noto Sans CJK JP Regular"/>
              <a:cs typeface="Noto Sans CJK JP Regular"/>
            </a:endParaRPr>
          </a:p>
          <a:p>
            <a:pPr marR="57785" algn="ctr">
              <a:lnSpc>
                <a:spcPct val="100000"/>
              </a:lnSpc>
              <a:spcBef>
                <a:spcPts val="5"/>
              </a:spcBef>
            </a:pPr>
            <a:r>
              <a:rPr lang="en-US" altLang="ko-KR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call</a:t>
            </a:r>
            <a:r>
              <a:rPr lang="en-US" altLang="ko-KR" spc="-5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ref</a:t>
            </a:r>
            <a:endParaRPr lang="ko-KR" altLang="en-US" dirty="0"/>
          </a:p>
        </p:txBody>
      </p:sp>
      <p:sp>
        <p:nvSpPr>
          <p:cNvPr id="27" name="object 20"/>
          <p:cNvSpPr txBox="1"/>
          <p:nvPr/>
        </p:nvSpPr>
        <p:spPr>
          <a:xfrm>
            <a:off x="6705600" y="2800350"/>
            <a:ext cx="2192020" cy="2017219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9530" algn="ctr">
              <a:lnSpc>
                <a:spcPct val="100000"/>
              </a:lnSpc>
            </a:pPr>
            <a:endParaRPr lang="en-US" sz="2300" spc="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49530" algn="ctr">
              <a:lnSpc>
                <a:spcPct val="100000"/>
              </a:lnSpc>
            </a:pPr>
            <a:endParaRPr lang="en-US" sz="2300" spc="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49530" algn="ctr">
              <a:lnSpc>
                <a:spcPct val="100000"/>
              </a:lnSpc>
            </a:pPr>
            <a:endParaRPr lang="en-US" sz="2300" spc="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49530" algn="ctr">
              <a:lnSpc>
                <a:spcPct val="100000"/>
              </a:lnSpc>
            </a:pPr>
            <a:endParaRPr lang="en-US" sz="2300" spc="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49530" algn="ctr">
              <a:lnSpc>
                <a:spcPct val="100000"/>
              </a:lnSpc>
            </a:pPr>
            <a:endParaRPr sz="1600" spc="10" dirty="0">
              <a:solidFill>
                <a:srgbClr val="FFFFFF"/>
              </a:solidFill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487" y="1458467"/>
            <a:ext cx="4572000" cy="3108960"/>
          </a:xfrm>
          <a:custGeom>
            <a:avLst/>
            <a:gdLst/>
            <a:ahLst/>
            <a:cxnLst/>
            <a:rect l="l" t="t" r="r" b="b"/>
            <a:pathLst>
              <a:path w="4572000" h="3108960">
                <a:moveTo>
                  <a:pt x="0" y="3108960"/>
                </a:moveTo>
                <a:lnTo>
                  <a:pt x="4572000" y="3108960"/>
                </a:lnTo>
                <a:lnTo>
                  <a:pt x="4572000" y="0"/>
                </a:lnTo>
                <a:lnTo>
                  <a:pt x="0" y="0"/>
                </a:lnTo>
                <a:lnTo>
                  <a:pt x="0" y="3108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142" y="1480769"/>
            <a:ext cx="297688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70" dirty="0">
                <a:latin typeface="Arial"/>
                <a:cs typeface="Arial"/>
              </a:rPr>
              <a:t>Normal(Vector3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120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_ </a:t>
            </a:r>
            <a:r>
              <a:rPr sz="1400" spc="-50" dirty="0">
                <a:latin typeface="Arial"/>
                <a:cs typeface="Arial"/>
              </a:rPr>
              <a:t>=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v3.magnitude;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142" y="2547950"/>
            <a:ext cx="28790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225" dirty="0">
                <a:latin typeface="Arial"/>
                <a:cs typeface="Arial"/>
              </a:rPr>
              <a:t>In(</a:t>
            </a: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400" spc="80" dirty="0">
                <a:latin typeface="Arial"/>
                <a:cs typeface="Arial"/>
              </a:rPr>
              <a:t>Vector3</a:t>
            </a:r>
            <a:r>
              <a:rPr sz="1400" spc="434" dirty="0">
                <a:latin typeface="Arial"/>
                <a:cs typeface="Arial"/>
              </a:rPr>
              <a:t> </a:t>
            </a:r>
            <a:r>
              <a:rPr sz="1400" spc="120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_ </a:t>
            </a:r>
            <a:r>
              <a:rPr sz="1400" spc="-50" dirty="0">
                <a:latin typeface="Arial"/>
                <a:cs typeface="Arial"/>
              </a:rPr>
              <a:t>=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v3.magnitude;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142" y="3615004"/>
            <a:ext cx="3077210" cy="882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160" dirty="0">
                <a:latin typeface="Arial"/>
                <a:cs typeface="Arial"/>
              </a:rPr>
              <a:t>Ref(</a:t>
            </a: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400" spc="80" dirty="0">
                <a:latin typeface="Arial"/>
                <a:cs typeface="Arial"/>
              </a:rPr>
              <a:t>Vector3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25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_ </a:t>
            </a:r>
            <a:r>
              <a:rPr sz="1400" spc="-50" dirty="0">
                <a:latin typeface="Arial"/>
                <a:cs typeface="Arial"/>
              </a:rPr>
              <a:t>=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v3.magnitude;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4422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/>
              <a:t>Avoid </a:t>
            </a:r>
            <a:r>
              <a:rPr sz="2800" spc="-60" dirty="0"/>
              <a:t>the </a:t>
            </a:r>
            <a:r>
              <a:rPr sz="2800" spc="-125" dirty="0"/>
              <a:t>copy,</a:t>
            </a:r>
            <a:r>
              <a:rPr sz="2800" spc="-130" dirty="0"/>
              <a:t> </a:t>
            </a:r>
            <a:r>
              <a:rPr sz="2800" spc="-114" dirty="0"/>
              <a:t>Everywhere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3674617" y="1805939"/>
            <a:ext cx="4355465" cy="830580"/>
          </a:xfrm>
          <a:custGeom>
            <a:avLst/>
            <a:gdLst/>
            <a:ahLst/>
            <a:cxnLst/>
            <a:rect l="l" t="t" r="r" b="b"/>
            <a:pathLst>
              <a:path w="4355465" h="830580">
                <a:moveTo>
                  <a:pt x="0" y="49402"/>
                </a:moveTo>
                <a:lnTo>
                  <a:pt x="767842" y="346075"/>
                </a:lnTo>
                <a:lnTo>
                  <a:pt x="767842" y="830580"/>
                </a:lnTo>
                <a:lnTo>
                  <a:pt x="4355338" y="830580"/>
                </a:lnTo>
                <a:lnTo>
                  <a:pt x="4355338" y="138430"/>
                </a:lnTo>
                <a:lnTo>
                  <a:pt x="767842" y="138430"/>
                </a:lnTo>
                <a:lnTo>
                  <a:pt x="0" y="49402"/>
                </a:lnTo>
                <a:close/>
              </a:path>
              <a:path w="4355465" h="830580">
                <a:moveTo>
                  <a:pt x="4355338" y="0"/>
                </a:moveTo>
                <a:lnTo>
                  <a:pt x="767842" y="0"/>
                </a:lnTo>
                <a:lnTo>
                  <a:pt x="767842" y="138430"/>
                </a:lnTo>
                <a:lnTo>
                  <a:pt x="4355338" y="138430"/>
                </a:lnTo>
                <a:lnTo>
                  <a:pt x="4355338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9709" y="1950465"/>
            <a:ext cx="1873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ldarga.0</a:t>
            </a:r>
            <a:endParaRPr sz="16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call</a:t>
            </a:r>
            <a:r>
              <a:rPr sz="1600" spc="-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get_magnitude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3380" y="2785872"/>
            <a:ext cx="4333240" cy="871855"/>
          </a:xfrm>
          <a:custGeom>
            <a:avLst/>
            <a:gdLst/>
            <a:ahLst/>
            <a:cxnLst/>
            <a:rect l="l" t="t" r="r" b="b"/>
            <a:pathLst>
              <a:path w="4333240" h="871854">
                <a:moveTo>
                  <a:pt x="0" y="0"/>
                </a:moveTo>
                <a:lnTo>
                  <a:pt x="745363" y="387222"/>
                </a:lnTo>
                <a:lnTo>
                  <a:pt x="745363" y="871727"/>
                </a:lnTo>
                <a:lnTo>
                  <a:pt x="4332859" y="871727"/>
                </a:lnTo>
                <a:lnTo>
                  <a:pt x="4332859" y="179577"/>
                </a:lnTo>
                <a:lnTo>
                  <a:pt x="745363" y="179577"/>
                </a:lnTo>
                <a:lnTo>
                  <a:pt x="0" y="0"/>
                </a:lnTo>
                <a:close/>
              </a:path>
              <a:path w="4333240" h="871854">
                <a:moveTo>
                  <a:pt x="4332859" y="41147"/>
                </a:moveTo>
                <a:lnTo>
                  <a:pt x="745363" y="41147"/>
                </a:lnTo>
                <a:lnTo>
                  <a:pt x="745363" y="179577"/>
                </a:lnTo>
                <a:lnTo>
                  <a:pt x="4332859" y="179577"/>
                </a:lnTo>
                <a:lnTo>
                  <a:pt x="4332859" y="41147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33973" y="2840481"/>
            <a:ext cx="117856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0520" marR="343535" algn="ctr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ldarg.0  </a:t>
            </a:r>
            <a:r>
              <a:rPr sz="1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ldobj  </a:t>
            </a:r>
            <a:r>
              <a:rPr sz="1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stloc.0  </a:t>
            </a:r>
            <a:r>
              <a:rPr sz="1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</a:t>
            </a:r>
            <a:r>
              <a:rPr sz="1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</a:t>
            </a:r>
            <a:r>
              <a:rPr sz="1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r>
              <a:rPr sz="1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endParaRPr sz="10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call</a:t>
            </a:r>
            <a:r>
              <a:rPr sz="1000" spc="-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get_magnitude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9271" y="3853179"/>
            <a:ext cx="4197350" cy="904875"/>
          </a:xfrm>
          <a:custGeom>
            <a:avLst/>
            <a:gdLst/>
            <a:ahLst/>
            <a:cxnLst/>
            <a:rect l="l" t="t" r="r" b="b"/>
            <a:pathLst>
              <a:path w="4197350" h="904875">
                <a:moveTo>
                  <a:pt x="0" y="0"/>
                </a:moveTo>
                <a:lnTo>
                  <a:pt x="609473" y="420243"/>
                </a:lnTo>
                <a:lnTo>
                  <a:pt x="609473" y="904748"/>
                </a:lnTo>
                <a:lnTo>
                  <a:pt x="4196969" y="904748"/>
                </a:lnTo>
                <a:lnTo>
                  <a:pt x="4196969" y="212598"/>
                </a:lnTo>
                <a:lnTo>
                  <a:pt x="609473" y="212598"/>
                </a:lnTo>
                <a:lnTo>
                  <a:pt x="0" y="0"/>
                </a:lnTo>
                <a:close/>
              </a:path>
              <a:path w="4197350" h="904875">
                <a:moveTo>
                  <a:pt x="4196969" y="74168"/>
                </a:moveTo>
                <a:lnTo>
                  <a:pt x="609473" y="74168"/>
                </a:lnTo>
                <a:lnTo>
                  <a:pt x="609473" y="212598"/>
                </a:lnTo>
                <a:lnTo>
                  <a:pt x="4196969" y="212598"/>
                </a:lnTo>
                <a:lnTo>
                  <a:pt x="4196969" y="74168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86502" y="4071620"/>
            <a:ext cx="1873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ldarg.0</a:t>
            </a:r>
            <a:endParaRPr sz="16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call</a:t>
            </a:r>
            <a:r>
              <a:rPr sz="1600" spc="-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get_magnitude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50764" y="589787"/>
            <a:ext cx="3587750" cy="1057910"/>
          </a:xfrm>
          <a:custGeom>
            <a:avLst/>
            <a:gdLst/>
            <a:ahLst/>
            <a:cxnLst/>
            <a:rect l="l" t="t" r="r" b="b"/>
            <a:pathLst>
              <a:path w="3587750" h="1057910">
                <a:moveTo>
                  <a:pt x="1494789" y="829056"/>
                </a:moveTo>
                <a:lnTo>
                  <a:pt x="597915" y="829056"/>
                </a:lnTo>
                <a:lnTo>
                  <a:pt x="302387" y="1057783"/>
                </a:lnTo>
                <a:lnTo>
                  <a:pt x="1494789" y="829056"/>
                </a:lnTo>
                <a:close/>
              </a:path>
              <a:path w="3587750" h="1057910">
                <a:moveTo>
                  <a:pt x="3587495" y="0"/>
                </a:moveTo>
                <a:lnTo>
                  <a:pt x="0" y="0"/>
                </a:lnTo>
                <a:lnTo>
                  <a:pt x="0" y="829056"/>
                </a:lnTo>
                <a:lnTo>
                  <a:pt x="3587495" y="829056"/>
                </a:lnTo>
                <a:lnTo>
                  <a:pt x="358749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3293" y="854405"/>
            <a:ext cx="153390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호출된</a:t>
            </a:r>
            <a:r>
              <a:rPr lang="ko-KR" altLang="en-US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측의 </a:t>
            </a:r>
            <a:r>
              <a:rPr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IL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49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29255" y="1403603"/>
            <a:ext cx="4285488" cy="2336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487" y="1458467"/>
            <a:ext cx="4572000" cy="3108960"/>
          </a:xfrm>
          <a:custGeom>
            <a:avLst/>
            <a:gdLst/>
            <a:ahLst/>
            <a:cxnLst/>
            <a:rect l="l" t="t" r="r" b="b"/>
            <a:pathLst>
              <a:path w="4572000" h="3108960">
                <a:moveTo>
                  <a:pt x="0" y="3108960"/>
                </a:moveTo>
                <a:lnTo>
                  <a:pt x="4572000" y="3108960"/>
                </a:lnTo>
                <a:lnTo>
                  <a:pt x="4572000" y="0"/>
                </a:lnTo>
                <a:lnTo>
                  <a:pt x="0" y="0"/>
                </a:lnTo>
                <a:lnTo>
                  <a:pt x="0" y="3108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142" y="1480769"/>
            <a:ext cx="297688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70" dirty="0">
                <a:latin typeface="Arial"/>
                <a:cs typeface="Arial"/>
              </a:rPr>
              <a:t>Normal(Vector3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120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_ </a:t>
            </a:r>
            <a:r>
              <a:rPr sz="1400" spc="-50" dirty="0">
                <a:latin typeface="Arial"/>
                <a:cs typeface="Arial"/>
              </a:rPr>
              <a:t>=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v3.magnitude;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142" y="2547950"/>
            <a:ext cx="28790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225" dirty="0">
                <a:latin typeface="Arial"/>
                <a:cs typeface="Arial"/>
              </a:rPr>
              <a:t>In(</a:t>
            </a: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400" spc="80" dirty="0">
                <a:latin typeface="Arial"/>
                <a:cs typeface="Arial"/>
              </a:rPr>
              <a:t>Vector3</a:t>
            </a:r>
            <a:r>
              <a:rPr sz="1400" spc="434" dirty="0">
                <a:latin typeface="Arial"/>
                <a:cs typeface="Arial"/>
              </a:rPr>
              <a:t> </a:t>
            </a:r>
            <a:r>
              <a:rPr sz="1400" spc="120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_ </a:t>
            </a:r>
            <a:r>
              <a:rPr sz="1400" spc="-50" dirty="0">
                <a:latin typeface="Arial"/>
                <a:cs typeface="Arial"/>
              </a:rPr>
              <a:t>=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v3.magnitude;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142" y="3828999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142" y="4257243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4422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/>
              <a:t>Avoid </a:t>
            </a:r>
            <a:r>
              <a:rPr sz="2800" spc="-60" dirty="0"/>
              <a:t>the </a:t>
            </a:r>
            <a:r>
              <a:rPr sz="2800" spc="-125" dirty="0"/>
              <a:t>copy,</a:t>
            </a:r>
            <a:r>
              <a:rPr sz="2800" spc="-130" dirty="0"/>
              <a:t> </a:t>
            </a:r>
            <a:r>
              <a:rPr sz="2800" spc="-114" dirty="0"/>
              <a:t>Everywhere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3674617" y="1805939"/>
            <a:ext cx="4355465" cy="830580"/>
          </a:xfrm>
          <a:custGeom>
            <a:avLst/>
            <a:gdLst/>
            <a:ahLst/>
            <a:cxnLst/>
            <a:rect l="l" t="t" r="r" b="b"/>
            <a:pathLst>
              <a:path w="4355465" h="830580">
                <a:moveTo>
                  <a:pt x="0" y="49402"/>
                </a:moveTo>
                <a:lnTo>
                  <a:pt x="767842" y="346075"/>
                </a:lnTo>
                <a:lnTo>
                  <a:pt x="767842" y="830580"/>
                </a:lnTo>
                <a:lnTo>
                  <a:pt x="4355338" y="830580"/>
                </a:lnTo>
                <a:lnTo>
                  <a:pt x="4355338" y="138430"/>
                </a:lnTo>
                <a:lnTo>
                  <a:pt x="767842" y="138430"/>
                </a:lnTo>
                <a:lnTo>
                  <a:pt x="0" y="49402"/>
                </a:lnTo>
                <a:close/>
              </a:path>
              <a:path w="4355465" h="830580">
                <a:moveTo>
                  <a:pt x="4355338" y="0"/>
                </a:moveTo>
                <a:lnTo>
                  <a:pt x="767842" y="0"/>
                </a:lnTo>
                <a:lnTo>
                  <a:pt x="767842" y="138430"/>
                </a:lnTo>
                <a:lnTo>
                  <a:pt x="4355338" y="138430"/>
                </a:lnTo>
                <a:lnTo>
                  <a:pt x="4355338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99709" y="1950465"/>
            <a:ext cx="1873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ldarga.0</a:t>
            </a:r>
            <a:endParaRPr sz="16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call</a:t>
            </a:r>
            <a:r>
              <a:rPr sz="1600" spc="-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get_magnitude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83380" y="2785872"/>
            <a:ext cx="4333240" cy="871855"/>
          </a:xfrm>
          <a:custGeom>
            <a:avLst/>
            <a:gdLst/>
            <a:ahLst/>
            <a:cxnLst/>
            <a:rect l="l" t="t" r="r" b="b"/>
            <a:pathLst>
              <a:path w="4333240" h="871854">
                <a:moveTo>
                  <a:pt x="0" y="0"/>
                </a:moveTo>
                <a:lnTo>
                  <a:pt x="745363" y="387222"/>
                </a:lnTo>
                <a:lnTo>
                  <a:pt x="745363" y="871727"/>
                </a:lnTo>
                <a:lnTo>
                  <a:pt x="4332859" y="871727"/>
                </a:lnTo>
                <a:lnTo>
                  <a:pt x="4332859" y="179577"/>
                </a:lnTo>
                <a:lnTo>
                  <a:pt x="745363" y="179577"/>
                </a:lnTo>
                <a:lnTo>
                  <a:pt x="0" y="0"/>
                </a:lnTo>
                <a:close/>
              </a:path>
              <a:path w="4333240" h="871854">
                <a:moveTo>
                  <a:pt x="4332859" y="41147"/>
                </a:moveTo>
                <a:lnTo>
                  <a:pt x="745363" y="41147"/>
                </a:lnTo>
                <a:lnTo>
                  <a:pt x="745363" y="179577"/>
                </a:lnTo>
                <a:lnTo>
                  <a:pt x="4332859" y="179577"/>
                </a:lnTo>
                <a:lnTo>
                  <a:pt x="4332859" y="41147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33973" y="2840481"/>
            <a:ext cx="117856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0520" marR="343535" algn="ctr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ldarg.0  </a:t>
            </a:r>
            <a:r>
              <a:rPr sz="1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ldobj  </a:t>
            </a:r>
            <a:r>
              <a:rPr sz="1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stloc.0  </a:t>
            </a:r>
            <a:r>
              <a:rPr sz="1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</a:t>
            </a:r>
            <a:r>
              <a:rPr sz="1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</a:t>
            </a:r>
            <a:r>
              <a:rPr sz="1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r>
              <a:rPr sz="1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endParaRPr sz="10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call</a:t>
            </a:r>
            <a:r>
              <a:rPr sz="1000" spc="-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get_magnitude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9271" y="3853179"/>
            <a:ext cx="4197350" cy="904875"/>
          </a:xfrm>
          <a:custGeom>
            <a:avLst/>
            <a:gdLst/>
            <a:ahLst/>
            <a:cxnLst/>
            <a:rect l="l" t="t" r="r" b="b"/>
            <a:pathLst>
              <a:path w="4197350" h="904875">
                <a:moveTo>
                  <a:pt x="0" y="0"/>
                </a:moveTo>
                <a:lnTo>
                  <a:pt x="609473" y="420243"/>
                </a:lnTo>
                <a:lnTo>
                  <a:pt x="609473" y="904748"/>
                </a:lnTo>
                <a:lnTo>
                  <a:pt x="4196969" y="904748"/>
                </a:lnTo>
                <a:lnTo>
                  <a:pt x="4196969" y="212598"/>
                </a:lnTo>
                <a:lnTo>
                  <a:pt x="609473" y="212598"/>
                </a:lnTo>
                <a:lnTo>
                  <a:pt x="0" y="0"/>
                </a:lnTo>
                <a:close/>
              </a:path>
              <a:path w="4197350" h="904875">
                <a:moveTo>
                  <a:pt x="4196969" y="74168"/>
                </a:moveTo>
                <a:lnTo>
                  <a:pt x="609473" y="74168"/>
                </a:lnTo>
                <a:lnTo>
                  <a:pt x="609473" y="212598"/>
                </a:lnTo>
                <a:lnTo>
                  <a:pt x="4196969" y="212598"/>
                </a:lnTo>
                <a:lnTo>
                  <a:pt x="4196969" y="74168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86502" y="4071620"/>
            <a:ext cx="1873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ldarg.0</a:t>
            </a:r>
            <a:endParaRPr sz="16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call</a:t>
            </a:r>
            <a:r>
              <a:rPr sz="1600" spc="-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get_magnitude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50764" y="589787"/>
            <a:ext cx="3587750" cy="1057910"/>
          </a:xfrm>
          <a:custGeom>
            <a:avLst/>
            <a:gdLst/>
            <a:ahLst/>
            <a:cxnLst/>
            <a:rect l="l" t="t" r="r" b="b"/>
            <a:pathLst>
              <a:path w="3587750" h="1057910">
                <a:moveTo>
                  <a:pt x="1494789" y="829056"/>
                </a:moveTo>
                <a:lnTo>
                  <a:pt x="597915" y="829056"/>
                </a:lnTo>
                <a:lnTo>
                  <a:pt x="302387" y="1057783"/>
                </a:lnTo>
                <a:lnTo>
                  <a:pt x="1494789" y="829056"/>
                </a:lnTo>
                <a:close/>
              </a:path>
              <a:path w="3587750" h="1057910">
                <a:moveTo>
                  <a:pt x="3587495" y="0"/>
                </a:moveTo>
                <a:lnTo>
                  <a:pt x="0" y="0"/>
                </a:lnTo>
                <a:lnTo>
                  <a:pt x="0" y="829056"/>
                </a:lnTo>
                <a:lnTo>
                  <a:pt x="3587495" y="829056"/>
                </a:lnTo>
                <a:lnTo>
                  <a:pt x="358749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3293" y="854405"/>
            <a:ext cx="168630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호출된 측의 </a:t>
            </a:r>
            <a:r>
              <a:rPr lang="en-US" altLang="ko-KR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IL</a:t>
            </a:r>
            <a:endParaRPr lang="en-US" altLang="ko-KR" sz="1600" dirty="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50</a:t>
            </a:fld>
            <a:endParaRPr spc="10" dirty="0"/>
          </a:p>
        </p:txBody>
      </p:sp>
      <p:sp>
        <p:nvSpPr>
          <p:cNvPr id="16" name="object 16"/>
          <p:cNvSpPr/>
          <p:nvPr/>
        </p:nvSpPr>
        <p:spPr>
          <a:xfrm>
            <a:off x="569976" y="3085083"/>
            <a:ext cx="3587750" cy="1526540"/>
          </a:xfrm>
          <a:custGeom>
            <a:avLst/>
            <a:gdLst/>
            <a:ahLst/>
            <a:cxnLst/>
            <a:rect l="l" t="t" r="r" b="b"/>
            <a:pathLst>
              <a:path w="3587750" h="1526539">
                <a:moveTo>
                  <a:pt x="3587496" y="310388"/>
                </a:moveTo>
                <a:lnTo>
                  <a:pt x="0" y="310388"/>
                </a:lnTo>
                <a:lnTo>
                  <a:pt x="0" y="1526540"/>
                </a:lnTo>
                <a:lnTo>
                  <a:pt x="3587496" y="1526540"/>
                </a:lnTo>
                <a:lnTo>
                  <a:pt x="3587496" y="310388"/>
                </a:lnTo>
                <a:close/>
              </a:path>
              <a:path w="3587750" h="1526539">
                <a:moveTo>
                  <a:pt x="3447669" y="0"/>
                </a:moveTo>
                <a:lnTo>
                  <a:pt x="2092706" y="310388"/>
                </a:lnTo>
                <a:lnTo>
                  <a:pt x="2989579" y="310388"/>
                </a:lnTo>
                <a:lnTo>
                  <a:pt x="344766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400" y="3638550"/>
            <a:ext cx="3505200" cy="77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985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복사 되고 있다</a:t>
            </a:r>
            <a:r>
              <a:rPr lang="en-US" altLang="ko-KR"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 (</a:t>
            </a:r>
            <a:r>
              <a:rPr lang="ko-KR" altLang="en-US"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방어적 복사</a:t>
            </a:r>
            <a:r>
              <a:rPr lang="en-US" altLang="ko-KR"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endParaRPr lang="en-US" sz="1600" spc="20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768985">
              <a:lnSpc>
                <a:spcPct val="100000"/>
              </a:lnSpc>
              <a:spcBef>
                <a:spcPts val="95"/>
              </a:spcBef>
            </a:pPr>
            <a:r>
              <a:rPr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var </a:t>
            </a: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v3_2 </a:t>
            </a:r>
            <a:r>
              <a:rPr sz="16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</a:t>
            </a:r>
            <a:r>
              <a:rPr sz="1600" spc="-17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v3</a:t>
            </a:r>
            <a:r>
              <a:rPr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;</a:t>
            </a:r>
            <a:endParaRPr lang="en-US" sz="1600" spc="20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768985">
              <a:lnSpc>
                <a:spcPct val="100000"/>
              </a:lnSpc>
              <a:spcBef>
                <a:spcPts val="95"/>
              </a:spcBef>
            </a:pPr>
            <a:r>
              <a:rPr lang="en-US"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_= v3_2.magnitude;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487" y="1458467"/>
            <a:ext cx="4572000" cy="3685540"/>
          </a:xfrm>
          <a:custGeom>
            <a:avLst/>
            <a:gdLst/>
            <a:ahLst/>
            <a:cxnLst/>
            <a:rect l="l" t="t" r="r" b="b"/>
            <a:pathLst>
              <a:path w="4572000" h="3685540">
                <a:moveTo>
                  <a:pt x="4572000" y="3685030"/>
                </a:moveTo>
                <a:lnTo>
                  <a:pt x="4572000" y="0"/>
                </a:lnTo>
                <a:lnTo>
                  <a:pt x="0" y="0"/>
                </a:lnTo>
                <a:lnTo>
                  <a:pt x="0" y="3685030"/>
                </a:lnTo>
                <a:lnTo>
                  <a:pt x="4572000" y="36850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142" y="1480769"/>
            <a:ext cx="2976880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70" dirty="0">
                <a:latin typeface="Arial"/>
                <a:cs typeface="Arial"/>
              </a:rPr>
              <a:t>Normal(Vector3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120" dirty="0">
                <a:latin typeface="Arial"/>
                <a:cs typeface="Arial"/>
              </a:rPr>
              <a:t>v3)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_ 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v3.magnitude;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_ 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v3.magnitude;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142" y="2761869"/>
            <a:ext cx="287972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400" spc="125" dirty="0">
                <a:latin typeface="Arial"/>
                <a:cs typeface="Arial"/>
              </a:rPr>
              <a:t>void </a:t>
            </a:r>
            <a:r>
              <a:rPr sz="1400" spc="225" dirty="0">
                <a:latin typeface="Arial"/>
                <a:cs typeface="Arial"/>
              </a:rPr>
              <a:t>In(</a:t>
            </a:r>
            <a:r>
              <a:rPr sz="1400" spc="22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400" spc="80" dirty="0">
                <a:latin typeface="Arial"/>
                <a:cs typeface="Arial"/>
              </a:rPr>
              <a:t>Vector3</a:t>
            </a:r>
            <a:r>
              <a:rPr sz="1400" spc="465" dirty="0">
                <a:latin typeface="Arial"/>
                <a:cs typeface="Arial"/>
              </a:rPr>
              <a:t> </a:t>
            </a:r>
            <a:r>
              <a:rPr sz="1400" spc="125" dirty="0">
                <a:latin typeface="Arial"/>
                <a:cs typeface="Arial"/>
              </a:rPr>
              <a:t>v3)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_ 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v3.magnitude;</a:t>
            </a:r>
            <a:endParaRPr sz="1400" dirty="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_ 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v3.magnitude;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5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142" y="4255719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334" y="4469079"/>
            <a:ext cx="1697989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_ 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v3.magnitude;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"/>
                <a:cs typeface="Arial"/>
              </a:rPr>
              <a:t>_ 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v3.magnitude;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142" y="4897628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4422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/>
              <a:t>Avoid </a:t>
            </a:r>
            <a:r>
              <a:rPr sz="2800" spc="-60" dirty="0"/>
              <a:t>the </a:t>
            </a:r>
            <a:r>
              <a:rPr sz="2800" spc="-125" dirty="0"/>
              <a:t>copy,</a:t>
            </a:r>
            <a:r>
              <a:rPr sz="2800" spc="-130" dirty="0"/>
              <a:t> </a:t>
            </a:r>
            <a:r>
              <a:rPr sz="2800" spc="-114" dirty="0"/>
              <a:t>Everywhere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4519676" y="4764735"/>
            <a:ext cx="1047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5" dirty="0">
                <a:solidFill>
                  <a:srgbClr val="666666"/>
                </a:solidFill>
                <a:latin typeface="Arial"/>
                <a:cs typeface="Arial"/>
              </a:rPr>
              <a:t>51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97833" y="1805939"/>
            <a:ext cx="2522220" cy="830580"/>
          </a:xfrm>
          <a:custGeom>
            <a:avLst/>
            <a:gdLst/>
            <a:ahLst/>
            <a:cxnLst/>
            <a:rect l="l" t="t" r="r" b="b"/>
            <a:pathLst>
              <a:path w="2522220" h="830580">
                <a:moveTo>
                  <a:pt x="0" y="49402"/>
                </a:moveTo>
                <a:lnTo>
                  <a:pt x="444626" y="346075"/>
                </a:lnTo>
                <a:lnTo>
                  <a:pt x="444626" y="830580"/>
                </a:lnTo>
                <a:lnTo>
                  <a:pt x="2521839" y="830580"/>
                </a:lnTo>
                <a:lnTo>
                  <a:pt x="2521839" y="138430"/>
                </a:lnTo>
                <a:lnTo>
                  <a:pt x="444626" y="138430"/>
                </a:lnTo>
                <a:lnTo>
                  <a:pt x="0" y="49402"/>
                </a:lnTo>
                <a:close/>
              </a:path>
              <a:path w="2522220" h="830580">
                <a:moveTo>
                  <a:pt x="2521839" y="0"/>
                </a:moveTo>
                <a:lnTo>
                  <a:pt x="444626" y="0"/>
                </a:lnTo>
                <a:lnTo>
                  <a:pt x="444626" y="138430"/>
                </a:lnTo>
                <a:lnTo>
                  <a:pt x="2521839" y="138430"/>
                </a:lnTo>
                <a:lnTo>
                  <a:pt x="2521839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73777" y="1950465"/>
            <a:ext cx="816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ldarga.0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4948" y="2194686"/>
            <a:ext cx="1873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call</a:t>
            </a:r>
            <a:r>
              <a:rPr sz="1600" spc="-7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get_magnitude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97197" y="2785872"/>
            <a:ext cx="2508885" cy="871855"/>
          </a:xfrm>
          <a:custGeom>
            <a:avLst/>
            <a:gdLst/>
            <a:ahLst/>
            <a:cxnLst/>
            <a:rect l="l" t="t" r="r" b="b"/>
            <a:pathLst>
              <a:path w="2508884" h="871854">
                <a:moveTo>
                  <a:pt x="0" y="0"/>
                </a:moveTo>
                <a:lnTo>
                  <a:pt x="431546" y="387222"/>
                </a:lnTo>
                <a:lnTo>
                  <a:pt x="431546" y="871727"/>
                </a:lnTo>
                <a:lnTo>
                  <a:pt x="2508757" y="871727"/>
                </a:lnTo>
                <a:lnTo>
                  <a:pt x="2508757" y="179577"/>
                </a:lnTo>
                <a:lnTo>
                  <a:pt x="431546" y="179577"/>
                </a:lnTo>
                <a:lnTo>
                  <a:pt x="0" y="0"/>
                </a:lnTo>
                <a:close/>
              </a:path>
              <a:path w="2508884" h="871854">
                <a:moveTo>
                  <a:pt x="2508757" y="41147"/>
                </a:moveTo>
                <a:lnTo>
                  <a:pt x="431546" y="41147"/>
                </a:lnTo>
                <a:lnTo>
                  <a:pt x="431546" y="179577"/>
                </a:lnTo>
                <a:lnTo>
                  <a:pt x="2508757" y="179577"/>
                </a:lnTo>
                <a:lnTo>
                  <a:pt x="2508757" y="41147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45100" y="2840481"/>
            <a:ext cx="44640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</a:t>
            </a:r>
            <a:r>
              <a:rPr sz="10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</a:t>
            </a:r>
            <a:r>
              <a:rPr sz="1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g</a:t>
            </a:r>
            <a:r>
              <a:rPr sz="1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.0  </a:t>
            </a:r>
            <a:r>
              <a:rPr sz="1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ldobj  </a:t>
            </a:r>
            <a:r>
              <a:rPr sz="1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stl</a:t>
            </a:r>
            <a:r>
              <a:rPr sz="1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1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1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r>
              <a:rPr sz="1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7667" y="3298063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ldloca.0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9340" y="3450463"/>
            <a:ext cx="1178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call</a:t>
            </a:r>
            <a:r>
              <a:rPr sz="1000" spc="-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get_magnitude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75810" y="3853179"/>
            <a:ext cx="2430145" cy="904875"/>
          </a:xfrm>
          <a:custGeom>
            <a:avLst/>
            <a:gdLst/>
            <a:ahLst/>
            <a:cxnLst/>
            <a:rect l="l" t="t" r="r" b="b"/>
            <a:pathLst>
              <a:path w="2430145" h="904875">
                <a:moveTo>
                  <a:pt x="0" y="0"/>
                </a:moveTo>
                <a:lnTo>
                  <a:pt x="352933" y="420243"/>
                </a:lnTo>
                <a:lnTo>
                  <a:pt x="352933" y="904748"/>
                </a:lnTo>
                <a:lnTo>
                  <a:pt x="2430144" y="904748"/>
                </a:lnTo>
                <a:lnTo>
                  <a:pt x="2430144" y="212598"/>
                </a:lnTo>
                <a:lnTo>
                  <a:pt x="352933" y="212598"/>
                </a:lnTo>
                <a:lnTo>
                  <a:pt x="0" y="0"/>
                </a:lnTo>
                <a:close/>
              </a:path>
              <a:path w="2430145" h="904875">
                <a:moveTo>
                  <a:pt x="2430144" y="74168"/>
                </a:moveTo>
                <a:lnTo>
                  <a:pt x="352933" y="74168"/>
                </a:lnTo>
                <a:lnTo>
                  <a:pt x="352933" y="212598"/>
                </a:lnTo>
                <a:lnTo>
                  <a:pt x="2430144" y="212598"/>
                </a:lnTo>
                <a:lnTo>
                  <a:pt x="2430144" y="74168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17084" y="4071620"/>
            <a:ext cx="703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lda</a:t>
            </a:r>
            <a:r>
              <a:rPr sz="16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</a:t>
            </a:r>
            <a:r>
              <a:rPr sz="16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g</a:t>
            </a:r>
            <a:r>
              <a:rPr sz="16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.0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31867" y="4316069"/>
            <a:ext cx="1873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call</a:t>
            </a:r>
            <a:r>
              <a:rPr sz="1600" spc="-7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get_magnitude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50764" y="589787"/>
            <a:ext cx="3587750" cy="1057910"/>
          </a:xfrm>
          <a:custGeom>
            <a:avLst/>
            <a:gdLst/>
            <a:ahLst/>
            <a:cxnLst/>
            <a:rect l="l" t="t" r="r" b="b"/>
            <a:pathLst>
              <a:path w="3587750" h="1057910">
                <a:moveTo>
                  <a:pt x="1494789" y="829056"/>
                </a:moveTo>
                <a:lnTo>
                  <a:pt x="597915" y="829056"/>
                </a:lnTo>
                <a:lnTo>
                  <a:pt x="302387" y="1057783"/>
                </a:lnTo>
                <a:lnTo>
                  <a:pt x="1494789" y="829056"/>
                </a:lnTo>
                <a:close/>
              </a:path>
              <a:path w="3587750" h="1057910">
                <a:moveTo>
                  <a:pt x="3587495" y="0"/>
                </a:moveTo>
                <a:lnTo>
                  <a:pt x="0" y="0"/>
                </a:lnTo>
                <a:lnTo>
                  <a:pt x="0" y="829056"/>
                </a:lnTo>
                <a:lnTo>
                  <a:pt x="3587495" y="829056"/>
                </a:lnTo>
                <a:lnTo>
                  <a:pt x="358749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43293" y="854405"/>
            <a:ext cx="145770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호출된 측의 </a:t>
            </a:r>
            <a:r>
              <a:rPr lang="en-US" altLang="ko-KR"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IL</a:t>
            </a:r>
            <a:endParaRPr lang="en-US" altLang="ko-KR" sz="1600" dirty="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7179" y="3538728"/>
            <a:ext cx="3945254" cy="995680"/>
          </a:xfrm>
          <a:custGeom>
            <a:avLst/>
            <a:gdLst/>
            <a:ahLst/>
            <a:cxnLst/>
            <a:rect l="l" t="t" r="r" b="b"/>
            <a:pathLst>
              <a:path w="3945254" h="995679">
                <a:moveTo>
                  <a:pt x="3587496" y="458724"/>
                </a:moveTo>
                <a:lnTo>
                  <a:pt x="0" y="458724"/>
                </a:lnTo>
                <a:lnTo>
                  <a:pt x="0" y="995172"/>
                </a:lnTo>
                <a:lnTo>
                  <a:pt x="3587496" y="995172"/>
                </a:lnTo>
                <a:lnTo>
                  <a:pt x="3587496" y="458724"/>
                </a:lnTo>
                <a:close/>
              </a:path>
              <a:path w="3945254" h="995679">
                <a:moveTo>
                  <a:pt x="3945001" y="0"/>
                </a:moveTo>
                <a:lnTo>
                  <a:pt x="2092706" y="458724"/>
                </a:lnTo>
                <a:lnTo>
                  <a:pt x="2989580" y="458724"/>
                </a:lnTo>
                <a:lnTo>
                  <a:pt x="394500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88048" y="1805939"/>
            <a:ext cx="2522220" cy="830580"/>
          </a:xfrm>
          <a:custGeom>
            <a:avLst/>
            <a:gdLst/>
            <a:ahLst/>
            <a:cxnLst/>
            <a:rect l="l" t="t" r="r" b="b"/>
            <a:pathLst>
              <a:path w="2522220" h="830580">
                <a:moveTo>
                  <a:pt x="0" y="49402"/>
                </a:moveTo>
                <a:lnTo>
                  <a:pt x="444626" y="346075"/>
                </a:lnTo>
                <a:lnTo>
                  <a:pt x="444626" y="830580"/>
                </a:lnTo>
                <a:lnTo>
                  <a:pt x="2521839" y="830580"/>
                </a:lnTo>
                <a:lnTo>
                  <a:pt x="2521839" y="138430"/>
                </a:lnTo>
                <a:lnTo>
                  <a:pt x="444626" y="138430"/>
                </a:lnTo>
                <a:lnTo>
                  <a:pt x="0" y="49402"/>
                </a:lnTo>
                <a:close/>
              </a:path>
              <a:path w="2522220" h="830580">
                <a:moveTo>
                  <a:pt x="2521839" y="0"/>
                </a:moveTo>
                <a:lnTo>
                  <a:pt x="444626" y="0"/>
                </a:lnTo>
                <a:lnTo>
                  <a:pt x="444626" y="138430"/>
                </a:lnTo>
                <a:lnTo>
                  <a:pt x="2521839" y="138430"/>
                </a:lnTo>
                <a:lnTo>
                  <a:pt x="2521839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35545" y="1950465"/>
            <a:ext cx="1873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ldarga.0</a:t>
            </a:r>
            <a:endParaRPr sz="16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call</a:t>
            </a:r>
            <a:r>
              <a:rPr sz="1600" spc="-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get_magnitude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87414" y="2785872"/>
            <a:ext cx="2508885" cy="871855"/>
          </a:xfrm>
          <a:custGeom>
            <a:avLst/>
            <a:gdLst/>
            <a:ahLst/>
            <a:cxnLst/>
            <a:rect l="l" t="t" r="r" b="b"/>
            <a:pathLst>
              <a:path w="2508884" h="871854">
                <a:moveTo>
                  <a:pt x="0" y="0"/>
                </a:moveTo>
                <a:lnTo>
                  <a:pt x="431545" y="387222"/>
                </a:lnTo>
                <a:lnTo>
                  <a:pt x="431545" y="871727"/>
                </a:lnTo>
                <a:lnTo>
                  <a:pt x="2508758" y="871727"/>
                </a:lnTo>
                <a:lnTo>
                  <a:pt x="2508758" y="179577"/>
                </a:lnTo>
                <a:lnTo>
                  <a:pt x="431545" y="179577"/>
                </a:lnTo>
                <a:lnTo>
                  <a:pt x="0" y="0"/>
                </a:lnTo>
                <a:close/>
              </a:path>
              <a:path w="2508884" h="871854">
                <a:moveTo>
                  <a:pt x="2508758" y="41147"/>
                </a:moveTo>
                <a:lnTo>
                  <a:pt x="431545" y="41147"/>
                </a:lnTo>
                <a:lnTo>
                  <a:pt x="431545" y="179577"/>
                </a:lnTo>
                <a:lnTo>
                  <a:pt x="2508758" y="179577"/>
                </a:lnTo>
                <a:lnTo>
                  <a:pt x="2508758" y="41147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369809" y="2840481"/>
            <a:ext cx="117856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1155" marR="343535" algn="ctr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ldarg.0  </a:t>
            </a:r>
            <a:r>
              <a:rPr sz="1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ldobj  </a:t>
            </a:r>
            <a:r>
              <a:rPr sz="1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stloc.0  </a:t>
            </a:r>
            <a:r>
              <a:rPr sz="1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</a:t>
            </a:r>
            <a:r>
              <a:rPr sz="1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</a:t>
            </a:r>
            <a:r>
              <a:rPr sz="1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r>
              <a:rPr sz="1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endParaRPr sz="10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call</a:t>
            </a:r>
            <a:r>
              <a:rPr sz="1000" spc="-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get_magnitude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66027" y="3853179"/>
            <a:ext cx="2430145" cy="904875"/>
          </a:xfrm>
          <a:custGeom>
            <a:avLst/>
            <a:gdLst/>
            <a:ahLst/>
            <a:cxnLst/>
            <a:rect l="l" t="t" r="r" b="b"/>
            <a:pathLst>
              <a:path w="2430145" h="904875">
                <a:moveTo>
                  <a:pt x="0" y="0"/>
                </a:moveTo>
                <a:lnTo>
                  <a:pt x="352932" y="420243"/>
                </a:lnTo>
                <a:lnTo>
                  <a:pt x="352932" y="904748"/>
                </a:lnTo>
                <a:lnTo>
                  <a:pt x="2430145" y="904748"/>
                </a:lnTo>
                <a:lnTo>
                  <a:pt x="2430145" y="212598"/>
                </a:lnTo>
                <a:lnTo>
                  <a:pt x="352932" y="212598"/>
                </a:lnTo>
                <a:lnTo>
                  <a:pt x="0" y="0"/>
                </a:lnTo>
                <a:close/>
              </a:path>
              <a:path w="2430145" h="904875">
                <a:moveTo>
                  <a:pt x="2430145" y="74168"/>
                </a:moveTo>
                <a:lnTo>
                  <a:pt x="352932" y="74168"/>
                </a:lnTo>
                <a:lnTo>
                  <a:pt x="352932" y="212598"/>
                </a:lnTo>
                <a:lnTo>
                  <a:pt x="2430145" y="212598"/>
                </a:lnTo>
                <a:lnTo>
                  <a:pt x="2430145" y="74168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22338" y="4071620"/>
            <a:ext cx="1873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ldarg.0</a:t>
            </a:r>
            <a:endParaRPr sz="16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call</a:t>
            </a:r>
            <a:r>
              <a:rPr sz="1600" spc="-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get_magnitude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30" name="object 18"/>
          <p:cNvSpPr txBox="1"/>
          <p:nvPr/>
        </p:nvSpPr>
        <p:spPr>
          <a:xfrm>
            <a:off x="-228600" y="4171950"/>
            <a:ext cx="39624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985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두 번 부르면 복사도 그대로 두번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3825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Best </a:t>
            </a:r>
            <a:r>
              <a:rPr sz="2800" spc="-70" dirty="0"/>
              <a:t>practice </a:t>
            </a:r>
            <a:r>
              <a:rPr sz="2800" spc="-60" dirty="0"/>
              <a:t>to </a:t>
            </a:r>
            <a:r>
              <a:rPr sz="2800" spc="-105" dirty="0"/>
              <a:t>use</a:t>
            </a:r>
            <a:r>
              <a:rPr sz="2800" spc="-110" dirty="0"/>
              <a:t> </a:t>
            </a:r>
            <a:r>
              <a:rPr sz="2800" spc="-50" dirty="0"/>
              <a:t>`in`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52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84098" y="1067181"/>
            <a:ext cx="7744459" cy="36811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ts val="2035"/>
              </a:lnSpc>
              <a:spcBef>
                <a:spcPts val="105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sz="17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in</a:t>
            </a:r>
            <a:r>
              <a:rPr sz="17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컴파일 하면 </a:t>
            </a:r>
            <a:r>
              <a:rPr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([</a:t>
            </a:r>
            <a:r>
              <a:rPr sz="17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In][IsReadOnly]ref</a:t>
            </a:r>
            <a:r>
              <a:rPr sz="17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7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T</a:t>
            </a:r>
            <a:r>
              <a:rPr sz="1700" spc="1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700" spc="3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t)</a:t>
            </a:r>
            <a:r>
              <a:rPr sz="1700" spc="37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700" spc="37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가 된다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8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읽기 전용 이므로 필드에 대입 할 수 없다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 smtClean="0">
              <a:latin typeface="Noto Sans CJK JP Regular"/>
              <a:cs typeface="Noto Sans CJK JP Regular"/>
            </a:endParaRPr>
          </a:p>
          <a:p>
            <a:pPr marL="1263650" lvl="2" indent="-337185">
              <a:lnSpc>
                <a:spcPts val="1930"/>
              </a:lnSpc>
              <a:buSzPct val="121428"/>
              <a:buFont typeface="Arial"/>
              <a:buChar char="—"/>
              <a:tabLst>
                <a:tab pos="1263650" algn="l"/>
                <a:tab pos="1264285" algn="l"/>
              </a:tabLst>
            </a:pPr>
            <a:r>
              <a:rPr sz="1400" spc="3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v3.x </a:t>
            </a:r>
            <a:r>
              <a:rPr sz="14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= </a:t>
            </a:r>
            <a:r>
              <a:rPr sz="1400" spc="2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10.0f; </a:t>
            </a:r>
            <a:r>
              <a:rPr sz="1400" spc="-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// </a:t>
            </a:r>
            <a:r>
              <a:rPr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compile</a:t>
            </a:r>
            <a:r>
              <a:rPr sz="1400" spc="-12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error</a:t>
            </a:r>
            <a:endParaRPr sz="1400" dirty="0" smtClean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35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메소드 호출은 가능하지만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,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내용이 변하지 않는 보장이 없기 때문에 방어적인 복사가 진행된다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  <a:p>
            <a:pPr marL="1263650" lvl="2" indent="-337185">
              <a:lnSpc>
                <a:spcPts val="1935"/>
              </a:lnSpc>
              <a:buSzPct val="121428"/>
              <a:buFont typeface="Arial"/>
              <a:buChar char="—"/>
              <a:tabLst>
                <a:tab pos="1263650" algn="l"/>
                <a:tab pos="12642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따라서 남발하면 성능이 저하 될 수도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있다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  <a:p>
            <a:pPr marL="1263650" lvl="2" indent="-337185">
              <a:lnSpc>
                <a:spcPts val="1930"/>
              </a:lnSpc>
              <a:buSzPct val="121428"/>
              <a:buFont typeface="Arial"/>
              <a:buChar char="—"/>
              <a:tabLst>
                <a:tab pos="1263650" algn="l"/>
                <a:tab pos="12642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만약 </a:t>
            </a: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Mutable</a:t>
            </a:r>
            <a:r>
              <a:rPr sz="1400" spc="-4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Struct</a:t>
            </a:r>
            <a:r>
              <a:rPr lang="en-US"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이라면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,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더 이상 나누어지는지도 모르겠다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  <a:p>
            <a:pPr marL="1263650" lvl="2" indent="-337185">
              <a:lnSpc>
                <a:spcPts val="1985"/>
              </a:lnSpc>
              <a:buSzPct val="121428"/>
              <a:buFont typeface="Arial"/>
              <a:buChar char="—"/>
              <a:tabLst>
                <a:tab pos="1263650" algn="l"/>
                <a:tab pos="1264285" algn="l"/>
              </a:tabLst>
            </a:pP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(</a:t>
            </a: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Vector3.magnitude</a:t>
            </a:r>
            <a:r>
              <a:rPr lang="ko-KR" altLang="en-US"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는 속성이므로 메소드 취급</a:t>
            </a:r>
            <a:r>
              <a:rPr sz="14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</a:t>
            </a:r>
            <a:endParaRPr sz="1400" dirty="0">
              <a:latin typeface="Noto Sans CJK JP Regular"/>
              <a:cs typeface="Noto Sans CJK JP Regular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EEEEEE"/>
              </a:buClr>
              <a:buFont typeface="Arial"/>
              <a:buChar char="—"/>
            </a:pPr>
            <a:endParaRPr sz="1850" dirty="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5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방어적인 복사가 되지 않는 조건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indent="-316865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속성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/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메서드를 호출하지 않는 것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indent="-316865">
              <a:lnSpc>
                <a:spcPct val="100000"/>
              </a:lnSpc>
              <a:spcBef>
                <a:spcPts val="1245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또는</a:t>
            </a:r>
            <a:r>
              <a:rPr sz="1400" spc="-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 smtClean="0">
                <a:solidFill>
                  <a:srgbClr val="EC1746"/>
                </a:solidFill>
                <a:latin typeface="Noto Sans CJK JP Regular"/>
                <a:cs typeface="Noto Sans CJK JP Regular"/>
              </a:rPr>
              <a:t>readonly</a:t>
            </a:r>
            <a:r>
              <a:rPr sz="1400" spc="-25" dirty="0" smtClean="0">
                <a:solidFill>
                  <a:srgbClr val="EC1746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 smtClean="0">
                <a:solidFill>
                  <a:srgbClr val="EC1746"/>
                </a:solidFill>
                <a:latin typeface="Noto Sans CJK JP Regular"/>
                <a:cs typeface="Noto Sans CJK JP Regular"/>
              </a:rPr>
              <a:t>struct</a:t>
            </a:r>
            <a:r>
              <a:rPr sz="1400" dirty="0" smtClean="0">
                <a:solidFill>
                  <a:srgbClr val="EC1746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를 사용하는 것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  <a:p>
            <a:pPr marL="946785">
              <a:lnSpc>
                <a:spcPct val="100000"/>
              </a:lnSpc>
              <a:spcBef>
                <a:spcPts val="1265"/>
              </a:spcBef>
              <a:tabLst>
                <a:tab pos="1263650" algn="l"/>
              </a:tabLst>
            </a:pPr>
            <a:r>
              <a:rPr sz="1400" spc="140" dirty="0">
                <a:solidFill>
                  <a:srgbClr val="EEEEEE"/>
                </a:solidFill>
                <a:latin typeface="Arial"/>
                <a:cs typeface="Arial"/>
              </a:rPr>
              <a:t>–	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readonly</a:t>
            </a:r>
            <a:r>
              <a:rPr sz="1400" spc="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struct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는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변경없음을 보증하기 때문에 방어적인 복사를 하지 않는다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3825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Best </a:t>
            </a:r>
            <a:r>
              <a:rPr sz="2800" spc="-70" dirty="0"/>
              <a:t>practice </a:t>
            </a:r>
            <a:r>
              <a:rPr sz="2800" spc="-60" dirty="0"/>
              <a:t>to </a:t>
            </a:r>
            <a:r>
              <a:rPr sz="2800" spc="-105" dirty="0"/>
              <a:t>use</a:t>
            </a:r>
            <a:r>
              <a:rPr sz="2800" spc="-110" dirty="0"/>
              <a:t> </a:t>
            </a:r>
            <a:r>
              <a:rPr sz="2800" spc="-50" dirty="0"/>
              <a:t>`in`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53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84098" y="1067181"/>
            <a:ext cx="7744459" cy="36811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ts val="2035"/>
              </a:lnSpc>
              <a:spcBef>
                <a:spcPts val="105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sz="17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in</a:t>
            </a:r>
            <a:r>
              <a:rPr sz="17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컴파일 하면 </a:t>
            </a:r>
            <a:r>
              <a:rPr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([</a:t>
            </a:r>
            <a:r>
              <a:rPr sz="17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In][IsReadOnly]ref</a:t>
            </a:r>
            <a:r>
              <a:rPr sz="17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7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T</a:t>
            </a:r>
            <a:r>
              <a:rPr sz="1700" spc="1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700" spc="3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t)</a:t>
            </a:r>
            <a:r>
              <a:rPr sz="1700" spc="37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700" spc="37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가 된다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8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읽기 전용 이므로 필드에 대입 할 수 없다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 smtClean="0">
              <a:latin typeface="Noto Sans CJK JP Regular"/>
              <a:cs typeface="Noto Sans CJK JP Regular"/>
            </a:endParaRPr>
          </a:p>
          <a:p>
            <a:pPr marL="1263650" lvl="2" indent="-337185">
              <a:lnSpc>
                <a:spcPts val="1930"/>
              </a:lnSpc>
              <a:buSzPct val="121428"/>
              <a:buFont typeface="Arial"/>
              <a:buChar char="—"/>
              <a:tabLst>
                <a:tab pos="1263650" algn="l"/>
                <a:tab pos="1264285" algn="l"/>
              </a:tabLst>
            </a:pPr>
            <a:r>
              <a:rPr sz="1400" spc="3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v3.x </a:t>
            </a:r>
            <a:r>
              <a:rPr sz="14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= </a:t>
            </a:r>
            <a:r>
              <a:rPr sz="1400" spc="2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10.0f; </a:t>
            </a:r>
            <a:r>
              <a:rPr sz="1400" spc="-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// </a:t>
            </a:r>
            <a:r>
              <a:rPr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compile</a:t>
            </a:r>
            <a:r>
              <a:rPr sz="1400" spc="-12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error</a:t>
            </a:r>
            <a:endParaRPr sz="1400" dirty="0" smtClean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35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메소드 호출은 가능하지만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,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내용이 변하지 않는 보장이 없기 때문에 방어적인 복사가 진행된다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  <a:p>
            <a:pPr marL="1263650" lvl="2" indent="-337185">
              <a:lnSpc>
                <a:spcPts val="1935"/>
              </a:lnSpc>
              <a:buSzPct val="121428"/>
              <a:buFont typeface="Arial"/>
              <a:buChar char="—"/>
              <a:tabLst>
                <a:tab pos="1263650" algn="l"/>
                <a:tab pos="12642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따라서 남발하면 성능이 저하 될 수도 이싿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  <a:p>
            <a:pPr marL="1263650" lvl="2" indent="-337185">
              <a:lnSpc>
                <a:spcPts val="1930"/>
              </a:lnSpc>
              <a:buSzPct val="121428"/>
              <a:buFont typeface="Arial"/>
              <a:buChar char="—"/>
              <a:tabLst>
                <a:tab pos="1263650" algn="l"/>
                <a:tab pos="12642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만약</a:t>
            </a: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Mutable</a:t>
            </a:r>
            <a:r>
              <a:rPr sz="1400" spc="-4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Struct</a:t>
            </a:r>
            <a:r>
              <a:rPr lang="en-US"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이라고 더 이상 나누어 모르는 것</a:t>
            </a:r>
            <a:endParaRPr sz="1400" dirty="0">
              <a:latin typeface="Noto Sans CJK JP Regular"/>
              <a:cs typeface="Noto Sans CJK JP Regular"/>
            </a:endParaRPr>
          </a:p>
          <a:p>
            <a:pPr marL="1263650" lvl="2" indent="-337185">
              <a:lnSpc>
                <a:spcPts val="1985"/>
              </a:lnSpc>
              <a:buSzPct val="121428"/>
              <a:buFont typeface="Arial"/>
              <a:buChar char="—"/>
              <a:tabLst>
                <a:tab pos="1263650" algn="l"/>
                <a:tab pos="1264285" algn="l"/>
              </a:tabLst>
            </a:pP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(</a:t>
            </a: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Vector3.magnitude</a:t>
            </a:r>
            <a:r>
              <a:rPr lang="ko-KR" altLang="en-US"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는 속성이므로 메소드 취급</a:t>
            </a:r>
            <a:r>
              <a:rPr sz="14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</a:t>
            </a:r>
            <a:endParaRPr sz="1400" dirty="0">
              <a:latin typeface="Noto Sans CJK JP Regular"/>
              <a:cs typeface="Noto Sans CJK JP Regular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EEEEEE"/>
              </a:buClr>
              <a:buFont typeface="Arial"/>
              <a:buChar char="—"/>
            </a:pPr>
            <a:endParaRPr sz="1850" dirty="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5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방어적인 복사가 되지 않는 조건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indent="-316865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속성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/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메서드를 호출하지 않는 것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indent="-316865">
              <a:lnSpc>
                <a:spcPct val="100000"/>
              </a:lnSpc>
              <a:spcBef>
                <a:spcPts val="1245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또는</a:t>
            </a:r>
            <a:r>
              <a:rPr sz="1400" spc="-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 smtClean="0">
                <a:solidFill>
                  <a:srgbClr val="EC1746"/>
                </a:solidFill>
                <a:latin typeface="Noto Sans CJK JP Regular"/>
                <a:cs typeface="Noto Sans CJK JP Regular"/>
              </a:rPr>
              <a:t>readonly</a:t>
            </a:r>
            <a:r>
              <a:rPr sz="1400" spc="-25" dirty="0" smtClean="0">
                <a:solidFill>
                  <a:srgbClr val="EC1746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 smtClean="0">
                <a:solidFill>
                  <a:srgbClr val="EC1746"/>
                </a:solidFill>
                <a:latin typeface="Noto Sans CJK JP Regular"/>
                <a:cs typeface="Noto Sans CJK JP Regular"/>
              </a:rPr>
              <a:t>struct</a:t>
            </a:r>
            <a:r>
              <a:rPr sz="1400" dirty="0" smtClean="0">
                <a:solidFill>
                  <a:srgbClr val="EC1746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를 사용하는 것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  <a:p>
            <a:pPr marL="946785">
              <a:lnSpc>
                <a:spcPct val="100000"/>
              </a:lnSpc>
              <a:spcBef>
                <a:spcPts val="1265"/>
              </a:spcBef>
              <a:tabLst>
                <a:tab pos="1263650" algn="l"/>
              </a:tabLst>
            </a:pPr>
            <a:r>
              <a:rPr sz="1400" spc="140" dirty="0">
                <a:solidFill>
                  <a:srgbClr val="EEEEEE"/>
                </a:solidFill>
                <a:latin typeface="Arial"/>
                <a:cs typeface="Arial"/>
              </a:rPr>
              <a:t>–	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readonly</a:t>
            </a:r>
            <a:r>
              <a:rPr sz="1400" spc="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struct</a:t>
            </a:r>
            <a:r>
              <a:rPr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は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는 변경없음을 보증하기 때문에 방어적인 복사를 하지 않는다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4297679" y="838200"/>
            <a:ext cx="4572000" cy="2247900"/>
          </a:xfrm>
          <a:custGeom>
            <a:avLst/>
            <a:gdLst/>
            <a:ahLst/>
            <a:cxnLst/>
            <a:rect l="l" t="t" r="r" b="b"/>
            <a:pathLst>
              <a:path w="4572000" h="2247900">
                <a:moveTo>
                  <a:pt x="0" y="2247900"/>
                </a:moveTo>
                <a:lnTo>
                  <a:pt x="4572000" y="2247900"/>
                </a:lnTo>
                <a:lnTo>
                  <a:pt x="4572000" y="0"/>
                </a:lnTo>
                <a:lnTo>
                  <a:pt x="0" y="0"/>
                </a:lnTo>
                <a:lnTo>
                  <a:pt x="0" y="2247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8"/>
          <p:cNvSpPr/>
          <p:nvPr/>
        </p:nvSpPr>
        <p:spPr>
          <a:xfrm>
            <a:off x="3390900" y="2761360"/>
            <a:ext cx="927100" cy="788035"/>
          </a:xfrm>
          <a:custGeom>
            <a:avLst/>
            <a:gdLst/>
            <a:ahLst/>
            <a:cxnLst/>
            <a:rect l="l" t="t" r="r" b="b"/>
            <a:pathLst>
              <a:path w="927100" h="788035">
                <a:moveTo>
                  <a:pt x="84962" y="590803"/>
                </a:moveTo>
                <a:lnTo>
                  <a:pt x="0" y="787907"/>
                </a:lnTo>
                <a:lnTo>
                  <a:pt x="208661" y="737743"/>
                </a:lnTo>
                <a:lnTo>
                  <a:pt x="184712" y="709294"/>
                </a:lnTo>
                <a:lnTo>
                  <a:pt x="143001" y="709294"/>
                </a:lnTo>
                <a:lnTo>
                  <a:pt x="101726" y="660400"/>
                </a:lnTo>
                <a:lnTo>
                  <a:pt x="126197" y="639786"/>
                </a:lnTo>
                <a:lnTo>
                  <a:pt x="84962" y="590803"/>
                </a:lnTo>
                <a:close/>
              </a:path>
              <a:path w="927100" h="788035">
                <a:moveTo>
                  <a:pt x="126197" y="639786"/>
                </a:moveTo>
                <a:lnTo>
                  <a:pt x="101726" y="660400"/>
                </a:lnTo>
                <a:lnTo>
                  <a:pt x="143001" y="709294"/>
                </a:lnTo>
                <a:lnTo>
                  <a:pt x="167408" y="688739"/>
                </a:lnTo>
                <a:lnTo>
                  <a:pt x="126197" y="639786"/>
                </a:lnTo>
                <a:close/>
              </a:path>
              <a:path w="927100" h="788035">
                <a:moveTo>
                  <a:pt x="167408" y="688739"/>
                </a:moveTo>
                <a:lnTo>
                  <a:pt x="143001" y="709294"/>
                </a:lnTo>
                <a:lnTo>
                  <a:pt x="184712" y="709294"/>
                </a:lnTo>
                <a:lnTo>
                  <a:pt x="167408" y="688739"/>
                </a:lnTo>
                <a:close/>
              </a:path>
              <a:path w="927100" h="788035">
                <a:moveTo>
                  <a:pt x="885698" y="0"/>
                </a:moveTo>
                <a:lnTo>
                  <a:pt x="126197" y="639786"/>
                </a:lnTo>
                <a:lnTo>
                  <a:pt x="167408" y="688739"/>
                </a:lnTo>
                <a:lnTo>
                  <a:pt x="926973" y="49021"/>
                </a:lnTo>
                <a:lnTo>
                  <a:pt x="885698" y="0"/>
                </a:lnTo>
                <a:close/>
              </a:path>
            </a:pathLst>
          </a:custGeom>
          <a:solidFill>
            <a:srgbClr val="EC1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9"/>
          <p:cNvSpPr/>
          <p:nvPr/>
        </p:nvSpPr>
        <p:spPr>
          <a:xfrm>
            <a:off x="5152644" y="3290823"/>
            <a:ext cx="3587750" cy="1021080"/>
          </a:xfrm>
          <a:custGeom>
            <a:avLst/>
            <a:gdLst/>
            <a:ahLst/>
            <a:cxnLst/>
            <a:rect l="l" t="t" r="r" b="b"/>
            <a:pathLst>
              <a:path w="3587750" h="1021079">
                <a:moveTo>
                  <a:pt x="3587496" y="191515"/>
                </a:moveTo>
                <a:lnTo>
                  <a:pt x="0" y="191515"/>
                </a:lnTo>
                <a:lnTo>
                  <a:pt x="0" y="1020572"/>
                </a:lnTo>
                <a:lnTo>
                  <a:pt x="3587496" y="1020572"/>
                </a:lnTo>
                <a:lnTo>
                  <a:pt x="3587496" y="191515"/>
                </a:lnTo>
                <a:close/>
              </a:path>
              <a:path w="3587750" h="1021079">
                <a:moveTo>
                  <a:pt x="709294" y="0"/>
                </a:moveTo>
                <a:lnTo>
                  <a:pt x="597915" y="191515"/>
                </a:lnTo>
                <a:lnTo>
                  <a:pt x="1494789" y="191515"/>
                </a:lnTo>
                <a:lnTo>
                  <a:pt x="709294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0"/>
          <p:cNvSpPr txBox="1"/>
          <p:nvPr/>
        </p:nvSpPr>
        <p:spPr>
          <a:xfrm>
            <a:off x="5303901" y="3503752"/>
            <a:ext cx="3287395" cy="77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readonly</a:t>
            </a:r>
            <a:r>
              <a:rPr sz="1600" spc="-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struct</a:t>
            </a:r>
            <a:r>
              <a:rPr lang="ko-KR" altLang="en-US" sz="16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의 조건은 </a:t>
            </a:r>
            <a:endParaRPr lang="en-US" altLang="ko-KR" sz="1600" spc="-35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모든 필드가 </a:t>
            </a:r>
            <a:r>
              <a:rPr lang="en-US" altLang="ko-KR" sz="16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readonly</a:t>
            </a:r>
            <a:r>
              <a:rPr lang="ko-KR" altLang="en-US" sz="16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이다</a:t>
            </a:r>
            <a:endParaRPr lang="en-US" altLang="ko-KR" sz="1600" spc="-35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ref readonly struct</a:t>
            </a:r>
            <a:r>
              <a:rPr lang="ko-KR" altLang="en-US" sz="16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도 </a:t>
            </a:r>
            <a:r>
              <a:rPr lang="en-US" sz="16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OK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1" name="object 23"/>
          <p:cNvSpPr/>
          <p:nvPr/>
        </p:nvSpPr>
        <p:spPr>
          <a:xfrm>
            <a:off x="292608" y="876680"/>
            <a:ext cx="3587750" cy="1296670"/>
          </a:xfrm>
          <a:custGeom>
            <a:avLst/>
            <a:gdLst/>
            <a:ahLst/>
            <a:cxnLst/>
            <a:rect l="l" t="t" r="r" b="b"/>
            <a:pathLst>
              <a:path w="3587750" h="1296670">
                <a:moveTo>
                  <a:pt x="3587495" y="243459"/>
                </a:moveTo>
                <a:lnTo>
                  <a:pt x="0" y="243459"/>
                </a:lnTo>
                <a:lnTo>
                  <a:pt x="0" y="1296543"/>
                </a:lnTo>
                <a:lnTo>
                  <a:pt x="3587495" y="1296543"/>
                </a:lnTo>
                <a:lnTo>
                  <a:pt x="3587495" y="243459"/>
                </a:lnTo>
                <a:close/>
              </a:path>
              <a:path w="3587750" h="1296670">
                <a:moveTo>
                  <a:pt x="1051052" y="0"/>
                </a:moveTo>
                <a:lnTo>
                  <a:pt x="597916" y="243459"/>
                </a:lnTo>
                <a:lnTo>
                  <a:pt x="1494790" y="243459"/>
                </a:lnTo>
                <a:lnTo>
                  <a:pt x="105105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 txBox="1"/>
          <p:nvPr/>
        </p:nvSpPr>
        <p:spPr>
          <a:xfrm>
            <a:off x="4377308" y="819150"/>
            <a:ext cx="4385691" cy="22833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125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400" spc="125" dirty="0" smtClean="0">
                <a:solidFill>
                  <a:srgbClr val="0000FF"/>
                </a:solidFill>
                <a:latin typeface="Arial"/>
                <a:cs typeface="Arial"/>
              </a:rPr>
              <a:t>ub</a:t>
            </a:r>
            <a:r>
              <a:rPr lang="en-US" sz="1400" spc="125" dirty="0" smtClean="0">
                <a:solidFill>
                  <a:srgbClr val="0000FF"/>
                </a:solidFill>
                <a:latin typeface="Arial"/>
                <a:cs typeface="Arial"/>
              </a:rPr>
              <a:t>lic readonly struct </a:t>
            </a:r>
            <a:r>
              <a:rPr lang="en-US" sz="1400" spc="125" dirty="0" smtClean="0">
                <a:latin typeface="Arial"/>
                <a:cs typeface="Arial"/>
              </a:rPr>
              <a:t>MyVector3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00" dirty="0" smtClean="0">
                <a:latin typeface="Arial"/>
                <a:cs typeface="Arial"/>
              </a:rPr>
              <a:t>{</a:t>
            </a:r>
            <a:endParaRPr lang="en-US" sz="1400" spc="3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1400" spc="125" dirty="0" smtClean="0">
                <a:solidFill>
                  <a:srgbClr val="0000FF"/>
                </a:solidFill>
                <a:latin typeface="Arial"/>
                <a:cs typeface="Arial"/>
              </a:rPr>
              <a:t>    public readonly float </a:t>
            </a:r>
            <a:r>
              <a:rPr lang="en-US" altLang="ko-KR" sz="1400" spc="125" dirty="0" smtClean="0">
                <a:latin typeface="Arial"/>
                <a:cs typeface="Arial"/>
              </a:rPr>
              <a:t>x;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1400" spc="125" dirty="0" smtClean="0">
                <a:solidFill>
                  <a:srgbClr val="0000FF"/>
                </a:solidFill>
                <a:latin typeface="Arial"/>
                <a:cs typeface="Arial"/>
              </a:rPr>
              <a:t>    public readonly float </a:t>
            </a:r>
            <a:r>
              <a:rPr lang="en-US" altLang="ko-KR" sz="1400" spc="125" dirty="0" smtClean="0">
                <a:latin typeface="Arial"/>
                <a:cs typeface="Arial"/>
              </a:rPr>
              <a:t>y;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1400" spc="125" dirty="0" smtClean="0">
                <a:solidFill>
                  <a:srgbClr val="0000FF"/>
                </a:solidFill>
                <a:latin typeface="Arial"/>
                <a:cs typeface="Arial"/>
              </a:rPr>
              <a:t>    public readonly float </a:t>
            </a:r>
            <a:r>
              <a:rPr lang="en-US" altLang="ko-KR" sz="1400" spc="125" dirty="0" smtClean="0">
                <a:latin typeface="Arial"/>
                <a:cs typeface="Arial"/>
              </a:rPr>
              <a:t>z;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125" dirty="0" smtClean="0">
                <a:solidFill>
                  <a:srgbClr val="0000FF"/>
                </a:solidFill>
                <a:latin typeface="Arial"/>
                <a:cs typeface="Arial"/>
              </a:rPr>
              <a:t>   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400" spc="125" dirty="0" smtClean="0">
                <a:solidFill>
                  <a:srgbClr val="0000FF"/>
                </a:solidFill>
                <a:latin typeface="Arial"/>
                <a:cs typeface="Arial"/>
              </a:rPr>
              <a:t>   public </a:t>
            </a:r>
            <a:r>
              <a:rPr lang="en-US" sz="1400" spc="125" dirty="0" smtClean="0">
                <a:latin typeface="Arial"/>
                <a:cs typeface="Arial"/>
              </a:rPr>
              <a:t>MyVector3(</a:t>
            </a:r>
            <a:r>
              <a:rPr lang="en-US" sz="1400" spc="125" dirty="0" smtClean="0">
                <a:solidFill>
                  <a:srgbClr val="0000FF"/>
                </a:solidFill>
                <a:latin typeface="Arial"/>
                <a:cs typeface="Arial"/>
              </a:rPr>
              <a:t>float </a:t>
            </a:r>
            <a:r>
              <a:rPr lang="en-US" sz="1400" spc="125" dirty="0" smtClean="0">
                <a:latin typeface="Arial"/>
                <a:cs typeface="Arial"/>
              </a:rPr>
              <a:t>x,</a:t>
            </a:r>
            <a:r>
              <a:rPr lang="en-US" sz="1400" spc="125" dirty="0" smtClean="0">
                <a:solidFill>
                  <a:srgbClr val="0000FF"/>
                </a:solidFill>
                <a:latin typeface="Arial"/>
                <a:cs typeface="Arial"/>
              </a:rPr>
              <a:t> float </a:t>
            </a:r>
            <a:r>
              <a:rPr lang="en-US" sz="1400" spc="125" dirty="0" smtClean="0">
                <a:latin typeface="Arial"/>
                <a:cs typeface="Arial"/>
              </a:rPr>
              <a:t>y, </a:t>
            </a:r>
            <a:r>
              <a:rPr lang="en-US" sz="1400" spc="125" dirty="0" smtClean="0">
                <a:solidFill>
                  <a:srgbClr val="0000FF"/>
                </a:solidFill>
                <a:latin typeface="Arial"/>
                <a:cs typeface="Arial"/>
              </a:rPr>
              <a:t>float</a:t>
            </a:r>
            <a:r>
              <a:rPr lang="en-US" sz="1400" spc="125" dirty="0" smtClean="0">
                <a:latin typeface="Arial"/>
                <a:cs typeface="Arial"/>
              </a:rPr>
              <a:t> z)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400" spc="125" dirty="0" smtClean="0">
                <a:solidFill>
                  <a:srgbClr val="0000FF"/>
                </a:solidFill>
                <a:latin typeface="Arial"/>
                <a:cs typeface="Arial"/>
              </a:rPr>
              <a:t>   </a:t>
            </a:r>
            <a:r>
              <a:rPr lang="en-US" sz="1400" spc="125" dirty="0" smtClean="0">
                <a:latin typeface="Arial"/>
                <a:cs typeface="Arial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400" spc="125" dirty="0" smtClean="0">
                <a:solidFill>
                  <a:srgbClr val="0000FF"/>
                </a:solidFill>
                <a:latin typeface="Arial"/>
                <a:cs typeface="Arial"/>
              </a:rPr>
              <a:t>        this</a:t>
            </a:r>
            <a:r>
              <a:rPr lang="en-US" sz="1400" spc="125" dirty="0" smtClean="0">
                <a:latin typeface="Arial"/>
                <a:cs typeface="Arial"/>
              </a:rPr>
              <a:t>.x = x; </a:t>
            </a:r>
            <a:r>
              <a:rPr lang="en-US" sz="1400" spc="125" dirty="0" smtClean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lang="en-US" sz="1400" spc="125" dirty="0" smtClean="0">
                <a:latin typeface="Arial"/>
                <a:cs typeface="Arial"/>
              </a:rPr>
              <a:t>.y = y; </a:t>
            </a:r>
            <a:r>
              <a:rPr lang="en-US" sz="1400" spc="125" dirty="0" smtClean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lang="en-US" sz="1400" spc="125" dirty="0" smtClean="0">
                <a:latin typeface="Arial"/>
                <a:cs typeface="Arial"/>
              </a:rPr>
              <a:t>.z = z;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125" dirty="0" smtClean="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lang="en-US" sz="1400" spc="125" dirty="0" smtClean="0">
                <a:latin typeface="Arial"/>
                <a:cs typeface="Arial"/>
              </a:rPr>
              <a:t>}</a:t>
            </a:r>
          </a:p>
        </p:txBody>
      </p:sp>
      <p:sp>
        <p:nvSpPr>
          <p:cNvPr id="13" name="object 20"/>
          <p:cNvSpPr txBox="1"/>
          <p:nvPr/>
        </p:nvSpPr>
        <p:spPr>
          <a:xfrm>
            <a:off x="457200" y="1200150"/>
            <a:ext cx="335280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readonly </a:t>
            </a:r>
            <a:r>
              <a:rPr lang="en-US" altLang="ko-KR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struct </a:t>
            </a: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사용 원칙</a:t>
            </a:r>
            <a:endParaRPr lang="en-US" altLang="ko-KR" sz="1600" spc="5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중간에 </a:t>
            </a: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절대 변경되지 않는다고 장담할 수 없다면 사용하지 않는다</a:t>
            </a:r>
            <a:r>
              <a:rPr lang="en-US" altLang="ko-KR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endParaRPr lang="en-US" altLang="ko-KR" sz="1600" spc="5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84479"/>
            <a:ext cx="4105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readonly</a:t>
            </a:r>
            <a:r>
              <a:rPr sz="2800" spc="-125" dirty="0"/>
              <a:t> </a:t>
            </a:r>
            <a:r>
              <a:rPr sz="2800" spc="-40" dirty="0"/>
              <a:t>field(struct</a:t>
            </a:r>
            <a:r>
              <a:rPr sz="2800" spc="-40" dirty="0" smtClean="0"/>
              <a:t>)</a:t>
            </a:r>
            <a:r>
              <a:rPr lang="ko-KR" altLang="en-US" sz="2800" b="0" spc="-5" dirty="0" smtClean="0">
                <a:latin typeface="Droid Sans Fallback"/>
              </a:rPr>
              <a:t>함정</a:t>
            </a:r>
            <a:endParaRPr sz="2800" dirty="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2376" y="4782501"/>
            <a:ext cx="7937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0"/>
              </a:lnSpc>
            </a:pPr>
            <a:r>
              <a:rPr sz="550" b="1" spc="5" dirty="0">
                <a:solidFill>
                  <a:srgbClr val="666666"/>
                </a:solidFill>
                <a:latin typeface="Arial"/>
                <a:cs typeface="Arial"/>
              </a:rPr>
              <a:t>54</a:t>
            </a:r>
            <a:endParaRPr sz="5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67100" y="2185416"/>
            <a:ext cx="5591810" cy="2677795"/>
          </a:xfrm>
          <a:custGeom>
            <a:avLst/>
            <a:gdLst/>
            <a:ahLst/>
            <a:cxnLst/>
            <a:rect l="l" t="t" r="r" b="b"/>
            <a:pathLst>
              <a:path w="5591809" h="2677795">
                <a:moveTo>
                  <a:pt x="0" y="2677668"/>
                </a:moveTo>
                <a:lnTo>
                  <a:pt x="5591556" y="2677668"/>
                </a:lnTo>
                <a:lnTo>
                  <a:pt x="5591556" y="0"/>
                </a:lnTo>
                <a:lnTo>
                  <a:pt x="0" y="0"/>
                </a:lnTo>
                <a:lnTo>
                  <a:pt x="0" y="2677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4098" y="1067181"/>
            <a:ext cx="7415530" cy="1807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035"/>
              </a:lnSpc>
              <a:spcBef>
                <a:spcPts val="105"/>
              </a:spcBef>
              <a:tabLst>
                <a:tab pos="349250" algn="l"/>
              </a:tabLst>
            </a:pPr>
            <a:r>
              <a:rPr sz="1700" spc="-370" dirty="0">
                <a:solidFill>
                  <a:srgbClr val="EEEEEE"/>
                </a:solidFill>
                <a:latin typeface="Arial"/>
                <a:cs typeface="Arial"/>
              </a:rPr>
              <a:t>—	</a:t>
            </a:r>
            <a:r>
              <a:rPr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readonly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한 </a:t>
            </a:r>
            <a:r>
              <a:rPr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field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의 </a:t>
            </a:r>
            <a:r>
              <a:rPr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struct</a:t>
            </a:r>
            <a:r>
              <a:rPr lang="ko-KR" altLang="en-US"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에 </a:t>
            </a:r>
            <a:r>
              <a:rPr lang="ko-KR" altLang="en-US"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변경해도 변경되지 않는다</a:t>
            </a:r>
            <a:r>
              <a:rPr lang="en-US" altLang="ko-KR"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700" dirty="0">
              <a:latin typeface="Noto Sans CJK JP Regular"/>
              <a:cs typeface="Noto Sans CJK JP Regular"/>
            </a:endParaRPr>
          </a:p>
          <a:p>
            <a:pPr marL="469900">
              <a:lnSpc>
                <a:spcPts val="1980"/>
              </a:lnSpc>
              <a:tabLst>
                <a:tab pos="806450" algn="l"/>
              </a:tabLst>
            </a:pPr>
            <a:r>
              <a:rPr sz="1700" spc="-370" dirty="0">
                <a:solidFill>
                  <a:srgbClr val="EEEEEE"/>
                </a:solidFill>
                <a:latin typeface="Arial"/>
                <a:cs typeface="Arial"/>
              </a:rPr>
              <a:t>—	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따라서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,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변경되어야 한다면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readonly field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로 지정해서는 안된다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  <a:p>
            <a:pPr marL="926465">
              <a:lnSpc>
                <a:spcPts val="1985"/>
              </a:lnSpc>
              <a:tabLst>
                <a:tab pos="1263650" algn="l"/>
              </a:tabLst>
            </a:pPr>
            <a:r>
              <a:rPr sz="1700" spc="-370" dirty="0">
                <a:solidFill>
                  <a:srgbClr val="EEEEEE"/>
                </a:solidFill>
                <a:latin typeface="Arial"/>
                <a:cs typeface="Arial"/>
              </a:rPr>
              <a:t>—	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원칙적으로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“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가능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”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했으면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싶지만</a:t>
            </a:r>
            <a:endParaRPr sz="1400" dirty="0">
              <a:latin typeface="Noto Sans CJK JP Regular"/>
              <a:cs typeface="Noto Sans CJK JP Regular"/>
            </a:endParaRPr>
          </a:p>
          <a:p>
            <a:pPr marL="1283970">
              <a:lnSpc>
                <a:spcPct val="100000"/>
              </a:lnSpc>
              <a:spcBef>
                <a:spcPts val="190"/>
              </a:spcBef>
            </a:pPr>
            <a:r>
              <a:rPr sz="14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Unity</a:t>
            </a:r>
            <a:r>
              <a:rPr lang="ko-KR" altLang="en-US" sz="14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의 경우 가능한 것이 많기 때문에</a:t>
            </a:r>
            <a:r>
              <a:rPr sz="1400" spc="-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……</a:t>
            </a:r>
            <a:endParaRPr sz="1400" dirty="0">
              <a:latin typeface="Noto Sans CJK JP Regular"/>
              <a:cs typeface="Noto Sans CJK JP Regular"/>
            </a:endParaRPr>
          </a:p>
          <a:p>
            <a:pPr marL="2974340">
              <a:lnSpc>
                <a:spcPct val="100000"/>
              </a:lnSpc>
              <a:spcBef>
                <a:spcPts val="1115"/>
              </a:spcBef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135" dirty="0">
                <a:solidFill>
                  <a:srgbClr val="0000FF"/>
                </a:solidFill>
                <a:latin typeface="Arial"/>
                <a:cs typeface="Arial"/>
              </a:rPr>
              <a:t>class </a:t>
            </a:r>
            <a:r>
              <a:rPr sz="1400" spc="50" dirty="0">
                <a:latin typeface="Arial"/>
                <a:cs typeface="Arial"/>
              </a:rPr>
              <a:t>NantokaBehaviour </a:t>
            </a:r>
            <a:r>
              <a:rPr sz="1400" spc="380" dirty="0">
                <a:latin typeface="Arial"/>
                <a:cs typeface="Arial"/>
              </a:rPr>
              <a:t>:</a:t>
            </a:r>
            <a:r>
              <a:rPr sz="1400" spc="81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MonoBehaviour</a:t>
            </a:r>
            <a:endParaRPr sz="1400" dirty="0">
              <a:latin typeface="Arial"/>
              <a:cs typeface="Arial"/>
            </a:endParaRPr>
          </a:p>
          <a:p>
            <a:pPr marR="1359535" algn="ctr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3367404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100" dirty="0">
                <a:solidFill>
                  <a:srgbClr val="0000FF"/>
                </a:solidFill>
                <a:latin typeface="Arial"/>
                <a:cs typeface="Arial"/>
              </a:rPr>
              <a:t>readonly </a:t>
            </a:r>
            <a:r>
              <a:rPr sz="1400" spc="80" dirty="0">
                <a:latin typeface="Arial"/>
                <a:cs typeface="Arial"/>
              </a:rPr>
              <a:t>Vector3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NanikanoVector3;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9285" y="3062097"/>
            <a:ext cx="317500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130" dirty="0">
                <a:solidFill>
                  <a:srgbClr val="0000FF"/>
                </a:solidFill>
                <a:latin typeface="Arial"/>
                <a:cs typeface="Arial"/>
              </a:rPr>
              <a:t>void</a:t>
            </a:r>
            <a:r>
              <a:rPr sz="14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225" dirty="0">
                <a:latin typeface="Arial"/>
                <a:cs typeface="Arial"/>
              </a:rPr>
              <a:t>Incr()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0735" marR="5080" indent="-395605">
              <a:lnSpc>
                <a:spcPct val="100000"/>
              </a:lnSpc>
            </a:pPr>
            <a:r>
              <a:rPr sz="1400" spc="85" dirty="0">
                <a:latin typeface="Arial"/>
                <a:cs typeface="Arial"/>
              </a:rPr>
              <a:t>NanikanoVector3.Set(  </a:t>
            </a:r>
            <a:r>
              <a:rPr sz="1400" spc="75" dirty="0">
                <a:latin typeface="Arial"/>
                <a:cs typeface="Arial"/>
              </a:rPr>
              <a:t>NanikanoVector3.x </a:t>
            </a:r>
            <a:r>
              <a:rPr sz="1400" spc="-50" dirty="0">
                <a:latin typeface="Arial"/>
                <a:cs typeface="Arial"/>
              </a:rPr>
              <a:t>+ </a:t>
            </a:r>
            <a:r>
              <a:rPr sz="1400" spc="250" dirty="0">
                <a:solidFill>
                  <a:srgbClr val="C71EF9"/>
                </a:solidFill>
                <a:latin typeface="Arial"/>
                <a:cs typeface="Arial"/>
              </a:rPr>
              <a:t>1f</a:t>
            </a:r>
            <a:r>
              <a:rPr sz="1400" spc="250" dirty="0">
                <a:latin typeface="Arial"/>
                <a:cs typeface="Arial"/>
              </a:rPr>
              <a:t>,  </a:t>
            </a:r>
            <a:r>
              <a:rPr sz="1400" spc="75" dirty="0">
                <a:latin typeface="Arial"/>
                <a:cs typeface="Arial"/>
              </a:rPr>
              <a:t>NanikanoVector3.y </a:t>
            </a:r>
            <a:r>
              <a:rPr sz="1400" spc="-50" dirty="0">
                <a:latin typeface="Arial"/>
                <a:cs typeface="Arial"/>
              </a:rPr>
              <a:t>+ </a:t>
            </a:r>
            <a:r>
              <a:rPr sz="1400" spc="250" dirty="0">
                <a:solidFill>
                  <a:srgbClr val="C71EF9"/>
                </a:solidFill>
                <a:latin typeface="Arial"/>
                <a:cs typeface="Arial"/>
              </a:rPr>
              <a:t>1f</a:t>
            </a:r>
            <a:r>
              <a:rPr sz="1400" spc="250" dirty="0">
                <a:latin typeface="Arial"/>
                <a:cs typeface="Arial"/>
              </a:rPr>
              <a:t>,  </a:t>
            </a:r>
            <a:r>
              <a:rPr sz="1400" spc="75" dirty="0">
                <a:latin typeface="Arial"/>
                <a:cs typeface="Arial"/>
              </a:rPr>
              <a:t>NanikanoVector3.z </a:t>
            </a:r>
            <a:r>
              <a:rPr sz="1400" spc="-50" dirty="0">
                <a:latin typeface="Arial"/>
                <a:cs typeface="Arial"/>
              </a:rPr>
              <a:t>+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spc="260" dirty="0">
                <a:solidFill>
                  <a:srgbClr val="C71EF9"/>
                </a:solidFill>
                <a:latin typeface="Arial"/>
                <a:cs typeface="Arial"/>
              </a:rPr>
              <a:t>1f</a:t>
            </a:r>
            <a:r>
              <a:rPr sz="1400" spc="260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6094" y="4557471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0476" y="3729228"/>
            <a:ext cx="3381375" cy="684530"/>
          </a:xfrm>
          <a:custGeom>
            <a:avLst/>
            <a:gdLst/>
            <a:ahLst/>
            <a:cxnLst/>
            <a:rect l="l" t="t" r="r" b="b"/>
            <a:pathLst>
              <a:path w="3381375" h="684529">
                <a:moveTo>
                  <a:pt x="2993136" y="0"/>
                </a:moveTo>
                <a:lnTo>
                  <a:pt x="0" y="0"/>
                </a:lnTo>
                <a:lnTo>
                  <a:pt x="0" y="684276"/>
                </a:lnTo>
                <a:lnTo>
                  <a:pt x="2993136" y="684276"/>
                </a:lnTo>
                <a:lnTo>
                  <a:pt x="2993136" y="285115"/>
                </a:lnTo>
                <a:lnTo>
                  <a:pt x="3278968" y="114046"/>
                </a:lnTo>
                <a:lnTo>
                  <a:pt x="2993136" y="114046"/>
                </a:lnTo>
                <a:lnTo>
                  <a:pt x="2993136" y="0"/>
                </a:lnTo>
                <a:close/>
              </a:path>
              <a:path w="3381375" h="684529">
                <a:moveTo>
                  <a:pt x="3381248" y="52832"/>
                </a:moveTo>
                <a:lnTo>
                  <a:pt x="2993136" y="114046"/>
                </a:lnTo>
                <a:lnTo>
                  <a:pt x="3278968" y="114046"/>
                </a:lnTo>
                <a:lnTo>
                  <a:pt x="3381248" y="52832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8200" y="3802103"/>
            <a:ext cx="28956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여러번 </a:t>
            </a:r>
            <a:r>
              <a:rPr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Incr</a:t>
            </a: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을 호출 해도</a:t>
            </a:r>
            <a:r>
              <a:rPr lang="en-US" altLang="ko-KR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/>
            </a:r>
            <a:br>
              <a:rPr lang="en-US" altLang="ko-KR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</a:b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값은 </a:t>
            </a:r>
            <a:r>
              <a:rPr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6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,</a:t>
            </a:r>
            <a:r>
              <a:rPr sz="1600" spc="-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0,</a:t>
            </a:r>
            <a:r>
              <a:rPr sz="16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2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16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에서 변하지 않는다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2054" y="1936242"/>
            <a:ext cx="57429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Manipulate</a:t>
            </a:r>
            <a:r>
              <a:rPr spc="-220" dirty="0"/>
              <a:t> </a:t>
            </a:r>
            <a:r>
              <a:rPr spc="-100" dirty="0">
                <a:solidFill>
                  <a:srgbClr val="EC1746"/>
                </a:solidFill>
              </a:rPr>
              <a:t>Memory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55</a:t>
            </a:fld>
            <a:endParaRPr spc="1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84479"/>
            <a:ext cx="2773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b="0" spc="-90" dirty="0" smtClean="0"/>
              <a:t>다시 </a:t>
            </a:r>
            <a:r>
              <a:rPr sz="2800" spc="-90" dirty="0" smtClean="0"/>
              <a:t>Stru</a:t>
            </a:r>
            <a:r>
              <a:rPr sz="2800" spc="-95" dirty="0" smtClean="0"/>
              <a:t>c</a:t>
            </a:r>
            <a:r>
              <a:rPr sz="2800" spc="5" dirty="0" smtClean="0"/>
              <a:t>t</a:t>
            </a:r>
            <a:endParaRPr sz="2800" dirty="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098" y="1067181"/>
            <a:ext cx="5090795" cy="657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9250" algn="l"/>
              </a:tabLst>
            </a:pPr>
            <a:r>
              <a:rPr sz="1700" spc="-370" dirty="0">
                <a:solidFill>
                  <a:srgbClr val="EEEEEE"/>
                </a:solidFill>
                <a:latin typeface="Arial"/>
                <a:cs typeface="Arial"/>
              </a:rPr>
              <a:t>—	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메모리를 단순히 매핑한 구조</a:t>
            </a:r>
            <a:endParaRPr sz="1700" dirty="0">
              <a:latin typeface="Noto Sans CJK JP Regular"/>
              <a:cs typeface="Noto Sans CJK JP Regular"/>
            </a:endParaRPr>
          </a:p>
          <a:p>
            <a:pPr marL="489584">
              <a:lnSpc>
                <a:spcPct val="100000"/>
              </a:lnSpc>
              <a:spcBef>
                <a:spcPts val="1295"/>
              </a:spcBef>
              <a:tabLst>
                <a:tab pos="806450" algn="l"/>
              </a:tabLst>
            </a:pPr>
            <a:r>
              <a:rPr sz="1400" spc="140" dirty="0" smtClean="0">
                <a:solidFill>
                  <a:srgbClr val="EEEEEE"/>
                </a:solidFill>
                <a:latin typeface="Arial"/>
                <a:cs typeface="Arial"/>
              </a:rPr>
              <a:t>–</a:t>
            </a:r>
            <a:r>
              <a:rPr lang="en-US" sz="1400" spc="14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lang="ko-KR" altLang="en-US" sz="1400" spc="140" dirty="0" smtClean="0">
                <a:solidFill>
                  <a:srgbClr val="EEEEEE"/>
                </a:solidFill>
                <a:latin typeface="Arial"/>
                <a:cs typeface="Arial"/>
              </a:rPr>
              <a:t>그것을 제외하면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,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나머지는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제멋대로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2276" y="2296667"/>
            <a:ext cx="5085715" cy="2246630"/>
          </a:xfrm>
          <a:custGeom>
            <a:avLst/>
            <a:gdLst/>
            <a:ahLst/>
            <a:cxnLst/>
            <a:rect l="l" t="t" r="r" b="b"/>
            <a:pathLst>
              <a:path w="5085715" h="2246629">
                <a:moveTo>
                  <a:pt x="0" y="2246376"/>
                </a:moveTo>
                <a:lnTo>
                  <a:pt x="5085587" y="2246376"/>
                </a:lnTo>
                <a:lnTo>
                  <a:pt x="5085587" y="0"/>
                </a:lnTo>
                <a:lnTo>
                  <a:pt x="0" y="0"/>
                </a:lnTo>
                <a:lnTo>
                  <a:pt x="0" y="2246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2285" y="2319909"/>
            <a:ext cx="474789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130" dirty="0">
                <a:latin typeface="Arial"/>
                <a:cs typeface="Arial"/>
              </a:rPr>
              <a:t>[StructLayout(LayoutKind.Sequential, </a:t>
            </a:r>
            <a:r>
              <a:rPr sz="1400" spc="90" dirty="0">
                <a:latin typeface="Arial"/>
                <a:cs typeface="Arial"/>
              </a:rPr>
              <a:t>Size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spc="170" dirty="0">
                <a:latin typeface="Arial"/>
                <a:cs typeface="Arial"/>
              </a:rPr>
              <a:t>16)]  </a:t>
            </a: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200" dirty="0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r>
              <a:rPr sz="1400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B91AE"/>
                </a:solidFill>
                <a:latin typeface="Arial"/>
                <a:cs typeface="Arial"/>
              </a:rPr>
              <a:t>Empty16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2285" y="3387090"/>
            <a:ext cx="218948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200" dirty="0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r>
              <a:rPr sz="1400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B91AE"/>
                </a:solidFill>
                <a:latin typeface="Arial"/>
                <a:cs typeface="Arial"/>
              </a:rPr>
              <a:t>LongLong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 </a:t>
            </a:r>
            <a:r>
              <a:rPr sz="1400" spc="110" dirty="0">
                <a:solidFill>
                  <a:srgbClr val="0000FF"/>
                </a:solidFill>
                <a:latin typeface="Arial"/>
                <a:cs typeface="Arial"/>
              </a:rPr>
              <a:t>long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14" dirty="0">
                <a:latin typeface="Arial"/>
                <a:cs typeface="Arial"/>
              </a:rPr>
              <a:t>X;</a:t>
            </a:r>
            <a:endParaRPr sz="14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 </a:t>
            </a:r>
            <a:r>
              <a:rPr sz="1400" spc="110" dirty="0">
                <a:solidFill>
                  <a:srgbClr val="0000FF"/>
                </a:solidFill>
                <a:latin typeface="Arial"/>
                <a:cs typeface="Arial"/>
              </a:rPr>
              <a:t>long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14" dirty="0">
                <a:latin typeface="Arial"/>
                <a:cs typeface="Arial"/>
              </a:rPr>
              <a:t>Y;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6136" y="2438400"/>
            <a:ext cx="3336290" cy="906780"/>
          </a:xfrm>
          <a:custGeom>
            <a:avLst/>
            <a:gdLst/>
            <a:ahLst/>
            <a:cxnLst/>
            <a:rect l="l" t="t" r="r" b="b"/>
            <a:pathLst>
              <a:path w="3336290" h="906779">
                <a:moveTo>
                  <a:pt x="2993136" y="0"/>
                </a:moveTo>
                <a:lnTo>
                  <a:pt x="0" y="0"/>
                </a:lnTo>
                <a:lnTo>
                  <a:pt x="0" y="906780"/>
                </a:lnTo>
                <a:lnTo>
                  <a:pt x="2993136" y="906780"/>
                </a:lnTo>
                <a:lnTo>
                  <a:pt x="2993136" y="755650"/>
                </a:lnTo>
                <a:lnTo>
                  <a:pt x="3336036" y="622300"/>
                </a:lnTo>
                <a:lnTo>
                  <a:pt x="2993136" y="528955"/>
                </a:lnTo>
                <a:lnTo>
                  <a:pt x="2993136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7619" y="2724150"/>
            <a:ext cx="28321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연속된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16bytes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의 영역을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확보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47765" y="4002023"/>
            <a:ext cx="3275965" cy="908685"/>
          </a:xfrm>
          <a:custGeom>
            <a:avLst/>
            <a:gdLst/>
            <a:ahLst/>
            <a:cxnLst/>
            <a:rect l="l" t="t" r="r" b="b"/>
            <a:pathLst>
              <a:path w="3275965" h="908685">
                <a:moveTo>
                  <a:pt x="0" y="75095"/>
                </a:moveTo>
                <a:lnTo>
                  <a:pt x="282701" y="378459"/>
                </a:lnTo>
                <a:lnTo>
                  <a:pt x="282701" y="908304"/>
                </a:lnTo>
                <a:lnTo>
                  <a:pt x="3275838" y="908304"/>
                </a:lnTo>
                <a:lnTo>
                  <a:pt x="3275838" y="151384"/>
                </a:lnTo>
                <a:lnTo>
                  <a:pt x="282701" y="151384"/>
                </a:lnTo>
                <a:lnTo>
                  <a:pt x="0" y="75095"/>
                </a:lnTo>
                <a:close/>
              </a:path>
              <a:path w="3275965" h="908685">
                <a:moveTo>
                  <a:pt x="3275838" y="0"/>
                </a:moveTo>
                <a:lnTo>
                  <a:pt x="282701" y="0"/>
                </a:lnTo>
                <a:lnTo>
                  <a:pt x="282701" y="151384"/>
                </a:lnTo>
                <a:lnTo>
                  <a:pt x="3275838" y="151384"/>
                </a:lnTo>
                <a:lnTo>
                  <a:pt x="3275838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55563" y="4063694"/>
            <a:ext cx="274764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인덱스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과 인덱스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8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쉽게 접근하고 있을뿐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(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라는 식으로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생각 할 수 있다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60"/>
                </a:spcBef>
              </a:pPr>
              <a:t>56</a:t>
            </a:fld>
            <a:endParaRPr spc="1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77967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0" y="65531"/>
                </a:moveTo>
                <a:lnTo>
                  <a:pt x="9144000" y="65531"/>
                </a:lnTo>
                <a:lnTo>
                  <a:pt x="914400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078095"/>
          </a:xfrm>
          <a:custGeom>
            <a:avLst/>
            <a:gdLst/>
            <a:ahLst/>
            <a:cxnLst/>
            <a:rect l="l" t="t" r="r" b="b"/>
            <a:pathLst>
              <a:path w="9144000" h="5078095">
                <a:moveTo>
                  <a:pt x="0" y="5077968"/>
                </a:moveTo>
                <a:lnTo>
                  <a:pt x="9144000" y="5077968"/>
                </a:lnTo>
                <a:lnTo>
                  <a:pt x="9144000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6923"/>
            <a:ext cx="7325359" cy="74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325" dirty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1200" spc="30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ko-KR" alt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처음</a:t>
            </a:r>
            <a:r>
              <a:rPr sz="1200" spc="-10" dirty="0" smtClean="0">
                <a:solidFill>
                  <a:srgbClr val="008000"/>
                </a:solidFill>
                <a:latin typeface="Arial"/>
                <a:cs typeface="Arial"/>
              </a:rPr>
              <a:t>6</a:t>
            </a:r>
            <a:r>
              <a:rPr 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bytes</a:t>
            </a:r>
            <a:r>
              <a:rPr lang="ko-KR" alt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가 </a:t>
            </a:r>
            <a:r>
              <a:rPr sz="1200" spc="30" dirty="0" smtClean="0">
                <a:solidFill>
                  <a:srgbClr val="008000"/>
                </a:solidFill>
                <a:latin typeface="Arial"/>
                <a:cs typeface="Arial"/>
              </a:rPr>
              <a:t>Timestamp</a:t>
            </a:r>
            <a:r>
              <a:rPr sz="1200" spc="30" dirty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sz="1200" spc="3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ko-KR" altLang="en-US" sz="1200" spc="325" dirty="0" smtClean="0">
                <a:solidFill>
                  <a:srgbClr val="008000"/>
                </a:solidFill>
                <a:latin typeface="Arial"/>
                <a:cs typeface="Arial"/>
              </a:rPr>
              <a:t>뒤에 </a:t>
            </a:r>
            <a:r>
              <a:rPr sz="1200" spc="-10" dirty="0" smtClean="0">
                <a:solidFill>
                  <a:srgbClr val="008000"/>
                </a:solidFill>
                <a:latin typeface="Arial"/>
                <a:cs typeface="Arial"/>
              </a:rPr>
              <a:t>10</a:t>
            </a:r>
            <a:r>
              <a:rPr 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byte</a:t>
            </a:r>
            <a:r>
              <a:rPr lang="ko-KR" alt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가 랜덤 </a:t>
            </a:r>
            <a:r>
              <a:rPr sz="1200" spc="140" dirty="0" smtClean="0">
                <a:solidFill>
                  <a:srgbClr val="008000"/>
                </a:solidFill>
                <a:latin typeface="Arial"/>
                <a:cs typeface="Arial"/>
              </a:rPr>
              <a:t>Ulid</a:t>
            </a:r>
            <a:r>
              <a:rPr lang="ko-KR" altLang="en-US" sz="1200" spc="140" dirty="0" smtClean="0">
                <a:solidFill>
                  <a:srgbClr val="008000"/>
                </a:solidFill>
                <a:latin typeface="Arial"/>
                <a:cs typeface="Arial"/>
              </a:rPr>
              <a:t>라는 사양</a:t>
            </a:r>
            <a:r>
              <a:rPr sz="1200" spc="26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ko-KR" altLang="en-US" sz="1200" spc="-1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정렬 가능한 </a:t>
            </a:r>
            <a:r>
              <a:rPr sz="1200" spc="25" dirty="0" smtClean="0">
                <a:solidFill>
                  <a:srgbClr val="008000"/>
                </a:solidFill>
                <a:latin typeface="Arial"/>
                <a:cs typeface="Arial"/>
              </a:rPr>
              <a:t>Guid</a:t>
            </a:r>
            <a:r>
              <a:rPr lang="ko-KR" altLang="en-US" sz="1200" spc="25" dirty="0" smtClean="0">
                <a:solidFill>
                  <a:srgbClr val="008000"/>
                </a:solidFill>
                <a:latin typeface="Arial"/>
                <a:cs typeface="Arial"/>
              </a:rPr>
              <a:t>대체</a:t>
            </a:r>
            <a:r>
              <a:rPr sz="1200" spc="260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430"/>
              </a:lnSpc>
            </a:pPr>
            <a:r>
              <a:rPr sz="1200" spc="130" dirty="0">
                <a:latin typeface="Arial"/>
                <a:cs typeface="Arial"/>
              </a:rPr>
              <a:t>[StructLayout(LayoutKind.Explicit, </a:t>
            </a:r>
            <a:r>
              <a:rPr sz="1200" spc="75" dirty="0">
                <a:latin typeface="Arial"/>
                <a:cs typeface="Arial"/>
              </a:rPr>
              <a:t>Size </a:t>
            </a:r>
            <a:r>
              <a:rPr sz="1200" spc="-40" dirty="0">
                <a:latin typeface="Arial"/>
                <a:cs typeface="Arial"/>
              </a:rPr>
              <a:t>=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16)]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135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200" spc="170" dirty="0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r>
              <a:rPr sz="1200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2B91AE"/>
                </a:solidFill>
                <a:latin typeface="Arial"/>
                <a:cs typeface="Arial"/>
              </a:rPr>
              <a:t>Ulid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254" dirty="0">
                <a:latin typeface="Arial"/>
                <a:cs typeface="Arial"/>
              </a:rPr>
              <a:t>{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019" y="758697"/>
            <a:ext cx="6008370" cy="5847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325" dirty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1200" spc="28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200" dirty="0" smtClean="0">
                <a:solidFill>
                  <a:srgbClr val="008000"/>
                </a:solidFill>
                <a:latin typeface="Arial"/>
                <a:cs typeface="Arial"/>
              </a:rPr>
              <a:t>Timestamp</a:t>
            </a:r>
            <a:r>
              <a:rPr lang="ko-KR" altLang="en-US" sz="1200" spc="10" dirty="0" smtClean="0">
                <a:solidFill>
                  <a:srgbClr val="008000"/>
                </a:solidFill>
                <a:latin typeface="Noto Sans Mono CJK JP Regular"/>
                <a:cs typeface="Arial"/>
              </a:rPr>
              <a:t>와 </a:t>
            </a:r>
            <a:r>
              <a:rPr sz="1200" spc="-50" dirty="0" smtClean="0">
                <a:solidFill>
                  <a:srgbClr val="008000"/>
                </a:solidFill>
                <a:latin typeface="Arial"/>
                <a:cs typeface="Arial"/>
              </a:rPr>
              <a:t>Randomness</a:t>
            </a:r>
            <a:r>
              <a:rPr lang="ko-KR" altLang="en-US" sz="1200" spc="-50" dirty="0" smtClean="0">
                <a:solidFill>
                  <a:srgbClr val="008000"/>
                </a:solidFill>
                <a:latin typeface="Arial"/>
                <a:cs typeface="Arial"/>
              </a:rPr>
              <a:t>의 시작 부분만 가지고 두면 </a:t>
            </a:r>
            <a:r>
              <a:rPr lang="en-US" altLang="ko-KR" sz="1200" spc="-5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ko-KR" altLang="en-US" sz="1200" spc="-50" dirty="0" smtClean="0">
                <a:solidFill>
                  <a:srgbClr val="008000"/>
                </a:solidFill>
                <a:latin typeface="Arial"/>
                <a:cs typeface="Arial"/>
              </a:rPr>
              <a:t>최악의 경우</a:t>
            </a:r>
            <a:r>
              <a:rPr lang="en-US" altLang="ko-KR" sz="1200" spc="-50" dirty="0" smtClean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lang="ko-KR" altLang="en-US" sz="1200" spc="-5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ko-KR" altLang="en-US" sz="1200" spc="-50" dirty="0" smtClean="0">
                <a:solidFill>
                  <a:srgbClr val="008000"/>
                </a:solidFill>
                <a:latin typeface="Arial"/>
                <a:cs typeface="Arial"/>
              </a:rPr>
              <a:t>없어도 상관 없다</a:t>
            </a:r>
            <a:r>
              <a:rPr lang="en-US" altLang="ko-KR" sz="1200" spc="-50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endParaRPr lang="en-US" sz="1200" spc="-50" dirty="0" smtClean="0">
              <a:solidFill>
                <a:srgbClr val="008000"/>
              </a:solidFill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165" dirty="0" smtClean="0">
                <a:latin typeface="Arial"/>
                <a:cs typeface="Arial"/>
              </a:rPr>
              <a:t>[</a:t>
            </a:r>
            <a:r>
              <a:rPr sz="1200" spc="165" dirty="0">
                <a:latin typeface="Arial"/>
                <a:cs typeface="Arial"/>
              </a:rPr>
              <a:t>FieldOffset(0)] </a:t>
            </a:r>
            <a:r>
              <a:rPr sz="1200" spc="90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2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timestamp0;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390"/>
              </a:lnSpc>
            </a:pPr>
            <a:r>
              <a:rPr sz="1200" spc="165" dirty="0">
                <a:latin typeface="Arial"/>
                <a:cs typeface="Arial"/>
              </a:rPr>
              <a:t>[FieldOffset(6)] </a:t>
            </a:r>
            <a:r>
              <a:rPr sz="1200" spc="90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2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randomness0;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019" y="1487551"/>
            <a:ext cx="390207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35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200" spc="19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200" spc="140" dirty="0">
                <a:latin typeface="Arial"/>
                <a:cs typeface="Arial"/>
              </a:rPr>
              <a:t>Ulid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NewUlid()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254" dirty="0">
                <a:latin typeface="Arial"/>
                <a:cs typeface="Arial"/>
              </a:rPr>
              <a:t>{</a:t>
            </a:r>
            <a:endParaRPr sz="1200" dirty="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20"/>
              </a:spcBef>
            </a:pPr>
            <a:r>
              <a:rPr sz="1200" spc="100" dirty="0">
                <a:solidFill>
                  <a:srgbClr val="0000FF"/>
                </a:solidFill>
                <a:latin typeface="Arial"/>
                <a:cs typeface="Arial"/>
              </a:rPr>
              <a:t>var</a:t>
            </a:r>
            <a:r>
              <a:rPr sz="1200" spc="3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memory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=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175" dirty="0">
                <a:solidFill>
                  <a:srgbClr val="0000FF"/>
                </a:solidFill>
                <a:latin typeface="Arial"/>
                <a:cs typeface="Arial"/>
              </a:rPr>
              <a:t>default</a:t>
            </a:r>
            <a:r>
              <a:rPr sz="1200" spc="175" dirty="0">
                <a:latin typeface="Arial"/>
                <a:cs typeface="Arial"/>
              </a:rPr>
              <a:t>(Ulid);</a:t>
            </a:r>
            <a:r>
              <a:rPr sz="1200" spc="335" dirty="0">
                <a:latin typeface="Arial"/>
                <a:cs typeface="Arial"/>
              </a:rPr>
              <a:t> </a:t>
            </a:r>
            <a:r>
              <a:rPr sz="1200" spc="325" dirty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1200" spc="3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200" spc="-15" dirty="0" smtClean="0">
                <a:solidFill>
                  <a:srgbClr val="008000"/>
                </a:solidFill>
                <a:latin typeface="Arial"/>
                <a:cs typeface="Arial"/>
              </a:rPr>
              <a:t>16</a:t>
            </a:r>
            <a:r>
              <a:rPr lang="ko-KR" altLang="en-US" sz="1200" spc="-15" dirty="0" smtClean="0">
                <a:solidFill>
                  <a:srgbClr val="008000"/>
                </a:solidFill>
                <a:latin typeface="Arial"/>
                <a:cs typeface="Arial"/>
              </a:rPr>
              <a:t>바이트 확보</a:t>
            </a:r>
            <a:endParaRPr sz="1200" dirty="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823" y="2219070"/>
            <a:ext cx="6334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0" dirty="0">
                <a:solidFill>
                  <a:srgbClr val="0000FF"/>
                </a:solidFill>
                <a:latin typeface="Arial"/>
                <a:cs typeface="Arial"/>
              </a:rPr>
              <a:t>var </a:t>
            </a:r>
            <a:r>
              <a:rPr sz="1200" spc="85" dirty="0">
                <a:latin typeface="Arial"/>
                <a:cs typeface="Arial"/>
              </a:rPr>
              <a:t>timestampMilliseconds </a:t>
            </a:r>
            <a:r>
              <a:rPr sz="1200" spc="-45" dirty="0">
                <a:latin typeface="Arial"/>
                <a:cs typeface="Arial"/>
              </a:rPr>
              <a:t>=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DateTimeOffset.UtcNow.ToUnixTimeMilliseconds();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190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05" dirty="0">
                <a:latin typeface="Arial"/>
                <a:cs typeface="Arial"/>
              </a:rPr>
              <a:t>var </a:t>
            </a:r>
            <a:r>
              <a:rPr sz="1200" spc="175" dirty="0">
                <a:latin typeface="Arial"/>
                <a:cs typeface="Arial"/>
              </a:rPr>
              <a:t>fisrtByte </a:t>
            </a:r>
            <a:r>
              <a:rPr sz="1200" spc="-40" dirty="0">
                <a:latin typeface="Arial"/>
                <a:cs typeface="Arial"/>
              </a:rPr>
              <a:t>= </a:t>
            </a:r>
            <a:r>
              <a:rPr sz="1200" spc="19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70" dirty="0">
                <a:latin typeface="Arial"/>
                <a:cs typeface="Arial"/>
              </a:rPr>
              <a:t>Unsafe.As&lt;</a:t>
            </a:r>
            <a:r>
              <a:rPr sz="1200" spc="70" dirty="0">
                <a:solidFill>
                  <a:srgbClr val="0000FF"/>
                </a:solidFill>
                <a:latin typeface="Arial"/>
                <a:cs typeface="Arial"/>
              </a:rPr>
              <a:t>long</a:t>
            </a:r>
            <a:r>
              <a:rPr sz="1200" spc="70" dirty="0">
                <a:latin typeface="Arial"/>
                <a:cs typeface="Arial"/>
              </a:rPr>
              <a:t>, </a:t>
            </a:r>
            <a:r>
              <a:rPr sz="1200" spc="130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200" spc="130" dirty="0">
                <a:latin typeface="Arial"/>
                <a:cs typeface="Arial"/>
              </a:rPr>
              <a:t>&gt;(</a:t>
            </a:r>
            <a:r>
              <a:rPr sz="1200" spc="130" dirty="0">
                <a:solidFill>
                  <a:srgbClr val="0000FF"/>
                </a:solidFill>
                <a:latin typeface="Arial"/>
                <a:cs typeface="Arial"/>
              </a:rPr>
              <a:t>ref</a:t>
            </a:r>
            <a:r>
              <a:rPr sz="12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timestampMilliseconds);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823" y="2767964"/>
            <a:ext cx="57486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35" dirty="0">
                <a:latin typeface="Arial"/>
                <a:cs typeface="Arial"/>
              </a:rPr>
              <a:t>memory.timestamp0, </a:t>
            </a:r>
            <a:r>
              <a:rPr sz="1200" spc="130" dirty="0">
                <a:latin typeface="Arial"/>
                <a:cs typeface="Arial"/>
              </a:rPr>
              <a:t>0) </a:t>
            </a:r>
            <a:r>
              <a:rPr sz="1200" spc="-45" dirty="0">
                <a:latin typeface="Arial"/>
                <a:cs typeface="Arial"/>
              </a:rPr>
              <a:t>=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95" dirty="0">
                <a:latin typeface="Arial"/>
                <a:cs typeface="Arial"/>
              </a:rPr>
              <a:t>fisrtByte, </a:t>
            </a:r>
            <a:r>
              <a:rPr sz="1200" spc="190" dirty="0">
                <a:latin typeface="Arial"/>
                <a:cs typeface="Arial"/>
              </a:rPr>
              <a:t>5); 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35" dirty="0">
                <a:latin typeface="Arial"/>
                <a:cs typeface="Arial"/>
              </a:rPr>
              <a:t>memory.timestamp0, </a:t>
            </a:r>
            <a:r>
              <a:rPr sz="1200" spc="130" dirty="0">
                <a:latin typeface="Arial"/>
                <a:cs typeface="Arial"/>
              </a:rPr>
              <a:t>1) </a:t>
            </a:r>
            <a:r>
              <a:rPr sz="1200" spc="-45" dirty="0">
                <a:latin typeface="Arial"/>
                <a:cs typeface="Arial"/>
              </a:rPr>
              <a:t>=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95" dirty="0">
                <a:latin typeface="Arial"/>
                <a:cs typeface="Arial"/>
              </a:rPr>
              <a:t>fisrtByte, </a:t>
            </a:r>
            <a:r>
              <a:rPr sz="1200" spc="190" dirty="0">
                <a:latin typeface="Arial"/>
                <a:cs typeface="Arial"/>
              </a:rPr>
              <a:t>4); 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35" dirty="0">
                <a:latin typeface="Arial"/>
                <a:cs typeface="Arial"/>
              </a:rPr>
              <a:t>memory.timestamp0, </a:t>
            </a:r>
            <a:r>
              <a:rPr sz="1200" spc="130" dirty="0">
                <a:latin typeface="Arial"/>
                <a:cs typeface="Arial"/>
              </a:rPr>
              <a:t>2) </a:t>
            </a:r>
            <a:r>
              <a:rPr sz="1200" spc="-45" dirty="0">
                <a:latin typeface="Arial"/>
                <a:cs typeface="Arial"/>
              </a:rPr>
              <a:t>=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95" dirty="0">
                <a:latin typeface="Arial"/>
                <a:cs typeface="Arial"/>
              </a:rPr>
              <a:t>fisrtByte, </a:t>
            </a:r>
            <a:r>
              <a:rPr sz="1200" spc="190" dirty="0">
                <a:latin typeface="Arial"/>
                <a:cs typeface="Arial"/>
              </a:rPr>
              <a:t>3); 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35" dirty="0">
                <a:latin typeface="Arial"/>
                <a:cs typeface="Arial"/>
              </a:rPr>
              <a:t>memory.timestamp0, </a:t>
            </a:r>
            <a:r>
              <a:rPr sz="1200" spc="130" dirty="0">
                <a:latin typeface="Arial"/>
                <a:cs typeface="Arial"/>
              </a:rPr>
              <a:t>3) </a:t>
            </a:r>
            <a:r>
              <a:rPr sz="1200" spc="-45" dirty="0">
                <a:latin typeface="Arial"/>
                <a:cs typeface="Arial"/>
              </a:rPr>
              <a:t>=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95" dirty="0">
                <a:latin typeface="Arial"/>
                <a:cs typeface="Arial"/>
              </a:rPr>
              <a:t>fisrtByte, </a:t>
            </a:r>
            <a:r>
              <a:rPr sz="1200" spc="190" dirty="0">
                <a:latin typeface="Arial"/>
                <a:cs typeface="Arial"/>
              </a:rPr>
              <a:t>2); 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35" dirty="0">
                <a:latin typeface="Arial"/>
                <a:cs typeface="Arial"/>
              </a:rPr>
              <a:t>memory.timestamp0, </a:t>
            </a:r>
            <a:r>
              <a:rPr sz="1200" spc="130" dirty="0">
                <a:latin typeface="Arial"/>
                <a:cs typeface="Arial"/>
              </a:rPr>
              <a:t>4) </a:t>
            </a:r>
            <a:r>
              <a:rPr sz="1200" spc="-45" dirty="0">
                <a:latin typeface="Arial"/>
                <a:cs typeface="Arial"/>
              </a:rPr>
              <a:t>=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95" dirty="0">
                <a:latin typeface="Arial"/>
                <a:cs typeface="Arial"/>
              </a:rPr>
              <a:t>fisrtByte, </a:t>
            </a:r>
            <a:r>
              <a:rPr sz="1200" spc="190" dirty="0">
                <a:latin typeface="Arial"/>
                <a:cs typeface="Arial"/>
              </a:rPr>
              <a:t>1); 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35" dirty="0">
                <a:latin typeface="Arial"/>
                <a:cs typeface="Arial"/>
              </a:rPr>
              <a:t>memory.timestamp0, </a:t>
            </a:r>
            <a:r>
              <a:rPr sz="1200" spc="130" dirty="0">
                <a:latin typeface="Arial"/>
                <a:cs typeface="Arial"/>
              </a:rPr>
              <a:t>5) </a:t>
            </a:r>
            <a:r>
              <a:rPr sz="1200" spc="-45" dirty="0">
                <a:latin typeface="Arial"/>
                <a:cs typeface="Arial"/>
              </a:rPr>
              <a:t>=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95" dirty="0">
                <a:latin typeface="Arial"/>
                <a:cs typeface="Arial"/>
              </a:rPr>
              <a:t>fisrtByte,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90" dirty="0">
                <a:latin typeface="Arial"/>
                <a:cs typeface="Arial"/>
              </a:rPr>
              <a:t>0);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823" y="4048455"/>
            <a:ext cx="5747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5" dirty="0">
                <a:latin typeface="Arial"/>
                <a:cs typeface="Arial"/>
              </a:rPr>
              <a:t>Unsafe.WriteUnaligned(</a:t>
            </a:r>
            <a:r>
              <a:rPr sz="1200" spc="9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5" dirty="0">
                <a:latin typeface="Arial"/>
                <a:cs typeface="Arial"/>
              </a:rPr>
              <a:t>memory.randomness0,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xorshift.NextULong());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61936" y="670559"/>
            <a:ext cx="2207895" cy="3200400"/>
          </a:xfrm>
          <a:custGeom>
            <a:avLst/>
            <a:gdLst/>
            <a:ahLst/>
            <a:cxnLst/>
            <a:rect l="l" t="t" r="r" b="b"/>
            <a:pathLst>
              <a:path w="2207895" h="3200400">
                <a:moveTo>
                  <a:pt x="2207387" y="0"/>
                </a:moveTo>
                <a:lnTo>
                  <a:pt x="319151" y="0"/>
                </a:lnTo>
                <a:lnTo>
                  <a:pt x="319151" y="1866900"/>
                </a:lnTo>
                <a:lnTo>
                  <a:pt x="0" y="2377185"/>
                </a:lnTo>
                <a:lnTo>
                  <a:pt x="319151" y="2667000"/>
                </a:lnTo>
                <a:lnTo>
                  <a:pt x="319151" y="3200400"/>
                </a:lnTo>
                <a:lnTo>
                  <a:pt x="2207387" y="3200400"/>
                </a:lnTo>
                <a:lnTo>
                  <a:pt x="2207387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75068" y="779525"/>
            <a:ext cx="1704339" cy="27180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3175" algn="ctr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Ulid:     [Timestamp(6),  Ra</a:t>
            </a:r>
            <a:r>
              <a:rPr sz="16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do</a:t>
            </a:r>
            <a:r>
              <a:rPr sz="16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mn</a:t>
            </a:r>
            <a:r>
              <a:rPr sz="16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</a:t>
            </a: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(</a:t>
            </a:r>
            <a:r>
              <a:rPr sz="16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10</a:t>
            </a:r>
            <a:r>
              <a:rPr sz="16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)] </a:t>
            </a:r>
            <a:r>
              <a:rPr lang="ko-KR" altLang="en-US"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의 구현</a:t>
            </a:r>
            <a:endParaRPr sz="1600" dirty="0">
              <a:latin typeface="Noto Sans CJK JP Regular"/>
              <a:cs typeface="Noto Sans CJK JP Regular"/>
            </a:endParaRPr>
          </a:p>
          <a:p>
            <a:pPr marL="24765">
              <a:lnSpc>
                <a:spcPct val="100000"/>
              </a:lnSpc>
              <a:spcBef>
                <a:spcPts val="1920"/>
              </a:spcBef>
            </a:pPr>
            <a:r>
              <a:rPr sz="16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(System.Runtime</a:t>
            </a:r>
            <a:endParaRPr sz="1600" dirty="0">
              <a:latin typeface="Noto Sans CJK JP Regular"/>
              <a:cs typeface="Noto Sans CJK JP Regular"/>
            </a:endParaRPr>
          </a:p>
          <a:p>
            <a:pPr marL="32384">
              <a:lnSpc>
                <a:spcPct val="100000"/>
              </a:lnSpc>
            </a:pPr>
            <a:r>
              <a:rPr sz="16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.CompilerService</a:t>
            </a:r>
            <a:endParaRPr sz="1600" dirty="0">
              <a:latin typeface="Noto Sans CJK JP Regular"/>
              <a:cs typeface="Noto Sans CJK JP Regular"/>
            </a:endParaRPr>
          </a:p>
          <a:p>
            <a:pPr marL="41275">
              <a:lnSpc>
                <a:spcPct val="100000"/>
              </a:lnSpc>
            </a:pPr>
            <a:r>
              <a:rPr sz="1600" spc="2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</a:t>
            </a:r>
            <a:r>
              <a:rPr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r>
              <a:rPr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U</a:t>
            </a:r>
            <a:r>
              <a:rPr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ns</a:t>
            </a:r>
            <a:r>
              <a:rPr sz="1600" spc="-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</a:t>
            </a:r>
            <a:r>
              <a:rPr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f</a:t>
            </a:r>
            <a:r>
              <a:rPr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r>
              <a:rPr lang="ko-KR" altLang="en-US"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를 이용</a:t>
            </a:r>
            <a:r>
              <a:rPr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、</a:t>
            </a:r>
            <a:endParaRPr sz="1600" dirty="0">
              <a:latin typeface="Noto Sans CJK JP Regular"/>
              <a:cs typeface="Noto Sans CJK JP Regular"/>
            </a:endParaRPr>
          </a:p>
          <a:p>
            <a:pPr marL="48895" marR="39370" indent="42545" algn="just">
              <a:lnSpc>
                <a:spcPct val="100000"/>
              </a:lnSpc>
              <a:spcBef>
                <a:spcPts val="5"/>
              </a:spcBef>
            </a:pPr>
            <a:r>
              <a:rPr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Unity</a:t>
            </a:r>
            <a:r>
              <a:rPr lang="ko-KR" altLang="en-US"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에서도 별도의 포인터에서 및 버튼이라고 해도 좋다</a:t>
            </a:r>
            <a:r>
              <a:rPr sz="1600" spc="2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2376" y="4782501"/>
            <a:ext cx="7937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0"/>
              </a:lnSpc>
            </a:pPr>
            <a:r>
              <a:rPr sz="550" b="1" spc="5" dirty="0">
                <a:solidFill>
                  <a:srgbClr val="666666"/>
                </a:solidFill>
                <a:latin typeface="Arial"/>
                <a:cs typeface="Arial"/>
              </a:rPr>
              <a:t>57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823" y="4270551"/>
            <a:ext cx="73463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95" dirty="0">
                <a:latin typeface="Arial"/>
                <a:cs typeface="Arial"/>
              </a:rPr>
              <a:t>Unsafe.WriteUnaligned(</a:t>
            </a:r>
            <a:r>
              <a:rPr sz="1200" spc="9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80" dirty="0">
                <a:latin typeface="Arial"/>
                <a:cs typeface="Arial"/>
              </a:rPr>
              <a:t>Unsafe.Add(</a:t>
            </a:r>
            <a:r>
              <a:rPr sz="1200" spc="80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5" dirty="0">
                <a:latin typeface="Arial"/>
                <a:cs typeface="Arial"/>
              </a:rPr>
              <a:t>memory.randomness0, </a:t>
            </a:r>
            <a:r>
              <a:rPr sz="1200" spc="195" dirty="0">
                <a:latin typeface="Arial"/>
                <a:cs typeface="Arial"/>
              </a:rPr>
              <a:t>2),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xorshift.NextULong());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823" y="4636616"/>
            <a:ext cx="12039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13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1200" spc="2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memory;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019" y="4819496"/>
            <a:ext cx="109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254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77967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0" y="65531"/>
                </a:moveTo>
                <a:lnTo>
                  <a:pt x="9144000" y="65531"/>
                </a:lnTo>
                <a:lnTo>
                  <a:pt x="914400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078095"/>
          </a:xfrm>
          <a:custGeom>
            <a:avLst/>
            <a:gdLst/>
            <a:ahLst/>
            <a:cxnLst/>
            <a:rect l="l" t="t" r="r" b="b"/>
            <a:pathLst>
              <a:path w="9144000" h="5078095">
                <a:moveTo>
                  <a:pt x="0" y="5077968"/>
                </a:moveTo>
                <a:lnTo>
                  <a:pt x="9144000" y="5077968"/>
                </a:lnTo>
                <a:lnTo>
                  <a:pt x="9144000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6923"/>
            <a:ext cx="7325359" cy="74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325" dirty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1200" spc="30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ko-KR" alt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처음</a:t>
            </a:r>
            <a:r>
              <a:rPr sz="1200" spc="-10" dirty="0" smtClean="0">
                <a:solidFill>
                  <a:srgbClr val="008000"/>
                </a:solidFill>
                <a:latin typeface="Arial"/>
                <a:cs typeface="Arial"/>
              </a:rPr>
              <a:t>6</a:t>
            </a:r>
            <a:r>
              <a:rPr 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bytes</a:t>
            </a:r>
            <a:r>
              <a:rPr lang="ko-KR" alt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가 </a:t>
            </a:r>
            <a:r>
              <a:rPr sz="1200" spc="30" dirty="0" smtClean="0">
                <a:solidFill>
                  <a:srgbClr val="008000"/>
                </a:solidFill>
                <a:latin typeface="Arial"/>
                <a:cs typeface="Arial"/>
              </a:rPr>
              <a:t>Timestamp</a:t>
            </a:r>
            <a:r>
              <a:rPr sz="1200" spc="30" dirty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sz="1200" spc="3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ko-KR" altLang="en-US" sz="1200" spc="325" dirty="0" smtClean="0">
                <a:solidFill>
                  <a:srgbClr val="008000"/>
                </a:solidFill>
                <a:latin typeface="Arial"/>
                <a:cs typeface="Arial"/>
              </a:rPr>
              <a:t>뒤에 </a:t>
            </a:r>
            <a:r>
              <a:rPr sz="1200" spc="-10" dirty="0" smtClean="0">
                <a:solidFill>
                  <a:srgbClr val="008000"/>
                </a:solidFill>
                <a:latin typeface="Arial"/>
                <a:cs typeface="Arial"/>
              </a:rPr>
              <a:t>10</a:t>
            </a:r>
            <a:r>
              <a:rPr 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byte</a:t>
            </a:r>
            <a:r>
              <a:rPr lang="ko-KR" alt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가 랜덤 </a:t>
            </a:r>
            <a:r>
              <a:rPr sz="1200" spc="140" dirty="0" smtClean="0">
                <a:solidFill>
                  <a:srgbClr val="008000"/>
                </a:solidFill>
                <a:latin typeface="Arial"/>
                <a:cs typeface="Arial"/>
              </a:rPr>
              <a:t>Ulid</a:t>
            </a:r>
            <a:r>
              <a:rPr lang="ko-KR" altLang="en-US" sz="1200" spc="140" dirty="0" smtClean="0">
                <a:solidFill>
                  <a:srgbClr val="008000"/>
                </a:solidFill>
                <a:latin typeface="Arial"/>
                <a:cs typeface="Arial"/>
              </a:rPr>
              <a:t>라는 사양</a:t>
            </a:r>
            <a:r>
              <a:rPr sz="1200" spc="26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ko-KR" altLang="en-US" sz="1200" spc="-1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정렬 가능한 </a:t>
            </a:r>
            <a:r>
              <a:rPr sz="1200" spc="25" dirty="0" smtClean="0">
                <a:solidFill>
                  <a:srgbClr val="008000"/>
                </a:solidFill>
                <a:latin typeface="Arial"/>
                <a:cs typeface="Arial"/>
              </a:rPr>
              <a:t>Guid</a:t>
            </a:r>
            <a:r>
              <a:rPr lang="ko-KR" altLang="en-US" sz="1200" spc="25" dirty="0" smtClean="0">
                <a:solidFill>
                  <a:srgbClr val="008000"/>
                </a:solidFill>
                <a:latin typeface="Arial"/>
                <a:cs typeface="Arial"/>
              </a:rPr>
              <a:t>대체</a:t>
            </a:r>
            <a:r>
              <a:rPr sz="1200" spc="260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430"/>
              </a:lnSpc>
            </a:pPr>
            <a:r>
              <a:rPr sz="1200" spc="130" dirty="0">
                <a:latin typeface="Arial"/>
                <a:cs typeface="Arial"/>
              </a:rPr>
              <a:t>[StructLayout(LayoutKind.Explicit, </a:t>
            </a:r>
            <a:r>
              <a:rPr sz="1200" spc="75" dirty="0">
                <a:latin typeface="Arial"/>
                <a:cs typeface="Arial"/>
              </a:rPr>
              <a:t>Size </a:t>
            </a:r>
            <a:r>
              <a:rPr sz="1200" spc="-40" dirty="0">
                <a:latin typeface="Arial"/>
                <a:cs typeface="Arial"/>
              </a:rPr>
              <a:t>=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16)]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135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200" spc="170" dirty="0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r>
              <a:rPr sz="1200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2B91AE"/>
                </a:solidFill>
                <a:latin typeface="Arial"/>
                <a:cs typeface="Arial"/>
              </a:rPr>
              <a:t>Ulid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254" dirty="0">
                <a:latin typeface="Arial"/>
                <a:cs typeface="Arial"/>
              </a:rPr>
              <a:t>{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019" y="758697"/>
            <a:ext cx="6008370" cy="5847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325" dirty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1200" spc="28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200" dirty="0" smtClean="0">
                <a:solidFill>
                  <a:srgbClr val="008000"/>
                </a:solidFill>
                <a:latin typeface="Arial"/>
                <a:cs typeface="Arial"/>
              </a:rPr>
              <a:t>Timestamp</a:t>
            </a:r>
            <a:r>
              <a:rPr lang="ko-KR" altLang="en-US" sz="1200" spc="10" dirty="0" smtClean="0">
                <a:solidFill>
                  <a:srgbClr val="008000"/>
                </a:solidFill>
                <a:latin typeface="Noto Sans Mono CJK JP Regular"/>
                <a:cs typeface="Arial"/>
              </a:rPr>
              <a:t>와 </a:t>
            </a:r>
            <a:r>
              <a:rPr sz="1200" spc="-50" dirty="0" smtClean="0">
                <a:solidFill>
                  <a:srgbClr val="008000"/>
                </a:solidFill>
                <a:latin typeface="Arial"/>
                <a:cs typeface="Arial"/>
              </a:rPr>
              <a:t>Randomness</a:t>
            </a:r>
            <a:r>
              <a:rPr lang="ko-KR" altLang="en-US" sz="1200" spc="-50" dirty="0" smtClean="0">
                <a:solidFill>
                  <a:srgbClr val="008000"/>
                </a:solidFill>
                <a:latin typeface="Arial"/>
                <a:cs typeface="Arial"/>
              </a:rPr>
              <a:t>의 시작 부분만 가지고 두면 </a:t>
            </a:r>
            <a:r>
              <a:rPr lang="en-US" altLang="ko-KR" sz="1200" spc="-5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ko-KR" altLang="en-US" sz="1200" spc="-50" dirty="0" smtClean="0">
                <a:solidFill>
                  <a:srgbClr val="008000"/>
                </a:solidFill>
                <a:latin typeface="Arial"/>
                <a:cs typeface="Arial"/>
              </a:rPr>
              <a:t>최악의 경우</a:t>
            </a:r>
            <a:r>
              <a:rPr lang="en-US" altLang="ko-KR" sz="1200" spc="-50" dirty="0" smtClean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lang="ko-KR" altLang="en-US" sz="1200" spc="-5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ko-KR" altLang="en-US" sz="1200" spc="-50" dirty="0" smtClean="0">
                <a:solidFill>
                  <a:srgbClr val="008000"/>
                </a:solidFill>
                <a:latin typeface="Arial"/>
                <a:cs typeface="Arial"/>
              </a:rPr>
              <a:t>없어도 상관 없다</a:t>
            </a:r>
            <a:r>
              <a:rPr lang="en-US" altLang="ko-KR" sz="1200" spc="-50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endParaRPr lang="en-US" sz="1200" spc="-50" dirty="0" smtClean="0">
              <a:solidFill>
                <a:srgbClr val="008000"/>
              </a:solidFill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165" dirty="0" smtClean="0">
                <a:latin typeface="Arial"/>
                <a:cs typeface="Arial"/>
              </a:rPr>
              <a:t>[</a:t>
            </a:r>
            <a:r>
              <a:rPr sz="1200" spc="165" dirty="0">
                <a:latin typeface="Arial"/>
                <a:cs typeface="Arial"/>
              </a:rPr>
              <a:t>FieldOffset(0)] </a:t>
            </a:r>
            <a:r>
              <a:rPr sz="1200" spc="90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2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timestamp0;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390"/>
              </a:lnSpc>
            </a:pPr>
            <a:r>
              <a:rPr sz="1200" spc="165" dirty="0">
                <a:latin typeface="Arial"/>
                <a:cs typeface="Arial"/>
              </a:rPr>
              <a:t>[FieldOffset(6)] </a:t>
            </a:r>
            <a:r>
              <a:rPr sz="1200" spc="90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2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randomness0;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019" y="1487551"/>
            <a:ext cx="390207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35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200" spc="19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1200" spc="140" dirty="0">
                <a:latin typeface="Arial"/>
                <a:cs typeface="Arial"/>
              </a:rPr>
              <a:t>Ulid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NewUlid()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254" dirty="0">
                <a:latin typeface="Arial"/>
                <a:cs typeface="Arial"/>
              </a:rPr>
              <a:t>{</a:t>
            </a:r>
            <a:endParaRPr sz="1200" dirty="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20"/>
              </a:spcBef>
            </a:pPr>
            <a:r>
              <a:rPr sz="1200" spc="100" dirty="0">
                <a:solidFill>
                  <a:srgbClr val="0000FF"/>
                </a:solidFill>
                <a:latin typeface="Arial"/>
                <a:cs typeface="Arial"/>
              </a:rPr>
              <a:t>var</a:t>
            </a:r>
            <a:r>
              <a:rPr sz="1200" spc="3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memory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=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175" dirty="0">
                <a:solidFill>
                  <a:srgbClr val="0000FF"/>
                </a:solidFill>
                <a:latin typeface="Arial"/>
                <a:cs typeface="Arial"/>
              </a:rPr>
              <a:t>default</a:t>
            </a:r>
            <a:r>
              <a:rPr sz="1200" spc="175" dirty="0">
                <a:latin typeface="Arial"/>
                <a:cs typeface="Arial"/>
              </a:rPr>
              <a:t>(Ulid);</a:t>
            </a:r>
            <a:r>
              <a:rPr sz="1200" spc="335" dirty="0">
                <a:latin typeface="Arial"/>
                <a:cs typeface="Arial"/>
              </a:rPr>
              <a:t> </a:t>
            </a:r>
            <a:r>
              <a:rPr sz="1200" spc="325" dirty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1200" spc="3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200" spc="-15" dirty="0" smtClean="0">
                <a:solidFill>
                  <a:srgbClr val="008000"/>
                </a:solidFill>
                <a:latin typeface="Arial"/>
                <a:cs typeface="Arial"/>
              </a:rPr>
              <a:t>16</a:t>
            </a:r>
            <a:r>
              <a:rPr lang="ko-KR" altLang="en-US" sz="1200" spc="-15" dirty="0" smtClean="0">
                <a:solidFill>
                  <a:srgbClr val="008000"/>
                </a:solidFill>
                <a:latin typeface="Arial"/>
                <a:cs typeface="Arial"/>
              </a:rPr>
              <a:t>바이트 확보</a:t>
            </a:r>
            <a:endParaRPr sz="1200" dirty="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823" y="2219070"/>
            <a:ext cx="6334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0" dirty="0">
                <a:solidFill>
                  <a:srgbClr val="0000FF"/>
                </a:solidFill>
                <a:latin typeface="Arial"/>
                <a:cs typeface="Arial"/>
              </a:rPr>
              <a:t>var </a:t>
            </a:r>
            <a:r>
              <a:rPr sz="1200" spc="85" dirty="0">
                <a:latin typeface="Arial"/>
                <a:cs typeface="Arial"/>
              </a:rPr>
              <a:t>timestampMilliseconds </a:t>
            </a:r>
            <a:r>
              <a:rPr sz="1200" spc="-45" dirty="0">
                <a:latin typeface="Arial"/>
                <a:cs typeface="Arial"/>
              </a:rPr>
              <a:t>=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DateTimeOffset.UtcNow.ToUnixTimeMilliseconds();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190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05" dirty="0">
                <a:latin typeface="Arial"/>
                <a:cs typeface="Arial"/>
              </a:rPr>
              <a:t>var </a:t>
            </a:r>
            <a:r>
              <a:rPr sz="1200" spc="175" dirty="0">
                <a:latin typeface="Arial"/>
                <a:cs typeface="Arial"/>
              </a:rPr>
              <a:t>fisrtByte </a:t>
            </a:r>
            <a:r>
              <a:rPr sz="1200" spc="-40" dirty="0">
                <a:latin typeface="Arial"/>
                <a:cs typeface="Arial"/>
              </a:rPr>
              <a:t>= </a:t>
            </a:r>
            <a:r>
              <a:rPr sz="1200" spc="19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70" dirty="0">
                <a:latin typeface="Arial"/>
                <a:cs typeface="Arial"/>
              </a:rPr>
              <a:t>Unsafe.As&lt;</a:t>
            </a:r>
            <a:r>
              <a:rPr sz="1200" spc="70" dirty="0">
                <a:solidFill>
                  <a:srgbClr val="0000FF"/>
                </a:solidFill>
                <a:latin typeface="Arial"/>
                <a:cs typeface="Arial"/>
              </a:rPr>
              <a:t>long</a:t>
            </a:r>
            <a:r>
              <a:rPr sz="1200" spc="70" dirty="0">
                <a:latin typeface="Arial"/>
                <a:cs typeface="Arial"/>
              </a:rPr>
              <a:t>, </a:t>
            </a:r>
            <a:r>
              <a:rPr sz="1200" spc="130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200" spc="130" dirty="0">
                <a:latin typeface="Arial"/>
                <a:cs typeface="Arial"/>
              </a:rPr>
              <a:t>&gt;(</a:t>
            </a:r>
            <a:r>
              <a:rPr sz="1200" spc="130" dirty="0">
                <a:solidFill>
                  <a:srgbClr val="0000FF"/>
                </a:solidFill>
                <a:latin typeface="Arial"/>
                <a:cs typeface="Arial"/>
              </a:rPr>
              <a:t>ref</a:t>
            </a:r>
            <a:r>
              <a:rPr sz="12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timestampMilliseconds);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823" y="2767964"/>
            <a:ext cx="57486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35" dirty="0">
                <a:latin typeface="Arial"/>
                <a:cs typeface="Arial"/>
              </a:rPr>
              <a:t>memory.timestamp0, </a:t>
            </a:r>
            <a:r>
              <a:rPr sz="1200" spc="130" dirty="0">
                <a:latin typeface="Arial"/>
                <a:cs typeface="Arial"/>
              </a:rPr>
              <a:t>0) </a:t>
            </a:r>
            <a:r>
              <a:rPr sz="1200" spc="-45" dirty="0">
                <a:latin typeface="Arial"/>
                <a:cs typeface="Arial"/>
              </a:rPr>
              <a:t>=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95" dirty="0">
                <a:latin typeface="Arial"/>
                <a:cs typeface="Arial"/>
              </a:rPr>
              <a:t>fisrtByte, </a:t>
            </a:r>
            <a:r>
              <a:rPr sz="1200" spc="190" dirty="0">
                <a:latin typeface="Arial"/>
                <a:cs typeface="Arial"/>
              </a:rPr>
              <a:t>5); 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35" dirty="0">
                <a:latin typeface="Arial"/>
                <a:cs typeface="Arial"/>
              </a:rPr>
              <a:t>memory.timestamp0, </a:t>
            </a:r>
            <a:r>
              <a:rPr sz="1200" spc="130" dirty="0">
                <a:latin typeface="Arial"/>
                <a:cs typeface="Arial"/>
              </a:rPr>
              <a:t>1) </a:t>
            </a:r>
            <a:r>
              <a:rPr sz="1200" spc="-45" dirty="0">
                <a:latin typeface="Arial"/>
                <a:cs typeface="Arial"/>
              </a:rPr>
              <a:t>=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95" dirty="0">
                <a:latin typeface="Arial"/>
                <a:cs typeface="Arial"/>
              </a:rPr>
              <a:t>fisrtByte, </a:t>
            </a:r>
            <a:r>
              <a:rPr sz="1200" spc="190" dirty="0">
                <a:latin typeface="Arial"/>
                <a:cs typeface="Arial"/>
              </a:rPr>
              <a:t>4); 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35" dirty="0">
                <a:latin typeface="Arial"/>
                <a:cs typeface="Arial"/>
              </a:rPr>
              <a:t>memory.timestamp0, </a:t>
            </a:r>
            <a:r>
              <a:rPr sz="1200" spc="130" dirty="0">
                <a:latin typeface="Arial"/>
                <a:cs typeface="Arial"/>
              </a:rPr>
              <a:t>2) </a:t>
            </a:r>
            <a:r>
              <a:rPr sz="1200" spc="-45" dirty="0">
                <a:latin typeface="Arial"/>
                <a:cs typeface="Arial"/>
              </a:rPr>
              <a:t>=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95" dirty="0">
                <a:latin typeface="Arial"/>
                <a:cs typeface="Arial"/>
              </a:rPr>
              <a:t>fisrtByte, </a:t>
            </a:r>
            <a:r>
              <a:rPr sz="1200" spc="190" dirty="0">
                <a:latin typeface="Arial"/>
                <a:cs typeface="Arial"/>
              </a:rPr>
              <a:t>3); 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35" dirty="0">
                <a:latin typeface="Arial"/>
                <a:cs typeface="Arial"/>
              </a:rPr>
              <a:t>memory.timestamp0, </a:t>
            </a:r>
            <a:r>
              <a:rPr sz="1200" spc="130" dirty="0">
                <a:latin typeface="Arial"/>
                <a:cs typeface="Arial"/>
              </a:rPr>
              <a:t>3) </a:t>
            </a:r>
            <a:r>
              <a:rPr sz="1200" spc="-45" dirty="0">
                <a:latin typeface="Arial"/>
                <a:cs typeface="Arial"/>
              </a:rPr>
              <a:t>=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95" dirty="0">
                <a:latin typeface="Arial"/>
                <a:cs typeface="Arial"/>
              </a:rPr>
              <a:t>fisrtByte, </a:t>
            </a:r>
            <a:r>
              <a:rPr sz="1200" spc="190" dirty="0">
                <a:latin typeface="Arial"/>
                <a:cs typeface="Arial"/>
              </a:rPr>
              <a:t>2); 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35" dirty="0">
                <a:latin typeface="Arial"/>
                <a:cs typeface="Arial"/>
              </a:rPr>
              <a:t>memory.timestamp0, </a:t>
            </a:r>
            <a:r>
              <a:rPr sz="1200" spc="130" dirty="0">
                <a:latin typeface="Arial"/>
                <a:cs typeface="Arial"/>
              </a:rPr>
              <a:t>4) </a:t>
            </a:r>
            <a:r>
              <a:rPr sz="1200" spc="-45" dirty="0">
                <a:latin typeface="Arial"/>
                <a:cs typeface="Arial"/>
              </a:rPr>
              <a:t>=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95" dirty="0">
                <a:latin typeface="Arial"/>
                <a:cs typeface="Arial"/>
              </a:rPr>
              <a:t>fisrtByte, </a:t>
            </a:r>
            <a:r>
              <a:rPr sz="1200" spc="190" dirty="0">
                <a:latin typeface="Arial"/>
                <a:cs typeface="Arial"/>
              </a:rPr>
              <a:t>1); 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35" dirty="0">
                <a:latin typeface="Arial"/>
                <a:cs typeface="Arial"/>
              </a:rPr>
              <a:t>memory.timestamp0, </a:t>
            </a:r>
            <a:r>
              <a:rPr sz="1200" spc="130" dirty="0">
                <a:latin typeface="Arial"/>
                <a:cs typeface="Arial"/>
              </a:rPr>
              <a:t>5) </a:t>
            </a:r>
            <a:r>
              <a:rPr sz="1200" spc="-45" dirty="0">
                <a:latin typeface="Arial"/>
                <a:cs typeface="Arial"/>
              </a:rPr>
              <a:t>= </a:t>
            </a:r>
            <a:r>
              <a:rPr sz="1200" spc="85" dirty="0">
                <a:latin typeface="Arial"/>
                <a:cs typeface="Arial"/>
              </a:rPr>
              <a:t>Unsafe.Add(</a:t>
            </a:r>
            <a:r>
              <a:rPr sz="1200" spc="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95" dirty="0">
                <a:latin typeface="Arial"/>
                <a:cs typeface="Arial"/>
              </a:rPr>
              <a:t>fisrtByte,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90" dirty="0">
                <a:latin typeface="Arial"/>
                <a:cs typeface="Arial"/>
              </a:rPr>
              <a:t>0);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823" y="4048455"/>
            <a:ext cx="5747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5" dirty="0">
                <a:latin typeface="Arial"/>
                <a:cs typeface="Arial"/>
              </a:rPr>
              <a:t>Unsafe.WriteUnaligned(</a:t>
            </a:r>
            <a:r>
              <a:rPr sz="1200" spc="9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5" dirty="0">
                <a:latin typeface="Arial"/>
                <a:cs typeface="Arial"/>
              </a:rPr>
              <a:t>memory.randomness0,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xorshift.NextULong());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2376" y="4782501"/>
            <a:ext cx="7937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0"/>
              </a:lnSpc>
            </a:pPr>
            <a:r>
              <a:rPr sz="550" b="1" spc="5" dirty="0">
                <a:solidFill>
                  <a:srgbClr val="666666"/>
                </a:solidFill>
                <a:latin typeface="Arial"/>
                <a:cs typeface="Arial"/>
              </a:rPr>
              <a:t>57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823" y="4270551"/>
            <a:ext cx="73463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95" dirty="0">
                <a:latin typeface="Arial"/>
                <a:cs typeface="Arial"/>
              </a:rPr>
              <a:t>Unsafe.WriteUnaligned(</a:t>
            </a:r>
            <a:r>
              <a:rPr sz="1200" spc="9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80" dirty="0">
                <a:latin typeface="Arial"/>
                <a:cs typeface="Arial"/>
              </a:rPr>
              <a:t>Unsafe.Add(</a:t>
            </a:r>
            <a:r>
              <a:rPr sz="1200" spc="80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15" dirty="0">
                <a:latin typeface="Arial"/>
                <a:cs typeface="Arial"/>
              </a:rPr>
              <a:t>memory.randomness0, </a:t>
            </a:r>
            <a:r>
              <a:rPr sz="1200" spc="195" dirty="0">
                <a:latin typeface="Arial"/>
                <a:cs typeface="Arial"/>
              </a:rPr>
              <a:t>2),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xorshift.NextULong());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823" y="4636616"/>
            <a:ext cx="12039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13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1200" spc="2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memory;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019" y="4819496"/>
            <a:ext cx="109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254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1"/>
          <p:cNvSpPr/>
          <p:nvPr/>
        </p:nvSpPr>
        <p:spPr>
          <a:xfrm>
            <a:off x="2329433" y="1120902"/>
            <a:ext cx="6814820" cy="2307590"/>
          </a:xfrm>
          <a:custGeom>
            <a:avLst/>
            <a:gdLst/>
            <a:ahLst/>
            <a:cxnLst/>
            <a:rect l="l" t="t" r="r" b="b"/>
            <a:pathLst>
              <a:path w="6814820" h="2307590">
                <a:moveTo>
                  <a:pt x="0" y="2307336"/>
                </a:moveTo>
                <a:lnTo>
                  <a:pt x="6814565" y="2307336"/>
                </a:lnTo>
                <a:lnTo>
                  <a:pt x="6814565" y="0"/>
                </a:lnTo>
                <a:lnTo>
                  <a:pt x="0" y="0"/>
                </a:lnTo>
                <a:lnTo>
                  <a:pt x="0" y="2307336"/>
                </a:lnTo>
                <a:close/>
              </a:path>
            </a:pathLst>
          </a:custGeom>
          <a:solidFill>
            <a:srgbClr val="FFFFFF"/>
          </a:solidFill>
          <a:ln w="63500" cmpd="sng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2742945" y="1146759"/>
            <a:ext cx="5892165" cy="1479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25" dirty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1200" spc="3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ko-KR" alt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메모리 영역을 </a:t>
            </a:r>
            <a:r>
              <a:rPr lang="ko-KR" alt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복사하면 </a:t>
            </a:r>
            <a:r>
              <a:rPr lang="en-US" altLang="ko-KR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OK</a:t>
            </a:r>
            <a:endParaRPr sz="1200" dirty="0">
              <a:latin typeface="Noto Sans Mono CJK JP Regular"/>
              <a:cs typeface="Noto Sans Mono CJK JP Regular"/>
            </a:endParaRPr>
          </a:p>
          <a:p>
            <a:pPr marL="12700">
              <a:lnSpc>
                <a:spcPts val="1430"/>
              </a:lnSpc>
              <a:spcBef>
                <a:spcPts val="5"/>
              </a:spcBef>
            </a:pPr>
            <a:r>
              <a:rPr 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//  </a:t>
            </a:r>
            <a:r>
              <a:rPr lang="ko-KR" alt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문자열 표현으로 </a:t>
            </a:r>
            <a:r>
              <a:rPr lang="en-US" altLang="ko-KR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Base32 </a:t>
            </a:r>
            <a:r>
              <a:rPr lang="ko-KR" alt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인코딩</a:t>
            </a:r>
            <a:r>
              <a:rPr lang="en-US" altLang="ko-KR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(ToString)</a:t>
            </a:r>
            <a:r>
              <a:rPr lang="ko-KR" alt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도 마찬가지로 자신의 </a:t>
            </a:r>
            <a:r>
              <a:rPr lang="ko-KR" alt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메모리에서 </a:t>
            </a:r>
            <a:r>
              <a:rPr lang="ko-KR" altLang="en-US" sz="1200" dirty="0" smtClean="0">
                <a:solidFill>
                  <a:srgbClr val="008000"/>
                </a:solidFill>
                <a:latin typeface="Noto Sans Mono CJK JP Regular"/>
                <a:cs typeface="Noto Sans Mono CJK JP Regular"/>
              </a:rPr>
              <a:t>산출</a:t>
            </a:r>
            <a:endParaRPr sz="1200" dirty="0">
              <a:latin typeface="Noto Sans Mono CJK JP Regular"/>
              <a:cs typeface="Noto Sans Mono CJK JP Regular"/>
            </a:endParaRPr>
          </a:p>
          <a:p>
            <a:pPr marL="12700">
              <a:lnSpc>
                <a:spcPts val="1430"/>
              </a:lnSpc>
            </a:pPr>
            <a:r>
              <a:rPr sz="1200" spc="135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200" spc="95" dirty="0">
                <a:solidFill>
                  <a:srgbClr val="0000FF"/>
                </a:solidFill>
                <a:latin typeface="Arial"/>
                <a:cs typeface="Arial"/>
              </a:rPr>
              <a:t>bool </a:t>
            </a:r>
            <a:r>
              <a:rPr sz="1200" spc="60" dirty="0">
                <a:latin typeface="Arial"/>
                <a:cs typeface="Arial"/>
              </a:rPr>
              <a:t>TryWriteBytes(Span&lt;</a:t>
            </a:r>
            <a:r>
              <a:rPr sz="1200" spc="60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200" spc="60" dirty="0">
                <a:latin typeface="Arial"/>
                <a:cs typeface="Arial"/>
              </a:rPr>
              <a:t>&gt;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destination)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254" dirty="0">
                <a:latin typeface="Arial"/>
                <a:cs typeface="Arial"/>
              </a:rPr>
              <a:t>{</a:t>
            </a:r>
            <a:endParaRPr sz="1200" dirty="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</a:pPr>
            <a:r>
              <a:rPr sz="1200" spc="35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200" spc="120" dirty="0">
                <a:latin typeface="Arial"/>
                <a:cs typeface="Arial"/>
              </a:rPr>
              <a:t>(destination.Length </a:t>
            </a:r>
            <a:r>
              <a:rPr sz="1200" spc="-45" dirty="0">
                <a:latin typeface="Arial"/>
                <a:cs typeface="Arial"/>
              </a:rPr>
              <a:t>&lt;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16)</a:t>
            </a:r>
            <a:endParaRPr sz="1200" dirty="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</a:pPr>
            <a:r>
              <a:rPr sz="1200" spc="254" dirty="0">
                <a:latin typeface="Arial"/>
                <a:cs typeface="Arial"/>
              </a:rPr>
              <a:t>{</a:t>
            </a:r>
            <a:endParaRPr sz="1200" dirty="0">
              <a:latin typeface="Arial"/>
              <a:cs typeface="Arial"/>
            </a:endParaRPr>
          </a:p>
          <a:p>
            <a:pPr marR="3417570" algn="ctr">
              <a:lnSpc>
                <a:spcPct val="100000"/>
              </a:lnSpc>
            </a:pPr>
            <a:r>
              <a:rPr sz="1200" spc="13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1200" spc="3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75" dirty="0">
                <a:solidFill>
                  <a:srgbClr val="0000FF"/>
                </a:solidFill>
                <a:latin typeface="Arial"/>
                <a:cs typeface="Arial"/>
              </a:rPr>
              <a:t>false</a:t>
            </a:r>
            <a:r>
              <a:rPr sz="1200" spc="175" dirty="0"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</a:pPr>
            <a:r>
              <a:rPr sz="1200" spc="254" dirty="0"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079750" y="2790570"/>
            <a:ext cx="6086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5" dirty="0">
                <a:latin typeface="Arial"/>
                <a:cs typeface="Arial"/>
              </a:rPr>
              <a:t>Unsafe.WriteUnaligned(</a:t>
            </a:r>
            <a:r>
              <a:rPr sz="1200" spc="9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200" spc="75" dirty="0">
                <a:latin typeface="Arial"/>
                <a:cs typeface="Arial"/>
              </a:rPr>
              <a:t>MemoryMarshal.GetReference(destination),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204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1200" spc="204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3079750" y="2973451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3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1200" spc="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80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1200" spc="180" dirty="0"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2742945" y="3156330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4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871727" y="3406266"/>
            <a:ext cx="1480820" cy="1671320"/>
          </a:xfrm>
          <a:custGeom>
            <a:avLst/>
            <a:gdLst/>
            <a:ahLst/>
            <a:cxnLst/>
            <a:rect l="l" t="t" r="r" b="b"/>
            <a:pathLst>
              <a:path w="1480820" h="1671320">
                <a:moveTo>
                  <a:pt x="55105" y="1463827"/>
                </a:moveTo>
                <a:lnTo>
                  <a:pt x="0" y="1671321"/>
                </a:lnTo>
                <a:lnTo>
                  <a:pt x="199059" y="1590903"/>
                </a:lnTo>
                <a:lnTo>
                  <a:pt x="178256" y="1572539"/>
                </a:lnTo>
                <a:lnTo>
                  <a:pt x="129895" y="1572539"/>
                </a:lnTo>
                <a:lnTo>
                  <a:pt x="81902" y="1530172"/>
                </a:lnTo>
                <a:lnTo>
                  <a:pt x="103082" y="1506179"/>
                </a:lnTo>
                <a:lnTo>
                  <a:pt x="55105" y="1463827"/>
                </a:lnTo>
                <a:close/>
              </a:path>
              <a:path w="1480820" h="1671320">
                <a:moveTo>
                  <a:pt x="103082" y="1506179"/>
                </a:moveTo>
                <a:lnTo>
                  <a:pt x="81902" y="1530172"/>
                </a:lnTo>
                <a:lnTo>
                  <a:pt x="129895" y="1572539"/>
                </a:lnTo>
                <a:lnTo>
                  <a:pt x="151076" y="1548546"/>
                </a:lnTo>
                <a:lnTo>
                  <a:pt x="103082" y="1506179"/>
                </a:lnTo>
                <a:close/>
              </a:path>
              <a:path w="1480820" h="1671320">
                <a:moveTo>
                  <a:pt x="151076" y="1548546"/>
                </a:moveTo>
                <a:lnTo>
                  <a:pt x="129895" y="1572539"/>
                </a:lnTo>
                <a:lnTo>
                  <a:pt x="178256" y="1572539"/>
                </a:lnTo>
                <a:lnTo>
                  <a:pt x="151076" y="1548546"/>
                </a:lnTo>
                <a:close/>
              </a:path>
              <a:path w="1480820" h="1671320">
                <a:moveTo>
                  <a:pt x="1432686" y="0"/>
                </a:moveTo>
                <a:lnTo>
                  <a:pt x="103082" y="1506179"/>
                </a:lnTo>
                <a:lnTo>
                  <a:pt x="151076" y="1548546"/>
                </a:lnTo>
                <a:lnTo>
                  <a:pt x="1480692" y="42417"/>
                </a:lnTo>
                <a:lnTo>
                  <a:pt x="1432686" y="0"/>
                </a:lnTo>
                <a:close/>
              </a:path>
            </a:pathLst>
          </a:custGeom>
          <a:solidFill>
            <a:srgbClr val="EC1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4846320" y="3550030"/>
            <a:ext cx="4297680" cy="1026794"/>
          </a:xfrm>
          <a:custGeom>
            <a:avLst/>
            <a:gdLst/>
            <a:ahLst/>
            <a:cxnLst/>
            <a:rect l="l" t="t" r="r" b="b"/>
            <a:pathLst>
              <a:path w="4297680" h="1026795">
                <a:moveTo>
                  <a:pt x="4297680" y="176149"/>
                </a:moveTo>
                <a:lnTo>
                  <a:pt x="0" y="176149"/>
                </a:lnTo>
                <a:lnTo>
                  <a:pt x="0" y="1026541"/>
                </a:lnTo>
                <a:lnTo>
                  <a:pt x="4297680" y="1026541"/>
                </a:lnTo>
                <a:lnTo>
                  <a:pt x="4297680" y="176149"/>
                </a:lnTo>
                <a:close/>
              </a:path>
              <a:path w="4297680" h="1026795">
                <a:moveTo>
                  <a:pt x="587755" y="0"/>
                </a:moveTo>
                <a:lnTo>
                  <a:pt x="835659" y="176149"/>
                </a:lnTo>
                <a:lnTo>
                  <a:pt x="2089150" y="176149"/>
                </a:lnTo>
                <a:lnTo>
                  <a:pt x="58775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1"/>
          <p:cNvSpPr txBox="1"/>
          <p:nvPr/>
        </p:nvSpPr>
        <p:spPr>
          <a:xfrm>
            <a:off x="4876800" y="3944656"/>
            <a:ext cx="4191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3175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4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대상으로 </a:t>
            </a:r>
            <a:r>
              <a:rPr lang="en-US" sz="14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byte[]</a:t>
            </a:r>
            <a:r>
              <a:rPr lang="ko-KR" altLang="en-US" sz="14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와 </a:t>
            </a:r>
            <a:r>
              <a:rPr lang="en-US" sz="14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string</a:t>
            </a:r>
            <a:r>
              <a:rPr lang="ko-KR" altLang="en-US" sz="14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이 있으면 </a:t>
            </a:r>
            <a:r>
              <a:rPr lang="ko-KR" altLang="en-US" sz="14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그대로 사용해도 좋다</a:t>
            </a:r>
            <a:r>
              <a:rPr lang="en-US" altLang="ko-KR" sz="14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 </a:t>
            </a:r>
            <a:r>
              <a:rPr lang="ko-KR" altLang="en-US" sz="14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그들 대부분 메모리 복사로 동작</a:t>
            </a:r>
            <a:endParaRPr sz="1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953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Uni</a:t>
            </a:r>
            <a:r>
              <a:rPr sz="2800" spc="-135" dirty="0"/>
              <a:t>o</a:t>
            </a:r>
            <a:r>
              <a:rPr sz="2800" spc="-145" dirty="0"/>
              <a:t>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32376" y="4782501"/>
            <a:ext cx="7937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0"/>
              </a:lnSpc>
            </a:pPr>
            <a:r>
              <a:rPr sz="550" b="1" spc="5" dirty="0">
                <a:solidFill>
                  <a:srgbClr val="666666"/>
                </a:solidFill>
                <a:latin typeface="Arial"/>
                <a:cs typeface="Arial"/>
              </a:rPr>
              <a:t>59</a:t>
            </a:r>
            <a:endParaRPr sz="5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80688" y="3047"/>
            <a:ext cx="5163820" cy="5049520"/>
          </a:xfrm>
          <a:custGeom>
            <a:avLst/>
            <a:gdLst/>
            <a:ahLst/>
            <a:cxnLst/>
            <a:rect l="l" t="t" r="r" b="b"/>
            <a:pathLst>
              <a:path w="5163820" h="5049520">
                <a:moveTo>
                  <a:pt x="0" y="5049012"/>
                </a:moveTo>
                <a:lnTo>
                  <a:pt x="5163312" y="5049012"/>
                </a:lnTo>
                <a:lnTo>
                  <a:pt x="5163312" y="0"/>
                </a:lnTo>
                <a:lnTo>
                  <a:pt x="0" y="0"/>
                </a:lnTo>
                <a:lnTo>
                  <a:pt x="0" y="5049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0952" y="26288"/>
            <a:ext cx="44519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155" dirty="0">
                <a:latin typeface="Arial"/>
                <a:cs typeface="Arial"/>
              </a:rPr>
              <a:t>[StructLayout(LayoutKind.Explicit, </a:t>
            </a:r>
            <a:r>
              <a:rPr sz="1400" spc="-5" dirty="0">
                <a:latin typeface="Arial"/>
                <a:cs typeface="Arial"/>
              </a:rPr>
              <a:t>Pack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spc="225" dirty="0">
                <a:latin typeface="Arial"/>
                <a:cs typeface="Arial"/>
              </a:rPr>
              <a:t>1)]  </a:t>
            </a:r>
            <a:r>
              <a:rPr sz="1400" spc="195" dirty="0">
                <a:solidFill>
                  <a:srgbClr val="0000FF"/>
                </a:solidFill>
                <a:latin typeface="Arial"/>
                <a:cs typeface="Arial"/>
              </a:rPr>
              <a:t>internal </a:t>
            </a:r>
            <a:r>
              <a:rPr sz="1400" spc="200" dirty="0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2B91AE"/>
                </a:solidFill>
                <a:latin typeface="Arial"/>
                <a:cs typeface="Arial"/>
              </a:rPr>
              <a:t>GuidBits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0952" y="453008"/>
            <a:ext cx="123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4453" y="627126"/>
            <a:ext cx="2921635" cy="548640"/>
          </a:xfrm>
          <a:prstGeom prst="rect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409"/>
              </a:spcBef>
            </a:pPr>
            <a:r>
              <a:rPr sz="1400" spc="195" dirty="0">
                <a:latin typeface="Arial"/>
                <a:cs typeface="Arial"/>
              </a:rPr>
              <a:t>[FieldOffset(0)]</a:t>
            </a:r>
            <a:endParaRPr sz="14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100" dirty="0">
                <a:solidFill>
                  <a:srgbClr val="0000FF"/>
                </a:solidFill>
                <a:latin typeface="Arial"/>
                <a:cs typeface="Arial"/>
              </a:rPr>
              <a:t>readonly </a:t>
            </a:r>
            <a:r>
              <a:rPr sz="1400" spc="30" dirty="0">
                <a:latin typeface="Arial"/>
                <a:cs typeface="Arial"/>
              </a:rPr>
              <a:t>Guid</a:t>
            </a:r>
            <a:r>
              <a:rPr sz="1400" spc="385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Value;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4144" y="1306830"/>
            <a:ext cx="2782570" cy="365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95" dirty="0">
                <a:latin typeface="Arial"/>
                <a:cs typeface="Arial"/>
              </a:rPr>
              <a:t>[FieldOffset(0)]</a:t>
            </a:r>
            <a:endParaRPr sz="1400" dirty="0">
              <a:latin typeface="Arial"/>
              <a:cs typeface="Arial"/>
            </a:endParaRPr>
          </a:p>
          <a:p>
            <a:pPr marL="12700" marR="102870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100" dirty="0">
                <a:solidFill>
                  <a:srgbClr val="0000FF"/>
                </a:solidFill>
                <a:latin typeface="Arial"/>
                <a:cs typeface="Arial"/>
              </a:rPr>
              <a:t>readonly </a:t>
            </a:r>
            <a:r>
              <a:rPr sz="1400" spc="110" dirty="0">
                <a:solidFill>
                  <a:srgbClr val="0000FF"/>
                </a:solidFill>
                <a:latin typeface="Arial"/>
                <a:cs typeface="Arial"/>
              </a:rPr>
              <a:t>byte </a:t>
            </a:r>
            <a:r>
              <a:rPr sz="1400" spc="110" dirty="0">
                <a:latin typeface="Arial"/>
                <a:cs typeface="Arial"/>
              </a:rPr>
              <a:t>Byte0;  </a:t>
            </a:r>
            <a:r>
              <a:rPr sz="1400" spc="195" dirty="0">
                <a:latin typeface="Arial"/>
                <a:cs typeface="Arial"/>
              </a:rPr>
              <a:t>[FieldOffset(1)]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100" dirty="0">
                <a:solidFill>
                  <a:srgbClr val="0000FF"/>
                </a:solidFill>
                <a:latin typeface="Arial"/>
                <a:cs typeface="Arial"/>
              </a:rPr>
              <a:t>readonly </a:t>
            </a:r>
            <a:r>
              <a:rPr sz="1400" spc="110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400" spc="3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Byte1;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95" dirty="0">
                <a:latin typeface="Arial"/>
                <a:cs typeface="Arial"/>
              </a:rPr>
              <a:t>[FieldOffset(2)]</a:t>
            </a:r>
            <a:endParaRPr sz="1400" dirty="0">
              <a:latin typeface="Arial"/>
              <a:cs typeface="Arial"/>
            </a:endParaRPr>
          </a:p>
          <a:p>
            <a:pPr marL="12700" marR="102870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100" dirty="0">
                <a:solidFill>
                  <a:srgbClr val="0000FF"/>
                </a:solidFill>
                <a:latin typeface="Arial"/>
                <a:cs typeface="Arial"/>
              </a:rPr>
              <a:t>readonly </a:t>
            </a:r>
            <a:r>
              <a:rPr sz="1400" spc="110" dirty="0">
                <a:solidFill>
                  <a:srgbClr val="0000FF"/>
                </a:solidFill>
                <a:latin typeface="Arial"/>
                <a:cs typeface="Arial"/>
              </a:rPr>
              <a:t>byte </a:t>
            </a:r>
            <a:r>
              <a:rPr sz="1400" spc="110" dirty="0">
                <a:latin typeface="Arial"/>
                <a:cs typeface="Arial"/>
              </a:rPr>
              <a:t>Byte2;  </a:t>
            </a:r>
            <a:r>
              <a:rPr sz="1400" spc="195" dirty="0">
                <a:latin typeface="Arial"/>
                <a:cs typeface="Arial"/>
              </a:rPr>
              <a:t>[FieldOffset(3)]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100" dirty="0">
                <a:solidFill>
                  <a:srgbClr val="0000FF"/>
                </a:solidFill>
                <a:latin typeface="Arial"/>
                <a:cs typeface="Arial"/>
              </a:rPr>
              <a:t>readonly </a:t>
            </a:r>
            <a:r>
              <a:rPr sz="1400" spc="110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400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Byte3;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70"/>
              </a:lnSpc>
              <a:spcBef>
                <a:spcPts val="25"/>
              </a:spcBef>
            </a:pPr>
            <a:r>
              <a:rPr sz="1400" dirty="0">
                <a:solidFill>
                  <a:srgbClr val="008000"/>
                </a:solidFill>
                <a:latin typeface="Arial"/>
                <a:cs typeface="Arial"/>
              </a:rPr>
              <a:t>/* </a:t>
            </a:r>
            <a:r>
              <a:rPr lang="en-US" sz="1400" dirty="0" smtClean="0">
                <a:solidFill>
                  <a:srgbClr val="008000"/>
                </a:solidFill>
                <a:latin typeface="Arial"/>
                <a:cs typeface="Arial"/>
              </a:rPr>
              <a:t>    </a:t>
            </a:r>
            <a:r>
              <a:rPr lang="ko-KR" altLang="en-US" sz="1400" dirty="0" smtClean="0">
                <a:solidFill>
                  <a:srgbClr val="008000"/>
                </a:solidFill>
                <a:latin typeface="Arial"/>
                <a:cs typeface="Arial"/>
              </a:rPr>
              <a:t>생략</a:t>
            </a:r>
            <a:r>
              <a:rPr sz="140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1400" dirty="0">
                <a:solidFill>
                  <a:srgbClr val="008000"/>
                </a:solidFill>
                <a:latin typeface="Arial"/>
                <a:cs typeface="Arial"/>
              </a:rPr>
              <a:t>Byte4~Byte11) </a:t>
            </a:r>
            <a:r>
              <a:rPr lang="en-US" sz="1400" dirty="0" smtClean="0">
                <a:solidFill>
                  <a:srgbClr val="008000"/>
                </a:solidFill>
                <a:latin typeface="Arial"/>
                <a:cs typeface="Arial"/>
              </a:rPr>
              <a:t>     </a:t>
            </a:r>
            <a:r>
              <a:rPr sz="1400" dirty="0" smtClean="0">
                <a:solidFill>
                  <a:srgbClr val="008000"/>
                </a:solidFill>
                <a:latin typeface="Arial"/>
                <a:cs typeface="Arial"/>
              </a:rPr>
              <a:t>*/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sz="1400" spc="180" dirty="0">
                <a:latin typeface="Arial"/>
                <a:cs typeface="Arial"/>
              </a:rPr>
              <a:t>[FieldOffset(12)]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100" dirty="0">
                <a:solidFill>
                  <a:srgbClr val="0000FF"/>
                </a:solidFill>
                <a:latin typeface="Arial"/>
                <a:cs typeface="Arial"/>
              </a:rPr>
              <a:t>readonly </a:t>
            </a:r>
            <a:r>
              <a:rPr sz="1400" spc="110" dirty="0">
                <a:solidFill>
                  <a:srgbClr val="0000FF"/>
                </a:solidFill>
                <a:latin typeface="Arial"/>
                <a:cs typeface="Arial"/>
              </a:rPr>
              <a:t>byte </a:t>
            </a:r>
            <a:r>
              <a:rPr sz="1400" spc="95" dirty="0">
                <a:latin typeface="Arial"/>
                <a:cs typeface="Arial"/>
              </a:rPr>
              <a:t>Byte12;  </a:t>
            </a:r>
            <a:r>
              <a:rPr sz="1400" spc="180" dirty="0">
                <a:latin typeface="Arial"/>
                <a:cs typeface="Arial"/>
              </a:rPr>
              <a:t>[FieldOffset(13)]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100" dirty="0">
                <a:solidFill>
                  <a:srgbClr val="0000FF"/>
                </a:solidFill>
                <a:latin typeface="Arial"/>
                <a:cs typeface="Arial"/>
              </a:rPr>
              <a:t>readonly </a:t>
            </a:r>
            <a:r>
              <a:rPr sz="1400" spc="110" dirty="0">
                <a:solidFill>
                  <a:srgbClr val="0000FF"/>
                </a:solidFill>
                <a:latin typeface="Arial"/>
                <a:cs typeface="Arial"/>
              </a:rPr>
              <a:t>byte </a:t>
            </a:r>
            <a:r>
              <a:rPr sz="1400" spc="95" dirty="0">
                <a:latin typeface="Arial"/>
                <a:cs typeface="Arial"/>
              </a:rPr>
              <a:t>Byte13;  </a:t>
            </a:r>
            <a:r>
              <a:rPr sz="1400" spc="180" dirty="0">
                <a:latin typeface="Arial"/>
                <a:cs typeface="Arial"/>
              </a:rPr>
              <a:t>[FieldOffset(14)]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100" dirty="0">
                <a:solidFill>
                  <a:srgbClr val="0000FF"/>
                </a:solidFill>
                <a:latin typeface="Arial"/>
                <a:cs typeface="Arial"/>
              </a:rPr>
              <a:t>readonly </a:t>
            </a:r>
            <a:r>
              <a:rPr sz="1400" spc="110" dirty="0">
                <a:solidFill>
                  <a:srgbClr val="0000FF"/>
                </a:solidFill>
                <a:latin typeface="Arial"/>
                <a:cs typeface="Arial"/>
              </a:rPr>
              <a:t>byte </a:t>
            </a:r>
            <a:r>
              <a:rPr sz="1400" spc="95" dirty="0">
                <a:latin typeface="Arial"/>
                <a:cs typeface="Arial"/>
              </a:rPr>
              <a:t>Byte14;  </a:t>
            </a:r>
            <a:r>
              <a:rPr sz="1400" spc="180" dirty="0">
                <a:latin typeface="Arial"/>
                <a:cs typeface="Arial"/>
              </a:rPr>
              <a:t>[FieldOffset(15)]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100" dirty="0">
                <a:solidFill>
                  <a:srgbClr val="0000FF"/>
                </a:solidFill>
                <a:latin typeface="Arial"/>
                <a:cs typeface="Arial"/>
              </a:rPr>
              <a:t>readonly </a:t>
            </a:r>
            <a:r>
              <a:rPr sz="1400" spc="110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400" spc="3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Byte15;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9412" y="1042416"/>
            <a:ext cx="3724910" cy="850900"/>
          </a:xfrm>
          <a:custGeom>
            <a:avLst/>
            <a:gdLst/>
            <a:ahLst/>
            <a:cxnLst/>
            <a:rect l="l" t="t" r="r" b="b"/>
            <a:pathLst>
              <a:path w="3724910" h="850900">
                <a:moveTo>
                  <a:pt x="3198876" y="0"/>
                </a:moveTo>
                <a:lnTo>
                  <a:pt x="0" y="0"/>
                </a:lnTo>
                <a:lnTo>
                  <a:pt x="0" y="850392"/>
                </a:lnTo>
                <a:lnTo>
                  <a:pt x="3198876" y="850392"/>
                </a:lnTo>
                <a:lnTo>
                  <a:pt x="3198876" y="354330"/>
                </a:lnTo>
                <a:lnTo>
                  <a:pt x="3539098" y="141732"/>
                </a:lnTo>
                <a:lnTo>
                  <a:pt x="3198876" y="141732"/>
                </a:lnTo>
                <a:lnTo>
                  <a:pt x="3198876" y="0"/>
                </a:lnTo>
                <a:close/>
              </a:path>
              <a:path w="3724910" h="850900">
                <a:moveTo>
                  <a:pt x="3724655" y="25781"/>
                </a:moveTo>
                <a:lnTo>
                  <a:pt x="3198876" y="141732"/>
                </a:lnTo>
                <a:lnTo>
                  <a:pt x="3539098" y="141732"/>
                </a:lnTo>
                <a:lnTo>
                  <a:pt x="3724655" y="25781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508" y="2084832"/>
            <a:ext cx="4055110" cy="1487805"/>
          </a:xfrm>
          <a:custGeom>
            <a:avLst/>
            <a:gdLst/>
            <a:ahLst/>
            <a:cxnLst/>
            <a:rect l="l" t="t" r="r" b="b"/>
            <a:pathLst>
              <a:path w="4055110" h="1487804">
                <a:moveTo>
                  <a:pt x="3573779" y="0"/>
                </a:moveTo>
                <a:lnTo>
                  <a:pt x="0" y="0"/>
                </a:lnTo>
                <a:lnTo>
                  <a:pt x="0" y="1487424"/>
                </a:lnTo>
                <a:lnTo>
                  <a:pt x="3573779" y="1487424"/>
                </a:lnTo>
                <a:lnTo>
                  <a:pt x="3573779" y="619760"/>
                </a:lnTo>
                <a:lnTo>
                  <a:pt x="3879397" y="247904"/>
                </a:lnTo>
                <a:lnTo>
                  <a:pt x="3573779" y="247904"/>
                </a:lnTo>
                <a:lnTo>
                  <a:pt x="3573779" y="0"/>
                </a:lnTo>
                <a:close/>
              </a:path>
              <a:path w="4055110" h="1487804">
                <a:moveTo>
                  <a:pt x="4054855" y="34417"/>
                </a:moveTo>
                <a:lnTo>
                  <a:pt x="3573779" y="247904"/>
                </a:lnTo>
                <a:lnTo>
                  <a:pt x="3879397" y="247904"/>
                </a:lnTo>
                <a:lnTo>
                  <a:pt x="4054855" y="34417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08" y="3795014"/>
            <a:ext cx="4109720" cy="1068070"/>
          </a:xfrm>
          <a:custGeom>
            <a:avLst/>
            <a:gdLst/>
            <a:ahLst/>
            <a:cxnLst/>
            <a:rect l="l" t="t" r="r" b="b"/>
            <a:pathLst>
              <a:path w="4109720" h="1068070">
                <a:moveTo>
                  <a:pt x="3828288" y="7366"/>
                </a:moveTo>
                <a:lnTo>
                  <a:pt x="0" y="7366"/>
                </a:lnTo>
                <a:lnTo>
                  <a:pt x="0" y="1068070"/>
                </a:lnTo>
                <a:lnTo>
                  <a:pt x="3828288" y="1068070"/>
                </a:lnTo>
                <a:lnTo>
                  <a:pt x="3828288" y="449326"/>
                </a:lnTo>
                <a:lnTo>
                  <a:pt x="3994379" y="184150"/>
                </a:lnTo>
                <a:lnTo>
                  <a:pt x="3828288" y="184150"/>
                </a:lnTo>
                <a:lnTo>
                  <a:pt x="3828288" y="7366"/>
                </a:lnTo>
                <a:close/>
              </a:path>
              <a:path w="4109720" h="1068070">
                <a:moveTo>
                  <a:pt x="4109719" y="0"/>
                </a:moveTo>
                <a:lnTo>
                  <a:pt x="3828288" y="184150"/>
                </a:lnTo>
                <a:lnTo>
                  <a:pt x="3994379" y="184150"/>
                </a:lnTo>
                <a:lnTo>
                  <a:pt x="4109719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sz="half" idx="2"/>
          </p:nvPr>
        </p:nvSpPr>
        <p:spPr>
          <a:xfrm>
            <a:off x="315569" y="1196086"/>
            <a:ext cx="3632200" cy="3482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95"/>
              </a:spcBef>
            </a:pPr>
            <a:r>
              <a:rPr spc="5" dirty="0" smtClean="0"/>
              <a:t>Guid</a:t>
            </a:r>
            <a:r>
              <a:rPr lang="ko-KR" altLang="en-US" spc="5" dirty="0" smtClean="0"/>
              <a:t>와 </a:t>
            </a:r>
            <a:r>
              <a:rPr lang="en-US" altLang="ko-KR" spc="5" dirty="0" smtClean="0"/>
              <a:t>byte0~16</a:t>
            </a:r>
            <a:r>
              <a:rPr lang="ko-KR" altLang="en-US" spc="5" dirty="0" smtClean="0"/>
              <a:t>의 중첩</a:t>
            </a:r>
            <a:endParaRPr lang="en-US" altLang="ko-KR" spc="5" dirty="0" smtClean="0"/>
          </a:p>
          <a:p>
            <a:pPr marL="546100">
              <a:lnSpc>
                <a:spcPct val="100000"/>
              </a:lnSpc>
              <a:spcBef>
                <a:spcPts val="95"/>
              </a:spcBef>
            </a:pPr>
            <a:r>
              <a:rPr lang="en-US" dirty="0" smtClean="0">
                <a:latin typeface="Times New Roman"/>
                <a:cs typeface="Times New Roman"/>
              </a:rPr>
              <a:t>     (</a:t>
            </a:r>
            <a:r>
              <a:rPr lang="ko-KR" altLang="en-US" dirty="0" smtClean="0">
                <a:latin typeface="Times New Roman"/>
                <a:cs typeface="Times New Roman"/>
              </a:rPr>
              <a:t>동일한 </a:t>
            </a:r>
            <a:r>
              <a:rPr lang="en-US" altLang="ko-KR" dirty="0" smtClean="0">
                <a:latin typeface="Times New Roman"/>
                <a:cs typeface="Times New Roman"/>
              </a:rPr>
              <a:t>FildOffset)</a:t>
            </a:r>
          </a:p>
          <a:p>
            <a:pPr marL="546100">
              <a:lnSpc>
                <a:spcPct val="100000"/>
              </a:lnSpc>
              <a:spcBef>
                <a:spcPts val="95"/>
              </a:spcBef>
            </a:pPr>
            <a:endParaRPr dirty="0">
              <a:latin typeface="Times New Roman"/>
              <a:cs typeface="Times New Roman"/>
            </a:endParaRPr>
          </a:p>
          <a:p>
            <a:pPr marL="49530" marR="219710" algn="ctr">
              <a:lnSpc>
                <a:spcPct val="100000"/>
              </a:lnSpc>
              <a:spcBef>
                <a:spcPts val="1470"/>
              </a:spcBef>
            </a:pPr>
            <a:r>
              <a:rPr lang="ko-KR" altLang="en-US" spc="-20" dirty="0" smtClean="0"/>
              <a:t>일반적 </a:t>
            </a:r>
            <a:r>
              <a:rPr lang="en-US" altLang="ko-KR" spc="-20" dirty="0" smtClean="0"/>
              <a:t>String </a:t>
            </a:r>
            <a:r>
              <a:rPr lang="ko-KR" altLang="en-US" spc="-20" dirty="0" smtClean="0"/>
              <a:t>또는 </a:t>
            </a:r>
            <a:r>
              <a:rPr lang="en-US" altLang="ko-KR" spc="-20" dirty="0" smtClean="0"/>
              <a:t>byte[]</a:t>
            </a:r>
            <a:r>
              <a:rPr lang="ko-KR" altLang="en-US" spc="-20" dirty="0" smtClean="0"/>
              <a:t>에서만 생성 할 수 없는 </a:t>
            </a:r>
            <a:r>
              <a:rPr lang="en-US" altLang="ko-KR" spc="-20" dirty="0" smtClean="0"/>
              <a:t>Guid</a:t>
            </a:r>
            <a:r>
              <a:rPr lang="ko-KR" altLang="en-US" spc="-20" dirty="0" smtClean="0"/>
              <a:t>를 </a:t>
            </a:r>
            <a:r>
              <a:rPr lang="en-US" altLang="ko-KR" spc="-20" dirty="0" smtClean="0"/>
              <a:t>byte0~16</a:t>
            </a:r>
            <a:r>
              <a:rPr lang="ko-KR" altLang="en-US" spc="-20" dirty="0" smtClean="0"/>
              <a:t>을 채우기만으로 자유롭게 생성</a:t>
            </a:r>
            <a:r>
              <a:rPr lang="en-US" altLang="ko-KR" spc="-20" dirty="0" smtClean="0"/>
              <a:t>(</a:t>
            </a:r>
            <a:r>
              <a:rPr lang="ko-KR" altLang="en-US" spc="-20" dirty="0" smtClean="0"/>
              <a:t>본래 </a:t>
            </a:r>
            <a:r>
              <a:rPr lang="ko-KR" altLang="en-US" spc="-20" dirty="0" smtClean="0"/>
              <a:t>접</a:t>
            </a:r>
            <a:r>
              <a:rPr lang="ko-KR" altLang="en-US" spc="-20" dirty="0" smtClean="0"/>
              <a:t>근</a:t>
            </a:r>
            <a:r>
              <a:rPr lang="ko-KR" altLang="en-US" spc="-20" dirty="0" smtClean="0"/>
              <a:t>되지 않은 </a:t>
            </a:r>
            <a:r>
              <a:rPr lang="en-US" altLang="ko-KR" spc="-20" dirty="0" smtClean="0"/>
              <a:t>GUID</a:t>
            </a:r>
            <a:r>
              <a:rPr lang="ko-KR" altLang="en-US" spc="-20" dirty="0" smtClean="0"/>
              <a:t>로 메모리 영역을 쌓고 안전하게</a:t>
            </a:r>
            <a:r>
              <a:rPr lang="en-US" altLang="ko-KR" spc="-20" dirty="0" smtClean="0"/>
              <a:t>(not unsafe) </a:t>
            </a:r>
            <a:r>
              <a:rPr lang="ko-KR" altLang="en-US" spc="-20" dirty="0" smtClean="0"/>
              <a:t>사용</a:t>
            </a:r>
            <a:r>
              <a:rPr lang="en-US" altLang="ko-KR" spc="-20" dirty="0" smtClean="0"/>
              <a:t>)</a:t>
            </a:r>
            <a:endParaRPr spc="25" dirty="0"/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 marR="5080" indent="-3810" algn="ctr">
              <a:lnSpc>
                <a:spcPct val="100000"/>
              </a:lnSpc>
              <a:spcBef>
                <a:spcPts val="1639"/>
              </a:spcBef>
            </a:pPr>
            <a:r>
              <a:rPr dirty="0"/>
              <a:t>MessagePack</a:t>
            </a:r>
            <a:r>
              <a:rPr spc="-60" dirty="0"/>
              <a:t> </a:t>
            </a:r>
            <a:r>
              <a:rPr spc="20" dirty="0"/>
              <a:t>for</a:t>
            </a:r>
            <a:r>
              <a:rPr spc="-50" dirty="0"/>
              <a:t> </a:t>
            </a:r>
            <a:r>
              <a:rPr spc="15" dirty="0" smtClean="0"/>
              <a:t>C#</a:t>
            </a:r>
            <a:r>
              <a:rPr lang="ko-KR" altLang="en-US" spc="15" dirty="0" smtClean="0"/>
              <a:t>에서 </a:t>
            </a:r>
            <a:r>
              <a:rPr spc="10" dirty="0" smtClean="0"/>
              <a:t>U</a:t>
            </a:r>
            <a:r>
              <a:rPr lang="en-US" spc="10" dirty="0" smtClean="0"/>
              <a:t>TF</a:t>
            </a:r>
            <a:r>
              <a:rPr spc="10" dirty="0" smtClean="0"/>
              <a:t>8</a:t>
            </a:r>
            <a:r>
              <a:rPr spc="-65" dirty="0" smtClean="0"/>
              <a:t> </a:t>
            </a:r>
            <a:r>
              <a:rPr spc="10" dirty="0" smtClean="0"/>
              <a:t>Bytes</a:t>
            </a:r>
            <a:r>
              <a:rPr lang="en-US" spc="10" dirty="0" smtClean="0"/>
              <a:t> </a:t>
            </a:r>
            <a:r>
              <a:rPr lang="ko-KR" altLang="en-US" spc="10" dirty="0" smtClean="0"/>
              <a:t>슬라이스에서 문자열 할동을 피하여 직접 </a:t>
            </a:r>
            <a:r>
              <a:rPr lang="en-US" altLang="ko-KR" spc="10" dirty="0" smtClean="0"/>
              <a:t>GUID</a:t>
            </a:r>
            <a:r>
              <a:rPr lang="ko-KR" altLang="en-US" spc="10" dirty="0" smtClean="0"/>
              <a:t>로 </a:t>
            </a:r>
            <a:r>
              <a:rPr lang="ko-KR" altLang="en-US" spc="10" dirty="0" smtClean="0"/>
              <a:t>변환하는데 사용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736" y="1936242"/>
            <a:ext cx="752729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The </a:t>
            </a:r>
            <a:r>
              <a:rPr spc="-200" dirty="0"/>
              <a:t>Evolution </a:t>
            </a:r>
            <a:r>
              <a:rPr spc="-55" dirty="0"/>
              <a:t>of </a:t>
            </a:r>
            <a:r>
              <a:rPr spc="-75" dirty="0"/>
              <a:t>C#</a:t>
            </a:r>
            <a:r>
              <a:rPr spc="-345" dirty="0"/>
              <a:t> </a:t>
            </a:r>
            <a:r>
              <a:rPr spc="-130" dirty="0">
                <a:solidFill>
                  <a:srgbClr val="EC1746"/>
                </a:solidFill>
              </a:rPr>
              <a:t>Struct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6534" y="4771935"/>
            <a:ext cx="91440" cy="1079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550" b="1" spc="10" dirty="0">
                <a:solidFill>
                  <a:srgbClr val="666666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  <a:spcBef>
                  <a:spcPts val="60"/>
                </a:spcBef>
              </a:pPr>
              <a:t>6</a:t>
            </a:fld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84479"/>
            <a:ext cx="4904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b="0" spc="-5" dirty="0" smtClean="0">
                <a:latin typeface="Droid Sans Fallback"/>
              </a:rPr>
              <a:t>다시</a:t>
            </a:r>
            <a:r>
              <a:rPr sz="2800" spc="-90" dirty="0" smtClean="0"/>
              <a:t>Stru</a:t>
            </a:r>
            <a:r>
              <a:rPr sz="2800" spc="-95" dirty="0" smtClean="0"/>
              <a:t>c</a:t>
            </a:r>
            <a:r>
              <a:rPr sz="2800" spc="5" dirty="0" smtClean="0"/>
              <a:t>t</a:t>
            </a:r>
            <a:r>
              <a:rPr lang="ko-KR" altLang="en-US" sz="2800" b="0" spc="-5" dirty="0" smtClean="0">
                <a:latin typeface="Droid Sans Fallback"/>
              </a:rPr>
              <a:t>이 요소의 배열은</a:t>
            </a:r>
            <a:endParaRPr sz="2800" dirty="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9676" y="4764735"/>
            <a:ext cx="1047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5" dirty="0">
                <a:solidFill>
                  <a:srgbClr val="666666"/>
                </a:solidFill>
                <a:latin typeface="Arial"/>
                <a:cs typeface="Arial"/>
              </a:rPr>
              <a:t>60</a:t>
            </a:r>
            <a:endParaRPr sz="5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83051" y="1583436"/>
          <a:ext cx="5212075" cy="382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09"/>
                <a:gridCol w="435609"/>
                <a:gridCol w="434340"/>
                <a:gridCol w="435609"/>
                <a:gridCol w="435609"/>
                <a:gridCol w="435610"/>
                <a:gridCol w="435610"/>
                <a:gridCol w="435610"/>
                <a:gridCol w="421639"/>
                <a:gridCol w="435610"/>
                <a:gridCol w="435610"/>
                <a:gridCol w="435610"/>
              </a:tblGrid>
              <a:tr h="382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solidFill>
                      <a:srgbClr val="3196E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solidFill>
                      <a:srgbClr val="1F968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solidFill>
                      <a:srgbClr val="CADB2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solidFill>
                      <a:srgbClr val="3196E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solidFill>
                      <a:srgbClr val="1F968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solidFill>
                      <a:srgbClr val="CADB2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solidFill>
                      <a:srgbClr val="3196EF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solidFill>
                      <a:srgbClr val="1F9689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solidFill>
                      <a:srgbClr val="CADB2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solidFill>
                      <a:srgbClr val="3196E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solidFill>
                      <a:srgbClr val="1F9689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solidFill>
                      <a:srgbClr val="CADB2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042915" y="2132964"/>
            <a:ext cx="3426460" cy="1101090"/>
          </a:xfrm>
          <a:custGeom>
            <a:avLst/>
            <a:gdLst/>
            <a:ahLst/>
            <a:cxnLst/>
            <a:rect l="l" t="t" r="r" b="b"/>
            <a:pathLst>
              <a:path w="3426459" h="1101089">
                <a:moveTo>
                  <a:pt x="3425952" y="250571"/>
                </a:moveTo>
                <a:lnTo>
                  <a:pt x="0" y="250571"/>
                </a:lnTo>
                <a:lnTo>
                  <a:pt x="0" y="1100963"/>
                </a:lnTo>
                <a:lnTo>
                  <a:pt x="3425952" y="1100963"/>
                </a:lnTo>
                <a:lnTo>
                  <a:pt x="3425952" y="250571"/>
                </a:lnTo>
                <a:close/>
              </a:path>
              <a:path w="3426459" h="1101089">
                <a:moveTo>
                  <a:pt x="17399" y="0"/>
                </a:moveTo>
                <a:lnTo>
                  <a:pt x="570992" y="250571"/>
                </a:lnTo>
                <a:lnTo>
                  <a:pt x="1427480" y="250571"/>
                </a:lnTo>
                <a:lnTo>
                  <a:pt x="17399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7091" y="2758185"/>
            <a:ext cx="3785870" cy="1314450"/>
          </a:xfrm>
          <a:custGeom>
            <a:avLst/>
            <a:gdLst/>
            <a:ahLst/>
            <a:cxnLst/>
            <a:rect l="l" t="t" r="r" b="b"/>
            <a:pathLst>
              <a:path w="3785870" h="1314450">
                <a:moveTo>
                  <a:pt x="3785616" y="340106"/>
                </a:moveTo>
                <a:lnTo>
                  <a:pt x="0" y="340106"/>
                </a:lnTo>
                <a:lnTo>
                  <a:pt x="0" y="1313942"/>
                </a:lnTo>
                <a:lnTo>
                  <a:pt x="3785616" y="1313942"/>
                </a:lnTo>
                <a:lnTo>
                  <a:pt x="3785616" y="340106"/>
                </a:lnTo>
                <a:close/>
              </a:path>
              <a:path w="3785870" h="1314450">
                <a:moveTo>
                  <a:pt x="3666490" y="0"/>
                </a:moveTo>
                <a:lnTo>
                  <a:pt x="2208276" y="340106"/>
                </a:lnTo>
                <a:lnTo>
                  <a:pt x="3154680" y="340106"/>
                </a:lnTo>
                <a:lnTo>
                  <a:pt x="3666490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42204" y="3733800"/>
            <a:ext cx="4074160" cy="1065530"/>
          </a:xfrm>
          <a:custGeom>
            <a:avLst/>
            <a:gdLst/>
            <a:ahLst/>
            <a:cxnLst/>
            <a:rect l="l" t="t" r="r" b="b"/>
            <a:pathLst>
              <a:path w="4074159" h="1065529">
                <a:moveTo>
                  <a:pt x="0" y="159880"/>
                </a:moveTo>
                <a:lnTo>
                  <a:pt x="318643" y="443865"/>
                </a:lnTo>
                <a:lnTo>
                  <a:pt x="318643" y="1065276"/>
                </a:lnTo>
                <a:lnTo>
                  <a:pt x="4073779" y="1065276"/>
                </a:lnTo>
                <a:lnTo>
                  <a:pt x="4073779" y="177546"/>
                </a:lnTo>
                <a:lnTo>
                  <a:pt x="318643" y="177546"/>
                </a:lnTo>
                <a:lnTo>
                  <a:pt x="0" y="159880"/>
                </a:lnTo>
                <a:close/>
              </a:path>
              <a:path w="4074159" h="1065529">
                <a:moveTo>
                  <a:pt x="4073779" y="0"/>
                </a:moveTo>
                <a:lnTo>
                  <a:pt x="318643" y="0"/>
                </a:lnTo>
                <a:lnTo>
                  <a:pt x="318643" y="177546"/>
                </a:lnTo>
                <a:lnTo>
                  <a:pt x="4073779" y="177546"/>
                </a:lnTo>
                <a:lnTo>
                  <a:pt x="4073779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4098" y="1067181"/>
            <a:ext cx="8331200" cy="35041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511675" algn="ctr">
              <a:lnSpc>
                <a:spcPct val="100000"/>
              </a:lnSpc>
              <a:spcBef>
                <a:spcPts val="105"/>
              </a:spcBef>
              <a:tabLst>
                <a:tab pos="336550" algn="l"/>
              </a:tabLst>
            </a:pPr>
            <a:r>
              <a:rPr sz="1700" spc="-370" dirty="0">
                <a:solidFill>
                  <a:srgbClr val="EEEEEE"/>
                </a:solidFill>
                <a:latin typeface="Arial"/>
                <a:cs typeface="Arial"/>
              </a:rPr>
              <a:t>—	</a:t>
            </a:r>
            <a:r>
              <a:rPr lang="ko-KR" altLang="en-US" sz="16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메모리에 </a:t>
            </a:r>
            <a:r>
              <a:rPr lang="en-US" altLang="ko-KR" sz="16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Struct</a:t>
            </a:r>
            <a:r>
              <a:rPr lang="ko-KR" altLang="en-US" sz="16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가 단순히 줄지어 있다</a:t>
            </a:r>
            <a:r>
              <a:rPr lang="en-US" altLang="ko-KR" sz="16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70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R="44570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Vector3[]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570095" marR="545465" algn="ctr">
              <a:lnSpc>
                <a:spcPct val="100000"/>
              </a:lnSpc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메모리를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통째로 복사하는 것만으로 빠른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직렬화 가능</a:t>
            </a:r>
            <a:endParaRPr lang="en-US" altLang="ko-KR" sz="1600" spc="-20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4570095" marR="545465" algn="ctr">
              <a:lnSpc>
                <a:spcPct val="100000"/>
              </a:lnSpc>
            </a:pPr>
            <a:endParaRPr sz="1600" dirty="0" smtClean="0">
              <a:latin typeface="Noto Sans CJK JP Regular"/>
              <a:cs typeface="Noto Sans CJK JP Regular"/>
            </a:endParaRPr>
          </a:p>
          <a:p>
            <a:pPr marL="657225" marR="4121150" algn="ctr">
              <a:lnSpc>
                <a:spcPct val="100000"/>
              </a:lnSpc>
              <a:spcBef>
                <a:spcPts val="355"/>
              </a:spcBef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실제 </a:t>
            </a:r>
            <a:r>
              <a:rPr sz="1600" spc="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M</a:t>
            </a:r>
            <a:r>
              <a:rPr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</a:t>
            </a:r>
            <a:r>
              <a:rPr sz="1600" spc="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g</a:t>
            </a:r>
            <a:r>
              <a:rPr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ic</a:t>
            </a:r>
            <a:r>
              <a:rPr sz="1600" spc="-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1600" spc="-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n</a:t>
            </a:r>
            <a:r>
              <a:rPr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i</a:t>
            </a:r>
            <a:r>
              <a:rPr sz="1600" spc="-1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n</a:t>
            </a:r>
            <a:r>
              <a:rPr lang="ko-KR" altLang="en-US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으로 사용하는 것도 가능</a:t>
            </a:r>
            <a:r>
              <a:rPr lang="en-US" altLang="ko-KR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(</a:t>
            </a:r>
            <a:r>
              <a:rPr lang="ko-KR" altLang="en-US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서버도 </a:t>
            </a:r>
            <a:r>
              <a:rPr lang="en-US" altLang="ko-KR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lang="en-US" altLang="ko-KR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# </a:t>
            </a:r>
            <a:r>
              <a:rPr lang="ko-KR" altLang="en-US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이라</a:t>
            </a:r>
            <a:r>
              <a:rPr lang="en-US" altLang="ko-KR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,</a:t>
            </a:r>
            <a:r>
              <a:rPr lang="ko-KR" altLang="en-US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직접 메모리에 </a:t>
            </a:r>
            <a:r>
              <a:rPr lang="ko-KR" altLang="en-US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주고 </a:t>
            </a:r>
            <a:r>
              <a:rPr lang="ko-KR" altLang="en-US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받는 것이 </a:t>
            </a:r>
            <a:r>
              <a:rPr lang="ko-KR" altLang="en-US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쉽</a:t>
            </a:r>
            <a:r>
              <a:rPr lang="ko-KR" altLang="en-US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다</a:t>
            </a:r>
            <a:r>
              <a:rPr lang="en-US" altLang="ko-KR" sz="1600" spc="-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endParaRPr sz="1600" dirty="0">
              <a:latin typeface="Noto Sans CJK JP Regular"/>
              <a:cs typeface="Noto Sans CJK JP Regular"/>
            </a:endParaRPr>
          </a:p>
          <a:p>
            <a:pPr marL="4784090" algn="ctr">
              <a:lnSpc>
                <a:spcPts val="1525"/>
              </a:lnSpc>
            </a:pP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그러나 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Struct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에 참조 형식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(String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포함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은 포함시키지 않는다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 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포인터를 복사해도 의미가 없다</a:t>
            </a:r>
            <a:r>
              <a:rPr lang="en-US" altLang="ko-KR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2376" y="4782501"/>
            <a:ext cx="7937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0"/>
              </a:lnSpc>
            </a:pPr>
            <a:r>
              <a:rPr sz="550" b="1" spc="5" dirty="0">
                <a:solidFill>
                  <a:srgbClr val="666666"/>
                </a:solidFill>
                <a:latin typeface="Arial"/>
                <a:cs typeface="Arial"/>
              </a:rPr>
              <a:t>61</a:t>
            </a:r>
            <a:endParaRPr sz="5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498"/>
                </a:moveTo>
                <a:lnTo>
                  <a:pt x="9144000" y="0"/>
                </a:lnTo>
                <a:lnTo>
                  <a:pt x="0" y="0"/>
                </a:lnTo>
                <a:lnTo>
                  <a:pt x="0" y="5143498"/>
                </a:lnTo>
                <a:lnTo>
                  <a:pt x="9144000" y="5143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2351"/>
            <a:ext cx="90836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135" dirty="0">
                <a:solidFill>
                  <a:srgbClr val="0000FF"/>
                </a:solidFill>
                <a:latin typeface="Arial"/>
                <a:cs typeface="Arial"/>
              </a:rPr>
              <a:t>class </a:t>
            </a:r>
            <a:r>
              <a:rPr sz="1400" spc="110" dirty="0">
                <a:solidFill>
                  <a:srgbClr val="2B91AE"/>
                </a:solidFill>
                <a:latin typeface="Arial"/>
                <a:cs typeface="Arial"/>
              </a:rPr>
              <a:t>UnsafeDirectBlitArrayFormatter</a:t>
            </a:r>
            <a:r>
              <a:rPr sz="1400" spc="110" dirty="0">
                <a:latin typeface="Arial"/>
                <a:cs typeface="Arial"/>
              </a:rPr>
              <a:t>&lt;</a:t>
            </a:r>
            <a:r>
              <a:rPr sz="1400" spc="110" dirty="0">
                <a:solidFill>
                  <a:srgbClr val="2B91AE"/>
                </a:solidFill>
                <a:latin typeface="Arial"/>
                <a:cs typeface="Arial"/>
              </a:rPr>
              <a:t>T</a:t>
            </a:r>
            <a:r>
              <a:rPr sz="1400" spc="110" dirty="0">
                <a:latin typeface="Arial"/>
                <a:cs typeface="Arial"/>
              </a:rPr>
              <a:t>&gt; </a:t>
            </a:r>
            <a:r>
              <a:rPr sz="1400" spc="380" dirty="0">
                <a:latin typeface="Arial"/>
                <a:cs typeface="Arial"/>
              </a:rPr>
              <a:t>: </a:t>
            </a:r>
            <a:r>
              <a:rPr sz="1400" spc="60" dirty="0">
                <a:latin typeface="Arial"/>
                <a:cs typeface="Arial"/>
              </a:rPr>
              <a:t>IMessagePackFormatter&lt;T[]&gt; </a:t>
            </a:r>
            <a:r>
              <a:rPr sz="1400" spc="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1400" spc="-85" dirty="0">
                <a:latin typeface="Arial"/>
                <a:cs typeface="Arial"/>
              </a:rPr>
              <a:t>T </a:t>
            </a:r>
            <a:r>
              <a:rPr sz="1400" spc="380" dirty="0">
                <a:latin typeface="Arial"/>
                <a:cs typeface="Arial"/>
              </a:rPr>
              <a:t>: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200" dirty="0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400" spc="70" dirty="0">
                <a:solidFill>
                  <a:srgbClr val="0000FF"/>
                </a:solidFill>
                <a:latin typeface="Arial"/>
                <a:cs typeface="Arial"/>
              </a:rPr>
              <a:t>unsafe </a:t>
            </a:r>
            <a:r>
              <a:rPr sz="1400" spc="280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400" spc="195" dirty="0">
                <a:latin typeface="Arial"/>
                <a:cs typeface="Arial"/>
              </a:rPr>
              <a:t>Serialize(</a:t>
            </a:r>
            <a:r>
              <a:rPr sz="1400" spc="19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400" spc="200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400" spc="200" dirty="0">
                <a:latin typeface="Arial"/>
                <a:cs typeface="Arial"/>
              </a:rPr>
              <a:t>[] </a:t>
            </a:r>
            <a:r>
              <a:rPr sz="1400" spc="150" dirty="0">
                <a:latin typeface="Arial"/>
                <a:cs typeface="Arial"/>
              </a:rPr>
              <a:t>bytes, </a:t>
            </a:r>
            <a:r>
              <a:rPr sz="1400" spc="280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400" spc="229" dirty="0">
                <a:latin typeface="Arial"/>
                <a:cs typeface="Arial"/>
              </a:rPr>
              <a:t>offset, </a:t>
            </a:r>
            <a:r>
              <a:rPr sz="1400" spc="225" dirty="0">
                <a:latin typeface="Arial"/>
                <a:cs typeface="Arial"/>
              </a:rPr>
              <a:t>T[]</a:t>
            </a:r>
            <a:r>
              <a:rPr sz="1400" spc="390" dirty="0">
                <a:latin typeface="Arial"/>
                <a:cs typeface="Arial"/>
              </a:rPr>
              <a:t> </a:t>
            </a:r>
            <a:r>
              <a:rPr sz="1400" spc="135" dirty="0">
                <a:latin typeface="Arial"/>
                <a:cs typeface="Arial"/>
              </a:rPr>
              <a:t>value)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5428" y="876045"/>
            <a:ext cx="543941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25" dirty="0">
                <a:solidFill>
                  <a:srgbClr val="0000FF"/>
                </a:solidFill>
                <a:latin typeface="Arial"/>
                <a:cs typeface="Arial"/>
              </a:rPr>
              <a:t>var </a:t>
            </a:r>
            <a:r>
              <a:rPr sz="1400" spc="185" dirty="0">
                <a:latin typeface="Arial"/>
                <a:cs typeface="Arial"/>
              </a:rPr>
              <a:t>startOffset </a:t>
            </a:r>
            <a:r>
              <a:rPr sz="1400" spc="-50" dirty="0">
                <a:latin typeface="Arial"/>
                <a:cs typeface="Arial"/>
              </a:rPr>
              <a:t>=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225" dirty="0">
                <a:latin typeface="Arial"/>
                <a:cs typeface="Arial"/>
              </a:rPr>
              <a:t>offset;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25" dirty="0">
                <a:solidFill>
                  <a:srgbClr val="0000FF"/>
                </a:solidFill>
                <a:latin typeface="Arial"/>
                <a:cs typeface="Arial"/>
              </a:rPr>
              <a:t>var </a:t>
            </a:r>
            <a:r>
              <a:rPr sz="1400" spc="60" dirty="0">
                <a:latin typeface="Arial"/>
                <a:cs typeface="Arial"/>
              </a:rPr>
              <a:t>byteLen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spc="105" dirty="0">
                <a:latin typeface="Arial"/>
                <a:cs typeface="Arial"/>
              </a:rPr>
              <a:t>value.Length </a:t>
            </a:r>
            <a:r>
              <a:rPr sz="1400" spc="225" dirty="0">
                <a:latin typeface="Arial"/>
                <a:cs typeface="Arial"/>
              </a:rPr>
              <a:t>*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45" dirty="0">
                <a:latin typeface="Arial"/>
                <a:cs typeface="Arial"/>
              </a:rPr>
              <a:t>UnsafeUtility.SizeOf&lt;T&gt;();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70"/>
              </a:lnSpc>
              <a:spcBef>
                <a:spcPts val="20"/>
              </a:spcBef>
            </a:pPr>
            <a:r>
              <a:rPr sz="1400" spc="305" dirty="0">
                <a:solidFill>
                  <a:srgbClr val="008000"/>
                </a:solidFill>
                <a:latin typeface="Arial"/>
                <a:cs typeface="Arial"/>
              </a:rPr>
              <a:t>/*</a:t>
            </a:r>
            <a:r>
              <a:rPr sz="1400" spc="3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ko-KR" altLang="en-US" sz="1400" spc="370" dirty="0" smtClean="0">
                <a:solidFill>
                  <a:srgbClr val="008000"/>
                </a:solidFill>
                <a:latin typeface="Arial"/>
                <a:cs typeface="Arial"/>
              </a:rPr>
              <a:t>중략</a:t>
            </a:r>
            <a:r>
              <a:rPr sz="1400" spc="-10" dirty="0" smtClean="0">
                <a:solidFill>
                  <a:srgbClr val="008000"/>
                </a:solidFill>
                <a:latin typeface="Arial"/>
                <a:cs typeface="Arial"/>
              </a:rPr>
              <a:t>(MsgPack</a:t>
            </a:r>
            <a:r>
              <a:rPr lang="ko-KR" altLang="en-US" sz="1400" spc="-10" dirty="0" smtClean="0">
                <a:solidFill>
                  <a:srgbClr val="008000"/>
                </a:solidFill>
                <a:latin typeface="Arial"/>
                <a:cs typeface="Arial"/>
              </a:rPr>
              <a:t>에서 </a:t>
            </a:r>
            <a:r>
              <a:rPr sz="1400" spc="85" dirty="0" smtClean="0">
                <a:solidFill>
                  <a:srgbClr val="008000"/>
                </a:solidFill>
                <a:latin typeface="Arial"/>
                <a:cs typeface="Arial"/>
              </a:rPr>
              <a:t>Ext</a:t>
            </a:r>
            <a:r>
              <a:rPr lang="en-US" sz="1400" spc="85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ko-KR" altLang="en-US" sz="1400" spc="85" dirty="0" smtClean="0">
                <a:solidFill>
                  <a:srgbClr val="008000"/>
                </a:solidFill>
                <a:latin typeface="Arial"/>
                <a:cs typeface="Arial"/>
              </a:rPr>
              <a:t>헤더 쓰기</a:t>
            </a:r>
            <a:r>
              <a:rPr sz="1400" spc="305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r>
              <a:rPr sz="1400" spc="3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295" dirty="0">
                <a:solidFill>
                  <a:srgbClr val="008000"/>
                </a:solidFill>
                <a:latin typeface="Arial"/>
                <a:cs typeface="Arial"/>
              </a:rPr>
              <a:t>*/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sz="1400" spc="85" dirty="0">
                <a:solidFill>
                  <a:srgbClr val="0000FF"/>
                </a:solidFill>
                <a:latin typeface="Arial"/>
                <a:cs typeface="Arial"/>
              </a:rPr>
              <a:t>ulong</a:t>
            </a:r>
            <a:r>
              <a:rPr sz="1400" spc="3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00" dirty="0">
                <a:latin typeface="Arial"/>
                <a:cs typeface="Arial"/>
              </a:rPr>
              <a:t>handle2;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25" dirty="0">
                <a:solidFill>
                  <a:srgbClr val="0000FF"/>
                </a:solidFill>
                <a:latin typeface="Arial"/>
                <a:cs typeface="Arial"/>
              </a:rPr>
              <a:t>var </a:t>
            </a:r>
            <a:r>
              <a:rPr sz="1400" spc="140" dirty="0">
                <a:latin typeface="Arial"/>
                <a:cs typeface="Arial"/>
              </a:rPr>
              <a:t>srcPointer </a:t>
            </a:r>
            <a:r>
              <a:rPr sz="1400" spc="-50" dirty="0">
                <a:latin typeface="Arial"/>
                <a:cs typeface="Arial"/>
              </a:rPr>
              <a:t>=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170" dirty="0">
                <a:latin typeface="Arial"/>
                <a:cs typeface="Arial"/>
              </a:rPr>
              <a:t>UnsafeUtility</a:t>
            </a:r>
            <a:endParaRPr sz="1400" dirty="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</a:pPr>
            <a:r>
              <a:rPr sz="1400" spc="60" dirty="0">
                <a:latin typeface="Arial"/>
                <a:cs typeface="Arial"/>
              </a:rPr>
              <a:t>.PinGCArrayAndGetDataAddress(value, </a:t>
            </a:r>
            <a:r>
              <a:rPr sz="1400" spc="120" dirty="0">
                <a:solidFill>
                  <a:srgbClr val="0000FF"/>
                </a:solidFill>
                <a:latin typeface="Arial"/>
                <a:cs typeface="Arial"/>
              </a:rPr>
              <a:t>out</a:t>
            </a:r>
            <a:r>
              <a:rPr sz="1400" spc="2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25" dirty="0">
                <a:latin typeface="Arial"/>
                <a:cs typeface="Arial"/>
              </a:rPr>
              <a:t>handle2);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254" dirty="0">
                <a:solidFill>
                  <a:srgbClr val="0000FF"/>
                </a:solidFill>
                <a:latin typeface="Arial"/>
                <a:cs typeface="Arial"/>
              </a:rPr>
              <a:t>try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5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5"/>
              </a:spcBef>
            </a:pPr>
            <a:r>
              <a:rPr sz="1400" spc="180" dirty="0">
                <a:solidFill>
                  <a:srgbClr val="0000FF"/>
                </a:solidFill>
                <a:latin typeface="Arial"/>
                <a:cs typeface="Arial"/>
              </a:rPr>
              <a:t>fixed </a:t>
            </a:r>
            <a:r>
              <a:rPr sz="1400" spc="175" dirty="0">
                <a:latin typeface="Arial"/>
                <a:cs typeface="Arial"/>
              </a:rPr>
              <a:t>(</a:t>
            </a:r>
            <a:r>
              <a:rPr sz="1400" spc="175" dirty="0">
                <a:solidFill>
                  <a:srgbClr val="0000FF"/>
                </a:solidFill>
                <a:latin typeface="Arial"/>
                <a:cs typeface="Arial"/>
              </a:rPr>
              <a:t>void</a:t>
            </a:r>
            <a:r>
              <a:rPr sz="1400" spc="175" dirty="0">
                <a:latin typeface="Arial"/>
                <a:cs typeface="Arial"/>
              </a:rPr>
              <a:t>* </a:t>
            </a:r>
            <a:r>
              <a:rPr sz="1400" spc="140" dirty="0">
                <a:latin typeface="Arial"/>
                <a:cs typeface="Arial"/>
              </a:rPr>
              <a:t>dstPointer </a:t>
            </a:r>
            <a:r>
              <a:rPr sz="1400" spc="-50" dirty="0">
                <a:latin typeface="Arial"/>
                <a:cs typeface="Arial"/>
              </a:rPr>
              <a:t>=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75" dirty="0">
                <a:latin typeface="Arial"/>
                <a:cs typeface="Arial"/>
              </a:rPr>
              <a:t>&amp;bytes[offset])</a:t>
            </a:r>
            <a:endParaRPr sz="1400" dirty="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094" y="3010281"/>
            <a:ext cx="57315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100"/>
              </a:spcBef>
            </a:pPr>
            <a:r>
              <a:rPr sz="1400" spc="114" dirty="0">
                <a:latin typeface="Arial"/>
                <a:cs typeface="Arial"/>
              </a:rPr>
              <a:t>UnsafeUtility.MemCpy(dstPointer, </a:t>
            </a:r>
            <a:r>
              <a:rPr sz="1400" spc="165" dirty="0">
                <a:latin typeface="Arial"/>
                <a:cs typeface="Arial"/>
              </a:rPr>
              <a:t>srcPointer,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spc="125" dirty="0">
                <a:latin typeface="Arial"/>
                <a:cs typeface="Arial"/>
              </a:rPr>
              <a:t>byteLen);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5428" y="3436696"/>
            <a:ext cx="425640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0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260" dirty="0">
                <a:solidFill>
                  <a:srgbClr val="0000FF"/>
                </a:solidFill>
                <a:latin typeface="Arial"/>
                <a:cs typeface="Arial"/>
              </a:rPr>
              <a:t>finally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</a:pPr>
            <a:r>
              <a:rPr sz="1400" spc="110" dirty="0">
                <a:latin typeface="Arial"/>
                <a:cs typeface="Arial"/>
              </a:rPr>
              <a:t>UnsafeUtility.ReleaseGCObject(handle2);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4717796"/>
            <a:ext cx="14027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8830">
              <a:lnSpc>
                <a:spcPct val="100000"/>
              </a:lnSpc>
              <a:spcBef>
                <a:spcPts val="100"/>
              </a:spcBef>
            </a:pPr>
            <a:r>
              <a:rPr sz="1400" spc="385" dirty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1400" spc="29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385" dirty="0">
                <a:solidFill>
                  <a:srgbClr val="008000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0285" y="352806"/>
            <a:ext cx="1873250" cy="455930"/>
          </a:xfrm>
          <a:custGeom>
            <a:avLst/>
            <a:gdLst/>
            <a:ahLst/>
            <a:cxnLst/>
            <a:rect l="l" t="t" r="r" b="b"/>
            <a:pathLst>
              <a:path w="1873250" h="455930">
                <a:moveTo>
                  <a:pt x="0" y="455675"/>
                </a:moveTo>
                <a:lnTo>
                  <a:pt x="1872995" y="455675"/>
                </a:lnTo>
                <a:lnTo>
                  <a:pt x="1872995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2520" y="690372"/>
            <a:ext cx="1172210" cy="192405"/>
          </a:xfrm>
          <a:custGeom>
            <a:avLst/>
            <a:gdLst/>
            <a:ahLst/>
            <a:cxnLst/>
            <a:rect l="l" t="t" r="r" b="b"/>
            <a:pathLst>
              <a:path w="1172210" h="192405">
                <a:moveTo>
                  <a:pt x="192024" y="0"/>
                </a:moveTo>
                <a:lnTo>
                  <a:pt x="0" y="96012"/>
                </a:lnTo>
                <a:lnTo>
                  <a:pt x="192024" y="192024"/>
                </a:lnTo>
                <a:lnTo>
                  <a:pt x="192024" y="128015"/>
                </a:lnTo>
                <a:lnTo>
                  <a:pt x="160019" y="128015"/>
                </a:lnTo>
                <a:lnTo>
                  <a:pt x="160019" y="64007"/>
                </a:lnTo>
                <a:lnTo>
                  <a:pt x="192024" y="64007"/>
                </a:lnTo>
                <a:lnTo>
                  <a:pt x="192024" y="0"/>
                </a:lnTo>
                <a:close/>
              </a:path>
              <a:path w="1172210" h="192405">
                <a:moveTo>
                  <a:pt x="192024" y="64007"/>
                </a:moveTo>
                <a:lnTo>
                  <a:pt x="160019" y="64007"/>
                </a:lnTo>
                <a:lnTo>
                  <a:pt x="160019" y="128015"/>
                </a:lnTo>
                <a:lnTo>
                  <a:pt x="192024" y="128015"/>
                </a:lnTo>
                <a:lnTo>
                  <a:pt x="192024" y="64007"/>
                </a:lnTo>
                <a:close/>
              </a:path>
              <a:path w="1172210" h="192405">
                <a:moveTo>
                  <a:pt x="1171702" y="64007"/>
                </a:moveTo>
                <a:lnTo>
                  <a:pt x="192024" y="64007"/>
                </a:lnTo>
                <a:lnTo>
                  <a:pt x="192024" y="128015"/>
                </a:lnTo>
                <a:lnTo>
                  <a:pt x="1171702" y="128015"/>
                </a:lnTo>
                <a:lnTo>
                  <a:pt x="1171702" y="64007"/>
                </a:lnTo>
                <a:close/>
              </a:path>
            </a:pathLst>
          </a:custGeom>
          <a:solidFill>
            <a:srgbClr val="EC1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8588" y="923544"/>
            <a:ext cx="2723515" cy="1292860"/>
          </a:xfrm>
          <a:custGeom>
            <a:avLst/>
            <a:gdLst/>
            <a:ahLst/>
            <a:cxnLst/>
            <a:rect l="l" t="t" r="r" b="b"/>
            <a:pathLst>
              <a:path w="2723515" h="1292860">
                <a:moveTo>
                  <a:pt x="2723388" y="441959"/>
                </a:moveTo>
                <a:lnTo>
                  <a:pt x="0" y="441959"/>
                </a:lnTo>
                <a:lnTo>
                  <a:pt x="0" y="1292351"/>
                </a:lnTo>
                <a:lnTo>
                  <a:pt x="2723388" y="1292351"/>
                </a:lnTo>
                <a:lnTo>
                  <a:pt x="2723388" y="441959"/>
                </a:lnTo>
                <a:close/>
              </a:path>
              <a:path w="2723515" h="1292860">
                <a:moveTo>
                  <a:pt x="130937" y="0"/>
                </a:moveTo>
                <a:lnTo>
                  <a:pt x="453897" y="441959"/>
                </a:lnTo>
                <a:lnTo>
                  <a:pt x="1134744" y="441959"/>
                </a:lnTo>
                <a:lnTo>
                  <a:pt x="130937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83782" y="1641729"/>
            <a:ext cx="24187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</a:t>
            </a:r>
            <a:r>
              <a:rPr sz="1600" spc="1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[]</a:t>
            </a:r>
            <a:r>
              <a:rPr lang="ko-KR" altLang="en-US" sz="1600" spc="-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를 </a:t>
            </a:r>
            <a:r>
              <a:rPr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bytes</a:t>
            </a:r>
            <a:r>
              <a:rPr lang="ko-KR" altLang="en-US" sz="1600" spc="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로 직렬화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63921" y="3342894"/>
            <a:ext cx="3124200" cy="1090930"/>
          </a:xfrm>
          <a:custGeom>
            <a:avLst/>
            <a:gdLst/>
            <a:ahLst/>
            <a:cxnLst/>
            <a:rect l="l" t="t" r="r" b="b"/>
            <a:pathLst>
              <a:path w="3124200" h="1090929">
                <a:moveTo>
                  <a:pt x="3123946" y="240029"/>
                </a:moveTo>
                <a:lnTo>
                  <a:pt x="400557" y="240029"/>
                </a:lnTo>
                <a:lnTo>
                  <a:pt x="400557" y="1090421"/>
                </a:lnTo>
                <a:lnTo>
                  <a:pt x="3123946" y="1090421"/>
                </a:lnTo>
                <a:lnTo>
                  <a:pt x="3123946" y="240029"/>
                </a:lnTo>
                <a:close/>
              </a:path>
              <a:path w="3124200" h="1090929">
                <a:moveTo>
                  <a:pt x="0" y="0"/>
                </a:moveTo>
                <a:lnTo>
                  <a:pt x="854455" y="240029"/>
                </a:lnTo>
                <a:lnTo>
                  <a:pt x="1535302" y="240029"/>
                </a:lnTo>
                <a:lnTo>
                  <a:pt x="0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62600" y="3858869"/>
            <a:ext cx="23622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M</a:t>
            </a:r>
            <a:r>
              <a:rPr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emcpy</a:t>
            </a:r>
            <a:r>
              <a:rPr lang="ko-KR" altLang="en-US" sz="16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로 해야만 가능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738" y="1936242"/>
            <a:ext cx="622808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>
                <a:solidFill>
                  <a:srgbClr val="EC1746"/>
                </a:solidFill>
              </a:rPr>
              <a:t>Span </a:t>
            </a:r>
            <a:r>
              <a:rPr spc="-195" dirty="0"/>
              <a:t>and</a:t>
            </a:r>
            <a:r>
              <a:rPr spc="-175" dirty="0"/>
              <a:t> </a:t>
            </a:r>
            <a:r>
              <a:rPr spc="-130" dirty="0">
                <a:solidFill>
                  <a:srgbClr val="EC1746"/>
                </a:solidFill>
              </a:rPr>
              <a:t>NativeArray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75"/>
                </a:spcBef>
              </a:pPr>
              <a:t>62</a:t>
            </a:fld>
            <a:endParaRPr spc="1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3268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Span </a:t>
            </a:r>
            <a:r>
              <a:rPr sz="2800" spc="-135" dirty="0"/>
              <a:t>vs</a:t>
            </a:r>
            <a:r>
              <a:rPr sz="2800" spc="-65" dirty="0"/>
              <a:t> </a:t>
            </a:r>
            <a:r>
              <a:rPr sz="2800" spc="-80" dirty="0"/>
              <a:t>NativeArray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75"/>
                </a:spcBef>
              </a:pPr>
              <a:t>63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84098" y="1067181"/>
            <a:ext cx="6465570" cy="2611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ts val="2035"/>
              </a:lnSpc>
              <a:spcBef>
                <a:spcPts val="105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sz="17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Span&lt;T&gt;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8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System.Memory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3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.NET</a:t>
            </a:r>
            <a:r>
              <a:rPr sz="1400" spc="-4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Standard</a:t>
            </a:r>
            <a:r>
              <a:rPr sz="1400" spc="-1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2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2.1</a:t>
            </a:r>
            <a:r>
              <a:rPr lang="ko-KR" altLang="en-US" sz="1400" spc="2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는 표준</a:t>
            </a:r>
            <a:r>
              <a:rPr lang="en-US" altLang="ko-KR" sz="1400" spc="2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(</a:t>
            </a:r>
            <a:r>
              <a:rPr lang="ko-KR" altLang="en-US" sz="1400" spc="2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현재는 외부 라이브러리 필요</a:t>
            </a:r>
            <a:r>
              <a:rPr lang="en-US" altLang="ko-KR" sz="1400" spc="2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35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C#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2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7.2</a:t>
            </a:r>
            <a:r>
              <a:rPr lang="ko-KR" altLang="en-US" sz="1400" spc="2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과 통합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35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모든 연속적인 메모리 영역보기</a:t>
            </a:r>
            <a:endParaRPr sz="1400" dirty="0">
              <a:latin typeface="Noto Sans CJK JP Regular"/>
              <a:cs typeface="Noto Sans CJK JP Regular"/>
            </a:endParaRPr>
          </a:p>
          <a:p>
            <a:pPr marL="926465">
              <a:lnSpc>
                <a:spcPts val="1985"/>
              </a:lnSpc>
              <a:tabLst>
                <a:tab pos="1263650" algn="l"/>
              </a:tabLst>
            </a:pPr>
            <a:r>
              <a:rPr sz="1700" spc="-370" dirty="0">
                <a:solidFill>
                  <a:srgbClr val="EEEEEE"/>
                </a:solidFill>
                <a:latin typeface="Arial"/>
                <a:cs typeface="Arial"/>
              </a:rPr>
              <a:t>—	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Arial"/>
              </a:rPr>
              <a:t>배</a:t>
            </a:r>
            <a:r>
              <a:rPr lang="ko-KR" altLang="en-US" sz="1400" dirty="0">
                <a:solidFill>
                  <a:srgbClr val="EEEEEE"/>
                </a:solidFill>
                <a:latin typeface="Noto Sans CJK JP Regular"/>
                <a:cs typeface="Arial"/>
              </a:rPr>
              <a:t>열</a:t>
            </a:r>
            <a:r>
              <a:rPr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、</a:t>
            </a:r>
            <a:r>
              <a:rPr sz="1400" spc="1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stackalloc</a:t>
            </a:r>
            <a:r>
              <a:rPr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、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기본 메모리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(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포인터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)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문자열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(String)</a:t>
            </a:r>
            <a:endParaRPr sz="140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49250" indent="-336550">
              <a:lnSpc>
                <a:spcPts val="2035"/>
              </a:lnSpc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sz="17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NativeArray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8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sz="14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Unity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고</a:t>
            </a:r>
            <a:r>
              <a:rPr lang="ko-KR" altLang="en-US"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유</a:t>
            </a:r>
            <a:r>
              <a:rPr sz="1400" spc="2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,</a:t>
            </a:r>
            <a:r>
              <a:rPr sz="1400" spc="-3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특히</a:t>
            </a:r>
            <a:r>
              <a:rPr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DOTS</a:t>
            </a:r>
            <a:r>
              <a:rPr lang="ko-KR" altLang="en-US"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의 핵심부품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85"/>
              </a:lnSpc>
              <a:buSzPct val="121428"/>
              <a:buChar char="—"/>
              <a:tabLst>
                <a:tab pos="806450" algn="l"/>
                <a:tab pos="807085" algn="l"/>
              </a:tabLst>
            </a:pPr>
            <a:r>
              <a:rPr sz="1400" spc="5" dirty="0" smtClean="0">
                <a:solidFill>
                  <a:srgbClr val="EEEEEE"/>
                </a:solidFill>
                <a:latin typeface="Arial"/>
                <a:cs typeface="Arial"/>
              </a:rPr>
              <a:t>UnsafeUtility.Malloc</a:t>
            </a:r>
            <a:r>
              <a:rPr lang="ko-KR" altLang="en-US" sz="1400" spc="-35" dirty="0" smtClean="0">
                <a:solidFill>
                  <a:srgbClr val="EEEEEE"/>
                </a:solidFill>
                <a:latin typeface="Arial"/>
                <a:cs typeface="Arial"/>
              </a:rPr>
              <a:t>으로 획득할 </a:t>
            </a:r>
            <a:r>
              <a:rPr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Unmanaged</a:t>
            </a:r>
            <a:r>
              <a:rPr sz="1400" spc="-3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Memory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보</a:t>
            </a:r>
            <a:r>
              <a:rPr lang="ko-KR" altLang="en-US" sz="140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기</a:t>
            </a:r>
            <a:endParaRPr sz="1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84479"/>
            <a:ext cx="641858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b="0" spc="-5" dirty="0" smtClean="0">
                <a:latin typeface="Droid Sans Fallback"/>
                <a:cs typeface="Droid Sans Fallback"/>
              </a:rPr>
              <a:t>프레임워크 지원이 없으면 의미가 없다</a:t>
            </a:r>
            <a:endParaRPr sz="2800" dirty="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75"/>
                </a:spcBef>
              </a:pPr>
              <a:t>64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84098" y="1067181"/>
            <a:ext cx="7877175" cy="2801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ts val="2035"/>
              </a:lnSpc>
              <a:spcBef>
                <a:spcPts val="105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sz="17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Span&lt;T&gt;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80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지금까지의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API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가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T[]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만 없거나 하면 결국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T[]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로 변환해야 함</a:t>
            </a:r>
            <a:endParaRPr sz="1400" dirty="0">
              <a:latin typeface="Noto Sans CJK JP Regular"/>
              <a:cs typeface="Noto Sans CJK JP Regular"/>
            </a:endParaRPr>
          </a:p>
          <a:p>
            <a:pPr marL="1263650" lvl="2" indent="-337185">
              <a:lnSpc>
                <a:spcPts val="1930"/>
              </a:lnSpc>
              <a:buSzPct val="121428"/>
              <a:buFont typeface="Arial"/>
              <a:buChar char="—"/>
              <a:tabLst>
                <a:tab pos="1263650" algn="l"/>
                <a:tab pos="1264285" algn="l"/>
              </a:tabLst>
            </a:pPr>
            <a:r>
              <a:rPr 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Allocator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낭비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35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sz="1400" spc="2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.NET</a:t>
            </a:r>
            <a:r>
              <a:rPr sz="1400" spc="-40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Core</a:t>
            </a:r>
            <a:r>
              <a:rPr sz="1400" spc="-1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2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2.1</a:t>
            </a:r>
            <a:r>
              <a:rPr lang="ko-KR" altLang="en-US" sz="1400" spc="2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에 충실히 대응</a:t>
            </a:r>
            <a:endParaRPr sz="1400" dirty="0">
              <a:latin typeface="Noto Sans CJK JP Regular"/>
              <a:cs typeface="Noto Sans CJK JP Regular"/>
            </a:endParaRPr>
          </a:p>
          <a:p>
            <a:pPr marL="1263650" lvl="2" indent="-337185">
              <a:lnSpc>
                <a:spcPts val="1935"/>
              </a:lnSpc>
              <a:buSzPct val="121428"/>
              <a:buFont typeface="Arial"/>
              <a:buChar char="—"/>
              <a:tabLst>
                <a:tab pos="1263650" algn="l"/>
                <a:tab pos="12642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예를 들어</a:t>
            </a: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Convert.ToBase64String</a:t>
            </a:r>
            <a:r>
              <a:rPr lang="ko-KR" altLang="en-US"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가 </a:t>
            </a: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byte[]</a:t>
            </a:r>
            <a:r>
              <a:rPr lang="ko-KR" altLang="en-US"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의 다른 </a:t>
            </a:r>
            <a:r>
              <a:rPr lang="en-US" altLang="ko-KR"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ReadOnlySpan&lt;byte&gt;</a:t>
            </a:r>
            <a:r>
              <a:rPr lang="ko-KR" altLang="en-US"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를 얻음</a:t>
            </a:r>
            <a:endParaRPr sz="1400" dirty="0">
              <a:latin typeface="Noto Sans CJK JP Regular"/>
              <a:cs typeface="Noto Sans CJK JP Regular"/>
            </a:endParaRPr>
          </a:p>
          <a:p>
            <a:pPr marL="1263650" lvl="2" indent="-337185">
              <a:lnSpc>
                <a:spcPts val="1985"/>
              </a:lnSpc>
              <a:buSzPct val="121428"/>
              <a:buFont typeface="Arial"/>
              <a:buChar char="—"/>
              <a:tabLst>
                <a:tab pos="1263650" algn="l"/>
                <a:tab pos="1264285" algn="l"/>
              </a:tabLst>
            </a:pPr>
            <a:r>
              <a:rPr 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Unity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에서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API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측의 대응이 거의 없기 때문에 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Span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만 넣어도 의미는 제한적</a:t>
            </a:r>
            <a:endParaRPr sz="1400" dirty="0">
              <a:latin typeface="Noto Sans CJK JP Regular"/>
              <a:cs typeface="Noto Sans CJK JP Regular"/>
            </a:endParaRPr>
          </a:p>
          <a:p>
            <a:pPr marL="349250" indent="-336550">
              <a:lnSpc>
                <a:spcPct val="100000"/>
              </a:lnSpc>
              <a:spcBef>
                <a:spcPts val="200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sz="1700" spc="25" dirty="0">
                <a:solidFill>
                  <a:srgbClr val="EEEEEE"/>
                </a:solidFill>
                <a:latin typeface="Noto Sans CJK JP Regular"/>
                <a:cs typeface="Noto Sans CJK JP Regular"/>
              </a:rPr>
              <a:t>NativeArray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36550">
              <a:lnSpc>
                <a:spcPts val="1985"/>
              </a:lnSpc>
              <a:buSzPct val="121428"/>
              <a:buFont typeface="Arial"/>
              <a:buChar char="—"/>
              <a:tabLst>
                <a:tab pos="806450" algn="l"/>
                <a:tab pos="807085" algn="l"/>
              </a:tabLst>
            </a:pPr>
            <a:r>
              <a:rPr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DOTS</a:t>
            </a:r>
            <a:r>
              <a:rPr lang="ko-KR" altLang="en-US"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를 활용 할 수 있지만</a:t>
            </a:r>
            <a:r>
              <a:rPr lang="en-US" altLang="ko-KR"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, </a:t>
            </a:r>
            <a:r>
              <a:rPr lang="ko-KR" altLang="en-US"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역시 일부 </a:t>
            </a:r>
            <a:r>
              <a:rPr lang="en-US" altLang="ko-KR"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API</a:t>
            </a:r>
            <a:r>
              <a:rPr lang="ko-KR" altLang="en-US" sz="1400" spc="1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는 대응이 필요</a:t>
            </a:r>
            <a:endParaRPr sz="1400" dirty="0">
              <a:latin typeface="Noto Sans CJK JP Regular"/>
              <a:cs typeface="Noto Sans CJK JP Regular"/>
            </a:endParaRPr>
          </a:p>
          <a:p>
            <a:pPr marL="1263650" marR="5080" lvl="2" indent="-337185">
              <a:lnSpc>
                <a:spcPts val="1930"/>
              </a:lnSpc>
              <a:spcBef>
                <a:spcPts val="105"/>
              </a:spcBef>
              <a:buSzPct val="121428"/>
              <a:buFont typeface="Arial"/>
              <a:buChar char="—"/>
              <a:tabLst>
                <a:tab pos="1263650" algn="l"/>
                <a:tab pos="12642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예를 들면</a:t>
            </a:r>
            <a:r>
              <a:rPr sz="1400" spc="-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Mesh.</a:t>
            </a:r>
            <a:r>
              <a:rPr sz="1400" spc="-5" dirty="0" smtClean="0">
                <a:solidFill>
                  <a:srgbClr val="EEEEEE"/>
                </a:solidFill>
                <a:latin typeface="Arial"/>
                <a:cs typeface="Arial"/>
              </a:rPr>
              <a:t>SetVertexBufferData</a:t>
            </a:r>
            <a:r>
              <a:rPr lang="ko-KR" altLang="en-US" sz="1400" spc="-5" dirty="0" smtClean="0">
                <a:solidFill>
                  <a:srgbClr val="EEEEEE"/>
                </a:solidFill>
                <a:latin typeface="Arial"/>
                <a:cs typeface="Arial"/>
              </a:rPr>
              <a:t>로 </a:t>
            </a:r>
            <a:r>
              <a:rPr lang="en-US" altLang="ko-KR" sz="1400" spc="-5" dirty="0" smtClean="0">
                <a:solidFill>
                  <a:srgbClr val="EEEEEE"/>
                </a:solidFill>
                <a:latin typeface="Arial"/>
                <a:cs typeface="Arial"/>
              </a:rPr>
              <a:t>List&lt;T&gt;</a:t>
            </a:r>
            <a:r>
              <a:rPr lang="ko-KR" altLang="en-US" sz="1400" spc="-5" dirty="0" smtClean="0">
                <a:solidFill>
                  <a:srgbClr val="EEEEEE"/>
                </a:solidFill>
                <a:latin typeface="Arial"/>
                <a:cs typeface="Arial"/>
              </a:rPr>
              <a:t>또는 </a:t>
            </a:r>
            <a:r>
              <a:rPr lang="en-US" altLang="ko-KR" sz="1400" spc="-5" dirty="0" smtClean="0">
                <a:solidFill>
                  <a:srgbClr val="EEEEEE"/>
                </a:solidFill>
                <a:latin typeface="Arial"/>
                <a:cs typeface="Arial"/>
              </a:rPr>
              <a:t>T[] </a:t>
            </a:r>
            <a:r>
              <a:rPr lang="ko-KR" altLang="en-US" sz="1400" spc="-5" dirty="0" smtClean="0">
                <a:solidFill>
                  <a:srgbClr val="EEEEEE"/>
                </a:solidFill>
                <a:latin typeface="Arial"/>
                <a:cs typeface="Arial"/>
              </a:rPr>
              <a:t>이외의 </a:t>
            </a:r>
            <a:r>
              <a:rPr lang="en-US" altLang="ko-KR" sz="1400" spc="-5" dirty="0" smtClean="0">
                <a:solidFill>
                  <a:srgbClr val="EEEEEE"/>
                </a:solidFill>
                <a:latin typeface="Arial"/>
                <a:cs typeface="Arial"/>
              </a:rPr>
              <a:t>NativeArray&lt;T&gt;</a:t>
            </a:r>
            <a:r>
              <a:rPr lang="ko-KR" altLang="en-US" sz="1400" spc="-5" dirty="0" smtClean="0">
                <a:solidFill>
                  <a:srgbClr val="EEEEEE"/>
                </a:solidFill>
                <a:latin typeface="Arial"/>
                <a:cs typeface="Arial"/>
              </a:rPr>
              <a:t>를 사용할 수 있게 된건 </a:t>
            </a:r>
            <a:r>
              <a:rPr lang="en-US" altLang="ko-KR" sz="1400" spc="-5" dirty="0" smtClean="0">
                <a:solidFill>
                  <a:srgbClr val="EEEEEE"/>
                </a:solidFill>
                <a:latin typeface="Arial"/>
                <a:cs typeface="Arial"/>
              </a:rPr>
              <a:t>2019.3 </a:t>
            </a:r>
            <a:r>
              <a:rPr lang="ko-KR" altLang="en-US" sz="1400" spc="-5" dirty="0" smtClean="0">
                <a:solidFill>
                  <a:srgbClr val="EEEEEE"/>
                </a:solidFill>
                <a:latin typeface="Arial"/>
                <a:cs typeface="Arial"/>
              </a:rPr>
              <a:t>부터</a:t>
            </a:r>
            <a:endParaRPr sz="1400" dirty="0">
              <a:latin typeface="Noto Sans CJK JP Regular"/>
              <a:cs typeface="Noto Sans CJK JP Regular"/>
            </a:endParaRPr>
          </a:p>
          <a:p>
            <a:pPr marL="1263650" lvl="2" indent="-337185">
              <a:lnSpc>
                <a:spcPts val="1889"/>
              </a:lnSpc>
              <a:buSzPct val="121428"/>
              <a:buFont typeface="Arial"/>
              <a:buChar char="—"/>
              <a:tabLst>
                <a:tab pos="1263650" algn="l"/>
                <a:tab pos="12642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부드럽게 전체적으로 통합되어가는 것은 별로 일까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?</a:t>
            </a:r>
            <a:endParaRPr sz="1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10" dirty="0"/>
              <a:pPr marL="25400">
                <a:lnSpc>
                  <a:spcPct val="100000"/>
                </a:lnSpc>
                <a:spcBef>
                  <a:spcPts val="75"/>
                </a:spcBef>
              </a:pPr>
              <a:t>65</a:t>
            </a:fld>
            <a:endParaRPr spc="1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84479"/>
            <a:ext cx="182229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dirty="0" smtClean="0">
                <a:latin typeface="Droid Sans Fallback"/>
                <a:cs typeface="Droid Sans Fallback"/>
              </a:rPr>
              <a:t>도입 준비</a:t>
            </a:r>
            <a:endParaRPr sz="2800" dirty="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2376" y="4782501"/>
            <a:ext cx="7937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0"/>
              </a:lnSpc>
            </a:pPr>
            <a:r>
              <a:rPr sz="550" b="1" spc="5" dirty="0">
                <a:solidFill>
                  <a:srgbClr val="666666"/>
                </a:solidFill>
                <a:latin typeface="Arial"/>
                <a:cs typeface="Arial"/>
              </a:rPr>
              <a:t>66</a:t>
            </a:r>
            <a:endParaRPr sz="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098" y="1067181"/>
            <a:ext cx="5981065" cy="66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9250" algn="l"/>
              </a:tabLst>
            </a:pPr>
            <a:r>
              <a:rPr sz="1700" spc="-370" dirty="0">
                <a:solidFill>
                  <a:srgbClr val="EEEEEE"/>
                </a:solidFill>
                <a:latin typeface="Arial"/>
                <a:cs typeface="Arial"/>
              </a:rPr>
              <a:t>—	</a:t>
            </a: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구조체의 색상을 클래스와는 다른 색으로 변경 하자</a:t>
            </a:r>
            <a:endParaRPr sz="1700" dirty="0" smtClean="0">
              <a:latin typeface="Noto Sans CJK JP Regular"/>
              <a:cs typeface="Noto Sans CJK JP Regular"/>
            </a:endParaRPr>
          </a:p>
          <a:p>
            <a:pPr marL="489584">
              <a:lnSpc>
                <a:spcPct val="100000"/>
              </a:lnSpc>
              <a:spcBef>
                <a:spcPts val="1295"/>
              </a:spcBef>
              <a:tabLst>
                <a:tab pos="806450" algn="l"/>
              </a:tabLst>
            </a:pPr>
            <a:r>
              <a:rPr sz="1400" spc="140" dirty="0" smtClean="0">
                <a:solidFill>
                  <a:srgbClr val="EEEEEE"/>
                </a:solidFill>
                <a:latin typeface="Arial"/>
                <a:cs typeface="Arial"/>
              </a:rPr>
              <a:t>–	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성능 특성이 다르기 때문에 구분되면 매우 편해진다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563" y="1871472"/>
            <a:ext cx="7028688" cy="1400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3464" y="2481072"/>
            <a:ext cx="3970020" cy="2485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84479"/>
            <a:ext cx="464169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75" dirty="0" smtClean="0"/>
              <a:t>Struct</a:t>
            </a:r>
            <a:r>
              <a:rPr lang="ko-KR" altLang="en-US" sz="2800" b="0" spc="-75" dirty="0" smtClean="0"/>
              <a:t>를 두려워 하지 말자</a:t>
            </a:r>
            <a:endParaRPr sz="2800" b="0" dirty="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9676" y="4764735"/>
            <a:ext cx="1047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5" dirty="0">
                <a:solidFill>
                  <a:srgbClr val="666666"/>
                </a:solidFill>
                <a:latin typeface="Arial"/>
                <a:cs typeface="Arial"/>
              </a:rPr>
              <a:t>67</a:t>
            </a:r>
            <a:endParaRPr sz="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098" y="1067181"/>
            <a:ext cx="6971665" cy="3120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5"/>
              </a:spcBef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ko-KR" altLang="en-US"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이제 </a:t>
            </a:r>
            <a:r>
              <a:rPr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Struct</a:t>
            </a:r>
            <a:r>
              <a:rPr lang="ko-KR" altLang="en-US" sz="1700" spc="2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를 잘 다루는것은 필수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Class</a:t>
            </a:r>
            <a:r>
              <a:rPr lang="ko-KR" altLang="en-US" sz="1400" spc="15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를 우선시 하는 시대는 끝났다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245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물론 놓칠수 있는 부분은 많지만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,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어려운 것은 아니다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  <a:p>
            <a:pPr marL="1263650" lvl="2" indent="-316865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1263650" algn="l"/>
                <a:tab pos="12642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염두 해야 할것이 조금 많을 뿐</a:t>
            </a:r>
            <a:endParaRPr sz="1400" dirty="0">
              <a:latin typeface="Noto Sans CJK JP Regular"/>
              <a:cs typeface="Noto Sans CJK JP Regular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EEEEEE"/>
              </a:buClr>
              <a:buFont typeface="Arial"/>
              <a:buChar char="–"/>
            </a:pPr>
            <a:endParaRPr sz="2250" dirty="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Font typeface="Arial"/>
              <a:buChar char="—"/>
              <a:tabLst>
                <a:tab pos="349250" algn="l"/>
                <a:tab pos="349885" algn="l"/>
              </a:tabLst>
            </a:pPr>
            <a:r>
              <a:rPr lang="ko-KR" altLang="en-US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그리고 이 흐름은 돌아오지 않는다</a:t>
            </a:r>
            <a:r>
              <a:rPr lang="en-US" altLang="ko-KR" sz="17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7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300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시대는 이미 언어 강화에서 프레임 워크의 근본적 변화까지 와 있다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  <a:p>
            <a:pPr marL="806450" lvl="1" indent="-316865">
              <a:lnSpc>
                <a:spcPct val="100000"/>
              </a:lnSpc>
              <a:spcBef>
                <a:spcPts val="1245"/>
              </a:spcBef>
              <a:buFont typeface="Arial"/>
              <a:buChar char="–"/>
              <a:tabLst>
                <a:tab pos="806450" algn="l"/>
                <a:tab pos="807085" algn="l"/>
              </a:tabLst>
            </a:pPr>
            <a:r>
              <a:rPr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……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하지만 당장 엄청 사용하냐는 또 다른 이야기</a:t>
            </a:r>
            <a:endParaRPr sz="1400" dirty="0">
              <a:latin typeface="Noto Sans CJK JP Regular"/>
              <a:cs typeface="Noto Sans CJK JP Regular"/>
            </a:endParaRPr>
          </a:p>
          <a:p>
            <a:pPr marL="1263650" lvl="2" indent="-316865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1263650" algn="l"/>
                <a:tab pos="1264285" algn="l"/>
              </a:tabLst>
            </a:pP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필요한 곳에 사용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, </a:t>
            </a:r>
            <a:r>
              <a:rPr lang="ko-KR" altLang="en-US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읽을 수 있도록 하는 것은 중요하다</a:t>
            </a:r>
            <a:r>
              <a:rPr lang="en-US" altLang="ko-KR" sz="1400" dirty="0" smtClean="0">
                <a:solidFill>
                  <a:srgbClr val="EEEEEE"/>
                </a:solidFill>
                <a:latin typeface="Noto Sans CJK JP Regular"/>
                <a:cs typeface="Noto Sans CJK JP Regular"/>
              </a:rPr>
              <a:t>.</a:t>
            </a:r>
            <a:endParaRPr sz="1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5375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/>
              <a:t>MessagePack </a:t>
            </a:r>
            <a:r>
              <a:rPr sz="2800" spc="-45" dirty="0"/>
              <a:t>for</a:t>
            </a:r>
            <a:r>
              <a:rPr sz="2800" spc="-110" dirty="0"/>
              <a:t> </a:t>
            </a:r>
            <a:r>
              <a:rPr sz="2800" spc="-40" dirty="0"/>
              <a:t>C#(v2-preview)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4526534" y="4771935"/>
            <a:ext cx="91440" cy="1079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550" b="1" spc="10" dirty="0">
                <a:solidFill>
                  <a:srgbClr val="666666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  <a:spcBef>
                  <a:spcPts val="60"/>
                </a:spcBef>
              </a:pPr>
              <a:t>7</a:t>
            </a:fld>
            <a:endParaRPr sz="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9767" y="932688"/>
            <a:ext cx="4616450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spc="20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800" spc="2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800" spc="250" dirty="0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r>
              <a:rPr sz="1800" spc="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2B91AE"/>
                </a:solidFill>
                <a:latin typeface="Arial"/>
                <a:cs typeface="Arial"/>
              </a:rPr>
              <a:t>MessagePackWriter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6776" y="3203448"/>
            <a:ext cx="7219315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10" dirty="0">
                <a:latin typeface="Arial"/>
                <a:cs typeface="Arial"/>
              </a:rPr>
              <a:t>T </a:t>
            </a:r>
            <a:r>
              <a:rPr sz="1800" spc="155" dirty="0">
                <a:latin typeface="Arial"/>
                <a:cs typeface="Arial"/>
              </a:rPr>
              <a:t>Deserialize&lt;</a:t>
            </a:r>
            <a:r>
              <a:rPr sz="1800" spc="155" dirty="0">
                <a:solidFill>
                  <a:srgbClr val="2B91AE"/>
                </a:solidFill>
                <a:latin typeface="Arial"/>
                <a:cs typeface="Arial"/>
              </a:rPr>
              <a:t>T</a:t>
            </a:r>
            <a:r>
              <a:rPr sz="1800" spc="155" dirty="0">
                <a:latin typeface="Arial"/>
                <a:cs typeface="Arial"/>
              </a:rPr>
              <a:t>&gt;(</a:t>
            </a:r>
            <a:r>
              <a:rPr sz="1800" spc="15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ReadOnlySequence&lt;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byteSequence)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2088" y="2636520"/>
            <a:ext cx="5123815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spc="10" dirty="0">
                <a:latin typeface="Arial"/>
                <a:cs typeface="Arial"/>
              </a:rPr>
              <a:t>Span&lt;</a:t>
            </a:r>
            <a:r>
              <a:rPr sz="1800" spc="10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800" spc="10" dirty="0">
                <a:latin typeface="Arial"/>
                <a:cs typeface="Arial"/>
              </a:rPr>
              <a:t>&gt; </a:t>
            </a:r>
            <a:r>
              <a:rPr sz="1800" spc="125" dirty="0">
                <a:latin typeface="Arial"/>
                <a:cs typeface="Arial"/>
              </a:rPr>
              <a:t>bytes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195" dirty="0">
                <a:solidFill>
                  <a:srgbClr val="0000FF"/>
                </a:solidFill>
                <a:latin typeface="Arial"/>
                <a:cs typeface="Arial"/>
              </a:rPr>
              <a:t>stackalloc</a:t>
            </a:r>
            <a:r>
              <a:rPr sz="1800" spc="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215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800" spc="215" dirty="0">
                <a:latin typeface="Arial"/>
                <a:cs typeface="Arial"/>
              </a:rPr>
              <a:t>[36];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9316" y="3771900"/>
            <a:ext cx="5946775" cy="646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1800" spc="245" dirty="0">
                <a:solidFill>
                  <a:srgbClr val="0000FF"/>
                </a:solidFill>
                <a:latin typeface="Arial"/>
                <a:cs typeface="Arial"/>
              </a:rPr>
              <a:t>internal </a:t>
            </a:r>
            <a:r>
              <a:rPr sz="1800" spc="280" dirty="0">
                <a:solidFill>
                  <a:srgbClr val="0000FF"/>
                </a:solidFill>
                <a:latin typeface="Arial"/>
                <a:cs typeface="Arial"/>
              </a:rPr>
              <a:t>ref partial </a:t>
            </a:r>
            <a:r>
              <a:rPr sz="1800" spc="250" dirty="0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r>
              <a:rPr sz="1800" spc="4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2B91AE"/>
                </a:solidFill>
                <a:latin typeface="Arial"/>
                <a:cs typeface="Arial"/>
              </a:rPr>
              <a:t>SequenceReader</a:t>
            </a:r>
            <a:r>
              <a:rPr sz="1800" spc="-30" dirty="0">
                <a:latin typeface="Arial"/>
                <a:cs typeface="Arial"/>
              </a:rPr>
              <a:t>&lt;</a:t>
            </a:r>
            <a:r>
              <a:rPr sz="1800" spc="-30" dirty="0">
                <a:solidFill>
                  <a:srgbClr val="2B91AE"/>
                </a:solidFill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</a:pP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1800" spc="-110" dirty="0">
                <a:latin typeface="Arial"/>
                <a:cs typeface="Arial"/>
              </a:rPr>
              <a:t>T </a:t>
            </a:r>
            <a:r>
              <a:rPr sz="1800" spc="484" dirty="0">
                <a:latin typeface="Arial"/>
                <a:cs typeface="Arial"/>
              </a:rPr>
              <a:t>: 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unmanaged</a:t>
            </a:r>
            <a:r>
              <a:rPr sz="1800" spc="-15" dirty="0">
                <a:latin typeface="Arial"/>
                <a:cs typeface="Arial"/>
              </a:rPr>
              <a:t>,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IEquatable&lt;T&gt;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5596" y="2068067"/>
            <a:ext cx="5250180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spc="20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800" spc="2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800" spc="135" dirty="0">
                <a:solidFill>
                  <a:srgbClr val="0000FF"/>
                </a:solidFill>
                <a:latin typeface="Arial"/>
                <a:cs typeface="Arial"/>
              </a:rPr>
              <a:t>byte </a:t>
            </a:r>
            <a:r>
              <a:rPr sz="1800" spc="190" dirty="0">
                <a:latin typeface="Arial"/>
                <a:cs typeface="Arial"/>
              </a:rPr>
              <a:t>GetPointer(</a:t>
            </a:r>
            <a:r>
              <a:rPr sz="1800" spc="19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204" dirty="0">
                <a:latin typeface="Arial"/>
                <a:cs typeface="Arial"/>
              </a:rPr>
              <a:t>sizeHint)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7132" y="1501139"/>
            <a:ext cx="3602990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280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800" spc="145" dirty="0">
                <a:latin typeface="Arial"/>
                <a:cs typeface="Arial"/>
              </a:rPr>
              <a:t>Entry </a:t>
            </a:r>
            <a:r>
              <a:rPr sz="1800" spc="85" dirty="0">
                <a:latin typeface="Arial"/>
                <a:cs typeface="Arial"/>
              </a:rPr>
              <a:t>v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80" dirty="0">
                <a:solidFill>
                  <a:srgbClr val="0000FF"/>
                </a:solidFill>
                <a:latin typeface="Arial"/>
                <a:cs typeface="Arial"/>
              </a:rPr>
              <a:t>ref</a:t>
            </a:r>
            <a:r>
              <a:rPr sz="1800" spc="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260" dirty="0">
                <a:latin typeface="Arial"/>
                <a:cs typeface="Arial"/>
              </a:rPr>
              <a:t>entry[0];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92099"/>
            <a:ext cx="5375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/>
              <a:t>MessagePack </a:t>
            </a:r>
            <a:r>
              <a:rPr sz="2800" spc="-45" dirty="0"/>
              <a:t>for</a:t>
            </a:r>
            <a:r>
              <a:rPr sz="2800" spc="-110" dirty="0"/>
              <a:t> </a:t>
            </a:r>
            <a:r>
              <a:rPr sz="2800" spc="-40" dirty="0"/>
              <a:t>C#(v2-preview)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239767" y="932688"/>
            <a:ext cx="4616450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spc="20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800" spc="2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800" spc="250" dirty="0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r>
              <a:rPr sz="1800" spc="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2B91AE"/>
                </a:solidFill>
                <a:latin typeface="Arial"/>
                <a:cs typeface="Arial"/>
              </a:rPr>
              <a:t>MessagePackWriter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6776" y="3203448"/>
            <a:ext cx="7219315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10" dirty="0">
                <a:latin typeface="Arial"/>
                <a:cs typeface="Arial"/>
              </a:rPr>
              <a:t>T </a:t>
            </a:r>
            <a:r>
              <a:rPr sz="1800" spc="155" dirty="0">
                <a:latin typeface="Arial"/>
                <a:cs typeface="Arial"/>
              </a:rPr>
              <a:t>Deserialize&lt;</a:t>
            </a:r>
            <a:r>
              <a:rPr sz="1800" spc="155" dirty="0">
                <a:solidFill>
                  <a:srgbClr val="2B91AE"/>
                </a:solidFill>
                <a:latin typeface="Arial"/>
                <a:cs typeface="Arial"/>
              </a:rPr>
              <a:t>T</a:t>
            </a:r>
            <a:r>
              <a:rPr sz="1800" spc="155" dirty="0">
                <a:latin typeface="Arial"/>
                <a:cs typeface="Arial"/>
              </a:rPr>
              <a:t>&gt;(</a:t>
            </a:r>
            <a:r>
              <a:rPr sz="1800" spc="15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ReadOnlySequence&lt;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byteSequence)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2088" y="2636520"/>
            <a:ext cx="5123815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spc="10" dirty="0">
                <a:latin typeface="Arial"/>
                <a:cs typeface="Arial"/>
              </a:rPr>
              <a:t>Span&lt;</a:t>
            </a:r>
            <a:r>
              <a:rPr sz="1800" spc="10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800" spc="10" dirty="0">
                <a:latin typeface="Arial"/>
                <a:cs typeface="Arial"/>
              </a:rPr>
              <a:t>&gt; </a:t>
            </a:r>
            <a:r>
              <a:rPr sz="1800" spc="125" dirty="0">
                <a:latin typeface="Arial"/>
                <a:cs typeface="Arial"/>
              </a:rPr>
              <a:t>bytes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195" dirty="0">
                <a:solidFill>
                  <a:srgbClr val="0000FF"/>
                </a:solidFill>
                <a:latin typeface="Arial"/>
                <a:cs typeface="Arial"/>
              </a:rPr>
              <a:t>stackalloc</a:t>
            </a:r>
            <a:r>
              <a:rPr sz="1800" spc="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215" dirty="0">
                <a:solidFill>
                  <a:srgbClr val="0000FF"/>
                </a:solidFill>
                <a:latin typeface="Arial"/>
                <a:cs typeface="Arial"/>
              </a:rPr>
              <a:t>byte</a:t>
            </a:r>
            <a:r>
              <a:rPr sz="1800" spc="215" dirty="0">
                <a:latin typeface="Arial"/>
                <a:cs typeface="Arial"/>
              </a:rPr>
              <a:t>[36];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9316" y="3771900"/>
            <a:ext cx="5946775" cy="646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1800" spc="245" dirty="0">
                <a:solidFill>
                  <a:srgbClr val="0000FF"/>
                </a:solidFill>
                <a:latin typeface="Arial"/>
                <a:cs typeface="Arial"/>
              </a:rPr>
              <a:t>internal </a:t>
            </a:r>
            <a:r>
              <a:rPr sz="1800" spc="280" dirty="0">
                <a:solidFill>
                  <a:srgbClr val="0000FF"/>
                </a:solidFill>
                <a:latin typeface="Arial"/>
                <a:cs typeface="Arial"/>
              </a:rPr>
              <a:t>ref partial </a:t>
            </a:r>
            <a:r>
              <a:rPr sz="1800" spc="250" dirty="0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r>
              <a:rPr sz="1800" spc="4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2B91AE"/>
                </a:solidFill>
                <a:latin typeface="Arial"/>
                <a:cs typeface="Arial"/>
              </a:rPr>
              <a:t>SequenceReader</a:t>
            </a:r>
            <a:r>
              <a:rPr sz="1800" spc="-30" dirty="0">
                <a:latin typeface="Arial"/>
                <a:cs typeface="Arial"/>
              </a:rPr>
              <a:t>&lt;</a:t>
            </a:r>
            <a:r>
              <a:rPr sz="1800" spc="-30" dirty="0">
                <a:solidFill>
                  <a:srgbClr val="2B91AE"/>
                </a:solidFill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</a:pP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1800" spc="-110" dirty="0">
                <a:latin typeface="Arial"/>
                <a:cs typeface="Arial"/>
              </a:rPr>
              <a:t>T </a:t>
            </a:r>
            <a:r>
              <a:rPr sz="1800" spc="484" dirty="0">
                <a:latin typeface="Arial"/>
                <a:cs typeface="Arial"/>
              </a:rPr>
              <a:t>: 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unmanaged</a:t>
            </a:r>
            <a:r>
              <a:rPr sz="1800" spc="-15" dirty="0">
                <a:latin typeface="Arial"/>
                <a:cs typeface="Arial"/>
              </a:rPr>
              <a:t>,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IEquatable&lt;T&gt;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7335" y="877824"/>
            <a:ext cx="1892935" cy="464820"/>
          </a:xfrm>
          <a:custGeom>
            <a:avLst/>
            <a:gdLst/>
            <a:ahLst/>
            <a:cxnLst/>
            <a:rect l="l" t="t" r="r" b="b"/>
            <a:pathLst>
              <a:path w="1892935" h="464819">
                <a:moveTo>
                  <a:pt x="1743455" y="0"/>
                </a:moveTo>
                <a:lnTo>
                  <a:pt x="0" y="0"/>
                </a:lnTo>
                <a:lnTo>
                  <a:pt x="0" y="464820"/>
                </a:lnTo>
                <a:lnTo>
                  <a:pt x="1743455" y="464820"/>
                </a:lnTo>
                <a:lnTo>
                  <a:pt x="1743455" y="193675"/>
                </a:lnTo>
                <a:lnTo>
                  <a:pt x="1892680" y="147827"/>
                </a:lnTo>
                <a:lnTo>
                  <a:pt x="1743455" y="77470"/>
                </a:lnTo>
                <a:lnTo>
                  <a:pt x="174345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46375" y="966978"/>
            <a:ext cx="866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ref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struct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9244" y="2677667"/>
            <a:ext cx="2517775" cy="466725"/>
          </a:xfrm>
          <a:custGeom>
            <a:avLst/>
            <a:gdLst/>
            <a:ahLst/>
            <a:cxnLst/>
            <a:rect l="l" t="t" r="r" b="b"/>
            <a:pathLst>
              <a:path w="2517775" h="466725">
                <a:moveTo>
                  <a:pt x="2196084" y="0"/>
                </a:moveTo>
                <a:lnTo>
                  <a:pt x="0" y="0"/>
                </a:lnTo>
                <a:lnTo>
                  <a:pt x="0" y="466344"/>
                </a:lnTo>
                <a:lnTo>
                  <a:pt x="2196084" y="466344"/>
                </a:lnTo>
                <a:lnTo>
                  <a:pt x="2196084" y="194309"/>
                </a:lnTo>
                <a:lnTo>
                  <a:pt x="2517521" y="122300"/>
                </a:lnTo>
                <a:lnTo>
                  <a:pt x="2196084" y="77724"/>
                </a:lnTo>
                <a:lnTo>
                  <a:pt x="2196084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3036" y="2767329"/>
            <a:ext cx="1969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Span&lt;T&gt;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stackalloc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488" y="3576701"/>
            <a:ext cx="1524000" cy="614680"/>
          </a:xfrm>
          <a:custGeom>
            <a:avLst/>
            <a:gdLst/>
            <a:ahLst/>
            <a:cxnLst/>
            <a:rect l="l" t="t" r="r" b="b"/>
            <a:pathLst>
              <a:path w="1524000" h="614679">
                <a:moveTo>
                  <a:pt x="1524000" y="147955"/>
                </a:moveTo>
                <a:lnTo>
                  <a:pt x="0" y="147955"/>
                </a:lnTo>
                <a:lnTo>
                  <a:pt x="0" y="614299"/>
                </a:lnTo>
                <a:lnTo>
                  <a:pt x="1524000" y="614299"/>
                </a:lnTo>
                <a:lnTo>
                  <a:pt x="1524000" y="147955"/>
                </a:lnTo>
                <a:close/>
              </a:path>
              <a:path w="1524000" h="614679">
                <a:moveTo>
                  <a:pt x="1509141" y="0"/>
                </a:moveTo>
                <a:lnTo>
                  <a:pt x="889000" y="147955"/>
                </a:lnTo>
                <a:lnTo>
                  <a:pt x="1270000" y="147955"/>
                </a:lnTo>
                <a:lnTo>
                  <a:pt x="1509141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2534" y="3815892"/>
            <a:ext cx="1187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parameter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3044" y="4314304"/>
            <a:ext cx="2092960" cy="614680"/>
          </a:xfrm>
          <a:custGeom>
            <a:avLst/>
            <a:gdLst/>
            <a:ahLst/>
            <a:cxnLst/>
            <a:rect l="l" t="t" r="r" b="b"/>
            <a:pathLst>
              <a:path w="2092960" h="614679">
                <a:moveTo>
                  <a:pt x="2092452" y="147967"/>
                </a:moveTo>
                <a:lnTo>
                  <a:pt x="0" y="147967"/>
                </a:lnTo>
                <a:lnTo>
                  <a:pt x="0" y="614311"/>
                </a:lnTo>
                <a:lnTo>
                  <a:pt x="2092452" y="614311"/>
                </a:lnTo>
                <a:lnTo>
                  <a:pt x="2092452" y="147967"/>
                </a:lnTo>
                <a:close/>
              </a:path>
              <a:path w="2092960" h="614679">
                <a:moveTo>
                  <a:pt x="2072005" y="0"/>
                </a:moveTo>
                <a:lnTo>
                  <a:pt x="1220597" y="147967"/>
                </a:lnTo>
                <a:lnTo>
                  <a:pt x="1743710" y="147967"/>
                </a:lnTo>
                <a:lnTo>
                  <a:pt x="2072005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3048" y="4552289"/>
            <a:ext cx="1811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unmanaged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25596" y="2068067"/>
            <a:ext cx="5250180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spc="200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1800" spc="28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800" spc="135" dirty="0">
                <a:solidFill>
                  <a:srgbClr val="0000FF"/>
                </a:solidFill>
                <a:latin typeface="Arial"/>
                <a:cs typeface="Arial"/>
              </a:rPr>
              <a:t>byte </a:t>
            </a:r>
            <a:r>
              <a:rPr sz="1800" spc="190" dirty="0">
                <a:latin typeface="Arial"/>
                <a:cs typeface="Arial"/>
              </a:rPr>
              <a:t>GetPointer(</a:t>
            </a:r>
            <a:r>
              <a:rPr sz="1800" spc="19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204" dirty="0">
                <a:latin typeface="Arial"/>
                <a:cs typeface="Arial"/>
              </a:rPr>
              <a:t>sizeHint)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47132" y="1501139"/>
            <a:ext cx="3602990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280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800" spc="145" dirty="0">
                <a:latin typeface="Arial"/>
                <a:cs typeface="Arial"/>
              </a:rPr>
              <a:t>Entry </a:t>
            </a:r>
            <a:r>
              <a:rPr sz="1800" spc="85" dirty="0">
                <a:latin typeface="Arial"/>
                <a:cs typeface="Arial"/>
              </a:rPr>
              <a:t>v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80" dirty="0">
                <a:solidFill>
                  <a:srgbClr val="0000FF"/>
                </a:solidFill>
                <a:latin typeface="Arial"/>
                <a:cs typeface="Arial"/>
              </a:rPr>
              <a:t>ref</a:t>
            </a:r>
            <a:r>
              <a:rPr sz="1800" spc="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260" dirty="0">
                <a:latin typeface="Arial"/>
                <a:cs typeface="Arial"/>
              </a:rPr>
              <a:t>entry[0];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9532" y="2033016"/>
            <a:ext cx="1960245" cy="466725"/>
          </a:xfrm>
          <a:custGeom>
            <a:avLst/>
            <a:gdLst/>
            <a:ahLst/>
            <a:cxnLst/>
            <a:rect l="l" t="t" r="r" b="b"/>
            <a:pathLst>
              <a:path w="1960245" h="466725">
                <a:moveTo>
                  <a:pt x="1743456" y="0"/>
                </a:moveTo>
                <a:lnTo>
                  <a:pt x="0" y="0"/>
                </a:lnTo>
                <a:lnTo>
                  <a:pt x="0" y="466344"/>
                </a:lnTo>
                <a:lnTo>
                  <a:pt x="1743456" y="466344"/>
                </a:lnTo>
                <a:lnTo>
                  <a:pt x="1743456" y="194309"/>
                </a:lnTo>
                <a:lnTo>
                  <a:pt x="1960245" y="179450"/>
                </a:lnTo>
                <a:lnTo>
                  <a:pt x="1743456" y="77723"/>
                </a:lnTo>
                <a:lnTo>
                  <a:pt x="1743456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17902" y="2123312"/>
            <a:ext cx="886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ref</a:t>
            </a:r>
            <a:r>
              <a:rPr sz="16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79064" y="1447800"/>
            <a:ext cx="1986280" cy="466725"/>
          </a:xfrm>
          <a:custGeom>
            <a:avLst/>
            <a:gdLst/>
            <a:ahLst/>
            <a:cxnLst/>
            <a:rect l="l" t="t" r="r" b="b"/>
            <a:pathLst>
              <a:path w="1986279" h="466725">
                <a:moveTo>
                  <a:pt x="1743456" y="0"/>
                </a:moveTo>
                <a:lnTo>
                  <a:pt x="0" y="0"/>
                </a:lnTo>
                <a:lnTo>
                  <a:pt x="0" y="466344"/>
                </a:lnTo>
                <a:lnTo>
                  <a:pt x="1743456" y="466344"/>
                </a:lnTo>
                <a:lnTo>
                  <a:pt x="1743456" y="194310"/>
                </a:lnTo>
                <a:lnTo>
                  <a:pt x="1964923" y="194310"/>
                </a:lnTo>
                <a:lnTo>
                  <a:pt x="1743456" y="77724"/>
                </a:lnTo>
                <a:lnTo>
                  <a:pt x="1743456" y="0"/>
                </a:lnTo>
                <a:close/>
              </a:path>
              <a:path w="1986279" h="466725">
                <a:moveTo>
                  <a:pt x="1964923" y="194310"/>
                </a:moveTo>
                <a:lnTo>
                  <a:pt x="1743456" y="194310"/>
                </a:lnTo>
                <a:lnTo>
                  <a:pt x="1986152" y="205486"/>
                </a:lnTo>
                <a:lnTo>
                  <a:pt x="1964923" y="19431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67125" y="1537842"/>
            <a:ext cx="767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ref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6534" y="4771935"/>
            <a:ext cx="91440" cy="1079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550" b="1" spc="10" dirty="0">
                <a:solidFill>
                  <a:srgbClr val="666666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  <a:spcBef>
                  <a:spcPts val="60"/>
                </a:spcBef>
              </a:pPr>
              <a:t>8</a:t>
            </a:fld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284479"/>
            <a:ext cx="4388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0" dirty="0"/>
              <a:t>DOTS</a:t>
            </a:r>
            <a:r>
              <a:rPr sz="2800" spc="45" dirty="0" smtClean="0"/>
              <a:t>(</a:t>
            </a:r>
            <a:r>
              <a:rPr lang="ko-KR" altLang="en-US" sz="2800" b="0" spc="45" dirty="0" smtClean="0"/>
              <a:t>어제 기조 연설</a:t>
            </a:r>
            <a:r>
              <a:rPr sz="2800" spc="50" dirty="0" smtClean="0"/>
              <a:t>)</a:t>
            </a:r>
            <a:endParaRPr sz="2800" dirty="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87" y="1114044"/>
            <a:ext cx="7429500" cy="346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5E9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3882</Words>
  <Application>Microsoft Office PowerPoint</Application>
  <PresentationFormat>화면 슬라이드 쇼(16:9)</PresentationFormat>
  <Paragraphs>844</Paragraphs>
  <Slides>67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68" baseType="lpstr">
      <vt:lpstr>Office Theme</vt:lpstr>
      <vt:lpstr>슬라이드 1</vt:lpstr>
      <vt:lpstr>About Speaker</vt:lpstr>
      <vt:lpstr>OSS for Unity – GitHub/Cysharp</vt:lpstr>
      <vt:lpstr>OSS for Unity – GitHub/neuecc</vt:lpstr>
      <vt:lpstr>슬라이드 5</vt:lpstr>
      <vt:lpstr>The Evolution of C# Struct</vt:lpstr>
      <vt:lpstr>MessagePack for C#(v2-preview)</vt:lpstr>
      <vt:lpstr>MessagePack for C#(v2-preview)</vt:lpstr>
      <vt:lpstr>DOTS(어제 기조 연설)</vt:lpstr>
      <vt:lpstr>DOTS(어제 기조 연설)</vt:lpstr>
      <vt:lpstr>What’s new struct features</vt:lpstr>
      <vt:lpstr>Which Unity Version should we support?</vt:lpstr>
      <vt:lpstr>Which Unity Version should we support?</vt:lpstr>
      <vt:lpstr>Which Unity Version should we support?</vt:lpstr>
      <vt:lpstr>Struct is important for Performance!</vt:lpstr>
      <vt:lpstr>The Basic of C# Memory</vt:lpstr>
      <vt:lpstr>The Memory of C#</vt:lpstr>
      <vt:lpstr>The Memory of C#</vt:lpstr>
      <vt:lpstr>Let’s see memory layout</vt:lpstr>
      <vt:lpstr>Struct Memory</vt:lpstr>
      <vt:lpstr>Class Memory</vt:lpstr>
      <vt:lpstr>Pass by Reference/Pass by Value</vt:lpstr>
      <vt:lpstr>슬라이드 23</vt:lpstr>
      <vt:lpstr>슬라이드 24</vt:lpstr>
      <vt:lpstr>슬라이드 25</vt:lpstr>
      <vt:lpstr>다른 곳에 x와 y가 복사되어 들어감</vt:lpstr>
      <vt:lpstr>슬라이드 27</vt:lpstr>
      <vt:lpstr>int x  int y  int z</vt:lpstr>
      <vt:lpstr>Struct의 기본 원칙</vt:lpstr>
      <vt:lpstr>Struct의 기본 원칙</vt:lpstr>
      <vt:lpstr>Struct의 기본 원칙</vt:lpstr>
      <vt:lpstr>Boxed Struct</vt:lpstr>
      <vt:lpstr>Boxing 과의 싸움</vt:lpstr>
      <vt:lpstr>Equals의 자동구현 및 Boxing</vt:lpstr>
      <vt:lpstr>슬라이드 35</vt:lpstr>
      <vt:lpstr>Struct Layout and Padding</vt:lpstr>
      <vt:lpstr>Heap Layout: Array</vt:lpstr>
      <vt:lpstr>ref and readonly</vt:lpstr>
      <vt:lpstr>Zero Allocation foreach in List&lt;T&gt;</vt:lpstr>
      <vt:lpstr>Mutable Struct is Evil but Useful</vt:lpstr>
      <vt:lpstr>ref struct</vt:lpstr>
      <vt:lpstr>슬라이드 42</vt:lpstr>
      <vt:lpstr>슬라이드 43</vt:lpstr>
      <vt:lpstr>Avoid the copy, Everywhere</vt:lpstr>
      <vt:lpstr>Avoid the copy, Everywhere</vt:lpstr>
      <vt:lpstr>Avoid the copy, Everywhere</vt:lpstr>
      <vt:lpstr>Avoid the copy, Everywhere</vt:lpstr>
      <vt:lpstr>Avoid the copy, Everywhere</vt:lpstr>
      <vt:lpstr>Avoid the copy, Everywhere</vt:lpstr>
      <vt:lpstr>Avoid the copy, Everywhere</vt:lpstr>
      <vt:lpstr>Avoid the copy, Everywhere</vt:lpstr>
      <vt:lpstr>Best practice to use `in`</vt:lpstr>
      <vt:lpstr>Best practice to use `in`</vt:lpstr>
      <vt:lpstr>readonly field(struct)함정</vt:lpstr>
      <vt:lpstr>Manipulate Memory</vt:lpstr>
      <vt:lpstr>다시 Struct</vt:lpstr>
      <vt:lpstr>슬라이드 57</vt:lpstr>
      <vt:lpstr>슬라이드 58</vt:lpstr>
      <vt:lpstr>Union</vt:lpstr>
      <vt:lpstr>다시Struct이 요소의 배열은</vt:lpstr>
      <vt:lpstr>슬라이드 61</vt:lpstr>
      <vt:lpstr>Span and NativeArray</vt:lpstr>
      <vt:lpstr>Span vs NativeArray</vt:lpstr>
      <vt:lpstr>프레임워크 지원이 없으면 의미가 없다</vt:lpstr>
      <vt:lpstr>Conclusion</vt:lpstr>
      <vt:lpstr>도입 준비</vt:lpstr>
      <vt:lpstr>Struct를 두려워 하지 말자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shoso</dc:creator>
  <cp:lastModifiedBy>dax</cp:lastModifiedBy>
  <cp:revision>56</cp:revision>
  <dcterms:created xsi:type="dcterms:W3CDTF">2019-11-06T03:16:37Z</dcterms:created>
  <dcterms:modified xsi:type="dcterms:W3CDTF">2019-11-07T05:12:09Z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2019-11-06T00:00:00Z</vt:filetime>
  </property>
</Properties>
</file>