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44A3CC7-BBEE-4AFD-918B-1E5FD5E2B417}"/>
              </a:ext>
            </a:extLst>
          </p:cNvPr>
          <p:cNvSpPr>
            <a:spLocks noGrp="1"/>
          </p:cNvSpPr>
          <p:nvPr>
            <p:ph type="ctrTitle"/>
          </p:nvPr>
        </p:nvSpPr>
        <p:spPr>
          <a:xfrm>
            <a:off x="3639844" y="809199"/>
            <a:ext cx="5326603" cy="1856768"/>
          </a:xfrm>
        </p:spPr>
        <p:txBody>
          <a:bodyPr>
            <a:normAutofit/>
          </a:bodyPr>
          <a:lstStyle/>
          <a:p>
            <a:pPr algn="ctr"/>
            <a:r>
              <a:rPr lang="en-US" sz="4000" dirty="0"/>
              <a:t>Project1-team-pay-to-play</a:t>
            </a:r>
            <a:br>
              <a:rPr lang="en-US" sz="1800" dirty="0"/>
            </a:br>
            <a:br>
              <a:rPr lang="en-US" sz="1800" dirty="0"/>
            </a:br>
            <a:endParaRPr lang="en-US" sz="3400" dirty="0"/>
          </a:p>
        </p:txBody>
      </p:sp>
      <p:sp>
        <p:nvSpPr>
          <p:cNvPr id="3" name="Subtitle 2">
            <a:extLst>
              <a:ext uri="{FF2B5EF4-FFF2-40B4-BE49-F238E27FC236}">
                <a16:creationId xmlns:a16="http://schemas.microsoft.com/office/drawing/2014/main" id="{A2E0341C-ACA5-4AA7-BF28-5DA71A614AE9}"/>
              </a:ext>
            </a:extLst>
          </p:cNvPr>
          <p:cNvSpPr>
            <a:spLocks noGrp="1"/>
          </p:cNvSpPr>
          <p:nvPr>
            <p:ph type="subTitle" idx="1"/>
          </p:nvPr>
        </p:nvSpPr>
        <p:spPr>
          <a:xfrm>
            <a:off x="1452617" y="3713357"/>
            <a:ext cx="4171479" cy="1549484"/>
          </a:xfrm>
        </p:spPr>
        <p:txBody>
          <a:bodyPr>
            <a:normAutofit fontScale="85000" lnSpcReduction="20000"/>
          </a:bodyPr>
          <a:lstStyle/>
          <a:p>
            <a:r>
              <a:rPr lang="en-US" b="1" u="sng" dirty="0"/>
              <a:t>Group members:</a:t>
            </a:r>
          </a:p>
          <a:p>
            <a:r>
              <a:rPr lang="en-US" dirty="0"/>
              <a:t>Dino Molina</a:t>
            </a:r>
          </a:p>
          <a:p>
            <a:r>
              <a:rPr lang="en-US" dirty="0"/>
              <a:t>Robert Oppan</a:t>
            </a:r>
          </a:p>
          <a:p>
            <a:r>
              <a:rPr lang="en-US" dirty="0"/>
              <a:t>Kevin Williamson</a:t>
            </a:r>
          </a:p>
        </p:txBody>
      </p:sp>
      <p:cxnSp>
        <p:nvCxnSpPr>
          <p:cNvPr id="80" name="Straight Connector 7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2" name="Picture 8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6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DCF0-8CC4-4431-B2F7-119F7D2A21BC}"/>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35F76F33-237E-4B66-BB8C-082C9BA28DDF}"/>
              </a:ext>
            </a:extLst>
          </p:cNvPr>
          <p:cNvSpPr>
            <a:spLocks noGrp="1"/>
          </p:cNvSpPr>
          <p:nvPr>
            <p:ph idx="1"/>
          </p:nvPr>
        </p:nvSpPr>
        <p:spPr>
          <a:xfrm>
            <a:off x="1451579" y="2015732"/>
            <a:ext cx="9603275" cy="4037749"/>
          </a:xfrm>
        </p:spPr>
        <p:txBody>
          <a:bodyPr>
            <a:normAutofit fontScale="85000" lnSpcReduction="20000"/>
          </a:bodyPr>
          <a:lstStyle/>
          <a:p>
            <a:r>
              <a:rPr lang="en-US" dirty="0"/>
              <a:t> * </a:t>
            </a:r>
            <a:r>
              <a:rPr lang="en-US" dirty="0">
                <a:highlight>
                  <a:srgbClr val="00FFFF"/>
                </a:highlight>
              </a:rPr>
              <a:t>Define the core message or hypothesis of your project.</a:t>
            </a:r>
          </a:p>
          <a:p>
            <a:r>
              <a:rPr lang="en-US" dirty="0"/>
              <a:t>The core message of this project is to determine based on player statistics and salary whether is worth paying top NBA players top dollars. </a:t>
            </a:r>
          </a:p>
          <a:p>
            <a:r>
              <a:rPr lang="en-US" dirty="0"/>
              <a:t>  * </a:t>
            </a:r>
            <a:r>
              <a:rPr lang="en-US" dirty="0">
                <a:highlight>
                  <a:srgbClr val="00FFFF"/>
                </a:highlight>
              </a:rPr>
              <a:t>Describe the questions you asked, and _why_ you asked them</a:t>
            </a:r>
          </a:p>
          <a:p>
            <a:r>
              <a:rPr lang="en-US" dirty="0"/>
              <a:t>Questions asked were: the type of dataset that could be used to support the project</a:t>
            </a:r>
          </a:p>
          <a:p>
            <a:r>
              <a:rPr lang="en-US" dirty="0"/>
              <a:t>How do we measure player efficiency rate?</a:t>
            </a:r>
          </a:p>
          <a:p>
            <a:r>
              <a:rPr lang="en-US" dirty="0"/>
              <a:t>Does the salaries of top players influence team wins?</a:t>
            </a:r>
          </a:p>
          <a:p>
            <a:r>
              <a:rPr lang="en-US" dirty="0"/>
              <a:t>We wanted to know the relationship between team wins vs salary and the effect on player efficiency rate.</a:t>
            </a:r>
          </a:p>
          <a:p>
            <a:r>
              <a:rPr lang="en-US" dirty="0"/>
              <a:t>  * </a:t>
            </a:r>
            <a:r>
              <a:rPr lang="en-US" dirty="0">
                <a:highlight>
                  <a:srgbClr val="00FFFF"/>
                </a:highlight>
              </a:rPr>
              <a:t>Describe whether you were able to answer these questions to your satisfaction, and briefly summarize your findings</a:t>
            </a:r>
          </a:p>
          <a:p>
            <a:endParaRPr lang="en-US" dirty="0">
              <a:highlight>
                <a:srgbClr val="00FFFF"/>
              </a:highlight>
            </a:endParaRPr>
          </a:p>
        </p:txBody>
      </p:sp>
    </p:spTree>
    <p:extLst>
      <p:ext uri="{BB962C8B-B14F-4D97-AF65-F5344CB8AC3E}">
        <p14:creationId xmlns:p14="http://schemas.microsoft.com/office/powerpoint/2010/main" val="55320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AB05-0C18-47AD-8C5E-B5F5A5546DFE}"/>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7774F0E0-5A01-4438-9D06-D9391F9C0696}"/>
              </a:ext>
            </a:extLst>
          </p:cNvPr>
          <p:cNvSpPr>
            <a:spLocks noGrp="1"/>
          </p:cNvSpPr>
          <p:nvPr>
            <p:ph idx="1"/>
          </p:nvPr>
        </p:nvSpPr>
        <p:spPr/>
        <p:txBody>
          <a:bodyPr>
            <a:normAutofit/>
          </a:bodyPr>
          <a:lstStyle/>
          <a:p>
            <a:r>
              <a:rPr lang="en-US" dirty="0">
                <a:highlight>
                  <a:srgbClr val="00FFFF"/>
                </a:highlight>
              </a:rPr>
              <a:t>Elaborate on the questions you asked, describing what kinds of data you needed to answer them, and where you found it</a:t>
            </a:r>
          </a:p>
          <a:p>
            <a:r>
              <a:rPr lang="en-US" dirty="0"/>
              <a:t>Given the same amount of time played (36mins) by each player, we were able to calculate the efficiency rate of players. Using </a:t>
            </a:r>
          </a:p>
          <a:p>
            <a:endParaRPr lang="en-US" dirty="0"/>
          </a:p>
        </p:txBody>
      </p:sp>
      <p:sp>
        <p:nvSpPr>
          <p:cNvPr id="4" name="Rectangle 1">
            <a:extLst>
              <a:ext uri="{FF2B5EF4-FFF2-40B4-BE49-F238E27FC236}">
                <a16:creationId xmlns:a16="http://schemas.microsoft.com/office/drawing/2014/main" id="{077530C9-B9A9-4A40-AEC5-3F12013A9300}"/>
              </a:ext>
            </a:extLst>
          </p:cNvPr>
          <p:cNvSpPr>
            <a:spLocks noChangeArrowheads="1"/>
          </p:cNvSpPr>
          <p:nvPr/>
        </p:nvSpPr>
        <p:spPr bwMode="auto">
          <a:xfrm>
            <a:off x="0" y="151656"/>
            <a:ext cx="105798"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40808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28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B518-C073-4DB7-B07D-9223FC13B2DA}"/>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34EA9F9-A1AB-4A87-B04A-949A03C7675B}"/>
              </a:ext>
            </a:extLst>
          </p:cNvPr>
          <p:cNvSpPr>
            <a:spLocks noGrp="1"/>
          </p:cNvSpPr>
          <p:nvPr>
            <p:ph idx="1"/>
          </p:nvPr>
        </p:nvSpPr>
        <p:spPr/>
        <p:txBody>
          <a:bodyPr>
            <a:normAutofit fontScale="85000" lnSpcReduction="20000"/>
          </a:bodyPr>
          <a:lstStyle/>
          <a:p>
            <a:r>
              <a:rPr lang="en-US" dirty="0"/>
              <a:t> </a:t>
            </a:r>
            <a:r>
              <a:rPr lang="en-US" dirty="0">
                <a:highlight>
                  <a:srgbClr val="00FFFF"/>
                </a:highlight>
              </a:rPr>
              <a:t>Describe the exploration and cleanup process</a:t>
            </a:r>
            <a:endParaRPr lang="en-US" b="1" dirty="0">
              <a:highlight>
                <a:srgbClr val="00FFFF"/>
              </a:highlight>
            </a:endParaRPr>
          </a:p>
          <a:p>
            <a:endParaRPr lang="en-US" dirty="0">
              <a:highlight>
                <a:srgbClr val="00FFFF"/>
              </a:highlight>
            </a:endParaRPr>
          </a:p>
          <a:p>
            <a:r>
              <a:rPr lang="en-US" dirty="0"/>
              <a:t>  </a:t>
            </a:r>
            <a:r>
              <a:rPr lang="en-US" dirty="0">
                <a:highlight>
                  <a:srgbClr val="00FFFF"/>
                </a:highlight>
              </a:rPr>
              <a:t>* Discuss insights you had while exploring the data that you didn't anticipate</a:t>
            </a:r>
          </a:p>
          <a:p>
            <a:endParaRPr lang="en-US" dirty="0">
              <a:highlight>
                <a:srgbClr val="00FFFF"/>
              </a:highlight>
            </a:endParaRPr>
          </a:p>
          <a:p>
            <a:r>
              <a:rPr lang="en-US" dirty="0"/>
              <a:t>  </a:t>
            </a:r>
            <a:r>
              <a:rPr lang="en-US" dirty="0">
                <a:highlight>
                  <a:srgbClr val="00FFFF"/>
                </a:highlight>
              </a:rPr>
              <a:t>* Discuss any problems that arose after exploring the data, and how you resolved them</a:t>
            </a:r>
          </a:p>
          <a:p>
            <a:r>
              <a:rPr lang="en-US" dirty="0"/>
              <a:t>We found out that ESPN had discontinued sharing their public API’s since (August 26, 2014). We found 2017-2018 NBA Player Stats: Per Game. Initially we were struggling with a loop using the dataset provided.</a:t>
            </a:r>
            <a:endParaRPr lang="en-US" dirty="0">
              <a:highlight>
                <a:srgbClr val="00FFFF"/>
              </a:highlight>
            </a:endParaRPr>
          </a:p>
          <a:p>
            <a:r>
              <a:rPr lang="en-US" dirty="0">
                <a:highlight>
                  <a:srgbClr val="00FFFF"/>
                </a:highlight>
              </a:rPr>
              <a:t>* Present and discuss interesting figures developed during exploration, ideally with the help of </a:t>
            </a:r>
            <a:r>
              <a:rPr lang="en-US" dirty="0" err="1">
                <a:highlight>
                  <a:srgbClr val="00FFFF"/>
                </a:highlight>
              </a:rPr>
              <a:t>Jupyter</a:t>
            </a:r>
            <a:r>
              <a:rPr lang="en-US" dirty="0">
                <a:highlight>
                  <a:srgbClr val="00FFFF"/>
                </a:highlight>
              </a:rPr>
              <a:t> Notebook</a:t>
            </a:r>
          </a:p>
        </p:txBody>
      </p:sp>
    </p:spTree>
    <p:extLst>
      <p:ext uri="{BB962C8B-B14F-4D97-AF65-F5344CB8AC3E}">
        <p14:creationId xmlns:p14="http://schemas.microsoft.com/office/powerpoint/2010/main" val="332685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1AFE-D786-4E25-873A-74F2993EA27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17529CD-513B-4018-B9DC-24476BA87201}"/>
              </a:ext>
            </a:extLst>
          </p:cNvPr>
          <p:cNvSpPr>
            <a:spLocks noGrp="1"/>
          </p:cNvSpPr>
          <p:nvPr>
            <p:ph idx="1"/>
          </p:nvPr>
        </p:nvSpPr>
        <p:spPr/>
        <p:txBody>
          <a:bodyPr/>
          <a:lstStyle/>
          <a:p>
            <a:r>
              <a:rPr lang="en-US" dirty="0">
                <a:highlight>
                  <a:srgbClr val="00FFFF"/>
                </a:highlight>
              </a:rPr>
              <a:t>Discuss the steps you took to analyze the data and answer each question you asked in your proposal</a:t>
            </a:r>
          </a:p>
          <a:p>
            <a:r>
              <a:rPr lang="en-US" dirty="0"/>
              <a:t>  </a:t>
            </a:r>
            <a:r>
              <a:rPr lang="en-US" dirty="0">
                <a:highlight>
                  <a:srgbClr val="00FFFF"/>
                </a:highlight>
              </a:rPr>
              <a:t>* Present and discuss interesting figures developed during analysis, ideally with the help of </a:t>
            </a:r>
            <a:r>
              <a:rPr lang="en-US" dirty="0" err="1">
                <a:highlight>
                  <a:srgbClr val="00FFFF"/>
                </a:highlight>
              </a:rPr>
              <a:t>Jupyter</a:t>
            </a:r>
            <a:r>
              <a:rPr lang="en-US" dirty="0">
                <a:highlight>
                  <a:srgbClr val="00FFFF"/>
                </a:highlight>
              </a:rPr>
              <a:t> Notebook</a:t>
            </a:r>
          </a:p>
          <a:p>
            <a:r>
              <a:rPr lang="en-US" dirty="0"/>
              <a:t>With the help of </a:t>
            </a:r>
            <a:r>
              <a:rPr lang="en-US" dirty="0" err="1"/>
              <a:t>Jupyter</a:t>
            </a:r>
            <a:r>
              <a:rPr lang="en-US" dirty="0"/>
              <a:t> Notebook we were able to calculate (using outliners) Average game played by top paid players, the mean of player efficiency rate, the average salary of top players. Using bins, we were able to </a:t>
            </a:r>
            <a:r>
              <a:rPr lang="en-US" dirty="0" err="1"/>
              <a:t>groupby</a:t>
            </a:r>
            <a:r>
              <a:rPr lang="en-US" dirty="0"/>
              <a:t> games which returned the number of games played by each player </a:t>
            </a:r>
          </a:p>
          <a:p>
            <a:endParaRPr lang="en-US" dirty="0"/>
          </a:p>
        </p:txBody>
      </p:sp>
    </p:spTree>
    <p:extLst>
      <p:ext uri="{BB962C8B-B14F-4D97-AF65-F5344CB8AC3E}">
        <p14:creationId xmlns:p14="http://schemas.microsoft.com/office/powerpoint/2010/main" val="20179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47BD-4C90-436A-B1C9-FF159ABECF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3103ABA-1BB1-4E99-8747-9DA91B417646}"/>
              </a:ext>
            </a:extLst>
          </p:cNvPr>
          <p:cNvSpPr>
            <a:spLocks noGrp="1"/>
          </p:cNvSpPr>
          <p:nvPr>
            <p:ph idx="1"/>
          </p:nvPr>
        </p:nvSpPr>
        <p:spPr/>
        <p:txBody>
          <a:bodyPr/>
          <a:lstStyle/>
          <a:p>
            <a:r>
              <a:rPr lang="en-US" dirty="0">
                <a:highlight>
                  <a:srgbClr val="00FFFF"/>
                </a:highlight>
              </a:rPr>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249206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BEC9-4990-4CC3-B196-3465DDAAD69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D8CAEEC0-C46C-4FC5-9C31-83412615E8FC}"/>
              </a:ext>
            </a:extLst>
          </p:cNvPr>
          <p:cNvSpPr>
            <a:spLocks noGrp="1"/>
          </p:cNvSpPr>
          <p:nvPr>
            <p:ph idx="1"/>
          </p:nvPr>
        </p:nvSpPr>
        <p:spPr/>
        <p:txBody>
          <a:bodyPr/>
          <a:lstStyle/>
          <a:p>
            <a:r>
              <a:rPr lang="en-US" dirty="0">
                <a:highlight>
                  <a:srgbClr val="00FFFF"/>
                </a:highlight>
              </a:rPr>
              <a:t> Discuss any difficulties that arose, and how you dealt with them</a:t>
            </a:r>
          </a:p>
          <a:p>
            <a:r>
              <a:rPr lang="en-US" dirty="0">
                <a:highlight>
                  <a:srgbClr val="00FFFF"/>
                </a:highlight>
              </a:rPr>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23744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E9C4-DAF2-4DF9-9338-1BF84E8FF696}"/>
              </a:ext>
            </a:extLst>
          </p:cNvPr>
          <p:cNvSpPr>
            <a:spLocks noGrp="1"/>
          </p:cNvSpPr>
          <p:nvPr>
            <p:ph type="title"/>
          </p:nvPr>
        </p:nvSpPr>
        <p:spPr/>
        <p:txBody>
          <a:bodyPr/>
          <a:lstStyle/>
          <a:p>
            <a:r>
              <a:rPr lang="en-US" dirty="0"/>
              <a:t>Questions?</a:t>
            </a:r>
          </a:p>
        </p:txBody>
      </p:sp>
      <p:sp>
        <p:nvSpPr>
          <p:cNvPr id="4" name="Rectangle 3">
            <a:extLst>
              <a:ext uri="{FF2B5EF4-FFF2-40B4-BE49-F238E27FC236}">
                <a16:creationId xmlns:a16="http://schemas.microsoft.com/office/drawing/2014/main" id="{F3E9A790-8CE6-4044-8628-A5460BA8D924}"/>
              </a:ext>
            </a:extLst>
          </p:cNvPr>
          <p:cNvSpPr/>
          <p:nvPr/>
        </p:nvSpPr>
        <p:spPr>
          <a:xfrm>
            <a:off x="4152900" y="2657474"/>
            <a:ext cx="4229100" cy="400110"/>
          </a:xfrm>
          <a:prstGeom prst="rect">
            <a:avLst/>
          </a:prstGeom>
        </p:spPr>
        <p:txBody>
          <a:bodyPr wrap="square">
            <a:spAutoFit/>
          </a:bodyPr>
          <a:lstStyle/>
          <a:p>
            <a:r>
              <a:rPr lang="en-US" sz="2000" dirty="0"/>
              <a:t>* Open-floor Q&amp;A with the audience</a:t>
            </a:r>
          </a:p>
        </p:txBody>
      </p:sp>
    </p:spTree>
    <p:extLst>
      <p:ext uri="{BB962C8B-B14F-4D97-AF65-F5344CB8AC3E}">
        <p14:creationId xmlns:p14="http://schemas.microsoft.com/office/powerpoint/2010/main" val="254404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708</TotalTime>
  <Words>473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Courier New</vt:lpstr>
      <vt:lpstr>Gill Sans MT</vt:lpstr>
      <vt:lpstr>Gallery</vt:lpstr>
      <vt:lpstr>Project1-team-pay-to-play  </vt:lpstr>
      <vt:lpstr>Motivation &amp; Summary</vt:lpstr>
      <vt:lpstr>Questions &amp; Data</vt:lpstr>
      <vt:lpstr>Data Cleanup &amp; exploration</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Based on player statistics and salary, does it pay off to pay players top dollar.</dc:title>
  <dc:creator>Robert Oppan</dc:creator>
  <cp:lastModifiedBy>Robert Oppan</cp:lastModifiedBy>
  <cp:revision>31</cp:revision>
  <dcterms:created xsi:type="dcterms:W3CDTF">2020-05-11T23:26:19Z</dcterms:created>
  <dcterms:modified xsi:type="dcterms:W3CDTF">2020-05-12T23:10:15Z</dcterms:modified>
</cp:coreProperties>
</file>