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5" r:id="rId3"/>
    <p:sldId id="287" r:id="rId4"/>
    <p:sldId id="277" r:id="rId5"/>
    <p:sldId id="278" r:id="rId6"/>
    <p:sldId id="270" r:id="rId7"/>
    <p:sldId id="272" r:id="rId8"/>
    <p:sldId id="279" r:id="rId9"/>
    <p:sldId id="280" r:id="rId10"/>
    <p:sldId id="275" r:id="rId11"/>
    <p:sldId id="281" r:id="rId12"/>
    <p:sldId id="282" r:id="rId13"/>
    <p:sldId id="283" r:id="rId14"/>
    <p:sldId id="284" r:id="rId15"/>
    <p:sldId id="286" r:id="rId16"/>
    <p:sldId id="28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57" autoAdjust="0"/>
    <p:restoredTop sz="94660"/>
  </p:normalViewPr>
  <p:slideViewPr>
    <p:cSldViewPr>
      <p:cViewPr varScale="1">
        <p:scale>
          <a:sx n="129" d="100"/>
          <a:sy n="129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5/15/20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harvnek/nba-team-stats-00-to-18" TargetMode="External"/><Relationship Id="rId2" Type="http://schemas.openxmlformats.org/officeDocument/2006/relationships/hyperlink" Target="https://www.basketball-reference.com/leagues/NBA_2018_per_game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“Pay to Play”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599"/>
            <a:ext cx="5486400" cy="1143001"/>
          </a:xfrm>
        </p:spPr>
        <p:txBody>
          <a:bodyPr>
            <a:normAutofit/>
          </a:bodyPr>
          <a:lstStyle/>
          <a:p>
            <a:r>
              <a:rPr lang="en-US" sz="1050" b="1" u="sng" dirty="0"/>
              <a:t>Group members:</a:t>
            </a:r>
          </a:p>
          <a:p>
            <a:r>
              <a:rPr lang="en-US" sz="1050" dirty="0"/>
              <a:t>Dino Molina</a:t>
            </a:r>
          </a:p>
          <a:p>
            <a:r>
              <a:rPr lang="en-US" sz="1050" dirty="0"/>
              <a:t>Robert </a:t>
            </a:r>
            <a:r>
              <a:rPr lang="en-US" sz="1050" dirty="0" err="1"/>
              <a:t>Oppan</a:t>
            </a:r>
            <a:endParaRPr lang="en-US" sz="1050" dirty="0"/>
          </a:p>
          <a:p>
            <a:r>
              <a:rPr lang="en-US" sz="1050" dirty="0"/>
              <a:t>Kevin Williamson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E18B-836F-4DC6-96ED-D4DCE7B1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 – Is there a correlation between the play of highly paid players and team wins?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02AB-88E9-49A5-A7B7-9D60EC510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9038" y="1930707"/>
            <a:ext cx="3779520" cy="3936693"/>
          </a:xfrm>
        </p:spPr>
        <p:txBody>
          <a:bodyPr>
            <a:normAutofit/>
          </a:bodyPr>
          <a:lstStyle/>
          <a:p>
            <a:r>
              <a:rPr lang="en-US" sz="2000" dirty="0"/>
              <a:t>Based on wins and salary rankings there is no strong correlation between wins and salary</a:t>
            </a:r>
          </a:p>
          <a:p>
            <a:r>
              <a:rPr lang="en-US" sz="2000" dirty="0"/>
              <a:t>Boston, Cleveland, and Utah have generated more wins with lower salaries</a:t>
            </a:r>
          </a:p>
          <a:p>
            <a:r>
              <a:rPr lang="en-US" sz="2000" dirty="0"/>
              <a:t>Washington and Charlotte have high payrolls with underperforming results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8CC43AE-502F-4A08-AF39-62E13570B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854508"/>
            <a:ext cx="8046720" cy="401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9F560E7-4248-416D-BF83-AC515691D2D1}"/>
              </a:ext>
            </a:extLst>
          </p:cNvPr>
          <p:cNvSpPr/>
          <p:nvPr/>
        </p:nvSpPr>
        <p:spPr>
          <a:xfrm>
            <a:off x="2259624" y="4472352"/>
            <a:ext cx="182880" cy="1828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FC5D48-5F81-4501-BA7B-0C03A60571E2}"/>
              </a:ext>
            </a:extLst>
          </p:cNvPr>
          <p:cNvSpPr/>
          <p:nvPr/>
        </p:nvSpPr>
        <p:spPr>
          <a:xfrm>
            <a:off x="1283972" y="3498168"/>
            <a:ext cx="182880" cy="1828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52523F-5088-4CB8-A749-EB3A6ACC3002}"/>
              </a:ext>
            </a:extLst>
          </p:cNvPr>
          <p:cNvSpPr/>
          <p:nvPr/>
        </p:nvSpPr>
        <p:spPr>
          <a:xfrm>
            <a:off x="1752600" y="3401156"/>
            <a:ext cx="182880" cy="1828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8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E18B-836F-4DC6-96ED-D4DCE7B1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3 – What’s the relationship between wins, salary, and performance?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7DB2AFF-E044-4E50-8275-1F52BEA12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88219"/>
            <a:ext cx="5257800" cy="571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DD49A2-47EE-4662-A84A-088734EEE8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the most part, teams that do not carry high salaries also do not have players with high PER</a:t>
            </a:r>
          </a:p>
          <a:p>
            <a:r>
              <a:rPr lang="en-US" dirty="0"/>
              <a:t>Outliers once again are Charlotte and Washington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AA3D0-A755-4DF4-B9F6-248DF3B934A5}"/>
              </a:ext>
            </a:extLst>
          </p:cNvPr>
          <p:cNvSpPr/>
          <p:nvPr/>
        </p:nvSpPr>
        <p:spPr>
          <a:xfrm>
            <a:off x="6781800" y="4038600"/>
            <a:ext cx="5257800" cy="2651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EDFF-336B-4119-9AF0-9DBA9089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7B86-A041-41D5-8A9B-17A2D208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Compared multiple data sources and what could be obstacles that would prevent us merging the data</a:t>
            </a:r>
          </a:p>
          <a:p>
            <a:pPr lvl="1"/>
            <a:r>
              <a:rPr lang="en-US" dirty="0"/>
              <a:t>Names</a:t>
            </a:r>
          </a:p>
          <a:p>
            <a:pPr lvl="2"/>
            <a:r>
              <a:rPr lang="en-US" sz="2000" dirty="0"/>
              <a:t>Suffixes (Tim Hardaway Jr. to Tim Hardaway)</a:t>
            </a:r>
          </a:p>
          <a:p>
            <a:pPr lvl="2"/>
            <a:r>
              <a:rPr lang="en-US" sz="2000" dirty="0"/>
              <a:t>Symbols in names ( CJ to C.J., </a:t>
            </a:r>
            <a:r>
              <a:rPr lang="en-US" sz="2000" dirty="0" err="1"/>
              <a:t>Jokić</a:t>
            </a:r>
            <a:r>
              <a:rPr lang="en-US" sz="2000" dirty="0"/>
              <a:t> to Jokic )</a:t>
            </a:r>
          </a:p>
          <a:p>
            <a:r>
              <a:rPr lang="en-US" sz="2000" dirty="0"/>
              <a:t>Ruled out bottom quartile games played (Player needed to play a minimum of 30 games)</a:t>
            </a:r>
          </a:p>
          <a:p>
            <a:pPr lvl="1"/>
            <a:r>
              <a:rPr lang="en-US" dirty="0"/>
              <a:t>Help mitigate the analysis of injured players and benchwarmers</a:t>
            </a:r>
          </a:p>
          <a:p>
            <a:pPr lvl="1"/>
            <a:r>
              <a:rPr lang="en-US" dirty="0"/>
              <a:t>Help eliminate elite / expensive players who did not impact a considerable percentage of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EDFF-336B-4119-9AF0-9DBA9089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7B86-A041-41D5-8A9B-17A2D208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Appended an abbreviated team label via excel manipulation</a:t>
            </a:r>
          </a:p>
          <a:p>
            <a:pPr lvl="1"/>
            <a:r>
              <a:rPr lang="en-US" sz="1800" dirty="0"/>
              <a:t>Quick method for this dataset</a:t>
            </a:r>
          </a:p>
          <a:p>
            <a:r>
              <a:rPr lang="en-US" sz="1800" dirty="0"/>
              <a:t>Planned on leveraging ESPN API for data, which included calculated player rating to leverage</a:t>
            </a:r>
          </a:p>
          <a:p>
            <a:pPr lvl="1"/>
            <a:r>
              <a:rPr lang="en-US" sz="1800" dirty="0"/>
              <a:t>Public sharing of API discontinued (August 26, 2014)</a:t>
            </a:r>
          </a:p>
          <a:p>
            <a:pPr marL="274320" lvl="1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EDFF-336B-4119-9AF0-9DBA9089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7B86-A041-41D5-8A9B-17A2D208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Determining what games played cut off should be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 err="1"/>
              <a:t>Groupby</a:t>
            </a:r>
            <a:r>
              <a:rPr lang="en-US" sz="1800" dirty="0"/>
              <a:t> functions helped with multiple analysis to determine useful and unusable data sets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Ranking Team Wins, Salary, and PER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Provided a consistent scale that allowed us to put all three variables on the same graph</a:t>
            </a:r>
          </a:p>
          <a:p>
            <a:pPr marL="228600"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Gathered stats on the individual player </a:t>
            </a:r>
          </a:p>
          <a:p>
            <a:pPr marL="502920" lvl="2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Averages</a:t>
            </a:r>
          </a:p>
          <a:p>
            <a:pPr marL="502920" lvl="2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Quartile ranges</a:t>
            </a:r>
          </a:p>
          <a:p>
            <a:pPr marL="502920" lvl="2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Identify outliers</a:t>
            </a:r>
            <a:endParaRPr lang="en-US" sz="1400" dirty="0"/>
          </a:p>
          <a:p>
            <a:pPr marL="274320" lvl="1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5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EDFF-336B-4119-9AF0-9DBA9089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7B86-A041-41D5-8A9B-17A2D208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486D87-E679-6445-A64C-58CFDCE26CCC}"/>
              </a:ext>
            </a:extLst>
          </p:cNvPr>
          <p:cNvSpPr txBox="1">
            <a:spLocks/>
          </p:cNvSpPr>
          <p:nvPr/>
        </p:nvSpPr>
        <p:spPr>
          <a:xfrm>
            <a:off x="1219200" y="18288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NBA Players with a PER of ~ 20 or above have much higher leverage when negotiating salaries than their sub PER 20 peers.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Due to some players outperforming their peers, we recommend they demand an incentivized contract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i.e. Karl Anthony Towns, Joel </a:t>
            </a:r>
            <a:r>
              <a:rPr lang="en-US" sz="1800" dirty="0" err="1"/>
              <a:t>Embiid</a:t>
            </a:r>
            <a:endParaRPr lang="en-US" sz="1800" dirty="0"/>
          </a:p>
          <a:p>
            <a:pPr marL="27432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Higher efficiency performance players also influenced wins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i.e. Karl Anthony Towns was responsible for 21.2% of the Minnesota Timberwolves’ efficiency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  <a:p>
            <a:pPr marL="274320" lvl="1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EDFF-336B-4119-9AF0-9DBA9089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7B86-A041-41D5-8A9B-17A2D208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Given more time: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Examine pre/post contract performance amongst veteran players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Do players experience a spike in performance during the last year of their current contract?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Do players live up to the contract increase from a performance perspective? </a:t>
            </a:r>
          </a:p>
          <a:p>
            <a:pPr marL="54864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Study multi year trends for players and teams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Trends in performance decline tolerance among NBA rosters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Sustained excellence trends amongst the lower salary ranked teams with high efficiency</a:t>
            </a:r>
          </a:p>
          <a:p>
            <a:pPr marL="274320" lvl="1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  <a:hlinkClick r:id="rId2"/>
              </a:rPr>
              <a:t>2017-18 NBA Player Stats: Per Game | Basketball-Reference.com</a:t>
            </a:r>
            <a:endParaRPr lang="en-US" dirty="0">
              <a:highlight>
                <a:srgbClr val="00FFFF"/>
              </a:highlight>
            </a:endParaRPr>
          </a:p>
          <a:p>
            <a:r>
              <a:rPr lang="en-US" dirty="0">
                <a:highlight>
                  <a:srgbClr val="00FFFF"/>
                </a:highlight>
                <a:hlinkClick r:id="rId3"/>
              </a:rPr>
              <a:t>https://www.kaggle.com/mharvnek/nba-team-stats-00-to-18</a:t>
            </a:r>
            <a:endParaRPr lang="en-US" u="sng" dirty="0">
              <a:highlight>
                <a:srgbClr val="00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NBA players are highly paid in today’s league. We wanted to determine based 2017-2018 player statistics, is it worth paying NBA players top dollar.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highest NBA player salary in 2017-2018 was Golden State Warriors guard Steph Curry at $34,682,550. The Warriors team salary was $42,363,018 in 2000-2001.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114532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Key Stats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1B935-F447-44F3-9322-6467AD475FFE}"/>
              </a:ext>
            </a:extLst>
          </p:cNvPr>
          <p:cNvSpPr txBox="1"/>
          <p:nvPr/>
        </p:nvSpPr>
        <p:spPr>
          <a:xfrm>
            <a:off x="914400" y="1981200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Average NBA salaries: ~ $7,900,000</a:t>
            </a:r>
          </a:p>
          <a:p>
            <a:pPr>
              <a:spcAft>
                <a:spcPts val="600"/>
              </a:spcAft>
            </a:pPr>
            <a:r>
              <a:rPr lang="en-US" dirty="0"/>
              <a:t>Top 25% Salaries: ~ $12,300,000 &amp; above</a:t>
            </a:r>
          </a:p>
          <a:p>
            <a:pPr>
              <a:spcAft>
                <a:spcPts val="600"/>
              </a:spcAft>
            </a:pPr>
            <a:r>
              <a:rPr lang="en-US" dirty="0"/>
              <a:t>Bottom 25% Salaries: ~ $1,900,00 &amp; below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D0C7B-E88B-4D15-8BDF-4C6B31A8D812}"/>
              </a:ext>
            </a:extLst>
          </p:cNvPr>
          <p:cNvSpPr txBox="1"/>
          <p:nvPr/>
        </p:nvSpPr>
        <p:spPr>
          <a:xfrm>
            <a:off x="914400" y="4497758"/>
            <a:ext cx="571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Average Player Efficiency Rating (PER): ~ 11.67</a:t>
            </a:r>
          </a:p>
          <a:p>
            <a:pPr>
              <a:spcAft>
                <a:spcPts val="600"/>
              </a:spcAft>
            </a:pPr>
            <a:r>
              <a:rPr lang="en-US" dirty="0"/>
              <a:t>Top 25% PER: ~ 14.9</a:t>
            </a:r>
          </a:p>
          <a:p>
            <a:pPr>
              <a:spcAft>
                <a:spcPts val="600"/>
              </a:spcAft>
            </a:pPr>
            <a:r>
              <a:rPr lang="en-US" dirty="0"/>
              <a:t>Bottom 25% PER: ~ 7.1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C74F80C-78D8-4315-A1B1-6048323C8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62509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2B17F75-3E34-486D-93BA-6A86636F0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62400"/>
            <a:ext cx="3638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52388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Salary Distribution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1B935-F447-44F3-9322-6467AD475FFE}"/>
              </a:ext>
            </a:extLst>
          </p:cNvPr>
          <p:cNvSpPr txBox="1"/>
          <p:nvPr/>
        </p:nvSpPr>
        <p:spPr>
          <a:xfrm>
            <a:off x="914400" y="1981200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2017-2018 season the majority of NBA players were paid between $0 – 5mil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Very few players make above $20mil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6DE432-7A5C-4184-86C0-747F24820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6629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0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Question 1 – How do we measure a player’s performance against their peers?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1B935-F447-44F3-9322-6467AD475FFE}"/>
              </a:ext>
            </a:extLst>
          </p:cNvPr>
          <p:cNvSpPr txBox="1"/>
          <p:nvPr/>
        </p:nvSpPr>
        <p:spPr>
          <a:xfrm>
            <a:off x="914400" y="1981200"/>
            <a:ext cx="100584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Based on our research players are measured using a player efficiency rating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Points + Rebound + Assist + Steals + Blocks – Missed Field Goals – Missed Free Throws – Turnovers / Games Played = Player Efficiency Rating (PER)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Once their PER was calculated we compared it to their salaries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C5EA8E1-E63A-4902-9EEF-ABE6931D3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796" y="822081"/>
            <a:ext cx="6949440" cy="476636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/>
          <a:p>
            <a:r>
              <a:rPr lang="en-US" dirty="0"/>
              <a:t>Findings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Players with a PER of ~20 are paid higher than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Salaries vary greatly with a PER under ~20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C8DD4-D703-40AB-A1EC-FBAE75AE1CA7}"/>
              </a:ext>
            </a:extLst>
          </p:cNvPr>
          <p:cNvSpPr/>
          <p:nvPr/>
        </p:nvSpPr>
        <p:spPr>
          <a:xfrm>
            <a:off x="4267200" y="914400"/>
            <a:ext cx="27432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7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52388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Top 20 Highest Paid Players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1B935-F447-44F3-9322-6467AD475FFE}"/>
              </a:ext>
            </a:extLst>
          </p:cNvPr>
          <p:cNvSpPr txBox="1"/>
          <p:nvPr/>
        </p:nvSpPr>
        <p:spPr>
          <a:xfrm>
            <a:off x="914400" y="1981200"/>
            <a:ext cx="54864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the most part top salary players are holding their end of the bargain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20% of the Top 20 % are underperforming: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Paul Millsap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Carmelo Anthony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C.J. McCollum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Otto Porter</a:t>
            </a:r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D4A4471-30E1-4851-B870-3D54D611F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03413"/>
              </p:ext>
            </p:extLst>
          </p:nvPr>
        </p:nvGraphicFramePr>
        <p:xfrm>
          <a:off x="7010400" y="1219200"/>
          <a:ext cx="4114800" cy="4571994"/>
        </p:xfrm>
        <a:graphic>
          <a:graphicData uri="http://schemas.openxmlformats.org/drawingml/2006/table">
            <a:tbl>
              <a:tblPr/>
              <a:tblGrid>
                <a:gridCol w="290147">
                  <a:extLst>
                    <a:ext uri="{9D8B030D-6E8A-4147-A177-3AD203B41FA5}">
                      <a16:colId xmlns:a16="http://schemas.microsoft.com/office/drawing/2014/main" val="1736350436"/>
                    </a:ext>
                  </a:extLst>
                </a:gridCol>
                <a:gridCol w="1661745">
                  <a:extLst>
                    <a:ext uri="{9D8B030D-6E8A-4147-A177-3AD203B41FA5}">
                      <a16:colId xmlns:a16="http://schemas.microsoft.com/office/drawing/2014/main" val="2348562042"/>
                    </a:ext>
                  </a:extLst>
                </a:gridCol>
                <a:gridCol w="1186962">
                  <a:extLst>
                    <a:ext uri="{9D8B030D-6E8A-4147-A177-3AD203B41FA5}">
                      <a16:colId xmlns:a16="http://schemas.microsoft.com/office/drawing/2014/main" val="4281086404"/>
                    </a:ext>
                  </a:extLst>
                </a:gridCol>
                <a:gridCol w="975946">
                  <a:extLst>
                    <a:ext uri="{9D8B030D-6E8A-4147-A177-3AD203B41FA5}">
                      <a16:colId xmlns:a16="http://schemas.microsoft.com/office/drawing/2014/main" val="1933162725"/>
                    </a:ext>
                  </a:extLst>
                </a:gridCol>
              </a:tblGrid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#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Player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Salary (mil.)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PER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298503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Stephen Curry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34,682,550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27.5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3050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LeBron James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33,285,709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32.7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923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3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Paul Millsap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31,269,231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16.7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68418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4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Kyle Lowry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28,703,704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20.4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662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5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Russell Westbrook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28,530,608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29.6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201819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6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James Harden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28,299,399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30.2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03386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7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DeMar DeRozan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27,739,975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20.5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26171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8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Al Horford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27,734,405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19.1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39234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9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Carmelo Anthony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26,243,760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13.7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138655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10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Damian Lillard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26,153,057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25.2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92316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11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Jrue Holiday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25,686,667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20.8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717538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12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Kevin Durant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25,000,000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28.8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308908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13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Otto Porter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24,773,250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18.1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4143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14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Chris Paul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24,599,495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23.8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159111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15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C.J. McCollum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23,962,573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17.4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08625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16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Anthony Davis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23,775,506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32.9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85060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17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Bradley Beal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23,775,506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19.8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17491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18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Andre Drummond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23,775,506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27.2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448144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19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Hassan Whiteside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23,775,506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21.2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97529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</a:t>
                      </a:r>
                    </a:p>
                  </a:txBody>
                  <a:tcPr marL="3566" marR="3566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Dwight Howard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23,500,000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21.9</a:t>
                      </a:r>
                    </a:p>
                  </a:txBody>
                  <a:tcPr marL="3566" marR="85584" marT="35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2376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6C890E5-BD83-4022-B929-929B752B7A05}"/>
              </a:ext>
            </a:extLst>
          </p:cNvPr>
          <p:cNvSpPr txBox="1"/>
          <p:nvPr/>
        </p:nvSpPr>
        <p:spPr>
          <a:xfrm>
            <a:off x="8229600" y="5758956"/>
            <a:ext cx="225962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Average PER: 23.4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5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52388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Top Players at a Bargain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1B935-F447-44F3-9322-6467AD475FFE}"/>
              </a:ext>
            </a:extLst>
          </p:cNvPr>
          <p:cNvSpPr txBox="1"/>
          <p:nvPr/>
        </p:nvSpPr>
        <p:spPr>
          <a:xfrm>
            <a:off x="914400" y="1981200"/>
            <a:ext cx="54864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 players outperforming PER of the Top 20 Highest Paid Players: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Karl-Anthony Towns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Ben Simmons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Joel Embiid</a:t>
            </a:r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92B3EE-13C2-499B-9268-99DACB3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24857"/>
              </p:ext>
            </p:extLst>
          </p:nvPr>
        </p:nvGraphicFramePr>
        <p:xfrm>
          <a:off x="7315200" y="1600200"/>
          <a:ext cx="4127500" cy="2209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11633005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0835615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76899439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894530523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#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Player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Salary (mil.)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PER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903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Lou Williams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7,000,000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18.5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16794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Karl-Anthony Towns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6,216,840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29.1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7378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Ben Simmons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6,168,840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23.9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5067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Joel Embiid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6,100,266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25.4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14944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Aaron Gordon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5,504,420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18.2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6752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Julius Randle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4,149,242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18.7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5895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Tyreke Evans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3,290,000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19.4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469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Clint Capela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2,334,520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22.2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46888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Devin Booker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2,319,360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19.9</a:t>
                      </a:r>
                    </a:p>
                  </a:txBody>
                  <a:tcPr marL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03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981</Words>
  <Application>Microsoft Macintosh PowerPoint</Application>
  <PresentationFormat>Widescreen</PresentationFormat>
  <Paragraphs>219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Franklin Gothic Medium</vt:lpstr>
      <vt:lpstr>Impact</vt:lpstr>
      <vt:lpstr>Basketball 16x9</vt:lpstr>
      <vt:lpstr>Team “Pay to Play”</vt:lpstr>
      <vt:lpstr>Motivation &amp; Summary</vt:lpstr>
      <vt:lpstr>Fun Fact</vt:lpstr>
      <vt:lpstr>Key Stats</vt:lpstr>
      <vt:lpstr>Salary Distribution </vt:lpstr>
      <vt:lpstr>Question 1 – How do we measure a player’s performance against their peers?</vt:lpstr>
      <vt:lpstr>Findings</vt:lpstr>
      <vt:lpstr>Top 20 Highest Paid Players </vt:lpstr>
      <vt:lpstr>Top Players at a Bargain </vt:lpstr>
      <vt:lpstr>Question 2 – Is there a correlation between the play of highly paid players and team wins?</vt:lpstr>
      <vt:lpstr>Question 3 – What’s the relationship between wins, salary, and performance?</vt:lpstr>
      <vt:lpstr>Data Cleanup</vt:lpstr>
      <vt:lpstr>Data Problems</vt:lpstr>
      <vt:lpstr>Data Analysis</vt:lpstr>
      <vt:lpstr>Discussion</vt:lpstr>
      <vt:lpstr>Post Mortem</vt:lpstr>
      <vt:lpstr>Data Sources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1-team-pay-to-play</dc:title>
  <dc:creator>dinomolina79@gmail.com</dc:creator>
  <cp:lastModifiedBy>Williamson, Kevin</cp:lastModifiedBy>
  <cp:revision>31</cp:revision>
  <dcterms:created xsi:type="dcterms:W3CDTF">2020-05-15T00:49:56Z</dcterms:created>
  <dcterms:modified xsi:type="dcterms:W3CDTF">2020-05-15T22:38:43Z</dcterms:modified>
</cp:coreProperties>
</file>