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77" r:id="rId7"/>
    <p:sldId id="262" r:id="rId8"/>
    <p:sldId id="263" r:id="rId9"/>
    <p:sldId id="268" r:id="rId10"/>
    <p:sldId id="270" r:id="rId11"/>
    <p:sldId id="272" r:id="rId12"/>
    <p:sldId id="276" r:id="rId13"/>
    <p:sldId id="273" r:id="rId14"/>
    <p:sldId id="275"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Open Sans" panose="020B0606030504020204" pitchFamily="34" charset="0"/>
      <p:regular r:id="rId21"/>
      <p:bold r:id="rId22"/>
      <p:italic r:id="rId23"/>
      <p:boldItalic r:id="rId24"/>
    </p:embeddedFont>
    <p:embeddedFont>
      <p:font typeface="Raleway" pitchFamily="2" charset="77"/>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D009751-46C6-49F4-9D35-26E4FC808BAF}">
  <a:tblStyle styleId="{AD009751-46C6-49F4-9D35-26E4FC808B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26"/>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Shape 2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6" name="Shape 22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9D78F5E7-4449-881F-5447-D74E437A8751}"/>
            </a:ext>
          </a:extLst>
        </p:cNvPr>
        <p:cNvGrpSpPr/>
        <p:nvPr/>
      </p:nvGrpSpPr>
      <p:grpSpPr>
        <a:xfrm>
          <a:off x="0" y="0"/>
          <a:ext cx="0" cy="0"/>
          <a:chOff x="0" y="0"/>
          <a:chExt cx="0" cy="0"/>
        </a:xfrm>
      </p:grpSpPr>
      <p:sp>
        <p:nvSpPr>
          <p:cNvPr id="204" name="Shape 204">
            <a:extLst>
              <a:ext uri="{FF2B5EF4-FFF2-40B4-BE49-F238E27FC236}">
                <a16:creationId xmlns:a16="http://schemas.microsoft.com/office/drawing/2014/main" id="{95005C7E-51B1-19D8-C2A6-E9DAFA8ED2C9}"/>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a:extLst>
              <a:ext uri="{FF2B5EF4-FFF2-40B4-BE49-F238E27FC236}">
                <a16:creationId xmlns:a16="http://schemas.microsoft.com/office/drawing/2014/main" id="{E5877F97-B40E-82AA-AB86-C9CCB0B122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051719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1" name="Shape 23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2" name="Shape 24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0" name="Shape 16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Shape 1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6" name="Shape 1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77" name="Shape 77"/>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Shape 78"/>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300"/>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0" y="1343771"/>
            <a:ext cx="9144000" cy="2687541"/>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US" b="0" i="0" dirty="0">
                <a:solidFill>
                  <a:srgbClr val="212121"/>
                </a:solidFill>
                <a:effectLst/>
                <a:latin typeface="Open Sans" panose="020B0606030504020204" pitchFamily="34" charset="0"/>
              </a:rPr>
              <a:t>Taha </a:t>
            </a:r>
            <a:r>
              <a:rPr lang="en-US" b="0" i="0" dirty="0" err="1">
                <a:solidFill>
                  <a:srgbClr val="212121"/>
                </a:solidFill>
                <a:effectLst/>
                <a:latin typeface="Open Sans" panose="020B0606030504020204" pitchFamily="34" charset="0"/>
              </a:rPr>
              <a:t>Abdelwahab</a:t>
            </a:r>
            <a:r>
              <a:rPr lang="en-US" b="0" i="0" dirty="0">
                <a:solidFill>
                  <a:srgbClr val="212121"/>
                </a:solidFill>
                <a:effectLst/>
                <a:latin typeface="Open Sans" panose="020B0606030504020204" pitchFamily="34" charset="0"/>
              </a:rPr>
              <a:t> Amin Elsayed, </a:t>
            </a:r>
            <a:br>
              <a:rPr lang="en-US" b="0" i="0" dirty="0">
                <a:solidFill>
                  <a:srgbClr val="212121"/>
                </a:solidFill>
                <a:effectLst/>
                <a:latin typeface="Open Sans" panose="020B0606030504020204" pitchFamily="34" charset="0"/>
              </a:rPr>
            </a:br>
            <a:r>
              <a:rPr lang="en-US" b="0" i="0" dirty="0" err="1">
                <a:solidFill>
                  <a:srgbClr val="212121"/>
                </a:solidFill>
                <a:effectLst/>
                <a:latin typeface="Open Sans" panose="020B0606030504020204" pitchFamily="34" charset="0"/>
              </a:rPr>
              <a:t>Beabkal</a:t>
            </a:r>
            <a:r>
              <a:rPr lang="en-US" b="0" i="0" dirty="0">
                <a:solidFill>
                  <a:srgbClr val="212121"/>
                </a:solidFill>
                <a:effectLst/>
                <a:latin typeface="Open Sans" panose="020B0606030504020204" pitchFamily="34" charset="0"/>
              </a:rPr>
              <a:t> </a:t>
            </a:r>
            <a:r>
              <a:rPr lang="en-US" b="0" i="0" dirty="0" err="1">
                <a:solidFill>
                  <a:srgbClr val="212121"/>
                </a:solidFill>
                <a:effectLst/>
                <a:latin typeface="Open Sans" panose="020B0606030504020204" pitchFamily="34" charset="0"/>
              </a:rPr>
              <a:t>Yigezu</a:t>
            </a:r>
            <a:r>
              <a:rPr lang="en-US" b="0" i="0" dirty="0">
                <a:solidFill>
                  <a:srgbClr val="212121"/>
                </a:solidFill>
                <a:effectLst/>
                <a:latin typeface="Open Sans" panose="020B0606030504020204" pitchFamily="34" charset="0"/>
              </a:rPr>
              <a:t> Eshete</a:t>
            </a:r>
            <a:br>
              <a:rPr lang="en-US" b="0" i="0" dirty="0">
                <a:solidFill>
                  <a:srgbClr val="212121"/>
                </a:solidFill>
                <a:effectLst/>
                <a:latin typeface="Open Sans" panose="020B0606030504020204" pitchFamily="34" charset="0"/>
              </a:rPr>
            </a:br>
            <a:r>
              <a:rPr lang="en-US" b="0" i="0" dirty="0">
                <a:solidFill>
                  <a:srgbClr val="212121"/>
                </a:solidFill>
                <a:effectLst/>
                <a:latin typeface="Open Sans" panose="020B0606030504020204" pitchFamily="34" charset="0"/>
              </a:rPr>
              <a:t> Dilshod </a:t>
            </a:r>
            <a:r>
              <a:rPr lang="en-US" b="0" i="0" dirty="0" err="1">
                <a:solidFill>
                  <a:srgbClr val="212121"/>
                </a:solidFill>
                <a:effectLst/>
                <a:latin typeface="Open Sans" panose="020B0606030504020204" pitchFamily="34" charset="0"/>
              </a:rPr>
              <a:t>Turopovich</a:t>
            </a:r>
            <a:r>
              <a:rPr lang="en-US" b="0" i="0" dirty="0">
                <a:solidFill>
                  <a:srgbClr val="212121"/>
                </a:solidFill>
                <a:effectLst/>
                <a:latin typeface="Open Sans" panose="020B0606030504020204" pitchFamily="34" charset="0"/>
              </a:rPr>
              <a:t> Inomov</a:t>
            </a:r>
            <a:endParaRPr dirty="0"/>
          </a:p>
        </p:txBody>
      </p:sp>
      <p:sp>
        <p:nvSpPr>
          <p:cNvPr id="87" name="Shape 87"/>
          <p:cNvSpPr txBox="1">
            <a:spLocks noGrp="1"/>
          </p:cNvSpPr>
          <p:nvPr>
            <p:ph type="subTitle" idx="1"/>
          </p:nvPr>
        </p:nvSpPr>
        <p:spPr>
          <a:xfrm>
            <a:off x="729450" y="4157027"/>
            <a:ext cx="7688100" cy="541200"/>
          </a:xfrm>
          <a:prstGeom prst="rect">
            <a:avLst/>
          </a:prstGeom>
        </p:spPr>
        <p:txBody>
          <a:bodyPr spcFirstLastPara="1" wrap="square" lIns="91425" tIns="91425" rIns="91425" bIns="91425" anchor="t" anchorCtr="0">
            <a:noAutofit/>
          </a:bodyPr>
          <a:lstStyle/>
          <a:p>
            <a:pPr marL="0" lvl="0" indent="0" algn="ctr">
              <a:spcBef>
                <a:spcPts val="0"/>
              </a:spcBef>
              <a:spcAft>
                <a:spcPts val="0"/>
              </a:spcAft>
              <a:buNone/>
            </a:pPr>
            <a:r>
              <a:rPr lang="en-GB" dirty="0"/>
              <a:t>A project on Spark-Streaming, Flume, HBase, Hive, Impala, and Kafka.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a:spLocks noGrp="1"/>
          </p:cNvSpPr>
          <p:nvPr>
            <p:ph type="title"/>
          </p:nvPr>
        </p:nvSpPr>
        <p:spPr>
          <a:xfrm>
            <a:off x="672700" y="2136824"/>
            <a:ext cx="7688700" cy="17513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Part 2</a:t>
            </a:r>
            <a:endParaRPr dirty="0"/>
          </a:p>
          <a:p>
            <a:pPr marL="0" lvl="0" indent="0" rtl="0">
              <a:spcBef>
                <a:spcPts val="0"/>
              </a:spcBef>
              <a:spcAft>
                <a:spcPts val="0"/>
              </a:spcAft>
              <a:buNone/>
            </a:pPr>
            <a:r>
              <a:rPr lang="en-GB" dirty="0"/>
              <a:t>- Apache Spark Streaming</a:t>
            </a:r>
            <a:br>
              <a:rPr lang="en-GB" dirty="0"/>
            </a:br>
            <a:r>
              <a:rPr lang="en-GB" dirty="0"/>
              <a:t>- HBase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 name="Shape 196">
            <a:extLst>
              <a:ext uri="{FF2B5EF4-FFF2-40B4-BE49-F238E27FC236}">
                <a16:creationId xmlns:a16="http://schemas.microsoft.com/office/drawing/2014/main" id="{2F7F50E4-EFA8-15CF-FA71-F86EDF94ECD8}"/>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Steps that we did to achieve part 2 goals:-</a:t>
            </a:r>
            <a:endParaRPr dirty="0"/>
          </a:p>
        </p:txBody>
      </p:sp>
      <p:sp>
        <p:nvSpPr>
          <p:cNvPr id="3" name="Shape 197">
            <a:extLst>
              <a:ext uri="{FF2B5EF4-FFF2-40B4-BE49-F238E27FC236}">
                <a16:creationId xmlns:a16="http://schemas.microsoft.com/office/drawing/2014/main" id="{61AD1C1E-D75C-19A3-A4FF-5883A585860F}"/>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GB" dirty="0"/>
              <a:t>Created maven project for using </a:t>
            </a:r>
            <a:r>
              <a:rPr lang="en-GB" dirty="0" err="1"/>
              <a:t>apache</a:t>
            </a:r>
            <a:r>
              <a:rPr lang="en-GB" dirty="0"/>
              <a:t> streaming and read real time data from </a:t>
            </a:r>
            <a:r>
              <a:rPr lang="en-GB" dirty="0" err="1"/>
              <a:t>kafka</a:t>
            </a:r>
            <a:r>
              <a:rPr lang="en-GB" dirty="0"/>
              <a:t> and store it into HBase</a:t>
            </a:r>
          </a:p>
          <a:p>
            <a:pPr lvl="0">
              <a:buAutoNum type="arabicPeriod"/>
            </a:pPr>
            <a:r>
              <a:rPr lang="en-US" dirty="0"/>
              <a:t>In </a:t>
            </a:r>
            <a:r>
              <a:rPr lang="en-US" dirty="0" err="1"/>
              <a:t>hbase</a:t>
            </a:r>
            <a:r>
              <a:rPr lang="en-US" dirty="0"/>
              <a:t> shell we created table  (create '</a:t>
            </a:r>
            <a:r>
              <a:rPr lang="en-US" dirty="0" err="1"/>
              <a:t>weather_data</a:t>
            </a:r>
            <a:r>
              <a:rPr lang="en-US" dirty="0"/>
              <a:t>', 'data’)</a:t>
            </a:r>
            <a:endParaRPr dirty="0"/>
          </a:p>
          <a:p>
            <a:pPr marL="457200" lvl="0" indent="-311150" rtl="0">
              <a:spcBef>
                <a:spcPts val="0"/>
              </a:spcBef>
              <a:spcAft>
                <a:spcPts val="0"/>
              </a:spcAft>
              <a:buSzPts val="1300"/>
              <a:buAutoNum type="arabicPeriod"/>
            </a:pPr>
            <a:r>
              <a:rPr lang="en-US" dirty="0"/>
              <a:t>Build and run maven project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3">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3">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3">
                                            <p:txEl>
                                              <p:pRg st="1" end="1"/>
                                            </p:txEl>
                                          </p:spTgt>
                                        </p:tgtEl>
                                        <p:attrNameLst>
                                          <p:attrName>ppt_w</p:attrName>
                                        </p:attrNameLst>
                                      </p:cBhvr>
                                      <p:tavLst>
                                        <p:tav tm="0">
                                          <p:val>
                                            <p:strVal val="#ppt_w"/>
                                          </p:val>
                                        </p:tav>
                                        <p:tav tm="100000">
                                          <p:val>
                                            <p:strVal val="0"/>
                                          </p:val>
                                        </p:tav>
                                      </p:tavLst>
                                    </p:anim>
                                    <p:anim calcmode="lin" valueType="num">
                                      <p:cBhvr additive="base">
                                        <p:cTn id="13" dur="1000"/>
                                        <p:tgtEl>
                                          <p:spTgt spid="3">
                                            <p:txEl>
                                              <p:pRg st="1" end="1"/>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3">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3" presetClass="exit" presetSubtype="32" fill="hold" nodeType="clickEffect">
                                  <p:stCondLst>
                                    <p:cond delay="0"/>
                                  </p:stCondLst>
                                  <p:childTnLst>
                                    <p:anim calcmode="lin" valueType="num">
                                      <p:cBhvr additive="base">
                                        <p:cTn id="18" dur="1000"/>
                                        <p:tgtEl>
                                          <p:spTgt spid="3">
                                            <p:txEl>
                                              <p:pRg st="2" end="2"/>
                                            </p:txEl>
                                          </p:spTgt>
                                        </p:tgtEl>
                                        <p:attrNameLst>
                                          <p:attrName>ppt_w</p:attrName>
                                        </p:attrNameLst>
                                      </p:cBhvr>
                                      <p:tavLst>
                                        <p:tav tm="0">
                                          <p:val>
                                            <p:strVal val="#ppt_w"/>
                                          </p:val>
                                        </p:tav>
                                        <p:tav tm="100000">
                                          <p:val>
                                            <p:strVal val="0"/>
                                          </p:val>
                                        </p:tav>
                                      </p:tavLst>
                                    </p:anim>
                                    <p:anim calcmode="lin" valueType="num">
                                      <p:cBhvr additive="base">
                                        <p:cTn id="19" dur="1000"/>
                                        <p:tgtEl>
                                          <p:spTgt spid="3">
                                            <p:txEl>
                                              <p:pRg st="2" end="2"/>
                                            </p:txEl>
                                          </p:spTgt>
                                        </p:tgtEl>
                                        <p:attrNameLst>
                                          <p:attrName>ppt_h</p:attrName>
                                        </p:attrNameLst>
                                      </p:cBhvr>
                                      <p:tavLst>
                                        <p:tav tm="0">
                                          <p:val>
                                            <p:strVal val="#ppt_h"/>
                                          </p:val>
                                        </p:tav>
                                        <p:tav tm="100000">
                                          <p:val>
                                            <p:strVal val="0"/>
                                          </p:val>
                                        </p:tav>
                                      </p:tavLst>
                                    </p:anim>
                                    <p:set>
                                      <p:cBhvr>
                                        <p:cTn id="20" dur="1" fill="hold">
                                          <p:stCondLst>
                                            <p:cond delay="1000"/>
                                          </p:stCondLst>
                                        </p:cTn>
                                        <p:tgtEl>
                                          <p:spTgt spid="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1218147D-1D13-7459-12D1-ED499CBDF5FC}"/>
            </a:ext>
          </a:extLst>
        </p:cNvPr>
        <p:cNvGrpSpPr/>
        <p:nvPr/>
      </p:nvGrpSpPr>
      <p:grpSpPr>
        <a:xfrm>
          <a:off x="0" y="0"/>
          <a:ext cx="0" cy="0"/>
          <a:chOff x="0" y="0"/>
          <a:chExt cx="0" cy="0"/>
        </a:xfrm>
      </p:grpSpPr>
      <p:sp>
        <p:nvSpPr>
          <p:cNvPr id="207" name="Shape 207">
            <a:extLst>
              <a:ext uri="{FF2B5EF4-FFF2-40B4-BE49-F238E27FC236}">
                <a16:creationId xmlns:a16="http://schemas.microsoft.com/office/drawing/2014/main" id="{4D44FB1C-CEA1-D45D-2560-8D606217B244}"/>
              </a:ext>
            </a:extLst>
          </p:cNvPr>
          <p:cNvSpPr txBox="1">
            <a:spLocks noGrp="1"/>
          </p:cNvSpPr>
          <p:nvPr>
            <p:ph type="title"/>
          </p:nvPr>
        </p:nvSpPr>
        <p:spPr>
          <a:xfrm>
            <a:off x="672700" y="2136824"/>
            <a:ext cx="7688700" cy="175136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Part 3</a:t>
            </a:r>
            <a:endParaRPr dirty="0"/>
          </a:p>
          <a:p>
            <a:pPr marL="0" lvl="0" indent="0" rtl="0">
              <a:spcBef>
                <a:spcPts val="0"/>
              </a:spcBef>
              <a:spcAft>
                <a:spcPts val="0"/>
              </a:spcAft>
              <a:buNone/>
            </a:pPr>
            <a:r>
              <a:rPr lang="en-GB" dirty="0"/>
              <a:t>- Hive</a:t>
            </a:r>
            <a:br>
              <a:rPr lang="en-GB" dirty="0"/>
            </a:br>
            <a:r>
              <a:rPr lang="en-GB" dirty="0"/>
              <a:t>- Impala</a:t>
            </a:r>
            <a:endParaRPr dirty="0"/>
          </a:p>
        </p:txBody>
      </p:sp>
    </p:spTree>
    <p:extLst>
      <p:ext uri="{BB962C8B-B14F-4D97-AF65-F5344CB8AC3E}">
        <p14:creationId xmlns:p14="http://schemas.microsoft.com/office/powerpoint/2010/main" val="737072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8" name="Shape 196">
            <a:extLst>
              <a:ext uri="{FF2B5EF4-FFF2-40B4-BE49-F238E27FC236}">
                <a16:creationId xmlns:a16="http://schemas.microsoft.com/office/drawing/2014/main" id="{C5DE99BA-993E-8BA9-EFEA-F77F6E408126}"/>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Steps that we did to achieve part 3 goals:</a:t>
            </a:r>
            <a:endParaRPr dirty="0"/>
          </a:p>
        </p:txBody>
      </p:sp>
      <p:sp>
        <p:nvSpPr>
          <p:cNvPr id="9" name="Shape 197">
            <a:extLst>
              <a:ext uri="{FF2B5EF4-FFF2-40B4-BE49-F238E27FC236}">
                <a16:creationId xmlns:a16="http://schemas.microsoft.com/office/drawing/2014/main" id="{70554D07-EF4B-81DD-2827-45B7DAB39222}"/>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GB" dirty="0"/>
              <a:t>In hive shell we create external table on base of </a:t>
            </a:r>
            <a:r>
              <a:rPr lang="en-GB" dirty="0" err="1"/>
              <a:t>hbase</a:t>
            </a:r>
            <a:r>
              <a:rPr lang="en-GB" dirty="0"/>
              <a:t> table</a:t>
            </a:r>
          </a:p>
          <a:p>
            <a:pPr marL="457200" lvl="0" indent="-311150" rtl="0">
              <a:spcBef>
                <a:spcPts val="0"/>
              </a:spcBef>
              <a:spcAft>
                <a:spcPts val="0"/>
              </a:spcAft>
              <a:buSzPts val="1300"/>
              <a:buAutoNum type="arabicPeriod"/>
            </a:pPr>
            <a:r>
              <a:rPr lang="en-GB" dirty="0"/>
              <a:t>In impala shell we can make </a:t>
            </a:r>
            <a:r>
              <a:rPr lang="en-GB" dirty="0" err="1"/>
              <a:t>sql</a:t>
            </a:r>
            <a:r>
              <a:rPr lang="en-GB" dirty="0"/>
              <a:t> query to see weather data which is update every 3 seconds.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9">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9">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9">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9">
                                            <p:txEl>
                                              <p:pRg st="1" end="1"/>
                                            </p:txEl>
                                          </p:spTgt>
                                        </p:tgtEl>
                                        <p:attrNameLst>
                                          <p:attrName>ppt_w</p:attrName>
                                        </p:attrNameLst>
                                      </p:cBhvr>
                                      <p:tavLst>
                                        <p:tav tm="0">
                                          <p:val>
                                            <p:strVal val="#ppt_w"/>
                                          </p:val>
                                        </p:tav>
                                        <p:tav tm="100000">
                                          <p:val>
                                            <p:strVal val="0"/>
                                          </p:val>
                                        </p:tav>
                                      </p:tavLst>
                                    </p:anim>
                                    <p:anim calcmode="lin" valueType="num">
                                      <p:cBhvr additive="base">
                                        <p:cTn id="13" dur="1000"/>
                                        <p:tgtEl>
                                          <p:spTgt spid="9">
                                            <p:txEl>
                                              <p:pRg st="1" end="1"/>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9">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Shape 244"/>
          <p:cNvSpPr txBox="1">
            <a:spLocks noGrp="1"/>
          </p:cNvSpPr>
          <p:nvPr>
            <p:ph type="title"/>
          </p:nvPr>
        </p:nvSpPr>
        <p:spPr>
          <a:xfrm>
            <a:off x="727650" y="5685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Thank you !</a:t>
            </a:r>
            <a:endParaRPr/>
          </a:p>
        </p:txBody>
      </p:sp>
      <p:pic>
        <p:nvPicPr>
          <p:cNvPr id="3074" name="Picture 2">
            <a:extLst>
              <a:ext uri="{FF2B5EF4-FFF2-40B4-BE49-F238E27FC236}">
                <a16:creationId xmlns:a16="http://schemas.microsoft.com/office/drawing/2014/main" id="{25EC01F1-9761-631F-61D4-C052631B7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971" y="1308737"/>
            <a:ext cx="5093460" cy="35008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Weather system</a:t>
            </a:r>
            <a:endParaRPr dirty="0"/>
          </a:p>
        </p:txBody>
      </p:sp>
      <p:sp>
        <p:nvSpPr>
          <p:cNvPr id="96" name="Shape 96"/>
          <p:cNvSpPr txBox="1"/>
          <p:nvPr/>
        </p:nvSpPr>
        <p:spPr>
          <a:xfrm>
            <a:off x="803083" y="1868557"/>
            <a:ext cx="2488758" cy="2162753"/>
          </a:xfrm>
          <a:prstGeom prst="rect">
            <a:avLst/>
          </a:prstGeom>
          <a:noFill/>
          <a:ln>
            <a:noFill/>
          </a:ln>
        </p:spPr>
        <p:txBody>
          <a:bodyPr spcFirstLastPara="1" wrap="square" lIns="91425" tIns="91425" rIns="91425" bIns="91425" anchor="t" anchorCtr="0">
            <a:noAutofit/>
          </a:bodyPr>
          <a:lstStyle/>
          <a:p>
            <a:r>
              <a:rPr lang="en-US" dirty="0"/>
              <a:t>Display temperature and humidity for 20 large cities of the US every 3 minutes from </a:t>
            </a:r>
            <a:r>
              <a:rPr lang="en-US" dirty="0" err="1"/>
              <a:t>OpenWeatherMap</a:t>
            </a:r>
            <a:r>
              <a:rPr lang="en-US" dirty="0"/>
              <a:t> server.</a:t>
            </a:r>
          </a:p>
          <a:p>
            <a:pPr marL="0" lvl="0" indent="0">
              <a:spcBef>
                <a:spcPts val="0"/>
              </a:spcBef>
              <a:spcAft>
                <a:spcPts val="0"/>
              </a:spcAft>
              <a:buNone/>
            </a:pPr>
            <a:endParaRPr dirty="0"/>
          </a:p>
          <a:p>
            <a:pPr marL="0" lvl="0" indent="0">
              <a:spcBef>
                <a:spcPts val="0"/>
              </a:spcBef>
              <a:spcAft>
                <a:spcPts val="0"/>
              </a:spcAft>
              <a:buNone/>
            </a:pPr>
            <a:endParaRPr dirty="0"/>
          </a:p>
          <a:p>
            <a:pPr marL="0" lvl="0" indent="0">
              <a:spcBef>
                <a:spcPts val="0"/>
              </a:spcBef>
              <a:spcAft>
                <a:spcPts val="0"/>
              </a:spcAft>
              <a:buNone/>
            </a:pPr>
            <a:endParaRPr dirty="0"/>
          </a:p>
        </p:txBody>
      </p:sp>
      <p:pic>
        <p:nvPicPr>
          <p:cNvPr id="1026" name="Picture 2" descr="Weather app - Free weather icons">
            <a:extLst>
              <a:ext uri="{FF2B5EF4-FFF2-40B4-BE49-F238E27FC236}">
                <a16:creationId xmlns:a16="http://schemas.microsoft.com/office/drawing/2014/main" id="{F865CF0B-59E6-0BA6-027C-E67ABF5C9B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2092" y="1295800"/>
            <a:ext cx="25908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6">
                                            <p:txEl>
                                              <p:pRg st="0" end="0"/>
                                            </p:txEl>
                                          </p:spTgt>
                                        </p:tgtEl>
                                        <p:attrNameLst>
                                          <p:attrName>style.visibility</p:attrName>
                                        </p:attrNameLst>
                                      </p:cBhvr>
                                      <p:to>
                                        <p:strVal val="visible"/>
                                      </p:to>
                                    </p:set>
                                    <p:anim calcmode="lin" valueType="num">
                                      <p:cBhvr additive="base">
                                        <p:cTn id="7" dur="1000"/>
                                        <p:tgtEl>
                                          <p:spTgt spid="96">
                                            <p:txEl>
                                              <p:pRg st="0" end="0"/>
                                            </p:txEl>
                                          </p:spTgt>
                                        </p:tgtEl>
                                        <p:attrNameLst>
                                          <p:attrName>ppt_w</p:attrName>
                                        </p:attrNameLst>
                                      </p:cBhvr>
                                      <p:tavLst>
                                        <p:tav tm="0">
                                          <p:val>
                                            <p:strVal val="0"/>
                                          </p:val>
                                        </p:tav>
                                        <p:tav tm="100000">
                                          <p:val>
                                            <p:strVal val="#ppt_w"/>
                                          </p:val>
                                        </p:tav>
                                      </p:tavLst>
                                    </p:anim>
                                    <p:anim calcmode="lin" valueType="num">
                                      <p:cBhvr additive="base">
                                        <p:cTn id="8" dur="1000"/>
                                        <p:tgtEl>
                                          <p:spTgt spid="96">
                                            <p:txEl>
                                              <p:pRg st="0" end="0"/>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Agenda for today</a:t>
            </a:r>
            <a:endParaRPr/>
          </a:p>
        </p:txBody>
      </p:sp>
      <p:sp>
        <p:nvSpPr>
          <p:cNvPr id="102" name="Shape 10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Char char="●"/>
            </a:pPr>
            <a:r>
              <a:rPr lang="en-GB" dirty="0"/>
              <a:t>Project Description</a:t>
            </a:r>
            <a:endParaRPr dirty="0"/>
          </a:p>
          <a:p>
            <a:pPr marL="457200" lvl="0" indent="-311150" rtl="0">
              <a:spcBef>
                <a:spcPts val="0"/>
              </a:spcBef>
              <a:spcAft>
                <a:spcPts val="0"/>
              </a:spcAft>
              <a:buSzPts val="1300"/>
              <a:buChar char="●"/>
            </a:pPr>
            <a:r>
              <a:rPr lang="en-GB" dirty="0"/>
              <a:t>Tools used to build our weather system.</a:t>
            </a:r>
            <a:endParaRPr dirty="0"/>
          </a:p>
          <a:p>
            <a:pPr marL="457200" lvl="0" indent="-311150" rtl="0">
              <a:spcBef>
                <a:spcPts val="0"/>
              </a:spcBef>
              <a:spcAft>
                <a:spcPts val="0"/>
              </a:spcAft>
              <a:buSzPts val="1300"/>
              <a:buChar char="●"/>
            </a:pPr>
            <a:r>
              <a:rPr lang="en-GB" dirty="0"/>
              <a:t>Challenges faced during this short time.</a:t>
            </a:r>
            <a:r>
              <a:rPr dirty="0"/>
              <a:t> </a:t>
            </a:r>
            <a:endParaRPr lang="en-US" dirty="0"/>
          </a:p>
          <a:p>
            <a:pPr marL="457200" lvl="0" indent="-311150" rtl="0">
              <a:spcBef>
                <a:spcPts val="0"/>
              </a:spcBef>
              <a:spcAft>
                <a:spcPts val="0"/>
              </a:spcAft>
              <a:buSzPts val="1300"/>
              <a:buChar char="●"/>
            </a:pPr>
            <a:r>
              <a:rPr lang="en-GB" dirty="0"/>
              <a:t>Demo!</a:t>
            </a:r>
            <a:endParaRPr dirty="0"/>
          </a:p>
          <a:p>
            <a:pPr marL="457200" lvl="0" indent="-311150">
              <a:spcBef>
                <a:spcPts val="0"/>
              </a:spcBef>
              <a:spcAft>
                <a:spcPts val="0"/>
              </a:spcAft>
              <a:buSzPts val="1300"/>
              <a:buChar char="●"/>
            </a:pPr>
            <a:r>
              <a:rPr lang="en-GB" dirty="0"/>
              <a:t>Questions &amp; Thank you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Shape 107"/>
          <p:cNvSpPr txBox="1">
            <a:spLocks noGrp="1"/>
          </p:cNvSpPr>
          <p:nvPr>
            <p:ph type="title"/>
          </p:nvPr>
        </p:nvSpPr>
        <p:spPr>
          <a:xfrm>
            <a:off x="226925" y="523519"/>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Project Description</a:t>
            </a:r>
            <a:endParaRPr dirty="0"/>
          </a:p>
        </p:txBody>
      </p:sp>
      <p:sp>
        <p:nvSpPr>
          <p:cNvPr id="108" name="Shape 108"/>
          <p:cNvSpPr txBox="1">
            <a:spLocks noGrp="1"/>
          </p:cNvSpPr>
          <p:nvPr>
            <p:ph type="body" idx="1"/>
          </p:nvPr>
        </p:nvSpPr>
        <p:spPr>
          <a:xfrm>
            <a:off x="226925" y="1349446"/>
            <a:ext cx="8191200" cy="3675778"/>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Part 1 Goals:</a:t>
            </a:r>
            <a:endParaRPr dirty="0"/>
          </a:p>
          <a:p>
            <a:pPr marL="457200" lvl="0" indent="-304800" rtl="0">
              <a:spcBef>
                <a:spcPts val="1600"/>
              </a:spcBef>
              <a:spcAft>
                <a:spcPts val="0"/>
              </a:spcAft>
              <a:buSzPts val="1200"/>
              <a:buAutoNum type="arabicPeriod"/>
            </a:pPr>
            <a:r>
              <a:rPr lang="en-GB" sz="1200" dirty="0"/>
              <a:t>Integrate </a:t>
            </a:r>
            <a:r>
              <a:rPr lang="en-GB" sz="1200" dirty="0" err="1"/>
              <a:t>OpenWeatherApp</a:t>
            </a:r>
            <a:r>
              <a:rPr lang="en-GB" sz="1200" dirty="0"/>
              <a:t> with our Weather System component which fetches weather data using </a:t>
            </a:r>
            <a:r>
              <a:rPr lang="en-GB" sz="1200" dirty="0" err="1"/>
              <a:t>OpenWeatherApp</a:t>
            </a:r>
            <a:r>
              <a:rPr lang="en-GB" sz="1200" dirty="0"/>
              <a:t> API and stores into file in </a:t>
            </a:r>
            <a:r>
              <a:rPr lang="en-GB" sz="1200" dirty="0" err="1"/>
              <a:t>spooldir</a:t>
            </a:r>
            <a:r>
              <a:rPr lang="en-GB" sz="1200" dirty="0"/>
              <a:t> for Flume</a:t>
            </a:r>
            <a:endParaRPr sz="1200" dirty="0"/>
          </a:p>
          <a:p>
            <a:pPr marL="457200" lvl="0" indent="-304800" rtl="0">
              <a:spcBef>
                <a:spcPts val="0"/>
              </a:spcBef>
              <a:spcAft>
                <a:spcPts val="0"/>
              </a:spcAft>
              <a:buSzPts val="1200"/>
              <a:buAutoNum type="arabicPeriod"/>
            </a:pPr>
            <a:r>
              <a:rPr lang="en-GB" sz="1200" dirty="0"/>
              <a:t>Flume reads stored weather data file and publishes that data into </a:t>
            </a:r>
            <a:r>
              <a:rPr lang="en-GB" sz="1200" dirty="0" err="1"/>
              <a:t>kafka</a:t>
            </a:r>
            <a:r>
              <a:rPr lang="en-GB" sz="1200" dirty="0"/>
              <a:t> topic.</a:t>
            </a:r>
          </a:p>
          <a:p>
            <a:pPr marL="0" lvl="0" indent="0" rtl="0">
              <a:spcBef>
                <a:spcPts val="1600"/>
              </a:spcBef>
              <a:spcAft>
                <a:spcPts val="0"/>
              </a:spcAft>
              <a:buNone/>
            </a:pPr>
            <a:r>
              <a:rPr lang="en-GB" dirty="0"/>
              <a:t>Part 2 Goals:</a:t>
            </a:r>
            <a:endParaRPr lang="en-US" sz="1200" dirty="0"/>
          </a:p>
          <a:p>
            <a:pPr marL="457200" lvl="0" indent="-304800" rtl="0">
              <a:spcBef>
                <a:spcPts val="0"/>
              </a:spcBef>
              <a:spcAft>
                <a:spcPts val="0"/>
              </a:spcAft>
              <a:buSzPts val="1200"/>
              <a:buAutoNum type="arabicPeriod"/>
            </a:pPr>
            <a:r>
              <a:rPr lang="en-US" sz="1200" dirty="0"/>
              <a:t>Spark streaming project reads data from </a:t>
            </a:r>
            <a:r>
              <a:rPr lang="en-US" sz="1200" dirty="0" err="1"/>
              <a:t>kafka</a:t>
            </a:r>
            <a:r>
              <a:rPr lang="en-US" sz="1200" dirty="0"/>
              <a:t> then stores it into </a:t>
            </a:r>
            <a:r>
              <a:rPr lang="en-US" sz="1200" dirty="0" err="1"/>
              <a:t>Hbase</a:t>
            </a:r>
            <a:endParaRPr lang="en-US" sz="1200" dirty="0"/>
          </a:p>
          <a:p>
            <a:pPr marL="0" lvl="0" indent="0" rtl="0">
              <a:spcBef>
                <a:spcPts val="1600"/>
              </a:spcBef>
              <a:spcAft>
                <a:spcPts val="0"/>
              </a:spcAft>
              <a:buNone/>
            </a:pPr>
            <a:r>
              <a:rPr lang="en-GB" sz="1200" dirty="0"/>
              <a:t>Part 3 Goals:</a:t>
            </a:r>
          </a:p>
          <a:p>
            <a:pPr marL="457200" lvl="0" indent="-304800" rtl="0">
              <a:spcBef>
                <a:spcPts val="0"/>
              </a:spcBef>
              <a:spcAft>
                <a:spcPts val="0"/>
              </a:spcAft>
              <a:buSzPts val="1200"/>
              <a:buAutoNum type="arabicPeriod"/>
            </a:pPr>
            <a:r>
              <a:rPr lang="en-GB" sz="1200" dirty="0"/>
              <a:t>Using Hive and Impala display updated weather data in human readable form. </a:t>
            </a:r>
          </a:p>
          <a:p>
            <a:pPr marL="0" lvl="0" indent="0" rtl="0">
              <a:spcBef>
                <a:spcPts val="1600"/>
              </a:spcBef>
              <a:spcAft>
                <a:spcPts val="0"/>
              </a:spcAft>
              <a:buNone/>
            </a:pPr>
            <a:r>
              <a:rPr lang="en-GB" sz="1200" dirty="0"/>
              <a:t>Part 4 Goals:</a:t>
            </a:r>
          </a:p>
          <a:p>
            <a:pPr marL="457200" lvl="0" indent="-304800" rtl="0">
              <a:spcBef>
                <a:spcPts val="0"/>
              </a:spcBef>
              <a:spcAft>
                <a:spcPts val="0"/>
              </a:spcAft>
              <a:buSzPts val="1200"/>
              <a:buAutoNum type="arabicPeriod"/>
            </a:pPr>
            <a:r>
              <a:rPr lang="en-GB" sz="1200" dirty="0"/>
              <a:t>Record video to demo how weather system works	</a:t>
            </a:r>
            <a:endParaRPr sz="1200" dirty="0"/>
          </a:p>
          <a:p>
            <a:pPr marL="0" marR="0" lvl="0" indent="0" algn="l" rtl="0">
              <a:lnSpc>
                <a:spcPct val="115000"/>
              </a:lnSpc>
              <a:spcBef>
                <a:spcPts val="1600"/>
              </a:spcBef>
              <a:spcAft>
                <a:spcPts val="16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a:t>Tools</a:t>
            </a:r>
            <a:endParaRPr/>
          </a:p>
        </p:txBody>
      </p:sp>
      <p:sp>
        <p:nvSpPr>
          <p:cNvPr id="152" name="Shape 152"/>
          <p:cNvSpPr txBox="1">
            <a:spLocks noGrp="1"/>
          </p:cNvSpPr>
          <p:nvPr>
            <p:ph type="body" idx="1"/>
          </p:nvPr>
        </p:nvSpPr>
        <p:spPr>
          <a:xfrm>
            <a:off x="729450" y="1773141"/>
            <a:ext cx="3745800" cy="3124862"/>
          </a:xfrm>
          <a:prstGeom prst="rect">
            <a:avLst/>
          </a:prstGeom>
        </p:spPr>
        <p:txBody>
          <a:bodyPr spcFirstLastPara="1" wrap="square" lIns="91425" tIns="91425" rIns="91425" bIns="91425" anchor="t" anchorCtr="0">
            <a:noAutofit/>
          </a:bodyPr>
          <a:lstStyle/>
          <a:p>
            <a:pPr marL="146050" indent="0">
              <a:buNone/>
            </a:pPr>
            <a:r>
              <a:rPr lang="en-US" b="1" dirty="0"/>
              <a:t>Used technologies</a:t>
            </a:r>
          </a:p>
          <a:p>
            <a:r>
              <a:rPr lang="en-US" dirty="0"/>
              <a:t>Java Development Kit (JDK) 8 or higher</a:t>
            </a:r>
          </a:p>
          <a:p>
            <a:r>
              <a:rPr lang="en-US" dirty="0"/>
              <a:t>Apache Maven (for building Java projects)</a:t>
            </a:r>
          </a:p>
          <a:p>
            <a:r>
              <a:rPr lang="en-US" dirty="0"/>
              <a:t>Apache Kafka</a:t>
            </a:r>
          </a:p>
          <a:p>
            <a:r>
              <a:rPr lang="en-US" dirty="0"/>
              <a:t>Apache Flume</a:t>
            </a:r>
          </a:p>
          <a:p>
            <a:r>
              <a:rPr lang="en-US" dirty="0"/>
              <a:t>Apache HBase</a:t>
            </a:r>
          </a:p>
          <a:p>
            <a:r>
              <a:rPr lang="en-US" dirty="0"/>
              <a:t>Apache Spark (with Spark Streaming)</a:t>
            </a:r>
          </a:p>
          <a:p>
            <a:r>
              <a:rPr lang="en-US" dirty="0"/>
              <a:t>Apache Hive</a:t>
            </a:r>
          </a:p>
          <a:p>
            <a:r>
              <a:rPr lang="en-US" dirty="0"/>
              <a:t>Impala</a:t>
            </a:r>
          </a:p>
          <a:p>
            <a:r>
              <a:rPr lang="en-US" dirty="0"/>
              <a:t>Git (for version control)</a:t>
            </a:r>
          </a:p>
          <a:p>
            <a:r>
              <a:rPr lang="en-US" dirty="0"/>
              <a:t>Integrated Development Environment Eclipse</a:t>
            </a:r>
          </a:p>
          <a:p>
            <a:pPr marL="146050" lvl="0" indent="0" rtl="0">
              <a:spcBef>
                <a:spcPts val="0"/>
              </a:spcBef>
              <a:spcAft>
                <a:spcPts val="0"/>
              </a:spcAft>
              <a:buSzPts val="1300"/>
              <a:buNone/>
            </a:pPr>
            <a:endParaRPr dirty="0"/>
          </a:p>
        </p:txBody>
      </p:sp>
      <p:pic>
        <p:nvPicPr>
          <p:cNvPr id="153" name="Shape 153"/>
          <p:cNvPicPr preferRelativeResize="0"/>
          <p:nvPr/>
        </p:nvPicPr>
        <p:blipFill>
          <a:blip r:embed="rId3">
            <a:alphaModFix/>
          </a:blip>
          <a:stretch>
            <a:fillRect/>
          </a:stretch>
        </p:blipFill>
        <p:spPr>
          <a:xfrm>
            <a:off x="4475175" y="539479"/>
            <a:ext cx="3369649" cy="725600"/>
          </a:xfrm>
          <a:prstGeom prst="rect">
            <a:avLst/>
          </a:prstGeom>
          <a:noFill/>
          <a:ln>
            <a:noFill/>
          </a:ln>
        </p:spPr>
      </p:pic>
      <p:pic>
        <p:nvPicPr>
          <p:cNvPr id="154" name="Shape 154"/>
          <p:cNvPicPr preferRelativeResize="0"/>
          <p:nvPr/>
        </p:nvPicPr>
        <p:blipFill>
          <a:blip r:embed="rId4">
            <a:alphaModFix/>
          </a:blip>
          <a:stretch>
            <a:fillRect/>
          </a:stretch>
        </p:blipFill>
        <p:spPr>
          <a:xfrm>
            <a:off x="6831211" y="2870778"/>
            <a:ext cx="2027225" cy="2027225"/>
          </a:xfrm>
          <a:prstGeom prst="rect">
            <a:avLst/>
          </a:prstGeom>
          <a:noFill/>
          <a:ln>
            <a:noFill/>
          </a:ln>
        </p:spPr>
      </p:pic>
      <p:pic>
        <p:nvPicPr>
          <p:cNvPr id="155" name="Shape 155"/>
          <p:cNvPicPr preferRelativeResize="0"/>
          <p:nvPr/>
        </p:nvPicPr>
        <p:blipFill>
          <a:blip r:embed="rId5">
            <a:alphaModFix/>
          </a:blip>
          <a:stretch>
            <a:fillRect/>
          </a:stretch>
        </p:blipFill>
        <p:spPr>
          <a:xfrm>
            <a:off x="4859859" y="3516096"/>
            <a:ext cx="1545675" cy="1381907"/>
          </a:xfrm>
          <a:prstGeom prst="rect">
            <a:avLst/>
          </a:prstGeom>
          <a:noFill/>
          <a:ln>
            <a:noFill/>
          </a:ln>
        </p:spPr>
      </p:pic>
      <p:pic>
        <p:nvPicPr>
          <p:cNvPr id="2050" name="Picture 2" descr="Spark Streaming (Batch &amp; Streaming ...">
            <a:extLst>
              <a:ext uri="{FF2B5EF4-FFF2-40B4-BE49-F238E27FC236}">
                <a16:creationId xmlns:a16="http://schemas.microsoft.com/office/drawing/2014/main" id="{78E8F261-315B-E8D7-453B-975ED0C47C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0121" y="1550492"/>
            <a:ext cx="1868433" cy="8415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HBase? - Apache HBase Explained ...">
            <a:extLst>
              <a:ext uri="{FF2B5EF4-FFF2-40B4-BE49-F238E27FC236}">
                <a16:creationId xmlns:a16="http://schemas.microsoft.com/office/drawing/2014/main" id="{E850693B-64A3-0145-F22F-987EBD6057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3426" y="1445613"/>
            <a:ext cx="1595972" cy="1159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animEffect transition="in" filter="fade">
                                      <p:cBhvr>
                                        <p:cTn id="7" dur="1000"/>
                                        <p:tgtEl>
                                          <p:spTgt spid="1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xEl>
                                              <p:pRg st="1" end="1"/>
                                            </p:txEl>
                                          </p:spTgt>
                                        </p:tgtEl>
                                        <p:attrNameLst>
                                          <p:attrName>style.visibility</p:attrName>
                                        </p:attrNameLst>
                                      </p:cBhvr>
                                      <p:to>
                                        <p:strVal val="visible"/>
                                      </p:to>
                                    </p:set>
                                    <p:animEffect transition="in" filter="fade">
                                      <p:cBhvr>
                                        <p:cTn id="12" dur="1000"/>
                                        <p:tgtEl>
                                          <p:spTgt spid="1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2">
                                            <p:txEl>
                                              <p:pRg st="2" end="2"/>
                                            </p:txEl>
                                          </p:spTgt>
                                        </p:tgtEl>
                                        <p:attrNameLst>
                                          <p:attrName>style.visibility</p:attrName>
                                        </p:attrNameLst>
                                      </p:cBhvr>
                                      <p:to>
                                        <p:strVal val="visible"/>
                                      </p:to>
                                    </p:set>
                                    <p:animEffect transition="in" filter="fade">
                                      <p:cBhvr>
                                        <p:cTn id="17" dur="1000"/>
                                        <p:tgtEl>
                                          <p:spTgt spid="1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2">
                                            <p:txEl>
                                              <p:pRg st="3" end="3"/>
                                            </p:txEl>
                                          </p:spTgt>
                                        </p:tgtEl>
                                        <p:attrNameLst>
                                          <p:attrName>style.visibility</p:attrName>
                                        </p:attrNameLst>
                                      </p:cBhvr>
                                      <p:to>
                                        <p:strVal val="visible"/>
                                      </p:to>
                                    </p:set>
                                    <p:animEffect transition="in" filter="fade">
                                      <p:cBhvr>
                                        <p:cTn id="22" dur="1000"/>
                                        <p:tgtEl>
                                          <p:spTgt spid="1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2">
                                            <p:txEl>
                                              <p:pRg st="4" end="4"/>
                                            </p:txEl>
                                          </p:spTgt>
                                        </p:tgtEl>
                                        <p:attrNameLst>
                                          <p:attrName>style.visibility</p:attrName>
                                        </p:attrNameLst>
                                      </p:cBhvr>
                                      <p:to>
                                        <p:strVal val="visible"/>
                                      </p:to>
                                    </p:set>
                                    <p:animEffect transition="in" filter="fade">
                                      <p:cBhvr>
                                        <p:cTn id="27" dur="1000"/>
                                        <p:tgtEl>
                                          <p:spTgt spid="1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2">
                                            <p:txEl>
                                              <p:pRg st="5" end="5"/>
                                            </p:txEl>
                                          </p:spTgt>
                                        </p:tgtEl>
                                        <p:attrNameLst>
                                          <p:attrName>style.visibility</p:attrName>
                                        </p:attrNameLst>
                                      </p:cBhvr>
                                      <p:to>
                                        <p:strVal val="visible"/>
                                      </p:to>
                                    </p:set>
                                    <p:animEffect transition="in" filter="fade">
                                      <p:cBhvr>
                                        <p:cTn id="32" dur="1000"/>
                                        <p:tgtEl>
                                          <p:spTgt spid="1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2">
                                            <p:txEl>
                                              <p:pRg st="6" end="6"/>
                                            </p:txEl>
                                          </p:spTgt>
                                        </p:tgtEl>
                                        <p:attrNameLst>
                                          <p:attrName>style.visibility</p:attrName>
                                        </p:attrNameLst>
                                      </p:cBhvr>
                                      <p:to>
                                        <p:strVal val="visible"/>
                                      </p:to>
                                    </p:set>
                                    <p:animEffect transition="in" filter="fade">
                                      <p:cBhvr>
                                        <p:cTn id="37" dur="1000"/>
                                        <p:tgtEl>
                                          <p:spTgt spid="1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2">
                                            <p:txEl>
                                              <p:pRg st="7" end="7"/>
                                            </p:txEl>
                                          </p:spTgt>
                                        </p:tgtEl>
                                        <p:attrNameLst>
                                          <p:attrName>style.visibility</p:attrName>
                                        </p:attrNameLst>
                                      </p:cBhvr>
                                      <p:to>
                                        <p:strVal val="visible"/>
                                      </p:to>
                                    </p:set>
                                    <p:animEffect transition="in" filter="fade">
                                      <p:cBhvr>
                                        <p:cTn id="42" dur="1000"/>
                                        <p:tgtEl>
                                          <p:spTgt spid="1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2">
                                            <p:txEl>
                                              <p:pRg st="8" end="8"/>
                                            </p:txEl>
                                          </p:spTgt>
                                        </p:tgtEl>
                                        <p:attrNameLst>
                                          <p:attrName>style.visibility</p:attrName>
                                        </p:attrNameLst>
                                      </p:cBhvr>
                                      <p:to>
                                        <p:strVal val="visible"/>
                                      </p:to>
                                    </p:set>
                                    <p:animEffect transition="in" filter="fade">
                                      <p:cBhvr>
                                        <p:cTn id="47" dur="1000"/>
                                        <p:tgtEl>
                                          <p:spTgt spid="15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2">
                                            <p:txEl>
                                              <p:pRg st="9" end="9"/>
                                            </p:txEl>
                                          </p:spTgt>
                                        </p:tgtEl>
                                        <p:attrNameLst>
                                          <p:attrName>style.visibility</p:attrName>
                                        </p:attrNameLst>
                                      </p:cBhvr>
                                      <p:to>
                                        <p:strVal val="visible"/>
                                      </p:to>
                                    </p:set>
                                    <p:animEffect transition="in" filter="fade">
                                      <p:cBhvr>
                                        <p:cTn id="52" dur="1000"/>
                                        <p:tgtEl>
                                          <p:spTgt spid="15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2">
                                            <p:txEl>
                                              <p:pRg st="10" end="10"/>
                                            </p:txEl>
                                          </p:spTgt>
                                        </p:tgtEl>
                                        <p:attrNameLst>
                                          <p:attrName>style.visibility</p:attrName>
                                        </p:attrNameLst>
                                      </p:cBhvr>
                                      <p:to>
                                        <p:strVal val="visible"/>
                                      </p:to>
                                    </p:set>
                                    <p:animEffect transition="in" filter="fade">
                                      <p:cBhvr>
                                        <p:cTn id="57" dur="1000"/>
                                        <p:tgtEl>
                                          <p:spTgt spid="15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53"/>
                                        </p:tgtEl>
                                        <p:attrNameLst>
                                          <p:attrName>style.visibility</p:attrName>
                                        </p:attrNameLst>
                                      </p:cBhvr>
                                      <p:to>
                                        <p:strVal val="visible"/>
                                      </p:to>
                                    </p:set>
                                    <p:anim calcmode="lin" valueType="num">
                                      <p:cBhvr additive="base">
                                        <p:cTn id="62" dur="1000"/>
                                        <p:tgtEl>
                                          <p:spTgt spid="153"/>
                                        </p:tgtEl>
                                        <p:attrNameLst>
                                          <p:attrName>ppt_x</p:attrName>
                                        </p:attrNameLst>
                                      </p:cBhvr>
                                      <p:tavLst>
                                        <p:tav tm="0">
                                          <p:val>
                                            <p:strVal val="#ppt_x-1"/>
                                          </p:val>
                                        </p:tav>
                                        <p:tav tm="100000">
                                          <p:val>
                                            <p:strVal val="#ppt_x"/>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155"/>
                                        </p:tgtEl>
                                        <p:attrNameLst>
                                          <p:attrName>style.visibility</p:attrName>
                                        </p:attrNameLst>
                                      </p:cBhvr>
                                      <p:to>
                                        <p:strVal val="visible"/>
                                      </p:to>
                                    </p:set>
                                    <p:anim calcmode="lin" valueType="num">
                                      <p:cBhvr additive="base">
                                        <p:cTn id="67" dur="1000"/>
                                        <p:tgtEl>
                                          <p:spTgt spid="155"/>
                                        </p:tgtEl>
                                        <p:attrNameLst>
                                          <p:attrName>ppt_x</p:attrName>
                                        </p:attrNameLst>
                                      </p:cBhvr>
                                      <p:tavLst>
                                        <p:tav tm="0">
                                          <p:val>
                                            <p:strVal val="#ppt_x-1"/>
                                          </p:val>
                                        </p:tav>
                                        <p:tav tm="100000">
                                          <p:val>
                                            <p:strVal val="#ppt_x"/>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154"/>
                                        </p:tgtEl>
                                        <p:attrNameLst>
                                          <p:attrName>style.visibility</p:attrName>
                                        </p:attrNameLst>
                                      </p:cBhvr>
                                      <p:to>
                                        <p:strVal val="visible"/>
                                      </p:to>
                                    </p:set>
                                    <p:anim calcmode="lin" valueType="num">
                                      <p:cBhvr additive="base">
                                        <p:cTn id="72" dur="1000"/>
                                        <p:tgtEl>
                                          <p:spTgt spid="1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C5BE-9A4D-C57C-EF14-15D30B32C773}"/>
              </a:ext>
            </a:extLst>
          </p:cNvPr>
          <p:cNvSpPr>
            <a:spLocks noGrp="1"/>
          </p:cNvSpPr>
          <p:nvPr>
            <p:ph type="title"/>
          </p:nvPr>
        </p:nvSpPr>
        <p:spPr>
          <a:xfrm>
            <a:off x="727650" y="535925"/>
            <a:ext cx="7688700" cy="535200"/>
          </a:xfrm>
        </p:spPr>
        <p:txBody>
          <a:bodyPr/>
          <a:lstStyle/>
          <a:p>
            <a:r>
              <a:rPr lang="en-UZ" dirty="0"/>
              <a:t>Data flow and system architecture</a:t>
            </a:r>
          </a:p>
        </p:txBody>
      </p:sp>
      <p:pic>
        <p:nvPicPr>
          <p:cNvPr id="5" name="Picture 4">
            <a:extLst>
              <a:ext uri="{FF2B5EF4-FFF2-40B4-BE49-F238E27FC236}">
                <a16:creationId xmlns:a16="http://schemas.microsoft.com/office/drawing/2014/main" id="{51400ED1-6231-A6EF-88A0-DCCBCA68AE49}"/>
              </a:ext>
            </a:extLst>
          </p:cNvPr>
          <p:cNvPicPr>
            <a:picLocks noChangeAspect="1"/>
          </p:cNvPicPr>
          <p:nvPr/>
        </p:nvPicPr>
        <p:blipFill>
          <a:blip r:embed="rId2"/>
          <a:stretch>
            <a:fillRect/>
          </a:stretch>
        </p:blipFill>
        <p:spPr>
          <a:xfrm>
            <a:off x="685800" y="1453432"/>
            <a:ext cx="7772400" cy="3238500"/>
          </a:xfrm>
          <a:prstGeom prst="rect">
            <a:avLst/>
          </a:prstGeom>
        </p:spPr>
      </p:pic>
    </p:spTree>
    <p:extLst>
      <p:ext uri="{BB962C8B-B14F-4D97-AF65-F5344CB8AC3E}">
        <p14:creationId xmlns:p14="http://schemas.microsoft.com/office/powerpoint/2010/main" val="3488936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txBox="1">
            <a:spLocks noGrp="1"/>
          </p:cNvSpPr>
          <p:nvPr>
            <p:ph type="title"/>
          </p:nvPr>
        </p:nvSpPr>
        <p:spPr>
          <a:xfrm>
            <a:off x="653800" y="5433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Challenges</a:t>
            </a:r>
            <a:endParaRPr dirty="0"/>
          </a:p>
        </p:txBody>
      </p:sp>
      <p:sp>
        <p:nvSpPr>
          <p:cNvPr id="163" name="Shape 163"/>
          <p:cNvSpPr txBox="1">
            <a:spLocks noGrp="1"/>
          </p:cNvSpPr>
          <p:nvPr>
            <p:ph type="body" idx="1"/>
          </p:nvPr>
        </p:nvSpPr>
        <p:spPr>
          <a:xfrm>
            <a:off x="727650" y="1349575"/>
            <a:ext cx="7688700" cy="3614400"/>
          </a:xfrm>
          <a:prstGeom prst="rect">
            <a:avLst/>
          </a:prstGeom>
        </p:spPr>
        <p:txBody>
          <a:bodyPr spcFirstLastPara="1" wrap="square" lIns="91425" tIns="91425" rIns="91425" bIns="91425" anchor="t" anchorCtr="0">
            <a:noAutofit/>
          </a:bodyPr>
          <a:lstStyle/>
          <a:p>
            <a:pPr lvl="0"/>
            <a:r>
              <a:rPr lang="en-GB" dirty="0"/>
              <a:t>One main challenge was Cloudera VM, a very limited and old system</a:t>
            </a:r>
          </a:p>
          <a:p>
            <a:pPr marL="146050" lvl="0" indent="0">
              <a:buNone/>
            </a:pPr>
            <a:endParaRPr lang="en-US" dirty="0"/>
          </a:p>
          <a:p>
            <a:pPr marL="146050" lvl="0" indent="0">
              <a:buNone/>
            </a:pPr>
            <a:r>
              <a:rPr lang="en-US" sz="1600" dirty="0"/>
              <a:t>Initially, we wanted to use Apache Phoenix and Grafana for the nice dashboard to demo weather data but Cloudera VM has a very old browser and it was not possible to update it to make work Grafana, so we gave up Phoenix and Grafana, and used Hive and Impala to show weather data</a:t>
            </a:r>
            <a:r>
              <a:rPr lang="en-GB" sz="1600" dirty="0">
                <a:solidFill>
                  <a:srgbClr val="FFFFFF"/>
                </a:solidFill>
                <a:highlight>
                  <a:srgbClr val="FFFFFF"/>
                </a:highlight>
                <a:latin typeface="Roboto"/>
                <a:ea typeface="Roboto"/>
                <a:cs typeface="Roboto"/>
                <a:sym typeface="Roboto"/>
              </a:rPr>
              <a:t>Dislike</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163">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163">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163">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163">
                                            <p:txEl>
                                              <p:pRg st="2" end="2"/>
                                            </p:txEl>
                                          </p:spTgt>
                                        </p:tgtEl>
                                        <p:attrNameLst>
                                          <p:attrName>ppt_w</p:attrName>
                                        </p:attrNameLst>
                                      </p:cBhvr>
                                      <p:tavLst>
                                        <p:tav tm="0">
                                          <p:val>
                                            <p:strVal val="#ppt_w"/>
                                          </p:val>
                                        </p:tav>
                                        <p:tav tm="100000">
                                          <p:val>
                                            <p:strVal val="0"/>
                                          </p:val>
                                        </p:tav>
                                      </p:tavLst>
                                    </p:anim>
                                    <p:anim calcmode="lin" valueType="num">
                                      <p:cBhvr additive="base">
                                        <p:cTn id="13" dur="1000"/>
                                        <p:tgtEl>
                                          <p:spTgt spid="163">
                                            <p:txEl>
                                              <p:pRg st="2" end="2"/>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163">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Shape 168"/>
          <p:cNvSpPr txBox="1">
            <a:spLocks noGrp="1"/>
          </p:cNvSpPr>
          <p:nvPr>
            <p:ph type="title"/>
          </p:nvPr>
        </p:nvSpPr>
        <p:spPr>
          <a:xfrm>
            <a:off x="672700" y="2136825"/>
            <a:ext cx="7688700" cy="18944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Part 1</a:t>
            </a:r>
            <a:endParaRPr dirty="0"/>
          </a:p>
          <a:p>
            <a:pPr marL="0" lvl="0" indent="0">
              <a:spcBef>
                <a:spcPts val="0"/>
              </a:spcBef>
              <a:spcAft>
                <a:spcPts val="0"/>
              </a:spcAft>
              <a:buNone/>
            </a:pPr>
            <a:r>
              <a:rPr lang="en-GB" dirty="0"/>
              <a:t>- Integration with </a:t>
            </a:r>
            <a:r>
              <a:rPr lang="en-GB" dirty="0" err="1"/>
              <a:t>OpenWeatherApp</a:t>
            </a:r>
            <a:r>
              <a:rPr lang="en-GB" dirty="0"/>
              <a:t> API </a:t>
            </a:r>
            <a:br>
              <a:rPr lang="en-GB" dirty="0"/>
            </a:br>
            <a:r>
              <a:rPr lang="en-GB" dirty="0"/>
              <a:t>- Flume </a:t>
            </a:r>
            <a:br>
              <a:rPr lang="en-GB" dirty="0"/>
            </a:br>
            <a:r>
              <a:rPr lang="en-GB" dirty="0"/>
              <a:t>- Apache Kafka</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Steps that we did to achieve part 1 goals:-</a:t>
            </a:r>
            <a:endParaRPr dirty="0"/>
          </a:p>
        </p:txBody>
      </p:sp>
      <p:sp>
        <p:nvSpPr>
          <p:cNvPr id="197" name="Shape 19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rtl="0">
              <a:spcBef>
                <a:spcPts val="0"/>
              </a:spcBef>
              <a:spcAft>
                <a:spcPts val="0"/>
              </a:spcAft>
              <a:buSzPts val="1300"/>
              <a:buAutoNum type="arabicPeriod"/>
            </a:pPr>
            <a:r>
              <a:rPr lang="en-GB" dirty="0"/>
              <a:t>First we installed </a:t>
            </a:r>
            <a:r>
              <a:rPr lang="en-GB" dirty="0" err="1"/>
              <a:t>kafka</a:t>
            </a:r>
            <a:r>
              <a:rPr lang="en-GB" dirty="0"/>
              <a:t> and use it with the current CDH zookeeper.</a:t>
            </a:r>
          </a:p>
          <a:p>
            <a:pPr marL="457200" lvl="0" indent="-311150" rtl="0">
              <a:spcBef>
                <a:spcPts val="0"/>
              </a:spcBef>
              <a:spcAft>
                <a:spcPts val="0"/>
              </a:spcAft>
              <a:buSzPts val="1300"/>
              <a:buAutoNum type="arabicPeriod"/>
            </a:pPr>
            <a:r>
              <a:rPr lang="en-GB" dirty="0"/>
              <a:t>Created weather-data topic</a:t>
            </a:r>
            <a:endParaRPr dirty="0"/>
          </a:p>
          <a:p>
            <a:pPr marL="457200" lvl="0" indent="-311150" rtl="0">
              <a:spcBef>
                <a:spcPts val="0"/>
              </a:spcBef>
              <a:spcAft>
                <a:spcPts val="0"/>
              </a:spcAft>
              <a:buSzPts val="1300"/>
              <a:buAutoNum type="arabicPeriod"/>
            </a:pPr>
            <a:r>
              <a:rPr lang="en-US" dirty="0"/>
              <a:t>Created small project in Java, to fetch weather data from </a:t>
            </a:r>
            <a:r>
              <a:rPr lang="en-US" dirty="0" err="1"/>
              <a:t>OpenWeatherApp</a:t>
            </a:r>
            <a:r>
              <a:rPr lang="en-US" dirty="0"/>
              <a:t> every 3 minutes. </a:t>
            </a:r>
            <a:endParaRPr dirty="0"/>
          </a:p>
          <a:p>
            <a:pPr marL="457200" lvl="0" indent="-311150" rtl="0">
              <a:spcBef>
                <a:spcPts val="0"/>
              </a:spcBef>
              <a:spcAft>
                <a:spcPts val="0"/>
              </a:spcAft>
              <a:buSzPts val="1300"/>
              <a:buAutoNum type="arabicPeriod"/>
            </a:pPr>
            <a:r>
              <a:rPr lang="en-US" dirty="0"/>
              <a:t>Create conf file for Flume</a:t>
            </a:r>
          </a:p>
          <a:p>
            <a:pPr marL="457200" lvl="0" indent="-311150" rtl="0">
              <a:spcBef>
                <a:spcPts val="0"/>
              </a:spcBef>
              <a:spcAft>
                <a:spcPts val="0"/>
              </a:spcAft>
              <a:buSzPts val="1300"/>
              <a:buAutoNum type="arabicPeriod"/>
            </a:pPr>
            <a:r>
              <a:rPr lang="en-US" dirty="0"/>
              <a:t>Run flume and Java app</a:t>
            </a:r>
          </a:p>
          <a:p>
            <a:pPr marL="457200" lvl="0" indent="-311150" rtl="0">
              <a:spcBef>
                <a:spcPts val="0"/>
              </a:spcBef>
              <a:spcAft>
                <a:spcPts val="0"/>
              </a:spcAft>
              <a:buSzPts val="1300"/>
              <a:buAutoNum type="arabicPeriod"/>
            </a:pPr>
            <a:r>
              <a:rPr lang="en-US" dirty="0"/>
              <a:t>Now weather data will be fetched every 3 minutes and published to </a:t>
            </a:r>
            <a:r>
              <a:rPr lang="en-US" dirty="0" err="1"/>
              <a:t>kafka</a:t>
            </a:r>
            <a:r>
              <a:rPr lang="en-US" dirty="0"/>
              <a:t> topic using Flume.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xit" presetSubtype="32" fill="hold" nodeType="clickEffect">
                                  <p:stCondLst>
                                    <p:cond delay="0"/>
                                  </p:stCondLst>
                                  <p:childTnLst>
                                    <p:anim calcmode="lin" valueType="num">
                                      <p:cBhvr additive="base">
                                        <p:cTn id="6" dur="1000"/>
                                        <p:tgtEl>
                                          <p:spTgt spid="197">
                                            <p:txEl>
                                              <p:pRg st="0" end="0"/>
                                            </p:txEl>
                                          </p:spTgt>
                                        </p:tgtEl>
                                        <p:attrNameLst>
                                          <p:attrName>ppt_w</p:attrName>
                                        </p:attrNameLst>
                                      </p:cBhvr>
                                      <p:tavLst>
                                        <p:tav tm="0">
                                          <p:val>
                                            <p:strVal val="#ppt_w"/>
                                          </p:val>
                                        </p:tav>
                                        <p:tav tm="100000">
                                          <p:val>
                                            <p:strVal val="0"/>
                                          </p:val>
                                        </p:tav>
                                      </p:tavLst>
                                    </p:anim>
                                    <p:anim calcmode="lin" valueType="num">
                                      <p:cBhvr additive="base">
                                        <p:cTn id="7" dur="1000"/>
                                        <p:tgtEl>
                                          <p:spTgt spid="197">
                                            <p:txEl>
                                              <p:pRg st="0" end="0"/>
                                            </p:txEl>
                                          </p:spTgt>
                                        </p:tgtEl>
                                        <p:attrNameLst>
                                          <p:attrName>ppt_h</p:attrName>
                                        </p:attrNameLst>
                                      </p:cBhvr>
                                      <p:tavLst>
                                        <p:tav tm="0">
                                          <p:val>
                                            <p:strVal val="#ppt_h"/>
                                          </p:val>
                                        </p:tav>
                                        <p:tav tm="100000">
                                          <p:val>
                                            <p:strVal val="0"/>
                                          </p:val>
                                        </p:tav>
                                      </p:tavLst>
                                    </p:anim>
                                    <p:set>
                                      <p:cBhvr>
                                        <p:cTn id="8" dur="1" fill="hold">
                                          <p:stCondLst>
                                            <p:cond delay="1000"/>
                                          </p:stCondLst>
                                        </p:cTn>
                                        <p:tgtEl>
                                          <p:spTgt spid="197">
                                            <p:txEl>
                                              <p:pRg st="0" end="0"/>
                                            </p:txEl>
                                          </p:spTgt>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3" presetClass="exit" presetSubtype="32" fill="hold" nodeType="clickEffect">
                                  <p:stCondLst>
                                    <p:cond delay="0"/>
                                  </p:stCondLst>
                                  <p:childTnLst>
                                    <p:anim calcmode="lin" valueType="num">
                                      <p:cBhvr additive="base">
                                        <p:cTn id="12" dur="1000"/>
                                        <p:tgtEl>
                                          <p:spTgt spid="197">
                                            <p:txEl>
                                              <p:pRg st="1" end="1"/>
                                            </p:txEl>
                                          </p:spTgt>
                                        </p:tgtEl>
                                        <p:attrNameLst>
                                          <p:attrName>ppt_w</p:attrName>
                                        </p:attrNameLst>
                                      </p:cBhvr>
                                      <p:tavLst>
                                        <p:tav tm="0">
                                          <p:val>
                                            <p:strVal val="#ppt_w"/>
                                          </p:val>
                                        </p:tav>
                                        <p:tav tm="100000">
                                          <p:val>
                                            <p:strVal val="0"/>
                                          </p:val>
                                        </p:tav>
                                      </p:tavLst>
                                    </p:anim>
                                    <p:anim calcmode="lin" valueType="num">
                                      <p:cBhvr additive="base">
                                        <p:cTn id="13" dur="1000"/>
                                        <p:tgtEl>
                                          <p:spTgt spid="197">
                                            <p:txEl>
                                              <p:pRg st="1" end="1"/>
                                            </p:txEl>
                                          </p:spTgt>
                                        </p:tgtEl>
                                        <p:attrNameLst>
                                          <p:attrName>ppt_h</p:attrName>
                                        </p:attrNameLst>
                                      </p:cBhvr>
                                      <p:tavLst>
                                        <p:tav tm="0">
                                          <p:val>
                                            <p:strVal val="#ppt_h"/>
                                          </p:val>
                                        </p:tav>
                                        <p:tav tm="100000">
                                          <p:val>
                                            <p:strVal val="0"/>
                                          </p:val>
                                        </p:tav>
                                      </p:tavLst>
                                    </p:anim>
                                    <p:set>
                                      <p:cBhvr>
                                        <p:cTn id="14" dur="1" fill="hold">
                                          <p:stCondLst>
                                            <p:cond delay="1000"/>
                                          </p:stCondLst>
                                        </p:cTn>
                                        <p:tgtEl>
                                          <p:spTgt spid="197">
                                            <p:txEl>
                                              <p:pRg st="1" end="1"/>
                                            </p:txEl>
                                          </p:spTgt>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3" presetClass="exit" presetSubtype="32" fill="hold" nodeType="clickEffect">
                                  <p:stCondLst>
                                    <p:cond delay="0"/>
                                  </p:stCondLst>
                                  <p:childTnLst>
                                    <p:anim calcmode="lin" valueType="num">
                                      <p:cBhvr additive="base">
                                        <p:cTn id="18" dur="1000"/>
                                        <p:tgtEl>
                                          <p:spTgt spid="197">
                                            <p:txEl>
                                              <p:pRg st="2" end="2"/>
                                            </p:txEl>
                                          </p:spTgt>
                                        </p:tgtEl>
                                        <p:attrNameLst>
                                          <p:attrName>ppt_w</p:attrName>
                                        </p:attrNameLst>
                                      </p:cBhvr>
                                      <p:tavLst>
                                        <p:tav tm="0">
                                          <p:val>
                                            <p:strVal val="#ppt_w"/>
                                          </p:val>
                                        </p:tav>
                                        <p:tav tm="100000">
                                          <p:val>
                                            <p:strVal val="0"/>
                                          </p:val>
                                        </p:tav>
                                      </p:tavLst>
                                    </p:anim>
                                    <p:anim calcmode="lin" valueType="num">
                                      <p:cBhvr additive="base">
                                        <p:cTn id="19" dur="1000"/>
                                        <p:tgtEl>
                                          <p:spTgt spid="197">
                                            <p:txEl>
                                              <p:pRg st="2" end="2"/>
                                            </p:txEl>
                                          </p:spTgt>
                                        </p:tgtEl>
                                        <p:attrNameLst>
                                          <p:attrName>ppt_h</p:attrName>
                                        </p:attrNameLst>
                                      </p:cBhvr>
                                      <p:tavLst>
                                        <p:tav tm="0">
                                          <p:val>
                                            <p:strVal val="#ppt_h"/>
                                          </p:val>
                                        </p:tav>
                                        <p:tav tm="100000">
                                          <p:val>
                                            <p:strVal val="0"/>
                                          </p:val>
                                        </p:tav>
                                      </p:tavLst>
                                    </p:anim>
                                    <p:set>
                                      <p:cBhvr>
                                        <p:cTn id="20" dur="1" fill="hold">
                                          <p:stCondLst>
                                            <p:cond delay="1000"/>
                                          </p:stCondLst>
                                        </p:cTn>
                                        <p:tgtEl>
                                          <p:spTgt spid="197">
                                            <p:txEl>
                                              <p:pRg st="2" end="2"/>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3" presetClass="exit" presetSubtype="32" fill="hold" nodeType="clickEffect">
                                  <p:stCondLst>
                                    <p:cond delay="0"/>
                                  </p:stCondLst>
                                  <p:childTnLst>
                                    <p:anim calcmode="lin" valueType="num">
                                      <p:cBhvr additive="base">
                                        <p:cTn id="24" dur="1000"/>
                                        <p:tgtEl>
                                          <p:spTgt spid="197">
                                            <p:txEl>
                                              <p:pRg st="3" end="3"/>
                                            </p:txEl>
                                          </p:spTgt>
                                        </p:tgtEl>
                                        <p:attrNameLst>
                                          <p:attrName>ppt_w</p:attrName>
                                        </p:attrNameLst>
                                      </p:cBhvr>
                                      <p:tavLst>
                                        <p:tav tm="0">
                                          <p:val>
                                            <p:strVal val="#ppt_w"/>
                                          </p:val>
                                        </p:tav>
                                        <p:tav tm="100000">
                                          <p:val>
                                            <p:strVal val="0"/>
                                          </p:val>
                                        </p:tav>
                                      </p:tavLst>
                                    </p:anim>
                                    <p:anim calcmode="lin" valueType="num">
                                      <p:cBhvr additive="base">
                                        <p:cTn id="25" dur="1000"/>
                                        <p:tgtEl>
                                          <p:spTgt spid="197">
                                            <p:txEl>
                                              <p:pRg st="3" end="3"/>
                                            </p:txEl>
                                          </p:spTgt>
                                        </p:tgtEl>
                                        <p:attrNameLst>
                                          <p:attrName>ppt_h</p:attrName>
                                        </p:attrNameLst>
                                      </p:cBhvr>
                                      <p:tavLst>
                                        <p:tav tm="0">
                                          <p:val>
                                            <p:strVal val="#ppt_h"/>
                                          </p:val>
                                        </p:tav>
                                        <p:tav tm="100000">
                                          <p:val>
                                            <p:strVal val="0"/>
                                          </p:val>
                                        </p:tav>
                                      </p:tavLst>
                                    </p:anim>
                                    <p:set>
                                      <p:cBhvr>
                                        <p:cTn id="26" dur="1" fill="hold">
                                          <p:stCondLst>
                                            <p:cond delay="1000"/>
                                          </p:stCondLst>
                                        </p:cTn>
                                        <p:tgtEl>
                                          <p:spTgt spid="197">
                                            <p:txEl>
                                              <p:pRg st="3" end="3"/>
                                            </p:txEl>
                                          </p:spTgt>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3" presetClass="exit" presetSubtype="32" fill="hold" nodeType="clickEffect">
                                  <p:stCondLst>
                                    <p:cond delay="0"/>
                                  </p:stCondLst>
                                  <p:childTnLst>
                                    <p:anim calcmode="lin" valueType="num">
                                      <p:cBhvr additive="base">
                                        <p:cTn id="30" dur="1000"/>
                                        <p:tgtEl>
                                          <p:spTgt spid="197">
                                            <p:txEl>
                                              <p:pRg st="4" end="4"/>
                                            </p:txEl>
                                          </p:spTgt>
                                        </p:tgtEl>
                                        <p:attrNameLst>
                                          <p:attrName>ppt_w</p:attrName>
                                        </p:attrNameLst>
                                      </p:cBhvr>
                                      <p:tavLst>
                                        <p:tav tm="0">
                                          <p:val>
                                            <p:strVal val="#ppt_w"/>
                                          </p:val>
                                        </p:tav>
                                        <p:tav tm="100000">
                                          <p:val>
                                            <p:strVal val="0"/>
                                          </p:val>
                                        </p:tav>
                                      </p:tavLst>
                                    </p:anim>
                                    <p:anim calcmode="lin" valueType="num">
                                      <p:cBhvr additive="base">
                                        <p:cTn id="31" dur="1000"/>
                                        <p:tgtEl>
                                          <p:spTgt spid="197">
                                            <p:txEl>
                                              <p:pRg st="4" end="4"/>
                                            </p:txEl>
                                          </p:spTgt>
                                        </p:tgtEl>
                                        <p:attrNameLst>
                                          <p:attrName>ppt_h</p:attrName>
                                        </p:attrNameLst>
                                      </p:cBhvr>
                                      <p:tavLst>
                                        <p:tav tm="0">
                                          <p:val>
                                            <p:strVal val="#ppt_h"/>
                                          </p:val>
                                        </p:tav>
                                        <p:tav tm="100000">
                                          <p:val>
                                            <p:strVal val="0"/>
                                          </p:val>
                                        </p:tav>
                                      </p:tavLst>
                                    </p:anim>
                                    <p:set>
                                      <p:cBhvr>
                                        <p:cTn id="32" dur="1" fill="hold">
                                          <p:stCondLst>
                                            <p:cond delay="1000"/>
                                          </p:stCondLst>
                                        </p:cTn>
                                        <p:tgtEl>
                                          <p:spTgt spid="197">
                                            <p:txEl>
                                              <p:pRg st="4" end="4"/>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3" presetClass="exit" presetSubtype="32" fill="hold" nodeType="clickEffect">
                                  <p:stCondLst>
                                    <p:cond delay="0"/>
                                  </p:stCondLst>
                                  <p:childTnLst>
                                    <p:anim calcmode="lin" valueType="num">
                                      <p:cBhvr additive="base">
                                        <p:cTn id="36" dur="1000"/>
                                        <p:tgtEl>
                                          <p:spTgt spid="197">
                                            <p:txEl>
                                              <p:pRg st="5" end="5"/>
                                            </p:txEl>
                                          </p:spTgt>
                                        </p:tgtEl>
                                        <p:attrNameLst>
                                          <p:attrName>ppt_w</p:attrName>
                                        </p:attrNameLst>
                                      </p:cBhvr>
                                      <p:tavLst>
                                        <p:tav tm="0">
                                          <p:val>
                                            <p:strVal val="#ppt_w"/>
                                          </p:val>
                                        </p:tav>
                                        <p:tav tm="100000">
                                          <p:val>
                                            <p:strVal val="0"/>
                                          </p:val>
                                        </p:tav>
                                      </p:tavLst>
                                    </p:anim>
                                    <p:anim calcmode="lin" valueType="num">
                                      <p:cBhvr additive="base">
                                        <p:cTn id="37" dur="1000"/>
                                        <p:tgtEl>
                                          <p:spTgt spid="197">
                                            <p:txEl>
                                              <p:pRg st="5" end="5"/>
                                            </p:txEl>
                                          </p:spTgt>
                                        </p:tgtEl>
                                        <p:attrNameLst>
                                          <p:attrName>ppt_h</p:attrName>
                                        </p:attrNameLst>
                                      </p:cBhvr>
                                      <p:tavLst>
                                        <p:tav tm="0">
                                          <p:val>
                                            <p:strVal val="#ppt_h"/>
                                          </p:val>
                                        </p:tav>
                                        <p:tav tm="100000">
                                          <p:val>
                                            <p:strVal val="0"/>
                                          </p:val>
                                        </p:tav>
                                      </p:tavLst>
                                    </p:anim>
                                    <p:set>
                                      <p:cBhvr>
                                        <p:cTn id="38" dur="1" fill="hold">
                                          <p:stCondLst>
                                            <p:cond delay="1000"/>
                                          </p:stCondLst>
                                        </p:cTn>
                                        <p:tgtEl>
                                          <p:spTgt spid="197">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478</Words>
  <Application>Microsoft Macintosh PowerPoint</Application>
  <PresentationFormat>On-screen Show (16:9)</PresentationFormat>
  <Paragraphs>59</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Raleway</vt:lpstr>
      <vt:lpstr>Arial</vt:lpstr>
      <vt:lpstr>Lato</vt:lpstr>
      <vt:lpstr>Open Sans</vt:lpstr>
      <vt:lpstr>Roboto</vt:lpstr>
      <vt:lpstr>Streamline</vt:lpstr>
      <vt:lpstr>Taha Abdelwahab Amin Elsayed,  Beabkal Yigezu Eshete  Dilshod Turopovich Inomov</vt:lpstr>
      <vt:lpstr>Weather system</vt:lpstr>
      <vt:lpstr>Agenda for today</vt:lpstr>
      <vt:lpstr>Project Description</vt:lpstr>
      <vt:lpstr>Tools</vt:lpstr>
      <vt:lpstr>Data flow and system architecture</vt:lpstr>
      <vt:lpstr>Challenges</vt:lpstr>
      <vt:lpstr>Part 1 - Integration with OpenWeatherApp API  - Flume  - Apache Kafka</vt:lpstr>
      <vt:lpstr>Steps that we did to achieve part 1 goals:-</vt:lpstr>
      <vt:lpstr>Part 2 - Apache Spark Streaming - HBase</vt:lpstr>
      <vt:lpstr>Steps that we did to achieve part 2 goals:-</vt:lpstr>
      <vt:lpstr>Part 3 - Hive - Impala</vt:lpstr>
      <vt:lpstr>Steps that we did to achieve part 3 goals: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Dilshod INOMOV (contractor)</cp:lastModifiedBy>
  <cp:revision>5</cp:revision>
  <dcterms:modified xsi:type="dcterms:W3CDTF">2024-09-26T16:54:36Z</dcterms:modified>
</cp:coreProperties>
</file>