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3" r:id="rId16"/>
    <p:sldId id="274" r:id="rId17"/>
    <p:sldId id="275" r:id="rId18"/>
    <p:sldId id="272" r:id="rId19"/>
    <p:sldId id="271"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Umereni stil 2 – Naglašavanj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77" autoAdjust="0"/>
    <p:restoredTop sz="94660"/>
  </p:normalViewPr>
  <p:slideViewPr>
    <p:cSldViewPr snapToGrid="0" showGuides="1">
      <p:cViewPr varScale="1">
        <p:scale>
          <a:sx n="72" d="100"/>
          <a:sy n="72" d="100"/>
        </p:scale>
        <p:origin x="660" y="9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7F9BAF0-33B1-4B64-852A-207BD9FDDE0E}" type="datetimeFigureOut">
              <a:rPr lang="en-US" smtClean="0"/>
              <a:t>9/16/2021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22558A-F6E6-497A-99D5-54CAA4A49D69}" type="slidenum">
              <a:rPr lang="en-US" smtClean="0"/>
              <a:t>‹#›</a:t>
            </a:fld>
            <a:endParaRPr lang="en-US"/>
          </a:p>
        </p:txBody>
      </p:sp>
    </p:spTree>
    <p:extLst>
      <p:ext uri="{BB962C8B-B14F-4D97-AF65-F5344CB8AC3E}">
        <p14:creationId xmlns:p14="http://schemas.microsoft.com/office/powerpoint/2010/main" val="40180046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F9BAF0-33B1-4B64-852A-207BD9FDDE0E}" type="datetimeFigureOut">
              <a:rPr lang="en-US" smtClean="0"/>
              <a:t>9/16/2021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22558A-F6E6-497A-99D5-54CAA4A49D69}" type="slidenum">
              <a:rPr lang="en-US" smtClean="0"/>
              <a:t>‹#›</a:t>
            </a:fld>
            <a:endParaRPr lang="en-US"/>
          </a:p>
        </p:txBody>
      </p:sp>
    </p:spTree>
    <p:extLst>
      <p:ext uri="{BB962C8B-B14F-4D97-AF65-F5344CB8AC3E}">
        <p14:creationId xmlns:p14="http://schemas.microsoft.com/office/powerpoint/2010/main" val="23038628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F9BAF0-33B1-4B64-852A-207BD9FDDE0E}" type="datetimeFigureOut">
              <a:rPr lang="en-US" smtClean="0"/>
              <a:t>9/16/2021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22558A-F6E6-497A-99D5-54CAA4A49D69}" type="slidenum">
              <a:rPr lang="en-US" smtClean="0"/>
              <a:t>‹#›</a:t>
            </a:fld>
            <a:endParaRPr lang="en-US"/>
          </a:p>
        </p:txBody>
      </p:sp>
    </p:spTree>
    <p:extLst>
      <p:ext uri="{BB962C8B-B14F-4D97-AF65-F5344CB8AC3E}">
        <p14:creationId xmlns:p14="http://schemas.microsoft.com/office/powerpoint/2010/main" val="15135303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F9BAF0-33B1-4B64-852A-207BD9FDDE0E}" type="datetimeFigureOut">
              <a:rPr lang="en-US" smtClean="0"/>
              <a:t>9/16/2021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22558A-F6E6-497A-99D5-54CAA4A49D69}" type="slidenum">
              <a:rPr lang="en-US" smtClean="0"/>
              <a:t>‹#›</a:t>
            </a:fld>
            <a:endParaRPr lang="en-US"/>
          </a:p>
        </p:txBody>
      </p:sp>
    </p:spTree>
    <p:extLst>
      <p:ext uri="{BB962C8B-B14F-4D97-AF65-F5344CB8AC3E}">
        <p14:creationId xmlns:p14="http://schemas.microsoft.com/office/powerpoint/2010/main" val="32871429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7F9BAF0-33B1-4B64-852A-207BD9FDDE0E}" type="datetimeFigureOut">
              <a:rPr lang="en-US" smtClean="0"/>
              <a:t>9/16/2021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22558A-F6E6-497A-99D5-54CAA4A49D69}" type="slidenum">
              <a:rPr lang="en-US" smtClean="0"/>
              <a:t>‹#›</a:t>
            </a:fld>
            <a:endParaRPr lang="en-US"/>
          </a:p>
        </p:txBody>
      </p:sp>
    </p:spTree>
    <p:extLst>
      <p:ext uri="{BB962C8B-B14F-4D97-AF65-F5344CB8AC3E}">
        <p14:creationId xmlns:p14="http://schemas.microsoft.com/office/powerpoint/2010/main" val="27582669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7F9BAF0-33B1-4B64-852A-207BD9FDDE0E}" type="datetimeFigureOut">
              <a:rPr lang="en-US" smtClean="0"/>
              <a:t>9/16/2021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22558A-F6E6-497A-99D5-54CAA4A49D69}" type="slidenum">
              <a:rPr lang="en-US" smtClean="0"/>
              <a:t>‹#›</a:t>
            </a:fld>
            <a:endParaRPr lang="en-US"/>
          </a:p>
        </p:txBody>
      </p:sp>
    </p:spTree>
    <p:extLst>
      <p:ext uri="{BB962C8B-B14F-4D97-AF65-F5344CB8AC3E}">
        <p14:creationId xmlns:p14="http://schemas.microsoft.com/office/powerpoint/2010/main" val="30556476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7F9BAF0-33B1-4B64-852A-207BD9FDDE0E}" type="datetimeFigureOut">
              <a:rPr lang="en-US" smtClean="0"/>
              <a:t>9/16/2021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322558A-F6E6-497A-99D5-54CAA4A49D69}" type="slidenum">
              <a:rPr lang="en-US" smtClean="0"/>
              <a:t>‹#›</a:t>
            </a:fld>
            <a:endParaRPr lang="en-US"/>
          </a:p>
        </p:txBody>
      </p:sp>
    </p:spTree>
    <p:extLst>
      <p:ext uri="{BB962C8B-B14F-4D97-AF65-F5344CB8AC3E}">
        <p14:creationId xmlns:p14="http://schemas.microsoft.com/office/powerpoint/2010/main" val="3268935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7F9BAF0-33B1-4B64-852A-207BD9FDDE0E}" type="datetimeFigureOut">
              <a:rPr lang="en-US" smtClean="0"/>
              <a:t>9/16/2021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22558A-F6E6-497A-99D5-54CAA4A49D69}" type="slidenum">
              <a:rPr lang="en-US" smtClean="0"/>
              <a:t>‹#›</a:t>
            </a:fld>
            <a:endParaRPr lang="en-US"/>
          </a:p>
        </p:txBody>
      </p:sp>
    </p:spTree>
    <p:extLst>
      <p:ext uri="{BB962C8B-B14F-4D97-AF65-F5344CB8AC3E}">
        <p14:creationId xmlns:p14="http://schemas.microsoft.com/office/powerpoint/2010/main" val="13395414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7F9BAF0-33B1-4B64-852A-207BD9FDDE0E}" type="datetimeFigureOut">
              <a:rPr lang="en-US" smtClean="0"/>
              <a:t>9/16/2021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322558A-F6E6-497A-99D5-54CAA4A49D69}" type="slidenum">
              <a:rPr lang="en-US" smtClean="0"/>
              <a:t>‹#›</a:t>
            </a:fld>
            <a:endParaRPr lang="en-US"/>
          </a:p>
        </p:txBody>
      </p:sp>
    </p:spTree>
    <p:extLst>
      <p:ext uri="{BB962C8B-B14F-4D97-AF65-F5344CB8AC3E}">
        <p14:creationId xmlns:p14="http://schemas.microsoft.com/office/powerpoint/2010/main" val="27092445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7F9BAF0-33B1-4B64-852A-207BD9FDDE0E}" type="datetimeFigureOut">
              <a:rPr lang="en-US" smtClean="0"/>
              <a:t>9/16/2021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22558A-F6E6-497A-99D5-54CAA4A49D69}" type="slidenum">
              <a:rPr lang="en-US" smtClean="0"/>
              <a:t>‹#›</a:t>
            </a:fld>
            <a:endParaRPr lang="en-US"/>
          </a:p>
        </p:txBody>
      </p:sp>
    </p:spTree>
    <p:extLst>
      <p:ext uri="{BB962C8B-B14F-4D97-AF65-F5344CB8AC3E}">
        <p14:creationId xmlns:p14="http://schemas.microsoft.com/office/powerpoint/2010/main" val="9304885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7F9BAF0-33B1-4B64-852A-207BD9FDDE0E}" type="datetimeFigureOut">
              <a:rPr lang="en-US" smtClean="0"/>
              <a:t>9/16/2021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22558A-F6E6-497A-99D5-54CAA4A49D69}" type="slidenum">
              <a:rPr lang="en-US" smtClean="0"/>
              <a:t>‹#›</a:t>
            </a:fld>
            <a:endParaRPr lang="en-US"/>
          </a:p>
        </p:txBody>
      </p:sp>
    </p:spTree>
    <p:extLst>
      <p:ext uri="{BB962C8B-B14F-4D97-AF65-F5344CB8AC3E}">
        <p14:creationId xmlns:p14="http://schemas.microsoft.com/office/powerpoint/2010/main" val="6332347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7F9BAF0-33B1-4B64-852A-207BD9FDDE0E}" type="datetimeFigureOut">
              <a:rPr lang="en-US" smtClean="0"/>
              <a:t>9/16/2021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322558A-F6E6-497A-99D5-54CAA4A49D69}" type="slidenum">
              <a:rPr lang="en-US" smtClean="0"/>
              <a:t>‹#›</a:t>
            </a:fld>
            <a:endParaRPr lang="en-US"/>
          </a:p>
        </p:txBody>
      </p:sp>
    </p:spTree>
    <p:extLst>
      <p:ext uri="{BB962C8B-B14F-4D97-AF65-F5344CB8AC3E}">
        <p14:creationId xmlns:p14="http://schemas.microsoft.com/office/powerpoint/2010/main" val="421782405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scsdcsd  " title="dsfwefg"/>
          <p:cNvPicPr>
            <a:picLocks noChangeAspect="1"/>
          </p:cNvPicPr>
          <p:nvPr/>
        </p:nvPicPr>
        <p:blipFill>
          <a:blip r:embed="rId2" cstate="print">
            <a:extLst>
              <a:ext uri="{BEBA8EAE-BF5A-486C-A8C5-ECC9F3942E4B}">
                <a14:imgProps xmlns:a14="http://schemas.microsoft.com/office/drawing/2010/main">
                  <a14:imgLayer r:embed="rId3">
                    <a14:imgEffect>
                      <a14:colorTemperature colorTemp="8800"/>
                    </a14:imgEffect>
                    <a14:imgEffect>
                      <a14:saturation sat="66000"/>
                    </a14:imgEffect>
                  </a14:imgLayer>
                </a14:imgProps>
              </a:ext>
              <a:ext uri="{28A0092B-C50C-407E-A947-70E740481C1C}">
                <a14:useLocalDpi xmlns:a14="http://schemas.microsoft.com/office/drawing/2010/main" val="0"/>
              </a:ext>
            </a:extLst>
          </a:blip>
          <a:stretch>
            <a:fillRect/>
          </a:stretch>
        </p:blipFill>
        <p:spPr>
          <a:xfrm>
            <a:off x="3818530" y="0"/>
            <a:ext cx="4554940" cy="6858000"/>
          </a:xfrm>
          <a:prstGeom prst="rect">
            <a:avLst/>
          </a:prstGeom>
        </p:spPr>
      </p:pic>
      <p:sp>
        <p:nvSpPr>
          <p:cNvPr id="2" name="Title 1"/>
          <p:cNvSpPr>
            <a:spLocks noGrp="1"/>
          </p:cNvSpPr>
          <p:nvPr>
            <p:ph type="ctrTitle"/>
          </p:nvPr>
        </p:nvSpPr>
        <p:spPr>
          <a:xfrm>
            <a:off x="1568824" y="-988825"/>
            <a:ext cx="9144000" cy="2387600"/>
          </a:xfrm>
        </p:spPr>
        <p:txBody>
          <a:bodyPr>
            <a:normAutofit/>
          </a:bodyPr>
          <a:lstStyle/>
          <a:p>
            <a:r>
              <a:rPr lang="sr-Latn-RS" sz="4000" dirty="0">
                <a:solidFill>
                  <a:srgbClr val="C00000"/>
                </a:solidFill>
              </a:rPr>
              <a:t>DEPARTMAN ZA BIOMEDICINSKE NAUKE</a:t>
            </a:r>
            <a:br>
              <a:rPr lang="sr-Latn-RS" sz="4000" dirty="0">
                <a:solidFill>
                  <a:srgbClr val="C00000"/>
                </a:solidFill>
              </a:rPr>
            </a:br>
            <a:r>
              <a:rPr lang="sr-Latn-RS" sz="4000" dirty="0">
                <a:solidFill>
                  <a:srgbClr val="C00000"/>
                </a:solidFill>
              </a:rPr>
              <a:t>Studijski program sport i fizičko vaspitanje</a:t>
            </a:r>
            <a:endParaRPr lang="en-US" sz="4000" dirty="0">
              <a:solidFill>
                <a:srgbClr val="C00000"/>
              </a:solidFill>
            </a:endParaRPr>
          </a:p>
        </p:txBody>
      </p:sp>
      <p:sp>
        <p:nvSpPr>
          <p:cNvPr id="3" name="Subtitle 2"/>
          <p:cNvSpPr>
            <a:spLocks noGrp="1"/>
          </p:cNvSpPr>
          <p:nvPr>
            <p:ph type="subTitle" idx="1"/>
          </p:nvPr>
        </p:nvSpPr>
        <p:spPr>
          <a:xfrm>
            <a:off x="1524000" y="2632354"/>
            <a:ext cx="9144000" cy="3793846"/>
          </a:xfrm>
        </p:spPr>
        <p:txBody>
          <a:bodyPr>
            <a:normAutofit/>
          </a:bodyPr>
          <a:lstStyle/>
          <a:p>
            <a:r>
              <a:rPr lang="sr-Latn-RS" sz="4000" b="1" dirty="0">
                <a:solidFill>
                  <a:srgbClr val="C00000"/>
                </a:solidFill>
              </a:rPr>
              <a:t>MERE PREVENCIJE POVREDA U TRENINGU I TAKMIČENJU KARATISTA</a:t>
            </a:r>
          </a:p>
          <a:p>
            <a:r>
              <a:rPr lang="sr-Latn-RS" dirty="0">
                <a:solidFill>
                  <a:srgbClr val="C00000"/>
                </a:solidFill>
              </a:rPr>
              <a:t>(</a:t>
            </a:r>
            <a:r>
              <a:rPr lang="en-US" dirty="0">
                <a:solidFill>
                  <a:srgbClr val="C00000"/>
                </a:solidFill>
              </a:rPr>
              <a:t>MASTER</a:t>
            </a:r>
            <a:r>
              <a:rPr lang="sr-Latn-RS" dirty="0">
                <a:solidFill>
                  <a:srgbClr val="C00000"/>
                </a:solidFill>
              </a:rPr>
              <a:t> RAD)</a:t>
            </a:r>
          </a:p>
          <a:p>
            <a:endParaRPr lang="sr-Latn-RS" dirty="0"/>
          </a:p>
          <a:p>
            <a:r>
              <a:rPr lang="sr-Latn-RS" sz="2000" dirty="0">
                <a:solidFill>
                  <a:srgbClr val="C00000"/>
                </a:solidFill>
              </a:rPr>
              <a:t>Mentor: doc. </a:t>
            </a:r>
            <a:r>
              <a:rPr lang="en-US" sz="2000" dirty="0" err="1">
                <a:solidFill>
                  <a:srgbClr val="C00000"/>
                </a:solidFill>
              </a:rPr>
              <a:t>dr</a:t>
            </a:r>
            <a:r>
              <a:rPr lang="en-US" sz="2000" dirty="0">
                <a:solidFill>
                  <a:srgbClr val="C00000"/>
                </a:solidFill>
              </a:rPr>
              <a:t> </a:t>
            </a:r>
            <a:r>
              <a:rPr lang="en-US" sz="2000" dirty="0" err="1">
                <a:solidFill>
                  <a:srgbClr val="C00000"/>
                </a:solidFill>
              </a:rPr>
              <a:t>Fahrudin</a:t>
            </a:r>
            <a:r>
              <a:rPr lang="en-US" sz="2000" dirty="0">
                <a:solidFill>
                  <a:srgbClr val="C00000"/>
                </a:solidFill>
              </a:rPr>
              <a:t> </a:t>
            </a:r>
            <a:r>
              <a:rPr lang="en-US" sz="2000" dirty="0" err="1">
                <a:solidFill>
                  <a:srgbClr val="C00000"/>
                </a:solidFill>
              </a:rPr>
              <a:t>Mavri</a:t>
            </a:r>
            <a:r>
              <a:rPr lang="sr-Latn-RS" sz="2000" dirty="0">
                <a:solidFill>
                  <a:srgbClr val="C00000"/>
                </a:solidFill>
              </a:rPr>
              <a:t>ć                                        Kandidat: Dino Mujanović</a:t>
            </a:r>
          </a:p>
          <a:p>
            <a:endParaRPr lang="sr-Latn-RS" dirty="0"/>
          </a:p>
          <a:p>
            <a:endParaRPr lang="sr-Latn-RS" sz="2000" dirty="0"/>
          </a:p>
          <a:p>
            <a:r>
              <a:rPr lang="sr-Latn-RS" sz="2000" dirty="0">
                <a:solidFill>
                  <a:srgbClr val="C00000"/>
                </a:solidFill>
              </a:rPr>
              <a:t>Novi Pazar, 2021</a:t>
            </a:r>
          </a:p>
        </p:txBody>
      </p:sp>
    </p:spTree>
    <p:extLst>
      <p:ext uri="{BB962C8B-B14F-4D97-AF65-F5344CB8AC3E}">
        <p14:creationId xmlns:p14="http://schemas.microsoft.com/office/powerpoint/2010/main" val="9959599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704400"/>
            <a:ext cx="10515600" cy="1325563"/>
          </a:xfrm>
        </p:spPr>
        <p:txBody>
          <a:bodyPr>
            <a:normAutofit/>
          </a:bodyPr>
          <a:lstStyle/>
          <a:p>
            <a:r>
              <a:rPr lang="en-US" sz="2000" dirty="0" err="1"/>
              <a:t>Ovakav</a:t>
            </a:r>
            <a:r>
              <a:rPr lang="en-US" sz="2000" dirty="0"/>
              <a:t> </a:t>
            </a:r>
            <a:r>
              <a:rPr lang="en-US" sz="2000" dirty="0" err="1"/>
              <a:t>stav</a:t>
            </a:r>
            <a:r>
              <a:rPr lang="en-US" sz="2000" dirty="0"/>
              <a:t> </a:t>
            </a:r>
            <a:r>
              <a:rPr lang="en-US" sz="2000" dirty="0" err="1"/>
              <a:t>sa</a:t>
            </a:r>
            <a:r>
              <a:rPr lang="en-US" sz="2000" dirty="0"/>
              <a:t> </a:t>
            </a:r>
            <a:r>
              <a:rPr lang="en-US" sz="2000" dirty="0" err="1"/>
              <a:t>nagibom</a:t>
            </a:r>
            <a:r>
              <a:rPr lang="en-US" sz="2000" dirty="0"/>
              <a:t> </a:t>
            </a:r>
            <a:r>
              <a:rPr lang="en-US" sz="2000" dirty="0" err="1"/>
              <a:t>karlice</a:t>
            </a:r>
            <a:r>
              <a:rPr lang="en-US" sz="2000" dirty="0"/>
              <a:t> </a:t>
            </a:r>
            <a:r>
              <a:rPr lang="en-US" sz="2000" dirty="0" err="1"/>
              <a:t>prema</a:t>
            </a:r>
            <a:r>
              <a:rPr lang="en-US" sz="2000" dirty="0"/>
              <a:t> </a:t>
            </a:r>
            <a:r>
              <a:rPr lang="en-US" sz="2000" dirty="0" err="1"/>
              <a:t>napred</a:t>
            </a:r>
            <a:r>
              <a:rPr lang="en-US" sz="2000" dirty="0"/>
              <a:t> </a:t>
            </a:r>
            <a:r>
              <a:rPr lang="en-US" sz="2000" dirty="0" err="1"/>
              <a:t>dovodi</a:t>
            </a:r>
            <a:r>
              <a:rPr lang="en-US" sz="2000" dirty="0"/>
              <a:t> do </a:t>
            </a:r>
            <a:r>
              <a:rPr lang="en-US" sz="2000" dirty="0" err="1"/>
              <a:t>istegnutosti</a:t>
            </a:r>
            <a:r>
              <a:rPr lang="en-US" sz="2000" dirty="0"/>
              <a:t> </a:t>
            </a:r>
            <a:r>
              <a:rPr lang="en-US" sz="2000" dirty="0" err="1"/>
              <a:t>trbušnih</a:t>
            </a:r>
            <a:r>
              <a:rPr lang="en-US" sz="2000" dirty="0"/>
              <a:t> </a:t>
            </a:r>
            <a:r>
              <a:rPr lang="en-US" sz="2000" dirty="0" err="1"/>
              <a:t>mišića</a:t>
            </a:r>
            <a:r>
              <a:rPr lang="en-US" sz="2000" dirty="0"/>
              <a:t>, </a:t>
            </a:r>
            <a:r>
              <a:rPr lang="en-US" sz="2000" dirty="0" err="1"/>
              <a:t>što</a:t>
            </a:r>
            <a:r>
              <a:rPr lang="en-US" sz="2000" dirty="0"/>
              <a:t> </a:t>
            </a:r>
            <a:r>
              <a:rPr lang="en-US" sz="2000" dirty="0" err="1"/>
              <a:t>posledično</a:t>
            </a:r>
            <a:r>
              <a:rPr lang="en-US" sz="2000" dirty="0"/>
              <a:t> </a:t>
            </a:r>
            <a:r>
              <a:rPr lang="en-US" sz="2000" dirty="0" err="1"/>
              <a:t>uzrokuje</a:t>
            </a:r>
            <a:r>
              <a:rPr lang="en-US" sz="2000" dirty="0"/>
              <a:t> slab </a:t>
            </a:r>
            <a:r>
              <a:rPr lang="en-US" sz="2000" dirty="0" err="1"/>
              <a:t>oslonac</a:t>
            </a:r>
            <a:r>
              <a:rPr lang="en-US" sz="2000" dirty="0"/>
              <a:t> </a:t>
            </a:r>
            <a:r>
              <a:rPr lang="en-US" sz="2000" dirty="0" err="1"/>
              <a:t>prilikom</a:t>
            </a:r>
            <a:r>
              <a:rPr lang="en-US" sz="2000" dirty="0"/>
              <a:t> </a:t>
            </a:r>
            <a:r>
              <a:rPr lang="en-US" sz="2000" dirty="0" err="1"/>
              <a:t>udaraca</a:t>
            </a:r>
            <a:r>
              <a:rPr lang="en-US" sz="2000" dirty="0"/>
              <a:t> </a:t>
            </a:r>
            <a:r>
              <a:rPr lang="en-US" sz="2000" dirty="0" err="1"/>
              <a:t>unapred</a:t>
            </a:r>
            <a:r>
              <a:rPr lang="en-US" sz="2000" dirty="0"/>
              <a:t> </a:t>
            </a:r>
            <a:r>
              <a:rPr lang="en-US" sz="2000" dirty="0" err="1"/>
              <a:t>jer</a:t>
            </a:r>
            <a:r>
              <a:rPr lang="en-US" sz="2000" dirty="0"/>
              <a:t> </a:t>
            </a:r>
            <a:r>
              <a:rPr lang="en-US" sz="2000" dirty="0" err="1"/>
              <a:t>ovakav</a:t>
            </a:r>
            <a:r>
              <a:rPr lang="en-US" sz="2000" dirty="0"/>
              <a:t> </a:t>
            </a:r>
            <a:r>
              <a:rPr lang="en-US" sz="2000" dirty="0" err="1"/>
              <a:t>položaj</a:t>
            </a:r>
            <a:r>
              <a:rPr lang="en-US" sz="2000" dirty="0"/>
              <a:t> </a:t>
            </a:r>
            <a:r>
              <a:rPr lang="en-US" sz="2000" dirty="0" err="1"/>
              <a:t>isključuje</a:t>
            </a:r>
            <a:r>
              <a:rPr lang="en-US" sz="2000" dirty="0"/>
              <a:t> </a:t>
            </a:r>
            <a:r>
              <a:rPr lang="en-US" sz="2000" dirty="0" err="1"/>
              <a:t>masu</a:t>
            </a:r>
            <a:r>
              <a:rPr lang="en-US" sz="2000" dirty="0"/>
              <a:t> </a:t>
            </a:r>
            <a:r>
              <a:rPr lang="en-US" sz="2000" dirty="0" err="1"/>
              <a:t>kukova</a:t>
            </a:r>
            <a:r>
              <a:rPr lang="en-US" sz="2000" dirty="0"/>
              <a:t> </a:t>
            </a:r>
            <a:r>
              <a:rPr lang="en-US" sz="2000" dirty="0" err="1"/>
              <a:t>i</a:t>
            </a:r>
            <a:r>
              <a:rPr lang="en-US" sz="2000" dirty="0"/>
              <a:t> </a:t>
            </a:r>
            <a:r>
              <a:rPr lang="en-US" sz="2000" dirty="0" err="1"/>
              <a:t>nogu</a:t>
            </a:r>
            <a:r>
              <a:rPr lang="en-US" sz="2000" dirty="0"/>
              <a:t> </a:t>
            </a:r>
            <a:r>
              <a:rPr lang="en-US" sz="2000" dirty="0" err="1"/>
              <a:t>prilikom</a:t>
            </a:r>
            <a:r>
              <a:rPr lang="en-US" sz="2000" dirty="0"/>
              <a:t> </a:t>
            </a:r>
            <a:r>
              <a:rPr lang="en-US" sz="2000" dirty="0" err="1"/>
              <a:t>ispoljavanja</a:t>
            </a:r>
            <a:r>
              <a:rPr lang="en-US" sz="2000" dirty="0"/>
              <a:t> </a:t>
            </a:r>
            <a:r>
              <a:rPr lang="en-US" sz="2000" dirty="0" err="1"/>
              <a:t>udarca</a:t>
            </a:r>
            <a:r>
              <a:rPr lang="en-US" sz="2000" dirty="0"/>
              <a:t>. </a:t>
            </a:r>
            <a:r>
              <a:rPr lang="en-US" sz="2000" dirty="0" err="1"/>
              <a:t>Osim</a:t>
            </a:r>
            <a:r>
              <a:rPr lang="en-US" sz="2000" dirty="0"/>
              <a:t> toga, </a:t>
            </a:r>
            <a:r>
              <a:rPr lang="en-US" sz="2000" dirty="0" err="1"/>
              <a:t>ovakav</a:t>
            </a:r>
            <a:r>
              <a:rPr lang="en-US" sz="2000" dirty="0"/>
              <a:t> </a:t>
            </a:r>
            <a:r>
              <a:rPr lang="en-US" sz="2000" dirty="0" err="1"/>
              <a:t>stav</a:t>
            </a:r>
            <a:r>
              <a:rPr lang="en-US" sz="2000" dirty="0"/>
              <a:t> </a:t>
            </a:r>
            <a:r>
              <a:rPr lang="en-US" sz="2000" dirty="0" err="1"/>
              <a:t>može</a:t>
            </a:r>
            <a:r>
              <a:rPr lang="en-US" sz="2000" dirty="0"/>
              <a:t> </a:t>
            </a:r>
            <a:r>
              <a:rPr lang="en-US" sz="2000" dirty="0" err="1"/>
              <a:t>imati</a:t>
            </a:r>
            <a:r>
              <a:rPr lang="en-US" sz="2000" dirty="0"/>
              <a:t> </a:t>
            </a:r>
            <a:r>
              <a:rPr lang="en-US" sz="2000" dirty="0" err="1"/>
              <a:t>ozbiljne</a:t>
            </a:r>
            <a:r>
              <a:rPr lang="en-US" sz="2000" dirty="0"/>
              <a:t> </a:t>
            </a:r>
            <a:r>
              <a:rPr lang="en-US" sz="2000" dirty="0" err="1"/>
              <a:t>posledice</a:t>
            </a:r>
            <a:r>
              <a:rPr lang="en-US" sz="2000" dirty="0"/>
              <a:t> </a:t>
            </a:r>
            <a:r>
              <a:rPr lang="en-US" sz="2000" dirty="0" err="1"/>
              <a:t>na</a:t>
            </a:r>
            <a:r>
              <a:rPr lang="en-US" sz="2000" dirty="0"/>
              <a:t> </a:t>
            </a:r>
            <a:r>
              <a:rPr lang="en-US" sz="2000" dirty="0" err="1"/>
              <a:t>zdravlje</a:t>
            </a:r>
            <a:r>
              <a:rPr lang="en-US" sz="2000" dirty="0"/>
              <a:t> </a:t>
            </a:r>
            <a:r>
              <a:rPr lang="en-US" sz="2000" dirty="0" err="1"/>
              <a:t>vežbača</a:t>
            </a:r>
            <a:r>
              <a:rPr lang="en-US" sz="2000" dirty="0"/>
              <a:t>.</a:t>
            </a:r>
          </a:p>
        </p:txBody>
      </p:sp>
      <p:pic>
        <p:nvPicPr>
          <p:cNvPr id="6" name="Čuvar mesta za sadržaj 5">
            <a:extLst>
              <a:ext uri="{FF2B5EF4-FFF2-40B4-BE49-F238E27FC236}">
                <a16:creationId xmlns:a16="http://schemas.microsoft.com/office/drawing/2014/main" id="{B5327EE1-8F49-461E-BD14-DBD514532E7F}"/>
              </a:ext>
            </a:extLst>
          </p:cNvPr>
          <p:cNvPicPr>
            <a:picLocks noGrp="1" noChangeAspect="1"/>
          </p:cNvPicPr>
          <p:nvPr>
            <p:ph idx="1"/>
          </p:nvPr>
        </p:nvPicPr>
        <p:blipFill>
          <a:blip r:embed="rId2"/>
          <a:stretch>
            <a:fillRect/>
          </a:stretch>
        </p:blipFill>
        <p:spPr>
          <a:xfrm>
            <a:off x="2726840" y="365125"/>
            <a:ext cx="5668714" cy="3888898"/>
          </a:xfrm>
          <a:prstGeom prst="rect">
            <a:avLst/>
          </a:prstGeom>
        </p:spPr>
      </p:pic>
    </p:spTree>
    <p:extLst>
      <p:ext uri="{BB962C8B-B14F-4D97-AF65-F5344CB8AC3E}">
        <p14:creationId xmlns:p14="http://schemas.microsoft.com/office/powerpoint/2010/main" val="6849384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Čuvar mesta za sadržaj 4">
            <a:extLst>
              <a:ext uri="{FF2B5EF4-FFF2-40B4-BE49-F238E27FC236}">
                <a16:creationId xmlns:a16="http://schemas.microsoft.com/office/drawing/2014/main" id="{304876A0-5B37-4C8F-8590-CBA29AA77DE6}"/>
              </a:ext>
            </a:extLst>
          </p:cNvPr>
          <p:cNvSpPr>
            <a:spLocks noGrp="1"/>
          </p:cNvSpPr>
          <p:nvPr>
            <p:ph idx="1"/>
          </p:nvPr>
        </p:nvSpPr>
        <p:spPr>
          <a:xfrm>
            <a:off x="543339" y="265043"/>
            <a:ext cx="10810461" cy="5911920"/>
          </a:xfrm>
        </p:spPr>
        <p:txBody>
          <a:bodyPr>
            <a:normAutofit/>
          </a:bodyPr>
          <a:lstStyle/>
          <a:p>
            <a:r>
              <a:rPr lang="sr-Latn-RS" sz="2000" dirty="0"/>
              <a:t>Još jedna od karakteristika modernih tendencija takmičara u katama je produbljivanje stava. Kao posledica toga, koleno isturene noge se potiskuje previše prema napred, što dovodi do prevelikog opterećenja na ligamente koji drže koleno. Dugogodišnjim praktikovanjem ovakvog stava, ligamenti kolena, kao i sam zglob trpe kumulativne </a:t>
            </a:r>
            <a:r>
              <a:rPr lang="sr-Latn-RS" sz="2000" dirty="0" err="1"/>
              <a:t>mikrotraume</a:t>
            </a:r>
            <a:r>
              <a:rPr lang="sr-Latn-RS" sz="2000" dirty="0"/>
              <a:t> preopterećenja koje mogu dovesti i do pucanja istih.</a:t>
            </a:r>
          </a:p>
        </p:txBody>
      </p:sp>
      <p:pic>
        <p:nvPicPr>
          <p:cNvPr id="6" name="Slika 5">
            <a:extLst>
              <a:ext uri="{FF2B5EF4-FFF2-40B4-BE49-F238E27FC236}">
                <a16:creationId xmlns:a16="http://schemas.microsoft.com/office/drawing/2014/main" id="{9C0209C9-90F7-41FB-99C5-6A08F57C72C6}"/>
              </a:ext>
            </a:extLst>
          </p:cNvPr>
          <p:cNvPicPr>
            <a:picLocks noChangeAspect="1"/>
          </p:cNvPicPr>
          <p:nvPr/>
        </p:nvPicPr>
        <p:blipFill>
          <a:blip r:embed="rId2"/>
          <a:stretch>
            <a:fillRect/>
          </a:stretch>
        </p:blipFill>
        <p:spPr>
          <a:xfrm>
            <a:off x="3591339" y="1586895"/>
            <a:ext cx="4025745" cy="2960818"/>
          </a:xfrm>
          <a:prstGeom prst="rect">
            <a:avLst/>
          </a:prstGeom>
        </p:spPr>
      </p:pic>
      <p:sp>
        <p:nvSpPr>
          <p:cNvPr id="8" name="Okvir za tekst 7">
            <a:extLst>
              <a:ext uri="{FF2B5EF4-FFF2-40B4-BE49-F238E27FC236}">
                <a16:creationId xmlns:a16="http://schemas.microsoft.com/office/drawing/2014/main" id="{2E34BEDC-18E9-41C1-A18F-4C5A8B76D85C}"/>
              </a:ext>
            </a:extLst>
          </p:cNvPr>
          <p:cNvSpPr txBox="1"/>
          <p:nvPr/>
        </p:nvSpPr>
        <p:spPr>
          <a:xfrm>
            <a:off x="838201" y="4775596"/>
            <a:ext cx="10810460" cy="1477328"/>
          </a:xfrm>
          <a:prstGeom prst="rect">
            <a:avLst/>
          </a:prstGeom>
          <a:noFill/>
        </p:spPr>
        <p:txBody>
          <a:bodyPr wrap="square">
            <a:spAutoFit/>
          </a:bodyPr>
          <a:lstStyle/>
          <a:p>
            <a:r>
              <a:rPr lang="sr-Latn-RS" dirty="0"/>
              <a:t>Moja zapažanja sa takmičenja i treninga potvrđuju prethodnu konstataciju, jer se susrećem sa velikim brojem takmičara u katama koji se vrlo često žale na bol u kolenu. Dosta tih takmičara često odsustvuje sa treninga i propušta takmičenja u nadi da će bol proći, međutim, svaki put kada se vrate treningu, ponavljajući isto opterećenje, bol se iznova i iznova vraća. Postoji takođe i nekoliko takmičara kod kojih je ovo prenaprezanje preraslo u pucanje  ligamenata kolena, zbog čega su morali da budu podvrgnuti operaciji.</a:t>
            </a:r>
          </a:p>
        </p:txBody>
      </p:sp>
    </p:spTree>
    <p:extLst>
      <p:ext uri="{BB962C8B-B14F-4D97-AF65-F5344CB8AC3E}">
        <p14:creationId xmlns:p14="http://schemas.microsoft.com/office/powerpoint/2010/main" val="35438409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599DB065-DE4F-4CA6-B0FB-BCAF0F1AE54B}"/>
              </a:ext>
            </a:extLst>
          </p:cNvPr>
          <p:cNvSpPr>
            <a:spLocks noGrp="1"/>
          </p:cNvSpPr>
          <p:nvPr>
            <p:ph type="title"/>
          </p:nvPr>
        </p:nvSpPr>
        <p:spPr/>
        <p:txBody>
          <a:bodyPr>
            <a:normAutofit/>
          </a:bodyPr>
          <a:lstStyle/>
          <a:p>
            <a:r>
              <a:rPr lang="sr-Latn-RS" sz="2400" dirty="0">
                <a:solidFill>
                  <a:srgbClr val="FF0000"/>
                </a:solidFill>
              </a:rPr>
              <a:t>PREVENCIJE POVREDA</a:t>
            </a:r>
          </a:p>
        </p:txBody>
      </p:sp>
      <p:sp>
        <p:nvSpPr>
          <p:cNvPr id="3" name="Čuvar mesta za sadržaj 2">
            <a:extLst>
              <a:ext uri="{FF2B5EF4-FFF2-40B4-BE49-F238E27FC236}">
                <a16:creationId xmlns:a16="http://schemas.microsoft.com/office/drawing/2014/main" id="{6EC54552-D5A8-47EE-88E0-21ADB440DEEB}"/>
              </a:ext>
            </a:extLst>
          </p:cNvPr>
          <p:cNvSpPr>
            <a:spLocks noGrp="1"/>
          </p:cNvSpPr>
          <p:nvPr>
            <p:ph idx="1"/>
          </p:nvPr>
        </p:nvSpPr>
        <p:spPr/>
        <p:txBody>
          <a:bodyPr/>
          <a:lstStyle/>
          <a:p>
            <a:r>
              <a:rPr lang="sr-Latn-RS" sz="2000" dirty="0"/>
              <a:t>Cilj svakog trenera i sportiste u modernom sportu je najbolja moguća sportska forma, ali i postizanje iste bez povreda. Nekada se smatralo da su povrede sastavni deo bavljenja sportom, ali danas zahvaljujući brojnim naučnim istraživanjima znamo da se preventivnim merama može sprečiti veliki broj povreda. Zbog toga bi se na svakom treningu trebala posvetiti pažnja prevenciji povreda.</a:t>
            </a:r>
          </a:p>
          <a:p>
            <a:r>
              <a:rPr lang="sr-Latn-RS" sz="2000" dirty="0"/>
              <a:t>S’ obzirom na to da ne postoji standardizovan program prevencije povreda, možemo odrediti faktore koji imaju uticaj na pojavu povreda i na čiju prevenciju bi treneri trebalo posebno da obrate pažnju tokom izrade godišnjeg plana i programa treninga.</a:t>
            </a:r>
          </a:p>
          <a:p>
            <a:r>
              <a:rPr lang="sr-Latn-RS" sz="2000" dirty="0"/>
              <a:t>Faktori zbog kojih se javljaju sportske povrede:</a:t>
            </a:r>
          </a:p>
          <a:p>
            <a:r>
              <a:rPr lang="sr-Latn-RS" sz="2000" dirty="0"/>
              <a:t>-nedostatak trenerskog obrazovanja, neadekvatni </a:t>
            </a:r>
            <a:r>
              <a:rPr lang="sr-Latn-RS" sz="2000" dirty="0" err="1"/>
              <a:t>predsezonski</a:t>
            </a:r>
            <a:r>
              <a:rPr lang="sr-Latn-RS" sz="2000" dirty="0"/>
              <a:t> fizički testovi, opasne igre, greške u </a:t>
            </a:r>
            <a:r>
              <a:rPr lang="sr-Latn-RS" sz="2000" dirty="0" err="1"/>
              <a:t>vodjenju</a:t>
            </a:r>
            <a:r>
              <a:rPr lang="sr-Latn-RS" sz="2000" dirty="0"/>
              <a:t> treninga, grupisanje ekipa prema uzrastu umesto prema konstituciji i građi, loša ishrana, nepravilna tehnika, neadekvatan nadzor, vremenski uslovi…</a:t>
            </a:r>
          </a:p>
          <a:p>
            <a:endParaRPr lang="sr-Latn-RS" dirty="0"/>
          </a:p>
        </p:txBody>
      </p:sp>
    </p:spTree>
    <p:extLst>
      <p:ext uri="{BB962C8B-B14F-4D97-AF65-F5344CB8AC3E}">
        <p14:creationId xmlns:p14="http://schemas.microsoft.com/office/powerpoint/2010/main" val="30250465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Čuvar mesta za sadržaj 2">
            <a:extLst>
              <a:ext uri="{FF2B5EF4-FFF2-40B4-BE49-F238E27FC236}">
                <a16:creationId xmlns:a16="http://schemas.microsoft.com/office/drawing/2014/main" id="{4BF1D8F3-1DD1-479D-AB20-D3A16413E297}"/>
              </a:ext>
            </a:extLst>
          </p:cNvPr>
          <p:cNvSpPr>
            <a:spLocks noGrp="1"/>
          </p:cNvSpPr>
          <p:nvPr>
            <p:ph idx="1"/>
          </p:nvPr>
        </p:nvSpPr>
        <p:spPr>
          <a:xfrm>
            <a:off x="304800" y="185530"/>
            <a:ext cx="11049000" cy="5991433"/>
          </a:xfrm>
        </p:spPr>
        <p:txBody>
          <a:bodyPr>
            <a:normAutofit/>
          </a:bodyPr>
          <a:lstStyle/>
          <a:p>
            <a:endParaRPr lang="sr-Latn-RS" sz="2000" dirty="0"/>
          </a:p>
          <a:p>
            <a:r>
              <a:rPr lang="sr-Latn-RS" sz="2000" dirty="0"/>
              <a:t>Pri sprovođenju programa kondicione pripreme sa ciljem prevencije treba se voditi sledeći smernicama (</a:t>
            </a:r>
            <a:r>
              <a:rPr lang="sr-Latn-RS" sz="2000" dirty="0" err="1"/>
              <a:t>Zrinščak</a:t>
            </a:r>
            <a:r>
              <a:rPr lang="sr-Latn-RS" sz="2000" dirty="0"/>
              <a:t>, 2015. prema </a:t>
            </a:r>
            <a:r>
              <a:rPr lang="sr-Latn-RS" sz="2000" dirty="0" err="1"/>
              <a:t>Myer</a:t>
            </a:r>
            <a:r>
              <a:rPr lang="sr-Latn-RS" sz="2000" dirty="0"/>
              <a:t> i sar., 2011):</a:t>
            </a:r>
          </a:p>
          <a:p>
            <a:endParaRPr lang="sr-Latn-RS" sz="2000" dirty="0"/>
          </a:p>
          <a:p>
            <a:pPr marL="0" indent="0">
              <a:buNone/>
            </a:pPr>
            <a:r>
              <a:rPr lang="sr-Latn-RS" sz="2000" dirty="0"/>
              <a:t>     - treba zahtevati tehnički savršeno izvođenje preventivnih vežbi, posebno u fazama učenja</a:t>
            </a:r>
          </a:p>
          <a:p>
            <a:r>
              <a:rPr lang="sr-Latn-RS" sz="2000" dirty="0"/>
              <a:t>-  sportista treba da dobija dopunske informacije od trenera o nepoželjnim i rizičnim položajima tela i ekstremiteta</a:t>
            </a:r>
          </a:p>
          <a:p>
            <a:r>
              <a:rPr lang="sr-Latn-RS" sz="2000" dirty="0"/>
              <a:t>-  vrlo je važna početna i završna pozicija pri izvođenju vežbi, naročito kod skokova i promene smera ili        pravca kretanja (rastojanje između stopala, pozicija stopala, spušten stav, “mekoća” pokreta, amortizacija pokreta, ramena povučena unazad, pogled pravo)</a:t>
            </a:r>
          </a:p>
          <a:p>
            <a:r>
              <a:rPr lang="sr-Latn-RS" sz="2000" dirty="0"/>
              <a:t>-   vežbu treba prekinuti ukoliko je sportista umoran</a:t>
            </a:r>
          </a:p>
          <a:p>
            <a:r>
              <a:rPr lang="sr-Latn-RS" sz="2000" dirty="0"/>
              <a:t>-   vežbu treba pojednostaviti ukoliko sportista ne može da je savlada</a:t>
            </a:r>
          </a:p>
          <a:p>
            <a:r>
              <a:rPr lang="sr-Latn-RS" sz="2000" dirty="0"/>
              <a:t>-   treba osigurati stalnu progresiju opterećenja</a:t>
            </a:r>
          </a:p>
          <a:p>
            <a:endParaRPr lang="sr-Latn-RS" dirty="0"/>
          </a:p>
        </p:txBody>
      </p:sp>
    </p:spTree>
    <p:extLst>
      <p:ext uri="{BB962C8B-B14F-4D97-AF65-F5344CB8AC3E}">
        <p14:creationId xmlns:p14="http://schemas.microsoft.com/office/powerpoint/2010/main" val="26278815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Čuvar mesta za sadržaj 2">
            <a:extLst>
              <a:ext uri="{FF2B5EF4-FFF2-40B4-BE49-F238E27FC236}">
                <a16:creationId xmlns:a16="http://schemas.microsoft.com/office/drawing/2014/main" id="{C6C146AF-24E8-4DD5-99B8-4BD3B6A0F06E}"/>
              </a:ext>
            </a:extLst>
          </p:cNvPr>
          <p:cNvSpPr>
            <a:spLocks noGrp="1"/>
          </p:cNvSpPr>
          <p:nvPr>
            <p:ph idx="1"/>
          </p:nvPr>
        </p:nvSpPr>
        <p:spPr>
          <a:xfrm>
            <a:off x="384313" y="251791"/>
            <a:ext cx="10969487" cy="6361044"/>
          </a:xfrm>
        </p:spPr>
        <p:txBody>
          <a:bodyPr>
            <a:normAutofit fontScale="62500" lnSpcReduction="20000"/>
          </a:bodyPr>
          <a:lstStyle/>
          <a:p>
            <a:endParaRPr lang="sr-Latn-RS" sz="2000" dirty="0"/>
          </a:p>
          <a:p>
            <a:endParaRPr lang="sr-Latn-RS" sz="2000" dirty="0"/>
          </a:p>
          <a:p>
            <a:r>
              <a:rPr lang="sr-Latn-RS" sz="3200" dirty="0" err="1"/>
              <a:t>Braunstein</a:t>
            </a:r>
            <a:r>
              <a:rPr lang="sr-Latn-RS" sz="3200" dirty="0"/>
              <a:t> (2003) kao bitnu stavku sa kojom se započinje ali i završava svaki trening navodi rastezanje. Ističe da je to najbolji oblik prevencije povreda uz prethodno zagrevanje laganim trčanjem. Pre početka treninga, mišići su kruti i </a:t>
            </a:r>
            <a:r>
              <a:rPr lang="sr-Latn-RS" sz="3200" dirty="0" err="1"/>
              <a:t>skraćeni,a</a:t>
            </a:r>
            <a:r>
              <a:rPr lang="sr-Latn-RS" sz="3200" dirty="0"/>
              <a:t> njihovo svojstvo elastičnosti omogućuje im da podnose udarce pa će ih fleksibilniji mišići bolje podnositi. Zagrevanjem i rastezanjem, mišićima se povećava fleksibilnost, a time i elastičnost, povećava se </a:t>
            </a:r>
            <a:r>
              <a:rPr lang="sr-Latn-RS" sz="3200" dirty="0" err="1"/>
              <a:t>prokrvljenost</a:t>
            </a:r>
            <a:r>
              <a:rPr lang="sr-Latn-RS" sz="3200" dirty="0"/>
              <a:t> mišića, uspostavlja se bolja </a:t>
            </a:r>
            <a:r>
              <a:rPr lang="sr-Latn-RS" sz="3200" dirty="0" err="1"/>
              <a:t>inervacija</a:t>
            </a:r>
            <a:r>
              <a:rPr lang="sr-Latn-RS" sz="3200" dirty="0"/>
              <a:t>, a time i koordinacija pokreta.</a:t>
            </a:r>
          </a:p>
          <a:p>
            <a:endParaRPr lang="sr-Latn-RS" sz="3200" dirty="0"/>
          </a:p>
          <a:p>
            <a:endParaRPr lang="sr-Latn-RS" sz="3200" dirty="0"/>
          </a:p>
          <a:p>
            <a:r>
              <a:rPr lang="sr-Latn-RS" sz="3200" dirty="0"/>
              <a:t>Na bazi rezultata, predložene su sledeće mere prevencije u treningu i takmičenju karatista:</a:t>
            </a:r>
          </a:p>
          <a:p>
            <a:r>
              <a:rPr lang="sr-Latn-RS" sz="3200" dirty="0"/>
              <a:t>-	obrazovanje trenera</a:t>
            </a:r>
          </a:p>
          <a:p>
            <a:r>
              <a:rPr lang="sr-Latn-RS" sz="3200" dirty="0"/>
              <a:t>-	fizička priprema i kontrolisan </a:t>
            </a:r>
            <a:r>
              <a:rPr lang="sr-Latn-RS" sz="3200" dirty="0" err="1"/>
              <a:t>trenažni</a:t>
            </a:r>
            <a:r>
              <a:rPr lang="sr-Latn-RS" sz="3200" dirty="0"/>
              <a:t> proces</a:t>
            </a:r>
          </a:p>
          <a:p>
            <a:r>
              <a:rPr lang="sr-Latn-RS" sz="3200" dirty="0"/>
              <a:t>-	adekvatno zagrevanje</a:t>
            </a:r>
          </a:p>
          <a:p>
            <a:r>
              <a:rPr lang="sr-Latn-RS" sz="3200" dirty="0"/>
              <a:t>-	dovoljno dug i kvalitetan oporavak nakon povrede</a:t>
            </a:r>
          </a:p>
          <a:p>
            <a:r>
              <a:rPr lang="sr-Latn-RS" sz="3200" dirty="0"/>
              <a:t>-	pravilnost izvođenja tehnike</a:t>
            </a:r>
          </a:p>
          <a:p>
            <a:r>
              <a:rPr lang="sr-Latn-RS" sz="3200" dirty="0"/>
              <a:t>-	sportska zaštitna oprema i kvalitet borilišta</a:t>
            </a:r>
          </a:p>
          <a:p>
            <a:r>
              <a:rPr lang="sr-Latn-RS" sz="3200" dirty="0"/>
              <a:t>-	pravila i suđenje</a:t>
            </a:r>
          </a:p>
          <a:p>
            <a:r>
              <a:rPr lang="sr-Latn-RS" sz="3200" dirty="0"/>
              <a:t>-	kontrola i samokontrola</a:t>
            </a:r>
          </a:p>
          <a:p>
            <a:r>
              <a:rPr lang="sr-Latn-RS" sz="3200" dirty="0"/>
              <a:t>-	medicinski nadzor.</a:t>
            </a:r>
          </a:p>
          <a:p>
            <a:endParaRPr lang="sr-Latn-RS" dirty="0"/>
          </a:p>
        </p:txBody>
      </p:sp>
    </p:spTree>
    <p:extLst>
      <p:ext uri="{BB962C8B-B14F-4D97-AF65-F5344CB8AC3E}">
        <p14:creationId xmlns:p14="http://schemas.microsoft.com/office/powerpoint/2010/main" val="16550383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9A8FD7EF-037B-4FE8-B715-25DC31DD59D6}"/>
              </a:ext>
            </a:extLst>
          </p:cNvPr>
          <p:cNvSpPr>
            <a:spLocks noGrp="1"/>
          </p:cNvSpPr>
          <p:nvPr>
            <p:ph type="title"/>
          </p:nvPr>
        </p:nvSpPr>
        <p:spPr/>
        <p:txBody>
          <a:bodyPr>
            <a:normAutofit/>
          </a:bodyPr>
          <a:lstStyle/>
          <a:p>
            <a:r>
              <a:rPr lang="en-US" sz="3200" dirty="0">
                <a:solidFill>
                  <a:srgbClr val="FF0000"/>
                </a:solidFill>
              </a:rPr>
              <a:t>METODE RADA</a:t>
            </a:r>
            <a:endParaRPr lang="sr-Latn-RS" sz="3200" dirty="0">
              <a:solidFill>
                <a:srgbClr val="FF0000"/>
              </a:solidFill>
            </a:endParaRPr>
          </a:p>
        </p:txBody>
      </p:sp>
      <p:sp>
        <p:nvSpPr>
          <p:cNvPr id="3" name="Čuvar mesta za sadržaj 2">
            <a:extLst>
              <a:ext uri="{FF2B5EF4-FFF2-40B4-BE49-F238E27FC236}">
                <a16:creationId xmlns:a16="http://schemas.microsoft.com/office/drawing/2014/main" id="{CFA913A9-9DFC-4AB0-9209-9D5FD51C56BF}"/>
              </a:ext>
            </a:extLst>
          </p:cNvPr>
          <p:cNvSpPr>
            <a:spLocks noGrp="1"/>
          </p:cNvSpPr>
          <p:nvPr>
            <p:ph idx="1"/>
          </p:nvPr>
        </p:nvSpPr>
        <p:spPr/>
        <p:txBody>
          <a:bodyPr>
            <a:normAutofit/>
          </a:bodyPr>
          <a:lstStyle/>
          <a:p>
            <a:pPr marL="0" indent="0">
              <a:buNone/>
            </a:pPr>
            <a:endParaRPr lang="sr-Latn-RS" dirty="0"/>
          </a:p>
          <a:p>
            <a:r>
              <a:rPr lang="sr-Latn-RS" sz="2000" dirty="0"/>
              <a:t>Ovaj rad je baziran na metodu teorijske analize radova koji su tretirali problematiku povreda u karateu.</a:t>
            </a:r>
          </a:p>
          <a:p>
            <a:r>
              <a:rPr lang="sr-Latn-RS" sz="2000" dirty="0"/>
              <a:t>Materijal za analizu prikupljen je korišćenjem baza podataka Google </a:t>
            </a:r>
            <a:r>
              <a:rPr lang="sr-Latn-RS" sz="2000" dirty="0" err="1"/>
              <a:t>Scholar</a:t>
            </a:r>
            <a:r>
              <a:rPr lang="sr-Latn-RS" sz="2000" dirty="0"/>
              <a:t>, </a:t>
            </a:r>
            <a:r>
              <a:rPr lang="sr-Latn-RS" sz="2000" dirty="0" err="1"/>
              <a:t>PubMed</a:t>
            </a:r>
            <a:r>
              <a:rPr lang="sr-Latn-RS" sz="2000" dirty="0"/>
              <a:t>, MEDLINE, KOBSON, COBISS i biblioteke Fakulteta sporta i fizičkog vaspitanja.</a:t>
            </a:r>
          </a:p>
          <a:p>
            <a:r>
              <a:rPr lang="sr-Latn-RS" sz="2000" dirty="0"/>
              <a:t>Na osnovu ključnih reči “karate”, “</a:t>
            </a:r>
            <a:r>
              <a:rPr lang="sr-Latn-RS" sz="2000" dirty="0" err="1"/>
              <a:t>martial</a:t>
            </a:r>
            <a:r>
              <a:rPr lang="sr-Latn-RS" sz="2000" dirty="0"/>
              <a:t> </a:t>
            </a:r>
            <a:r>
              <a:rPr lang="sr-Latn-RS" sz="2000" dirty="0" err="1"/>
              <a:t>arts</a:t>
            </a:r>
            <a:r>
              <a:rPr lang="sr-Latn-RS" sz="2000" dirty="0"/>
              <a:t>”, “povrede”, “</a:t>
            </a:r>
            <a:r>
              <a:rPr lang="sr-Latn-RS" sz="2000" dirty="0" err="1"/>
              <a:t>injury</a:t>
            </a:r>
            <a:r>
              <a:rPr lang="sr-Latn-RS" sz="2000" dirty="0"/>
              <a:t>”, “prevencija”, “</a:t>
            </a:r>
            <a:r>
              <a:rPr lang="sr-Latn-RS" sz="2000" dirty="0" err="1"/>
              <a:t>prevention</a:t>
            </a:r>
            <a:r>
              <a:rPr lang="sr-Latn-RS" sz="2000" dirty="0"/>
              <a:t>” </a:t>
            </a:r>
            <a:r>
              <a:rPr lang="sr-Latn-RS" sz="2000" dirty="0" err="1"/>
              <a:t>izršen</a:t>
            </a:r>
            <a:r>
              <a:rPr lang="sr-Latn-RS" sz="2000" dirty="0"/>
              <a:t> je odabir značajne literature za potrebe ovog rada.</a:t>
            </a:r>
          </a:p>
          <a:p>
            <a:r>
              <a:rPr lang="sr-Latn-RS" sz="2000" dirty="0"/>
              <a:t>U analizi odabranih radova posebno su praćene sledeće varijable: učestalost povreda, vrste povreda. težina, povreda, lokalitet i mehanizam nastanka povreda..</a:t>
            </a:r>
          </a:p>
          <a:p>
            <a:endParaRPr lang="sr-Latn-RS" dirty="0"/>
          </a:p>
        </p:txBody>
      </p:sp>
    </p:spTree>
    <p:extLst>
      <p:ext uri="{BB962C8B-B14F-4D97-AF65-F5344CB8AC3E}">
        <p14:creationId xmlns:p14="http://schemas.microsoft.com/office/powerpoint/2010/main" val="27056971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8A3D4AF3-E8FE-447F-AB80-516E378ACE88}"/>
              </a:ext>
            </a:extLst>
          </p:cNvPr>
          <p:cNvSpPr>
            <a:spLocks noGrp="1"/>
          </p:cNvSpPr>
          <p:nvPr>
            <p:ph type="title"/>
          </p:nvPr>
        </p:nvSpPr>
        <p:spPr/>
        <p:txBody>
          <a:bodyPr/>
          <a:lstStyle/>
          <a:p>
            <a:endParaRPr lang="sr-Latn-RS"/>
          </a:p>
        </p:txBody>
      </p:sp>
      <p:graphicFrame>
        <p:nvGraphicFramePr>
          <p:cNvPr id="4" name="Čuvar mesta za sadržaj 3">
            <a:extLst>
              <a:ext uri="{FF2B5EF4-FFF2-40B4-BE49-F238E27FC236}">
                <a16:creationId xmlns:a16="http://schemas.microsoft.com/office/drawing/2014/main" id="{69B48E1E-B18C-4611-B729-9ED068C6D9B4}"/>
              </a:ext>
            </a:extLst>
          </p:cNvPr>
          <p:cNvGraphicFramePr>
            <a:graphicFrameLocks noGrp="1"/>
          </p:cNvGraphicFramePr>
          <p:nvPr>
            <p:ph idx="1"/>
            <p:extLst>
              <p:ext uri="{D42A27DB-BD31-4B8C-83A1-F6EECF244321}">
                <p14:modId xmlns:p14="http://schemas.microsoft.com/office/powerpoint/2010/main" val="4291808545"/>
              </p:ext>
            </p:extLst>
          </p:nvPr>
        </p:nvGraphicFramePr>
        <p:xfrm>
          <a:off x="838201" y="92764"/>
          <a:ext cx="10823712" cy="6652590"/>
        </p:xfrm>
        <a:graphic>
          <a:graphicData uri="http://schemas.openxmlformats.org/drawingml/2006/table">
            <a:tbl>
              <a:tblPr firstRow="1" firstCol="1" lastRow="1" lastCol="1" bandRow="1" bandCol="1">
                <a:tableStyleId>{5C22544A-7EE6-4342-B048-85BDC9FD1C3A}</a:tableStyleId>
              </a:tblPr>
              <a:tblGrid>
                <a:gridCol w="3345613">
                  <a:extLst>
                    <a:ext uri="{9D8B030D-6E8A-4147-A177-3AD203B41FA5}">
                      <a16:colId xmlns:a16="http://schemas.microsoft.com/office/drawing/2014/main" val="3942401140"/>
                    </a:ext>
                  </a:extLst>
                </a:gridCol>
                <a:gridCol w="3531230">
                  <a:extLst>
                    <a:ext uri="{9D8B030D-6E8A-4147-A177-3AD203B41FA5}">
                      <a16:colId xmlns:a16="http://schemas.microsoft.com/office/drawing/2014/main" val="3122772361"/>
                    </a:ext>
                  </a:extLst>
                </a:gridCol>
                <a:gridCol w="3946869">
                  <a:extLst>
                    <a:ext uri="{9D8B030D-6E8A-4147-A177-3AD203B41FA5}">
                      <a16:colId xmlns:a16="http://schemas.microsoft.com/office/drawing/2014/main" val="582794846"/>
                    </a:ext>
                  </a:extLst>
                </a:gridCol>
              </a:tblGrid>
              <a:tr h="1207051">
                <a:tc>
                  <a:txBody>
                    <a:bodyPr/>
                    <a:lstStyle/>
                    <a:p>
                      <a:pPr marL="701675" marR="697230" algn="ctr">
                        <a:lnSpc>
                          <a:spcPts val="1215"/>
                        </a:lnSpc>
                        <a:spcBef>
                          <a:spcPts val="0"/>
                        </a:spcBef>
                        <a:spcAft>
                          <a:spcPts val="0"/>
                        </a:spcAft>
                      </a:pPr>
                      <a:r>
                        <a:rPr lang="en-US" sz="800">
                          <a:effectLst/>
                        </a:rPr>
                        <a:t>Studija</a:t>
                      </a:r>
                      <a:endParaRPr lang="sr-Latn-RS" sz="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596265" marR="594360" algn="ctr">
                        <a:lnSpc>
                          <a:spcPts val="1215"/>
                        </a:lnSpc>
                        <a:spcBef>
                          <a:spcPts val="0"/>
                        </a:spcBef>
                        <a:spcAft>
                          <a:spcPts val="0"/>
                        </a:spcAft>
                      </a:pPr>
                      <a:r>
                        <a:rPr lang="en-US" sz="800">
                          <a:effectLst/>
                        </a:rPr>
                        <a:t>N</a:t>
                      </a:r>
                      <a:r>
                        <a:rPr lang="en-US" sz="800" spc="-25">
                          <a:effectLst/>
                        </a:rPr>
                        <a:t> </a:t>
                      </a:r>
                      <a:r>
                        <a:rPr lang="en-US" sz="800">
                          <a:effectLst/>
                        </a:rPr>
                        <a:t>takmičara</a:t>
                      </a:r>
                      <a:endParaRPr lang="sr-Latn-RS" sz="800">
                        <a:effectLst/>
                      </a:endParaRPr>
                    </a:p>
                    <a:p>
                      <a:pPr marL="596265" marR="593090" algn="ctr">
                        <a:spcBef>
                          <a:spcPts val="0"/>
                        </a:spcBef>
                        <a:spcAft>
                          <a:spcPts val="0"/>
                        </a:spcAft>
                      </a:pPr>
                      <a:r>
                        <a:rPr lang="en-US" sz="800">
                          <a:effectLst/>
                        </a:rPr>
                        <a:t>/N</a:t>
                      </a:r>
                      <a:r>
                        <a:rPr lang="en-US" sz="800" spc="-10">
                          <a:effectLst/>
                        </a:rPr>
                        <a:t> </a:t>
                      </a:r>
                      <a:r>
                        <a:rPr lang="en-US" sz="800">
                          <a:effectLst/>
                        </a:rPr>
                        <a:t>mečeva</a:t>
                      </a:r>
                      <a:endParaRPr lang="sr-Latn-RS" sz="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204470" marR="199390" algn="ctr">
                        <a:lnSpc>
                          <a:spcPts val="1215"/>
                        </a:lnSpc>
                        <a:spcBef>
                          <a:spcPts val="0"/>
                        </a:spcBef>
                        <a:spcAft>
                          <a:spcPts val="0"/>
                        </a:spcAft>
                      </a:pPr>
                      <a:r>
                        <a:rPr lang="en-US" sz="800">
                          <a:effectLst/>
                        </a:rPr>
                        <a:t>N</a:t>
                      </a:r>
                      <a:r>
                        <a:rPr lang="en-US" sz="800" spc="-10">
                          <a:effectLst/>
                        </a:rPr>
                        <a:t> </a:t>
                      </a:r>
                      <a:r>
                        <a:rPr lang="en-US" sz="800">
                          <a:effectLst/>
                        </a:rPr>
                        <a:t>povreda</a:t>
                      </a:r>
                      <a:endParaRPr lang="sr-Latn-RS" sz="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3892295495"/>
                  </a:ext>
                </a:extLst>
              </a:tr>
              <a:tr h="509543">
                <a:tc>
                  <a:txBody>
                    <a:bodyPr/>
                    <a:lstStyle/>
                    <a:p>
                      <a:pPr marL="67945" marR="325120" algn="l">
                        <a:spcBef>
                          <a:spcPts val="0"/>
                        </a:spcBef>
                        <a:spcAft>
                          <a:spcPts val="0"/>
                        </a:spcAft>
                      </a:pPr>
                      <a:r>
                        <a:rPr lang="en-US" sz="700">
                          <a:effectLst/>
                        </a:rPr>
                        <a:t>Critchley G R, Mannion S,</a:t>
                      </a:r>
                      <a:r>
                        <a:rPr lang="en-US" sz="700" spc="-235">
                          <a:effectLst/>
                        </a:rPr>
                        <a:t> </a:t>
                      </a:r>
                      <a:r>
                        <a:rPr lang="en-US" sz="700">
                          <a:effectLst/>
                        </a:rPr>
                        <a:t>Meredith</a:t>
                      </a:r>
                      <a:r>
                        <a:rPr lang="en-US" sz="700" spc="-5">
                          <a:effectLst/>
                        </a:rPr>
                        <a:t> </a:t>
                      </a:r>
                      <a:r>
                        <a:rPr lang="en-US" sz="700">
                          <a:effectLst/>
                        </a:rPr>
                        <a:t>C.</a:t>
                      </a:r>
                      <a:r>
                        <a:rPr lang="en-US" sz="700" spc="-5">
                          <a:effectLst/>
                        </a:rPr>
                        <a:t> </a:t>
                      </a:r>
                      <a:r>
                        <a:rPr lang="en-US" sz="700">
                          <a:effectLst/>
                        </a:rPr>
                        <a:t>1999</a:t>
                      </a:r>
                      <a:endParaRPr lang="sr-Latn-RS" sz="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596265" marR="591820" algn="ctr">
                        <a:lnSpc>
                          <a:spcPts val="1210"/>
                        </a:lnSpc>
                        <a:spcBef>
                          <a:spcPts val="0"/>
                        </a:spcBef>
                        <a:spcAft>
                          <a:spcPts val="0"/>
                        </a:spcAft>
                      </a:pPr>
                      <a:r>
                        <a:rPr lang="en-US" sz="800">
                          <a:effectLst/>
                        </a:rPr>
                        <a:t>1273/1770</a:t>
                      </a:r>
                      <a:endParaRPr lang="sr-Latn-RS" sz="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204470" marR="198755" algn="ctr">
                        <a:lnSpc>
                          <a:spcPts val="1210"/>
                        </a:lnSpc>
                        <a:spcBef>
                          <a:spcPts val="0"/>
                        </a:spcBef>
                        <a:spcAft>
                          <a:spcPts val="0"/>
                        </a:spcAft>
                      </a:pPr>
                      <a:r>
                        <a:rPr lang="en-US" sz="800">
                          <a:effectLst/>
                        </a:rPr>
                        <a:t>160</a:t>
                      </a:r>
                      <a:endParaRPr lang="sr-Latn-RS" sz="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1479032551"/>
                  </a:ext>
                </a:extLst>
              </a:tr>
              <a:tr h="335167">
                <a:tc>
                  <a:txBody>
                    <a:bodyPr/>
                    <a:lstStyle/>
                    <a:p>
                      <a:pPr marL="67945" marR="0" algn="l">
                        <a:lnSpc>
                          <a:spcPts val="1105"/>
                        </a:lnSpc>
                        <a:spcBef>
                          <a:spcPts val="0"/>
                        </a:spcBef>
                        <a:spcAft>
                          <a:spcPts val="0"/>
                        </a:spcAft>
                      </a:pPr>
                      <a:r>
                        <a:rPr lang="en-US" sz="700">
                          <a:effectLst/>
                        </a:rPr>
                        <a:t>McLatchie</a:t>
                      </a:r>
                      <a:r>
                        <a:rPr lang="en-US" sz="700" spc="-10">
                          <a:effectLst/>
                        </a:rPr>
                        <a:t> </a:t>
                      </a:r>
                      <a:r>
                        <a:rPr lang="en-US" sz="700">
                          <a:effectLst/>
                        </a:rPr>
                        <a:t>G.</a:t>
                      </a:r>
                      <a:r>
                        <a:rPr lang="en-US" sz="700" spc="5">
                          <a:effectLst/>
                        </a:rPr>
                        <a:t> </a:t>
                      </a:r>
                      <a:r>
                        <a:rPr lang="en-US" sz="700">
                          <a:effectLst/>
                        </a:rPr>
                        <a:t>R</a:t>
                      </a:r>
                      <a:r>
                        <a:rPr lang="en-US" sz="700" spc="-5">
                          <a:effectLst/>
                        </a:rPr>
                        <a:t> </a:t>
                      </a:r>
                      <a:r>
                        <a:rPr lang="en-US" sz="700">
                          <a:effectLst/>
                        </a:rPr>
                        <a:t>1977</a:t>
                      </a:r>
                      <a:endParaRPr lang="sr-Latn-RS" sz="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596265" marR="592455" algn="ctr">
                        <a:lnSpc>
                          <a:spcPts val="1210"/>
                        </a:lnSpc>
                        <a:spcBef>
                          <a:spcPts val="0"/>
                        </a:spcBef>
                        <a:spcAft>
                          <a:spcPts val="0"/>
                        </a:spcAft>
                      </a:pPr>
                      <a:r>
                        <a:rPr lang="en-US" sz="800">
                          <a:effectLst/>
                        </a:rPr>
                        <a:t>295/ -</a:t>
                      </a:r>
                      <a:endParaRPr lang="sr-Latn-RS" sz="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204470" marR="198755" algn="ctr">
                        <a:lnSpc>
                          <a:spcPts val="1210"/>
                        </a:lnSpc>
                        <a:spcBef>
                          <a:spcPts val="0"/>
                        </a:spcBef>
                        <a:spcAft>
                          <a:spcPts val="0"/>
                        </a:spcAft>
                      </a:pPr>
                      <a:r>
                        <a:rPr lang="en-US" sz="800">
                          <a:effectLst/>
                        </a:rPr>
                        <a:t>80</a:t>
                      </a:r>
                      <a:endParaRPr lang="sr-Latn-RS" sz="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3365337390"/>
                  </a:ext>
                </a:extLst>
              </a:tr>
              <a:tr h="459662">
                <a:tc>
                  <a:txBody>
                    <a:bodyPr/>
                    <a:lstStyle/>
                    <a:p>
                      <a:pPr marL="67945" marR="116840" algn="l">
                        <a:spcBef>
                          <a:spcPts val="0"/>
                        </a:spcBef>
                        <a:spcAft>
                          <a:spcPts val="0"/>
                        </a:spcAft>
                      </a:pPr>
                      <a:r>
                        <a:rPr lang="en-US" sz="700">
                          <a:effectLst/>
                        </a:rPr>
                        <a:t>J Macan, D Bundalo-Vrbanac,</a:t>
                      </a:r>
                      <a:r>
                        <a:rPr lang="en-US" sz="700" spc="-235">
                          <a:effectLst/>
                        </a:rPr>
                        <a:t> </a:t>
                      </a:r>
                      <a:r>
                        <a:rPr lang="en-US" sz="700">
                          <a:effectLst/>
                        </a:rPr>
                        <a:t>G</a:t>
                      </a:r>
                      <a:r>
                        <a:rPr lang="en-US" sz="700" spc="-5">
                          <a:effectLst/>
                        </a:rPr>
                        <a:t> </a:t>
                      </a:r>
                      <a:r>
                        <a:rPr lang="en-US" sz="700">
                          <a:effectLst/>
                        </a:rPr>
                        <a:t>Romić</a:t>
                      </a:r>
                      <a:r>
                        <a:rPr lang="en-US" sz="700" spc="-10">
                          <a:effectLst/>
                        </a:rPr>
                        <a:t> </a:t>
                      </a:r>
                      <a:r>
                        <a:rPr lang="en-US" sz="700">
                          <a:effectLst/>
                        </a:rPr>
                        <a:t>2006</a:t>
                      </a:r>
                      <a:endParaRPr lang="sr-Latn-RS" sz="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509905" marR="0" algn="l">
                        <a:lnSpc>
                          <a:spcPts val="1210"/>
                        </a:lnSpc>
                        <a:spcBef>
                          <a:spcPts val="0"/>
                        </a:spcBef>
                        <a:spcAft>
                          <a:spcPts val="0"/>
                        </a:spcAft>
                      </a:pPr>
                      <a:r>
                        <a:rPr lang="en-US" sz="800">
                          <a:effectLst/>
                        </a:rPr>
                        <a:t>-/887</a:t>
                      </a:r>
                      <a:r>
                        <a:rPr lang="en-US" sz="800" spc="-10">
                          <a:effectLst/>
                        </a:rPr>
                        <a:t> </a:t>
                      </a:r>
                      <a:r>
                        <a:rPr lang="en-US" sz="800">
                          <a:effectLst/>
                        </a:rPr>
                        <a:t>(1997.god)</a:t>
                      </a:r>
                      <a:endParaRPr lang="sr-Latn-RS" sz="800">
                        <a:effectLst/>
                      </a:endParaRPr>
                    </a:p>
                    <a:p>
                      <a:pPr marL="474980" marR="0" algn="l">
                        <a:spcBef>
                          <a:spcPts val="0"/>
                        </a:spcBef>
                        <a:spcAft>
                          <a:spcPts val="0"/>
                        </a:spcAft>
                      </a:pPr>
                      <a:r>
                        <a:rPr lang="en-US" sz="800">
                          <a:effectLst/>
                        </a:rPr>
                        <a:t>-/1604</a:t>
                      </a:r>
                      <a:r>
                        <a:rPr lang="en-US" sz="800" spc="-15">
                          <a:effectLst/>
                        </a:rPr>
                        <a:t> </a:t>
                      </a:r>
                      <a:r>
                        <a:rPr lang="en-US" sz="800">
                          <a:effectLst/>
                        </a:rPr>
                        <a:t>(2002.god)</a:t>
                      </a:r>
                      <a:endParaRPr lang="sr-Latn-RS" sz="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68655" marR="0" algn="l">
                        <a:lnSpc>
                          <a:spcPts val="1210"/>
                        </a:lnSpc>
                        <a:spcBef>
                          <a:spcPts val="0"/>
                        </a:spcBef>
                        <a:spcAft>
                          <a:spcPts val="0"/>
                        </a:spcAft>
                      </a:pPr>
                      <a:r>
                        <a:rPr lang="en-US" sz="800">
                          <a:effectLst/>
                        </a:rPr>
                        <a:t>208</a:t>
                      </a:r>
                      <a:r>
                        <a:rPr lang="en-US" sz="800" spc="-15">
                          <a:effectLst/>
                        </a:rPr>
                        <a:t> </a:t>
                      </a:r>
                      <a:r>
                        <a:rPr lang="en-US" sz="800">
                          <a:effectLst/>
                        </a:rPr>
                        <a:t>(1997.god)</a:t>
                      </a:r>
                      <a:endParaRPr lang="sr-Latn-RS" sz="800">
                        <a:effectLst/>
                      </a:endParaRPr>
                    </a:p>
                    <a:p>
                      <a:pPr marL="668655" marR="0" algn="l">
                        <a:spcBef>
                          <a:spcPts val="0"/>
                        </a:spcBef>
                        <a:spcAft>
                          <a:spcPts val="0"/>
                        </a:spcAft>
                      </a:pPr>
                      <a:r>
                        <a:rPr lang="en-US" sz="800">
                          <a:effectLst/>
                        </a:rPr>
                        <a:t>254</a:t>
                      </a:r>
                      <a:r>
                        <a:rPr lang="en-US" sz="800" spc="-15">
                          <a:effectLst/>
                        </a:rPr>
                        <a:t> </a:t>
                      </a:r>
                      <a:r>
                        <a:rPr lang="en-US" sz="800">
                          <a:effectLst/>
                        </a:rPr>
                        <a:t>(2002.god)</a:t>
                      </a:r>
                      <a:endParaRPr lang="sr-Latn-RS" sz="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3210170535"/>
                  </a:ext>
                </a:extLst>
              </a:tr>
              <a:tr h="436420">
                <a:tc>
                  <a:txBody>
                    <a:bodyPr/>
                    <a:lstStyle/>
                    <a:p>
                      <a:pPr marL="67945" marR="0" algn="l">
                        <a:lnSpc>
                          <a:spcPts val="1105"/>
                        </a:lnSpc>
                        <a:spcBef>
                          <a:spcPts val="0"/>
                        </a:spcBef>
                        <a:spcAft>
                          <a:spcPts val="0"/>
                        </a:spcAft>
                      </a:pPr>
                      <a:r>
                        <a:rPr lang="en-US" sz="700">
                          <a:effectLst/>
                        </a:rPr>
                        <a:t>Merrilee</a:t>
                      </a:r>
                      <a:r>
                        <a:rPr lang="en-US" sz="700" spc="-5">
                          <a:effectLst/>
                        </a:rPr>
                        <a:t> </a:t>
                      </a:r>
                      <a:r>
                        <a:rPr lang="en-US" sz="700">
                          <a:effectLst/>
                        </a:rPr>
                        <a:t>N.</a:t>
                      </a:r>
                      <a:r>
                        <a:rPr lang="en-US" sz="700" spc="-5">
                          <a:effectLst/>
                        </a:rPr>
                        <a:t> </a:t>
                      </a:r>
                      <a:r>
                        <a:rPr lang="en-US" sz="700">
                          <a:effectLst/>
                        </a:rPr>
                        <a:t>Zetaruk,</a:t>
                      </a:r>
                      <a:r>
                        <a:rPr lang="en-US" sz="700" spc="-5">
                          <a:effectLst/>
                        </a:rPr>
                        <a:t> </a:t>
                      </a:r>
                      <a:r>
                        <a:rPr lang="en-US" sz="700">
                          <a:effectLst/>
                        </a:rPr>
                        <a:t>Mariona</a:t>
                      </a:r>
                      <a:endParaRPr lang="sr-Latn-RS" sz="800">
                        <a:effectLst/>
                      </a:endParaRPr>
                    </a:p>
                    <a:p>
                      <a:pPr marL="67945" marR="154940" algn="l">
                        <a:spcBef>
                          <a:spcPts val="0"/>
                        </a:spcBef>
                        <a:spcAft>
                          <a:spcPts val="0"/>
                        </a:spcAft>
                      </a:pPr>
                      <a:r>
                        <a:rPr lang="en-US" sz="700">
                          <a:effectLst/>
                        </a:rPr>
                        <a:t>A. Violan, David Zurakowski,</a:t>
                      </a:r>
                      <a:r>
                        <a:rPr lang="en-US" sz="700" spc="-240">
                          <a:effectLst/>
                        </a:rPr>
                        <a:t> </a:t>
                      </a:r>
                      <a:r>
                        <a:rPr lang="en-US" sz="700">
                          <a:effectLst/>
                        </a:rPr>
                        <a:t>Lyle J. Micheli 2000</a:t>
                      </a:r>
                      <a:endParaRPr lang="sr-Latn-RS" sz="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596265" marR="592455" algn="ctr">
                        <a:lnSpc>
                          <a:spcPts val="1210"/>
                        </a:lnSpc>
                        <a:spcBef>
                          <a:spcPts val="0"/>
                        </a:spcBef>
                        <a:spcAft>
                          <a:spcPts val="0"/>
                        </a:spcAft>
                      </a:pPr>
                      <a:r>
                        <a:rPr lang="en-US" sz="800">
                          <a:effectLst/>
                        </a:rPr>
                        <a:t>68/-</a:t>
                      </a:r>
                      <a:endParaRPr lang="sr-Latn-RS" sz="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204470" marR="198755" algn="ctr">
                        <a:lnSpc>
                          <a:spcPts val="1210"/>
                        </a:lnSpc>
                        <a:spcBef>
                          <a:spcPts val="0"/>
                        </a:spcBef>
                        <a:spcAft>
                          <a:spcPts val="0"/>
                        </a:spcAft>
                      </a:pPr>
                      <a:r>
                        <a:rPr lang="en-US" sz="800">
                          <a:effectLst/>
                        </a:rPr>
                        <a:t>19</a:t>
                      </a:r>
                      <a:endParaRPr lang="sr-Latn-RS" sz="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3235583832"/>
                  </a:ext>
                </a:extLst>
              </a:tr>
              <a:tr h="509543">
                <a:tc>
                  <a:txBody>
                    <a:bodyPr/>
                    <a:lstStyle/>
                    <a:p>
                      <a:pPr marL="67945" marR="257810" algn="l">
                        <a:spcBef>
                          <a:spcPts val="0"/>
                        </a:spcBef>
                        <a:spcAft>
                          <a:spcPts val="0"/>
                        </a:spcAft>
                      </a:pPr>
                      <a:r>
                        <a:rPr lang="en-US" sz="700">
                          <a:effectLst/>
                        </a:rPr>
                        <a:t>F. Halabchi, V. Ziaee and S.</a:t>
                      </a:r>
                      <a:r>
                        <a:rPr lang="en-US" sz="700" spc="-235">
                          <a:effectLst/>
                        </a:rPr>
                        <a:t> </a:t>
                      </a:r>
                      <a:r>
                        <a:rPr lang="en-US" sz="700">
                          <a:effectLst/>
                        </a:rPr>
                        <a:t>Lotfian 2007</a:t>
                      </a:r>
                      <a:endParaRPr lang="sr-Latn-RS" sz="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596265" marR="591820" algn="ctr">
                        <a:lnSpc>
                          <a:spcPts val="1210"/>
                        </a:lnSpc>
                        <a:spcBef>
                          <a:spcPts val="0"/>
                        </a:spcBef>
                        <a:spcAft>
                          <a:spcPts val="0"/>
                        </a:spcAft>
                      </a:pPr>
                      <a:r>
                        <a:rPr lang="en-US" sz="800">
                          <a:effectLst/>
                        </a:rPr>
                        <a:t>1019/1139</a:t>
                      </a:r>
                      <a:endParaRPr lang="sr-Latn-RS" sz="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204470" marR="198755" algn="ctr">
                        <a:lnSpc>
                          <a:spcPts val="1210"/>
                        </a:lnSpc>
                        <a:spcBef>
                          <a:spcPts val="0"/>
                        </a:spcBef>
                        <a:spcAft>
                          <a:spcPts val="0"/>
                        </a:spcAft>
                      </a:pPr>
                      <a:r>
                        <a:rPr lang="en-US" sz="800">
                          <a:effectLst/>
                        </a:rPr>
                        <a:t>186</a:t>
                      </a:r>
                      <a:endParaRPr lang="sr-Latn-RS" sz="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2652932949"/>
                  </a:ext>
                </a:extLst>
              </a:tr>
              <a:tr h="366191">
                <a:tc>
                  <a:txBody>
                    <a:bodyPr/>
                    <a:lstStyle/>
                    <a:p>
                      <a:pPr marL="67945" marR="285750" algn="l">
                        <a:spcBef>
                          <a:spcPts val="0"/>
                        </a:spcBef>
                        <a:spcAft>
                          <a:spcPts val="0"/>
                        </a:spcAft>
                      </a:pPr>
                      <a:r>
                        <a:rPr lang="en-US" sz="700">
                          <a:effectLst/>
                        </a:rPr>
                        <a:t>M. Hassan Boostani, M. Ali</a:t>
                      </a:r>
                      <a:r>
                        <a:rPr lang="en-US" sz="700" spc="-240">
                          <a:effectLst/>
                        </a:rPr>
                        <a:t> </a:t>
                      </a:r>
                      <a:r>
                        <a:rPr lang="en-US" sz="700">
                          <a:effectLst/>
                        </a:rPr>
                        <a:t>Boostani,</a:t>
                      </a:r>
                      <a:r>
                        <a:rPr lang="en-US" sz="700" spc="-10">
                          <a:effectLst/>
                        </a:rPr>
                        <a:t> </a:t>
                      </a:r>
                      <a:r>
                        <a:rPr lang="en-US" sz="700">
                          <a:effectLst/>
                        </a:rPr>
                        <a:t>V.</a:t>
                      </a:r>
                      <a:r>
                        <a:rPr lang="en-US" sz="700" spc="-5">
                          <a:effectLst/>
                        </a:rPr>
                        <a:t> </a:t>
                      </a:r>
                      <a:r>
                        <a:rPr lang="en-US" sz="700">
                          <a:effectLst/>
                        </a:rPr>
                        <a:t>Nowzari 2012</a:t>
                      </a:r>
                      <a:endParaRPr lang="sr-Latn-RS" sz="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596265" marR="593090" algn="ctr">
                        <a:lnSpc>
                          <a:spcPts val="1210"/>
                        </a:lnSpc>
                        <a:spcBef>
                          <a:spcPts val="0"/>
                        </a:spcBef>
                        <a:spcAft>
                          <a:spcPts val="0"/>
                        </a:spcAft>
                      </a:pPr>
                      <a:r>
                        <a:rPr lang="en-US" sz="800">
                          <a:effectLst/>
                        </a:rPr>
                        <a:t>-/462</a:t>
                      </a:r>
                      <a:endParaRPr lang="sr-Latn-RS" sz="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204470" marR="198755" algn="ctr">
                        <a:lnSpc>
                          <a:spcPts val="1210"/>
                        </a:lnSpc>
                        <a:spcBef>
                          <a:spcPts val="0"/>
                        </a:spcBef>
                        <a:spcAft>
                          <a:spcPts val="0"/>
                        </a:spcAft>
                      </a:pPr>
                      <a:r>
                        <a:rPr lang="en-US" sz="800">
                          <a:effectLst/>
                        </a:rPr>
                        <a:t>178</a:t>
                      </a:r>
                      <a:endParaRPr lang="sr-Latn-RS" sz="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2655176956"/>
                  </a:ext>
                </a:extLst>
              </a:tr>
              <a:tr h="366191">
                <a:tc>
                  <a:txBody>
                    <a:bodyPr/>
                    <a:lstStyle/>
                    <a:p>
                      <a:pPr marL="67945" marR="285750" algn="l">
                        <a:spcBef>
                          <a:spcPts val="0"/>
                        </a:spcBef>
                        <a:spcAft>
                          <a:spcPts val="0"/>
                        </a:spcAft>
                      </a:pPr>
                      <a:r>
                        <a:rPr lang="en-US" sz="700">
                          <a:effectLst/>
                        </a:rPr>
                        <a:t>M. Hassan Boostani, M. Ali</a:t>
                      </a:r>
                      <a:r>
                        <a:rPr lang="en-US" sz="700" spc="-240">
                          <a:effectLst/>
                        </a:rPr>
                        <a:t> </a:t>
                      </a:r>
                      <a:r>
                        <a:rPr lang="en-US" sz="700">
                          <a:effectLst/>
                        </a:rPr>
                        <a:t>Boostani,</a:t>
                      </a:r>
                      <a:r>
                        <a:rPr lang="en-US" sz="700" spc="-10">
                          <a:effectLst/>
                        </a:rPr>
                        <a:t> </a:t>
                      </a:r>
                      <a:r>
                        <a:rPr lang="en-US" sz="700">
                          <a:effectLst/>
                        </a:rPr>
                        <a:t>V.</a:t>
                      </a:r>
                      <a:r>
                        <a:rPr lang="en-US" sz="700" spc="-5">
                          <a:effectLst/>
                        </a:rPr>
                        <a:t> </a:t>
                      </a:r>
                      <a:r>
                        <a:rPr lang="en-US" sz="700">
                          <a:effectLst/>
                        </a:rPr>
                        <a:t>Nowzari 2012</a:t>
                      </a:r>
                      <a:endParaRPr lang="sr-Latn-RS" sz="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596265" marR="593090" algn="ctr">
                        <a:lnSpc>
                          <a:spcPts val="1215"/>
                        </a:lnSpc>
                        <a:spcBef>
                          <a:spcPts val="0"/>
                        </a:spcBef>
                        <a:spcAft>
                          <a:spcPts val="0"/>
                        </a:spcAft>
                      </a:pPr>
                      <a:r>
                        <a:rPr lang="en-US" sz="800">
                          <a:effectLst/>
                        </a:rPr>
                        <a:t>-/385</a:t>
                      </a:r>
                      <a:endParaRPr lang="sr-Latn-RS" sz="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204470" marR="198755" algn="ctr">
                        <a:lnSpc>
                          <a:spcPts val="1215"/>
                        </a:lnSpc>
                        <a:spcBef>
                          <a:spcPts val="0"/>
                        </a:spcBef>
                        <a:spcAft>
                          <a:spcPts val="0"/>
                        </a:spcAft>
                      </a:pPr>
                      <a:r>
                        <a:rPr lang="en-US" sz="800">
                          <a:effectLst/>
                        </a:rPr>
                        <a:t>143</a:t>
                      </a:r>
                      <a:endParaRPr lang="sr-Latn-RS" sz="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3084782627"/>
                  </a:ext>
                </a:extLst>
              </a:tr>
              <a:tr h="335167">
                <a:tc>
                  <a:txBody>
                    <a:bodyPr/>
                    <a:lstStyle/>
                    <a:p>
                      <a:pPr marL="67945" marR="111125" algn="l">
                        <a:spcBef>
                          <a:spcPts val="0"/>
                        </a:spcBef>
                        <a:spcAft>
                          <a:spcPts val="0"/>
                        </a:spcAft>
                      </a:pPr>
                      <a:r>
                        <a:rPr lang="en-US" sz="700">
                          <a:effectLst/>
                        </a:rPr>
                        <a:t>V. Ziaee, M. Shobbar, S.</a:t>
                      </a:r>
                      <a:r>
                        <a:rPr lang="en-US" sz="700" spc="5">
                          <a:effectLst/>
                        </a:rPr>
                        <a:t> </a:t>
                      </a:r>
                      <a:r>
                        <a:rPr lang="en-US" sz="700">
                          <a:effectLst/>
                        </a:rPr>
                        <a:t>Lotfian,</a:t>
                      </a:r>
                      <a:r>
                        <a:rPr lang="en-US" sz="700" spc="-25">
                          <a:effectLst/>
                        </a:rPr>
                        <a:t> </a:t>
                      </a:r>
                      <a:r>
                        <a:rPr lang="en-US" sz="700">
                          <a:effectLst/>
                        </a:rPr>
                        <a:t>M.</a:t>
                      </a:r>
                      <a:r>
                        <a:rPr lang="en-US" sz="700" spc="-25">
                          <a:effectLst/>
                        </a:rPr>
                        <a:t> </a:t>
                      </a:r>
                      <a:r>
                        <a:rPr lang="en-US" sz="700">
                          <a:effectLst/>
                        </a:rPr>
                        <a:t>Ahmadinejad</a:t>
                      </a:r>
                      <a:r>
                        <a:rPr lang="en-US" sz="700" spc="-20">
                          <a:effectLst/>
                        </a:rPr>
                        <a:t> </a:t>
                      </a:r>
                      <a:r>
                        <a:rPr lang="en-US" sz="700">
                          <a:effectLst/>
                        </a:rPr>
                        <a:t>2015</a:t>
                      </a:r>
                      <a:endParaRPr lang="sr-Latn-RS" sz="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596265" marR="592455" algn="ctr">
                        <a:lnSpc>
                          <a:spcPts val="1210"/>
                        </a:lnSpc>
                        <a:spcBef>
                          <a:spcPts val="0"/>
                        </a:spcBef>
                        <a:spcAft>
                          <a:spcPts val="0"/>
                        </a:spcAft>
                      </a:pPr>
                      <a:r>
                        <a:rPr lang="en-US" sz="800">
                          <a:effectLst/>
                        </a:rPr>
                        <a:t>620/-</a:t>
                      </a:r>
                      <a:endParaRPr lang="sr-Latn-RS" sz="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204470" marR="199390" algn="ctr">
                        <a:lnSpc>
                          <a:spcPts val="1210"/>
                        </a:lnSpc>
                        <a:spcBef>
                          <a:spcPts val="0"/>
                        </a:spcBef>
                        <a:spcAft>
                          <a:spcPts val="0"/>
                        </a:spcAft>
                      </a:pPr>
                      <a:r>
                        <a:rPr lang="en-US" sz="800">
                          <a:effectLst/>
                        </a:rPr>
                        <a:t>125/kod</a:t>
                      </a:r>
                      <a:r>
                        <a:rPr lang="en-US" sz="800" spc="-15">
                          <a:effectLst/>
                        </a:rPr>
                        <a:t> </a:t>
                      </a:r>
                      <a:r>
                        <a:rPr lang="en-US" sz="800">
                          <a:effectLst/>
                        </a:rPr>
                        <a:t>100</a:t>
                      </a:r>
                      <a:r>
                        <a:rPr lang="en-US" sz="800" spc="-10">
                          <a:effectLst/>
                        </a:rPr>
                        <a:t> </a:t>
                      </a:r>
                      <a:r>
                        <a:rPr lang="en-US" sz="800">
                          <a:effectLst/>
                        </a:rPr>
                        <a:t>sportista</a:t>
                      </a:r>
                      <a:r>
                        <a:rPr lang="en-US" sz="800" spc="-10">
                          <a:effectLst/>
                        </a:rPr>
                        <a:t> </a:t>
                      </a:r>
                      <a:r>
                        <a:rPr lang="en-US" sz="800">
                          <a:effectLst/>
                        </a:rPr>
                        <a:t>(16,13%)</a:t>
                      </a:r>
                      <a:endParaRPr lang="sr-Latn-RS" sz="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962947354"/>
                  </a:ext>
                </a:extLst>
              </a:tr>
              <a:tr h="590193">
                <a:tc>
                  <a:txBody>
                    <a:bodyPr/>
                    <a:lstStyle/>
                    <a:p>
                      <a:pPr marL="67945" marR="0" algn="l">
                        <a:lnSpc>
                          <a:spcPts val="1110"/>
                        </a:lnSpc>
                        <a:spcBef>
                          <a:spcPts val="0"/>
                        </a:spcBef>
                        <a:spcAft>
                          <a:spcPts val="0"/>
                        </a:spcAft>
                      </a:pPr>
                      <a:r>
                        <a:rPr lang="en-US" sz="700">
                          <a:effectLst/>
                        </a:rPr>
                        <a:t>M.</a:t>
                      </a:r>
                      <a:r>
                        <a:rPr lang="en-US" sz="700" spc="-10">
                          <a:effectLst/>
                        </a:rPr>
                        <a:t> </a:t>
                      </a:r>
                      <a:r>
                        <a:rPr lang="en-US" sz="700">
                          <a:effectLst/>
                        </a:rPr>
                        <a:t>Peeri, M.</a:t>
                      </a:r>
                      <a:r>
                        <a:rPr lang="en-US" sz="700" spc="240">
                          <a:effectLst/>
                        </a:rPr>
                        <a:t> </a:t>
                      </a:r>
                      <a:r>
                        <a:rPr lang="en-US" sz="700">
                          <a:effectLst/>
                        </a:rPr>
                        <a:t>Hassan</a:t>
                      </a:r>
                      <a:r>
                        <a:rPr lang="en-US" sz="700" spc="-5">
                          <a:effectLst/>
                        </a:rPr>
                        <a:t> </a:t>
                      </a:r>
                      <a:r>
                        <a:rPr lang="en-US" sz="700">
                          <a:effectLst/>
                        </a:rPr>
                        <a:t>Boostani,</a:t>
                      </a:r>
                      <a:endParaRPr lang="sr-Latn-RS" sz="800">
                        <a:effectLst/>
                      </a:endParaRPr>
                    </a:p>
                    <a:p>
                      <a:pPr marL="67945" marR="226060" algn="l">
                        <a:spcBef>
                          <a:spcPts val="0"/>
                        </a:spcBef>
                        <a:spcAft>
                          <a:spcPts val="0"/>
                        </a:spcAft>
                      </a:pPr>
                      <a:r>
                        <a:rPr lang="en-US" sz="700">
                          <a:effectLst/>
                        </a:rPr>
                        <a:t>M. AliBoostani, M. Ali</a:t>
                      </a:r>
                      <a:r>
                        <a:rPr lang="en-US" sz="700" spc="5">
                          <a:effectLst/>
                        </a:rPr>
                        <a:t> </a:t>
                      </a:r>
                      <a:r>
                        <a:rPr lang="en-US" sz="700">
                          <a:effectLst/>
                        </a:rPr>
                        <a:t>Kohanpur and M. Mirsepasi</a:t>
                      </a:r>
                      <a:r>
                        <a:rPr lang="en-US" sz="700" spc="-235">
                          <a:effectLst/>
                        </a:rPr>
                        <a:t> </a:t>
                      </a:r>
                      <a:r>
                        <a:rPr lang="en-US" sz="700">
                          <a:effectLst/>
                        </a:rPr>
                        <a:t>2011</a:t>
                      </a:r>
                      <a:endParaRPr lang="sr-Latn-RS" sz="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596265" marR="592455" algn="ctr">
                        <a:lnSpc>
                          <a:spcPts val="1215"/>
                        </a:lnSpc>
                        <a:spcBef>
                          <a:spcPts val="0"/>
                        </a:spcBef>
                        <a:spcAft>
                          <a:spcPts val="0"/>
                        </a:spcAft>
                      </a:pPr>
                      <a:r>
                        <a:rPr lang="en-US" sz="800">
                          <a:effectLst/>
                        </a:rPr>
                        <a:t>40/-</a:t>
                      </a:r>
                      <a:endParaRPr lang="sr-Latn-RS" sz="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96520" marR="86360" indent="190500" algn="l">
                        <a:spcBef>
                          <a:spcPts val="0"/>
                        </a:spcBef>
                        <a:spcAft>
                          <a:spcPts val="0"/>
                        </a:spcAft>
                      </a:pPr>
                      <a:r>
                        <a:rPr lang="en-US" sz="800">
                          <a:effectLst/>
                        </a:rPr>
                        <a:t>151 (82,5% takmičara je bilo</a:t>
                      </a:r>
                      <a:r>
                        <a:rPr lang="en-US" sz="800" spc="5">
                          <a:effectLst/>
                        </a:rPr>
                        <a:t> </a:t>
                      </a:r>
                      <a:r>
                        <a:rPr lang="en-US" sz="800">
                          <a:effectLst/>
                        </a:rPr>
                        <a:t>povređeno,</a:t>
                      </a:r>
                      <a:r>
                        <a:rPr lang="en-US" sz="800" spc="-10">
                          <a:effectLst/>
                        </a:rPr>
                        <a:t> </a:t>
                      </a:r>
                      <a:r>
                        <a:rPr lang="en-US" sz="800">
                          <a:effectLst/>
                        </a:rPr>
                        <a:t>a</a:t>
                      </a:r>
                      <a:r>
                        <a:rPr lang="en-US" sz="800" spc="-15">
                          <a:effectLst/>
                        </a:rPr>
                        <a:t> </a:t>
                      </a:r>
                      <a:r>
                        <a:rPr lang="en-US" sz="800">
                          <a:effectLst/>
                        </a:rPr>
                        <a:t>17,5%</a:t>
                      </a:r>
                      <a:r>
                        <a:rPr lang="en-US" sz="800" spc="-10">
                          <a:effectLst/>
                        </a:rPr>
                        <a:t> </a:t>
                      </a:r>
                      <a:r>
                        <a:rPr lang="en-US" sz="800">
                          <a:effectLst/>
                        </a:rPr>
                        <a:t>nije</a:t>
                      </a:r>
                      <a:r>
                        <a:rPr lang="en-US" sz="800" spc="-10">
                          <a:effectLst/>
                        </a:rPr>
                        <a:t> </a:t>
                      </a:r>
                      <a:r>
                        <a:rPr lang="en-US" sz="800">
                          <a:effectLst/>
                        </a:rPr>
                        <a:t>u</a:t>
                      </a:r>
                      <a:r>
                        <a:rPr lang="en-US" sz="800" spc="-10">
                          <a:effectLst/>
                        </a:rPr>
                        <a:t> </a:t>
                      </a:r>
                      <a:r>
                        <a:rPr lang="en-US" sz="800">
                          <a:effectLst/>
                        </a:rPr>
                        <a:t>proteklih</a:t>
                      </a:r>
                      <a:endParaRPr lang="sr-Latn-RS" sz="800">
                        <a:effectLst/>
                      </a:endParaRPr>
                    </a:p>
                    <a:p>
                      <a:pPr marL="733425" marR="0" algn="l">
                        <a:lnSpc>
                          <a:spcPts val="1260"/>
                        </a:lnSpc>
                        <a:spcBef>
                          <a:spcPts val="0"/>
                        </a:spcBef>
                        <a:spcAft>
                          <a:spcPts val="0"/>
                        </a:spcAft>
                      </a:pPr>
                      <a:r>
                        <a:rPr lang="en-US" sz="800">
                          <a:effectLst/>
                        </a:rPr>
                        <a:t>godinu</a:t>
                      </a:r>
                      <a:r>
                        <a:rPr lang="en-US" sz="800" spc="-10">
                          <a:effectLst/>
                        </a:rPr>
                        <a:t> </a:t>
                      </a:r>
                      <a:r>
                        <a:rPr lang="en-US" sz="800">
                          <a:effectLst/>
                        </a:rPr>
                        <a:t>dana)</a:t>
                      </a:r>
                      <a:endParaRPr lang="sr-Latn-RS" sz="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3503832161"/>
                  </a:ext>
                </a:extLst>
              </a:tr>
              <a:tr h="335167">
                <a:tc>
                  <a:txBody>
                    <a:bodyPr/>
                    <a:lstStyle/>
                    <a:p>
                      <a:pPr marL="67945" marR="274955" algn="l">
                        <a:spcBef>
                          <a:spcPts val="0"/>
                        </a:spcBef>
                        <a:spcAft>
                          <a:spcPts val="0"/>
                        </a:spcAft>
                      </a:pPr>
                      <a:r>
                        <a:rPr lang="en-US" sz="700">
                          <a:effectLst/>
                        </a:rPr>
                        <a:t>Rahimi M, Halabchi F,</a:t>
                      </a:r>
                      <a:r>
                        <a:rPr lang="en-US" sz="700" spc="5">
                          <a:effectLst/>
                        </a:rPr>
                        <a:t> </a:t>
                      </a:r>
                      <a:r>
                        <a:rPr lang="en-US" sz="700">
                          <a:effectLst/>
                        </a:rPr>
                        <a:t>Alibakhshi</a:t>
                      </a:r>
                      <a:r>
                        <a:rPr lang="en-US" sz="700" spc="-20">
                          <a:effectLst/>
                        </a:rPr>
                        <a:t> </a:t>
                      </a:r>
                      <a:r>
                        <a:rPr lang="en-US" sz="700">
                          <a:effectLst/>
                        </a:rPr>
                        <a:t>E,</a:t>
                      </a:r>
                      <a:r>
                        <a:rPr lang="en-US" sz="700" spc="-25">
                          <a:effectLst/>
                        </a:rPr>
                        <a:t> </a:t>
                      </a:r>
                      <a:r>
                        <a:rPr lang="en-US" sz="700">
                          <a:effectLst/>
                        </a:rPr>
                        <a:t>Kalali</a:t>
                      </a:r>
                      <a:r>
                        <a:rPr lang="en-US" sz="700" spc="-20">
                          <a:effectLst/>
                        </a:rPr>
                        <a:t> </a:t>
                      </a:r>
                      <a:r>
                        <a:rPr lang="en-US" sz="700">
                          <a:effectLst/>
                        </a:rPr>
                        <a:t>N</a:t>
                      </a:r>
                      <a:r>
                        <a:rPr lang="en-US" sz="700" spc="-15">
                          <a:effectLst/>
                        </a:rPr>
                        <a:t> </a:t>
                      </a:r>
                      <a:r>
                        <a:rPr lang="en-US" sz="700">
                          <a:effectLst/>
                        </a:rPr>
                        <a:t>2012</a:t>
                      </a:r>
                      <a:endParaRPr lang="sr-Latn-RS" sz="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596265" marR="593090" algn="ctr">
                        <a:lnSpc>
                          <a:spcPts val="1210"/>
                        </a:lnSpc>
                        <a:spcBef>
                          <a:spcPts val="0"/>
                        </a:spcBef>
                        <a:spcAft>
                          <a:spcPts val="0"/>
                        </a:spcAft>
                      </a:pPr>
                      <a:r>
                        <a:rPr lang="en-US" sz="800">
                          <a:effectLst/>
                        </a:rPr>
                        <a:t>165/235</a:t>
                      </a:r>
                      <a:endParaRPr lang="sr-Latn-RS" sz="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204470" marR="198755" algn="ctr">
                        <a:lnSpc>
                          <a:spcPts val="1210"/>
                        </a:lnSpc>
                        <a:spcBef>
                          <a:spcPts val="0"/>
                        </a:spcBef>
                        <a:spcAft>
                          <a:spcPts val="0"/>
                        </a:spcAft>
                      </a:pPr>
                      <a:r>
                        <a:rPr lang="en-US" sz="800">
                          <a:effectLst/>
                        </a:rPr>
                        <a:t>75</a:t>
                      </a:r>
                      <a:endParaRPr lang="sr-Latn-RS" sz="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1429697654"/>
                  </a:ext>
                </a:extLst>
              </a:tr>
              <a:tr h="418503">
                <a:tc>
                  <a:txBody>
                    <a:bodyPr/>
                    <a:lstStyle/>
                    <a:p>
                      <a:pPr marL="67945" marR="0" algn="l">
                        <a:lnSpc>
                          <a:spcPts val="1105"/>
                        </a:lnSpc>
                        <a:spcBef>
                          <a:spcPts val="0"/>
                        </a:spcBef>
                        <a:spcAft>
                          <a:spcPts val="0"/>
                        </a:spcAft>
                      </a:pPr>
                      <a:r>
                        <a:rPr lang="en-US" sz="700">
                          <a:effectLst/>
                        </a:rPr>
                        <a:t>Maja</a:t>
                      </a:r>
                      <a:r>
                        <a:rPr lang="en-US" sz="700" spc="-5">
                          <a:effectLst/>
                        </a:rPr>
                        <a:t> </a:t>
                      </a:r>
                      <a:r>
                        <a:rPr lang="en-US" sz="700">
                          <a:effectLst/>
                        </a:rPr>
                        <a:t>Lenard 2015</a:t>
                      </a:r>
                      <a:endParaRPr lang="sr-Latn-RS" sz="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596265" marR="592455" algn="ctr">
                        <a:lnSpc>
                          <a:spcPts val="1210"/>
                        </a:lnSpc>
                        <a:spcBef>
                          <a:spcPts val="0"/>
                        </a:spcBef>
                        <a:spcAft>
                          <a:spcPts val="0"/>
                        </a:spcAft>
                      </a:pPr>
                      <a:r>
                        <a:rPr lang="en-US" sz="800">
                          <a:effectLst/>
                        </a:rPr>
                        <a:t>84/-</a:t>
                      </a:r>
                      <a:endParaRPr lang="sr-Latn-RS" sz="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79375" marR="67945" indent="83820" algn="l">
                        <a:spcBef>
                          <a:spcPts val="0"/>
                        </a:spcBef>
                        <a:spcAft>
                          <a:spcPts val="0"/>
                        </a:spcAft>
                      </a:pPr>
                      <a:r>
                        <a:rPr lang="en-US" sz="800">
                          <a:effectLst/>
                        </a:rPr>
                        <a:t>184 povrede, 61 (72%) takmičara</a:t>
                      </a:r>
                      <a:r>
                        <a:rPr lang="en-US" sz="800" spc="5">
                          <a:effectLst/>
                        </a:rPr>
                        <a:t> </a:t>
                      </a:r>
                      <a:r>
                        <a:rPr lang="en-US" sz="800">
                          <a:effectLst/>
                        </a:rPr>
                        <a:t>povređeno</a:t>
                      </a:r>
                      <a:r>
                        <a:rPr lang="en-US" sz="800" spc="-10">
                          <a:effectLst/>
                        </a:rPr>
                        <a:t> </a:t>
                      </a:r>
                      <a:r>
                        <a:rPr lang="en-US" sz="800">
                          <a:effectLst/>
                        </a:rPr>
                        <a:t>jednom</a:t>
                      </a:r>
                      <a:r>
                        <a:rPr lang="en-US" sz="800" spc="-15">
                          <a:effectLst/>
                        </a:rPr>
                        <a:t> </a:t>
                      </a:r>
                      <a:r>
                        <a:rPr lang="en-US" sz="800">
                          <a:effectLst/>
                        </a:rPr>
                        <a:t>i</a:t>
                      </a:r>
                      <a:r>
                        <a:rPr lang="en-US" sz="800" spc="265">
                          <a:effectLst/>
                        </a:rPr>
                        <a:t> </a:t>
                      </a:r>
                      <a:r>
                        <a:rPr lang="en-US" sz="800">
                          <a:effectLst/>
                        </a:rPr>
                        <a:t>više</a:t>
                      </a:r>
                      <a:r>
                        <a:rPr lang="en-US" sz="800" spc="-10">
                          <a:effectLst/>
                        </a:rPr>
                        <a:t> </a:t>
                      </a:r>
                      <a:r>
                        <a:rPr lang="en-US" sz="800">
                          <a:effectLst/>
                        </a:rPr>
                        <a:t>od</a:t>
                      </a:r>
                      <a:r>
                        <a:rPr lang="en-US" sz="800" spc="-5">
                          <a:effectLst/>
                        </a:rPr>
                        <a:t> </a:t>
                      </a:r>
                      <a:r>
                        <a:rPr lang="en-US" sz="800">
                          <a:effectLst/>
                        </a:rPr>
                        <a:t>jednom</a:t>
                      </a:r>
                      <a:endParaRPr lang="sr-Latn-RS" sz="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2756906901"/>
                  </a:ext>
                </a:extLst>
              </a:tr>
              <a:tr h="509543">
                <a:tc>
                  <a:txBody>
                    <a:bodyPr/>
                    <a:lstStyle/>
                    <a:p>
                      <a:pPr marL="67945" marR="0" algn="l">
                        <a:lnSpc>
                          <a:spcPts val="1105"/>
                        </a:lnSpc>
                        <a:spcBef>
                          <a:spcPts val="0"/>
                        </a:spcBef>
                        <a:spcAft>
                          <a:spcPts val="0"/>
                        </a:spcAft>
                      </a:pPr>
                      <a:r>
                        <a:rPr lang="en-US" sz="700">
                          <a:effectLst/>
                        </a:rPr>
                        <a:t>Arriaza,</a:t>
                      </a:r>
                      <a:r>
                        <a:rPr lang="en-US" sz="700" spc="-10">
                          <a:effectLst/>
                        </a:rPr>
                        <a:t> </a:t>
                      </a:r>
                      <a:r>
                        <a:rPr lang="en-US" sz="700">
                          <a:effectLst/>
                        </a:rPr>
                        <a:t>R., Leyes,</a:t>
                      </a:r>
                      <a:r>
                        <a:rPr lang="en-US" sz="700" spc="-5">
                          <a:effectLst/>
                        </a:rPr>
                        <a:t> </a:t>
                      </a:r>
                      <a:r>
                        <a:rPr lang="en-US" sz="700">
                          <a:effectLst/>
                        </a:rPr>
                        <a:t>M 2005</a:t>
                      </a:r>
                      <a:endParaRPr lang="sr-Latn-RS" sz="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596265" marR="591820" algn="ctr">
                        <a:lnSpc>
                          <a:spcPts val="1210"/>
                        </a:lnSpc>
                        <a:spcBef>
                          <a:spcPts val="0"/>
                        </a:spcBef>
                        <a:spcAft>
                          <a:spcPts val="0"/>
                        </a:spcAft>
                      </a:pPr>
                      <a:r>
                        <a:rPr lang="en-US" sz="800">
                          <a:effectLst/>
                        </a:rPr>
                        <a:t>1000/2837</a:t>
                      </a:r>
                      <a:endParaRPr lang="sr-Latn-RS" sz="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204470" marR="198755" algn="ctr">
                        <a:lnSpc>
                          <a:spcPts val="1210"/>
                        </a:lnSpc>
                        <a:spcBef>
                          <a:spcPts val="0"/>
                        </a:spcBef>
                        <a:spcAft>
                          <a:spcPts val="0"/>
                        </a:spcAft>
                      </a:pPr>
                      <a:r>
                        <a:rPr lang="en-US" sz="800">
                          <a:effectLst/>
                        </a:rPr>
                        <a:t>891</a:t>
                      </a:r>
                      <a:endParaRPr lang="sr-Latn-RS" sz="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929927986"/>
                  </a:ext>
                </a:extLst>
              </a:tr>
              <a:tr h="274249">
                <a:tc>
                  <a:txBody>
                    <a:bodyPr/>
                    <a:lstStyle/>
                    <a:p>
                      <a:pPr marL="67945" marR="0" algn="l">
                        <a:lnSpc>
                          <a:spcPts val="1110"/>
                        </a:lnSpc>
                        <a:spcBef>
                          <a:spcPts val="0"/>
                        </a:spcBef>
                        <a:spcAft>
                          <a:spcPts val="0"/>
                        </a:spcAft>
                      </a:pPr>
                      <a:r>
                        <a:rPr lang="en-US" sz="700">
                          <a:effectLst/>
                        </a:rPr>
                        <a:t>Pantelić</a:t>
                      </a:r>
                      <a:r>
                        <a:rPr lang="en-US" sz="700" spc="-10">
                          <a:effectLst/>
                        </a:rPr>
                        <a:t> </a:t>
                      </a:r>
                      <a:r>
                        <a:rPr lang="en-US" sz="700">
                          <a:effectLst/>
                        </a:rPr>
                        <a:t>Gina 2006</a:t>
                      </a:r>
                      <a:endParaRPr lang="sr-Latn-RS" sz="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596265" marR="592455" algn="ctr">
                        <a:lnSpc>
                          <a:spcPts val="1215"/>
                        </a:lnSpc>
                        <a:spcBef>
                          <a:spcPts val="0"/>
                        </a:spcBef>
                        <a:spcAft>
                          <a:spcPts val="0"/>
                        </a:spcAft>
                      </a:pPr>
                      <a:r>
                        <a:rPr lang="en-US" sz="800">
                          <a:effectLst/>
                        </a:rPr>
                        <a:t>22/-</a:t>
                      </a:r>
                      <a:endParaRPr lang="sr-Latn-RS" sz="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204470" marR="198755" algn="ctr">
                        <a:lnSpc>
                          <a:spcPts val="1215"/>
                        </a:lnSpc>
                        <a:spcBef>
                          <a:spcPts val="0"/>
                        </a:spcBef>
                        <a:spcAft>
                          <a:spcPts val="0"/>
                        </a:spcAft>
                      </a:pPr>
                      <a:r>
                        <a:rPr lang="en-US" sz="800" dirty="0">
                          <a:effectLst/>
                        </a:rPr>
                        <a:t>77</a:t>
                      </a:r>
                      <a:endParaRPr lang="sr-Latn-RS" sz="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2478227739"/>
                  </a:ext>
                </a:extLst>
              </a:tr>
            </a:tbl>
          </a:graphicData>
        </a:graphic>
      </p:graphicFrame>
    </p:spTree>
    <p:extLst>
      <p:ext uri="{BB962C8B-B14F-4D97-AF65-F5344CB8AC3E}">
        <p14:creationId xmlns:p14="http://schemas.microsoft.com/office/powerpoint/2010/main" val="27576974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42BFFE5A-F06F-4F9B-8265-0A5C13DFE9FB}"/>
              </a:ext>
            </a:extLst>
          </p:cNvPr>
          <p:cNvSpPr>
            <a:spLocks noGrp="1"/>
          </p:cNvSpPr>
          <p:nvPr>
            <p:ph type="title"/>
          </p:nvPr>
        </p:nvSpPr>
        <p:spPr/>
        <p:txBody>
          <a:bodyPr/>
          <a:lstStyle/>
          <a:p>
            <a:endParaRPr lang="sr-Latn-RS"/>
          </a:p>
        </p:txBody>
      </p:sp>
      <p:graphicFrame>
        <p:nvGraphicFramePr>
          <p:cNvPr id="4" name="Čuvar mesta za sadržaj 3">
            <a:extLst>
              <a:ext uri="{FF2B5EF4-FFF2-40B4-BE49-F238E27FC236}">
                <a16:creationId xmlns:a16="http://schemas.microsoft.com/office/drawing/2014/main" id="{D05CC076-5490-406A-8FE1-C0D2A81A72DD}"/>
              </a:ext>
            </a:extLst>
          </p:cNvPr>
          <p:cNvGraphicFramePr>
            <a:graphicFrameLocks noGrp="1"/>
          </p:cNvGraphicFramePr>
          <p:nvPr>
            <p:ph idx="1"/>
            <p:extLst>
              <p:ext uri="{D42A27DB-BD31-4B8C-83A1-F6EECF244321}">
                <p14:modId xmlns:p14="http://schemas.microsoft.com/office/powerpoint/2010/main" val="951078830"/>
              </p:ext>
            </p:extLst>
          </p:nvPr>
        </p:nvGraphicFramePr>
        <p:xfrm>
          <a:off x="1630018" y="-9420036"/>
          <a:ext cx="5393124" cy="5741727"/>
        </p:xfrm>
        <a:graphic>
          <a:graphicData uri="http://schemas.openxmlformats.org/drawingml/2006/table">
            <a:tbl>
              <a:tblPr firstRow="1" firstCol="1" lastRow="1" lastCol="1" bandRow="1" bandCol="1">
                <a:tableStyleId>{5C22544A-7EE6-4342-B048-85BDC9FD1C3A}</a:tableStyleId>
              </a:tblPr>
              <a:tblGrid>
                <a:gridCol w="988577">
                  <a:extLst>
                    <a:ext uri="{9D8B030D-6E8A-4147-A177-3AD203B41FA5}">
                      <a16:colId xmlns:a16="http://schemas.microsoft.com/office/drawing/2014/main" val="2662944462"/>
                    </a:ext>
                  </a:extLst>
                </a:gridCol>
                <a:gridCol w="1027728">
                  <a:extLst>
                    <a:ext uri="{9D8B030D-6E8A-4147-A177-3AD203B41FA5}">
                      <a16:colId xmlns:a16="http://schemas.microsoft.com/office/drawing/2014/main" val="1580298901"/>
                    </a:ext>
                  </a:extLst>
                </a:gridCol>
                <a:gridCol w="1419243">
                  <a:extLst>
                    <a:ext uri="{9D8B030D-6E8A-4147-A177-3AD203B41FA5}">
                      <a16:colId xmlns:a16="http://schemas.microsoft.com/office/drawing/2014/main" val="4224522951"/>
                    </a:ext>
                  </a:extLst>
                </a:gridCol>
                <a:gridCol w="1125606">
                  <a:extLst>
                    <a:ext uri="{9D8B030D-6E8A-4147-A177-3AD203B41FA5}">
                      <a16:colId xmlns:a16="http://schemas.microsoft.com/office/drawing/2014/main" val="3908777265"/>
                    </a:ext>
                  </a:extLst>
                </a:gridCol>
                <a:gridCol w="831970">
                  <a:extLst>
                    <a:ext uri="{9D8B030D-6E8A-4147-A177-3AD203B41FA5}">
                      <a16:colId xmlns:a16="http://schemas.microsoft.com/office/drawing/2014/main" val="484939958"/>
                    </a:ext>
                  </a:extLst>
                </a:gridCol>
              </a:tblGrid>
              <a:tr h="149569">
                <a:tc>
                  <a:txBody>
                    <a:bodyPr/>
                    <a:lstStyle/>
                    <a:p>
                      <a:pPr marL="339725" marR="0" algn="l">
                        <a:lnSpc>
                          <a:spcPts val="1335"/>
                        </a:lnSpc>
                        <a:spcBef>
                          <a:spcPts val="0"/>
                        </a:spcBef>
                        <a:spcAft>
                          <a:spcPts val="0"/>
                        </a:spcAft>
                      </a:pPr>
                      <a:r>
                        <a:rPr lang="en-US" sz="400">
                          <a:effectLst/>
                        </a:rPr>
                        <a:t>Studija</a:t>
                      </a:r>
                      <a:endParaRPr lang="sr-Latn-RS" sz="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337185" marR="179070" indent="-139700" algn="l">
                        <a:spcBef>
                          <a:spcPts val="0"/>
                        </a:spcBef>
                        <a:spcAft>
                          <a:spcPts val="0"/>
                        </a:spcAft>
                      </a:pPr>
                      <a:r>
                        <a:rPr lang="en-US" sz="400">
                          <a:effectLst/>
                        </a:rPr>
                        <a:t>Lokalizacija</a:t>
                      </a:r>
                      <a:r>
                        <a:rPr lang="en-US" sz="400" spc="-285">
                          <a:effectLst/>
                        </a:rPr>
                        <a:t> </a:t>
                      </a:r>
                      <a:r>
                        <a:rPr lang="en-US" sz="400">
                          <a:effectLst/>
                        </a:rPr>
                        <a:t>povrede</a:t>
                      </a:r>
                      <a:endParaRPr lang="sr-Latn-RS" sz="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561340" marR="313055" indent="-231140" algn="l">
                        <a:spcBef>
                          <a:spcPts val="0"/>
                        </a:spcBef>
                        <a:spcAft>
                          <a:spcPts val="0"/>
                        </a:spcAft>
                      </a:pPr>
                      <a:r>
                        <a:rPr lang="en-US" sz="400">
                          <a:effectLst/>
                        </a:rPr>
                        <a:t>Vrste najčešćih</a:t>
                      </a:r>
                      <a:r>
                        <a:rPr lang="en-US" sz="400" spc="-290">
                          <a:effectLst/>
                        </a:rPr>
                        <a:t> </a:t>
                      </a:r>
                      <a:r>
                        <a:rPr lang="en-US" sz="400">
                          <a:effectLst/>
                        </a:rPr>
                        <a:t>povreda</a:t>
                      </a:r>
                      <a:endParaRPr lang="sr-Latn-RS" sz="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151130" marR="0" algn="l">
                        <a:lnSpc>
                          <a:spcPts val="1335"/>
                        </a:lnSpc>
                        <a:spcBef>
                          <a:spcPts val="0"/>
                        </a:spcBef>
                        <a:spcAft>
                          <a:spcPts val="0"/>
                        </a:spcAft>
                      </a:pPr>
                      <a:r>
                        <a:rPr lang="en-US" sz="400">
                          <a:effectLst/>
                        </a:rPr>
                        <a:t>Težina</a:t>
                      </a:r>
                      <a:r>
                        <a:rPr lang="en-US" sz="400" spc="-15">
                          <a:effectLst/>
                        </a:rPr>
                        <a:t> </a:t>
                      </a:r>
                      <a:r>
                        <a:rPr lang="en-US" sz="400">
                          <a:effectLst/>
                        </a:rPr>
                        <a:t>povreda</a:t>
                      </a:r>
                      <a:endParaRPr lang="sr-Latn-RS" sz="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189230" marR="81280" indent="-88900" algn="l">
                        <a:spcBef>
                          <a:spcPts val="0"/>
                        </a:spcBef>
                        <a:spcAft>
                          <a:spcPts val="0"/>
                        </a:spcAft>
                      </a:pPr>
                      <a:r>
                        <a:rPr lang="en-US" sz="400">
                          <a:effectLst/>
                        </a:rPr>
                        <a:t>Mehanizam nastanka</a:t>
                      </a:r>
                      <a:endParaRPr lang="sr-Latn-RS" sz="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968510017"/>
                  </a:ext>
                </a:extLst>
              </a:tr>
              <a:tr h="183222">
                <a:tc>
                  <a:txBody>
                    <a:bodyPr/>
                    <a:lstStyle/>
                    <a:p>
                      <a:pPr marL="67945" marR="127000" algn="l">
                        <a:spcBef>
                          <a:spcPts val="0"/>
                        </a:spcBef>
                        <a:spcAft>
                          <a:spcPts val="0"/>
                        </a:spcAft>
                      </a:pPr>
                      <a:r>
                        <a:rPr lang="en-US" sz="300">
                          <a:effectLst/>
                        </a:rPr>
                        <a:t>Critchley G R,</a:t>
                      </a:r>
                      <a:r>
                        <a:rPr lang="en-US" sz="300" spc="5">
                          <a:effectLst/>
                        </a:rPr>
                        <a:t> </a:t>
                      </a:r>
                      <a:r>
                        <a:rPr lang="en-US" sz="300">
                          <a:effectLst/>
                        </a:rPr>
                        <a:t>Mannion S,</a:t>
                      </a:r>
                      <a:r>
                        <a:rPr lang="en-US" sz="300" spc="5">
                          <a:effectLst/>
                        </a:rPr>
                        <a:t> </a:t>
                      </a:r>
                      <a:r>
                        <a:rPr lang="en-US" sz="300">
                          <a:effectLst/>
                        </a:rPr>
                        <a:t>Meredith</a:t>
                      </a:r>
                      <a:r>
                        <a:rPr lang="en-US" sz="300" spc="-35">
                          <a:effectLst/>
                        </a:rPr>
                        <a:t> </a:t>
                      </a:r>
                      <a:r>
                        <a:rPr lang="en-US" sz="300">
                          <a:effectLst/>
                        </a:rPr>
                        <a:t>C.</a:t>
                      </a:r>
                      <a:r>
                        <a:rPr lang="en-US" sz="300" spc="-35">
                          <a:effectLst/>
                        </a:rPr>
                        <a:t> </a:t>
                      </a:r>
                      <a:r>
                        <a:rPr lang="en-US" sz="300">
                          <a:effectLst/>
                        </a:rPr>
                        <a:t>1999</a:t>
                      </a:r>
                      <a:endParaRPr lang="sr-Latn-RS" sz="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73660" marR="67945" algn="ctr">
                        <a:lnSpc>
                          <a:spcPts val="1095"/>
                        </a:lnSpc>
                        <a:spcBef>
                          <a:spcPts val="0"/>
                        </a:spcBef>
                        <a:spcAft>
                          <a:spcPts val="0"/>
                        </a:spcAft>
                      </a:pPr>
                      <a:r>
                        <a:rPr lang="en-US" sz="300">
                          <a:effectLst/>
                        </a:rPr>
                        <a:t>Glava</a:t>
                      </a:r>
                      <a:r>
                        <a:rPr lang="en-US" sz="300" spc="-5">
                          <a:effectLst/>
                        </a:rPr>
                        <a:t> </a:t>
                      </a:r>
                      <a:r>
                        <a:rPr lang="en-US" sz="300">
                          <a:effectLst/>
                        </a:rPr>
                        <a:t>91</a:t>
                      </a:r>
                      <a:r>
                        <a:rPr lang="en-US" sz="300" spc="-5">
                          <a:effectLst/>
                        </a:rPr>
                        <a:t> </a:t>
                      </a:r>
                      <a:r>
                        <a:rPr lang="en-US" sz="300">
                          <a:effectLst/>
                        </a:rPr>
                        <a:t>(57%),</a:t>
                      </a:r>
                      <a:endParaRPr lang="sr-Latn-RS" sz="300">
                        <a:effectLst/>
                      </a:endParaRPr>
                    </a:p>
                    <a:p>
                      <a:pPr marL="74295" marR="67945" algn="ctr">
                        <a:spcBef>
                          <a:spcPts val="0"/>
                        </a:spcBef>
                        <a:spcAft>
                          <a:spcPts val="0"/>
                        </a:spcAft>
                      </a:pPr>
                      <a:r>
                        <a:rPr lang="en-US" sz="300">
                          <a:effectLst/>
                        </a:rPr>
                        <a:t>ekstremiteti</a:t>
                      </a:r>
                      <a:r>
                        <a:rPr lang="en-US" sz="300" spc="-5">
                          <a:effectLst/>
                        </a:rPr>
                        <a:t> </a:t>
                      </a:r>
                      <a:r>
                        <a:rPr lang="en-US" sz="300">
                          <a:effectLst/>
                        </a:rPr>
                        <a:t>60</a:t>
                      </a:r>
                      <a:endParaRPr lang="sr-Latn-RS" sz="300">
                        <a:effectLst/>
                      </a:endParaRPr>
                    </a:p>
                    <a:p>
                      <a:pPr marL="74295" marR="67310" algn="ctr">
                        <a:spcBef>
                          <a:spcPts val="5"/>
                        </a:spcBef>
                        <a:spcAft>
                          <a:spcPts val="0"/>
                        </a:spcAft>
                      </a:pPr>
                      <a:r>
                        <a:rPr lang="en-US" sz="300">
                          <a:effectLst/>
                        </a:rPr>
                        <a:t>(37,5%)</a:t>
                      </a:r>
                      <a:endParaRPr lang="sr-Latn-RS" sz="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88900" marR="81915" algn="ctr">
                        <a:lnSpc>
                          <a:spcPts val="1095"/>
                        </a:lnSpc>
                        <a:spcBef>
                          <a:spcPts val="0"/>
                        </a:spcBef>
                        <a:spcAft>
                          <a:spcPts val="0"/>
                        </a:spcAft>
                      </a:pPr>
                      <a:r>
                        <a:rPr lang="en-US" sz="300">
                          <a:effectLst/>
                        </a:rPr>
                        <a:t>Kontuzije</a:t>
                      </a:r>
                      <a:r>
                        <a:rPr lang="en-US" sz="300" spc="-5">
                          <a:effectLst/>
                        </a:rPr>
                        <a:t> </a:t>
                      </a:r>
                      <a:r>
                        <a:rPr lang="en-US" sz="300">
                          <a:effectLst/>
                        </a:rPr>
                        <a:t>85,6%,</a:t>
                      </a:r>
                      <a:endParaRPr lang="sr-Latn-RS" sz="300">
                        <a:effectLst/>
                      </a:endParaRPr>
                    </a:p>
                    <a:p>
                      <a:pPr marL="87630" marR="82550" algn="ctr">
                        <a:spcBef>
                          <a:spcPts val="0"/>
                        </a:spcBef>
                        <a:spcAft>
                          <a:spcPts val="0"/>
                        </a:spcAft>
                      </a:pPr>
                      <a:r>
                        <a:rPr lang="en-US" sz="300">
                          <a:effectLst/>
                        </a:rPr>
                        <a:t>potres</a:t>
                      </a:r>
                      <a:r>
                        <a:rPr lang="en-US" sz="300" spc="-5">
                          <a:effectLst/>
                        </a:rPr>
                        <a:t> </a:t>
                      </a:r>
                      <a:r>
                        <a:rPr lang="en-US" sz="300">
                          <a:effectLst/>
                        </a:rPr>
                        <a:t>mozga</a:t>
                      </a:r>
                      <a:r>
                        <a:rPr lang="en-US" sz="300" spc="-10">
                          <a:effectLst/>
                        </a:rPr>
                        <a:t> </a:t>
                      </a:r>
                      <a:r>
                        <a:rPr lang="en-US" sz="300">
                          <a:effectLst/>
                        </a:rPr>
                        <a:t>7,5%,</a:t>
                      </a:r>
                      <a:endParaRPr lang="sr-Latn-RS" sz="300">
                        <a:effectLst/>
                      </a:endParaRPr>
                    </a:p>
                    <a:p>
                      <a:pPr marL="88265" marR="82550" algn="ctr">
                        <a:spcBef>
                          <a:spcPts val="5"/>
                        </a:spcBef>
                        <a:spcAft>
                          <a:spcPts val="0"/>
                        </a:spcAft>
                      </a:pPr>
                      <a:r>
                        <a:rPr lang="en-US" sz="300">
                          <a:effectLst/>
                        </a:rPr>
                        <a:t>frakture</a:t>
                      </a:r>
                      <a:r>
                        <a:rPr lang="en-US" sz="300" spc="-10">
                          <a:effectLst/>
                        </a:rPr>
                        <a:t> </a:t>
                      </a:r>
                      <a:r>
                        <a:rPr lang="en-US" sz="300">
                          <a:effectLst/>
                        </a:rPr>
                        <a:t>6,3%</a:t>
                      </a:r>
                      <a:endParaRPr lang="sr-Latn-RS" sz="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0" marR="0" algn="l">
                        <a:spcBef>
                          <a:spcPts val="0"/>
                        </a:spcBef>
                        <a:spcAft>
                          <a:spcPts val="0"/>
                        </a:spcAft>
                      </a:pPr>
                      <a:r>
                        <a:rPr lang="en-US" sz="300">
                          <a:effectLst/>
                        </a:rPr>
                        <a:t> </a:t>
                      </a:r>
                      <a:endParaRPr lang="sr-Latn-RS" sz="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0" marR="0" algn="l">
                        <a:spcBef>
                          <a:spcPts val="0"/>
                        </a:spcBef>
                        <a:spcAft>
                          <a:spcPts val="0"/>
                        </a:spcAft>
                      </a:pPr>
                      <a:r>
                        <a:rPr lang="en-US" sz="300">
                          <a:effectLst/>
                        </a:rPr>
                        <a:t> </a:t>
                      </a:r>
                      <a:endParaRPr lang="sr-Latn-RS" sz="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4023282082"/>
                  </a:ext>
                </a:extLst>
              </a:tr>
              <a:tr h="292594">
                <a:tc>
                  <a:txBody>
                    <a:bodyPr/>
                    <a:lstStyle/>
                    <a:p>
                      <a:pPr marL="67945" marR="196215" algn="l">
                        <a:spcBef>
                          <a:spcPts val="0"/>
                        </a:spcBef>
                        <a:spcAft>
                          <a:spcPts val="0"/>
                        </a:spcAft>
                      </a:pPr>
                      <a:r>
                        <a:rPr lang="en-US" sz="300">
                          <a:effectLst/>
                        </a:rPr>
                        <a:t>McLatchie G. R</a:t>
                      </a:r>
                      <a:r>
                        <a:rPr lang="en-US" sz="300" spc="-235">
                          <a:effectLst/>
                        </a:rPr>
                        <a:t> </a:t>
                      </a:r>
                      <a:r>
                        <a:rPr lang="en-US" sz="300">
                          <a:effectLst/>
                        </a:rPr>
                        <a:t>1977</a:t>
                      </a:r>
                      <a:endParaRPr lang="sr-Latn-RS" sz="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74295" marR="66675" algn="ctr">
                        <a:spcBef>
                          <a:spcPts val="0"/>
                        </a:spcBef>
                        <a:spcAft>
                          <a:spcPts val="0"/>
                        </a:spcAft>
                      </a:pPr>
                      <a:r>
                        <a:rPr lang="en-US" sz="300">
                          <a:effectLst/>
                        </a:rPr>
                        <a:t>Lice,glava, vrat</a:t>
                      </a:r>
                      <a:r>
                        <a:rPr lang="en-US" sz="300" spc="-240">
                          <a:effectLst/>
                        </a:rPr>
                        <a:t> </a:t>
                      </a:r>
                      <a:r>
                        <a:rPr lang="en-US" sz="300">
                          <a:effectLst/>
                        </a:rPr>
                        <a:t>41,25%</a:t>
                      </a:r>
                      <a:r>
                        <a:rPr lang="en-US" sz="300" spc="-5">
                          <a:effectLst/>
                        </a:rPr>
                        <a:t> </a:t>
                      </a:r>
                      <a:r>
                        <a:rPr lang="en-US" sz="300">
                          <a:effectLst/>
                        </a:rPr>
                        <a:t>(33),</a:t>
                      </a:r>
                      <a:endParaRPr lang="sr-Latn-RS" sz="300">
                        <a:effectLst/>
                      </a:endParaRPr>
                    </a:p>
                    <a:p>
                      <a:pPr marL="74295" marR="67945" algn="ctr">
                        <a:lnSpc>
                          <a:spcPts val="1150"/>
                        </a:lnSpc>
                        <a:spcBef>
                          <a:spcPts val="0"/>
                        </a:spcBef>
                        <a:spcAft>
                          <a:spcPts val="0"/>
                        </a:spcAft>
                      </a:pPr>
                      <a:r>
                        <a:rPr lang="en-US" sz="300">
                          <a:effectLst/>
                        </a:rPr>
                        <a:t>telo 31,25%</a:t>
                      </a:r>
                      <a:r>
                        <a:rPr lang="en-US" sz="300" spc="-5">
                          <a:effectLst/>
                        </a:rPr>
                        <a:t> </a:t>
                      </a:r>
                      <a:r>
                        <a:rPr lang="en-US" sz="300">
                          <a:effectLst/>
                        </a:rPr>
                        <a:t>(25),</a:t>
                      </a:r>
                      <a:endParaRPr lang="sr-Latn-RS" sz="300">
                        <a:effectLst/>
                      </a:endParaRPr>
                    </a:p>
                    <a:p>
                      <a:pPr marL="74295" marR="66675" algn="ctr">
                        <a:spcBef>
                          <a:spcPts val="0"/>
                        </a:spcBef>
                        <a:spcAft>
                          <a:spcPts val="0"/>
                        </a:spcAft>
                      </a:pPr>
                      <a:r>
                        <a:rPr lang="en-US" sz="300">
                          <a:effectLst/>
                        </a:rPr>
                        <a:t>ekstremiteti 27,5%(22)</a:t>
                      </a:r>
                      <a:endParaRPr lang="sr-Latn-RS" sz="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88265" marR="82550" algn="ctr">
                        <a:lnSpc>
                          <a:spcPts val="1095"/>
                        </a:lnSpc>
                        <a:spcBef>
                          <a:spcPts val="0"/>
                        </a:spcBef>
                        <a:spcAft>
                          <a:spcPts val="0"/>
                        </a:spcAft>
                      </a:pPr>
                      <a:r>
                        <a:rPr lang="en-US" sz="300">
                          <a:effectLst/>
                        </a:rPr>
                        <a:t>Epistakse</a:t>
                      </a:r>
                      <a:r>
                        <a:rPr lang="en-US" sz="300" spc="-10">
                          <a:effectLst/>
                        </a:rPr>
                        <a:t> </a:t>
                      </a:r>
                      <a:r>
                        <a:rPr lang="en-US" sz="300">
                          <a:effectLst/>
                        </a:rPr>
                        <a:t>11,25%(9),</a:t>
                      </a:r>
                      <a:endParaRPr lang="sr-Latn-RS" sz="300">
                        <a:effectLst/>
                      </a:endParaRPr>
                    </a:p>
                    <a:p>
                      <a:pPr marL="88900" marR="81915" algn="ctr">
                        <a:spcBef>
                          <a:spcPts val="0"/>
                        </a:spcBef>
                        <a:spcAft>
                          <a:spcPts val="0"/>
                        </a:spcAft>
                      </a:pPr>
                      <a:r>
                        <a:rPr lang="en-US" sz="300">
                          <a:effectLst/>
                        </a:rPr>
                        <a:t>posekotine</a:t>
                      </a:r>
                      <a:r>
                        <a:rPr lang="en-US" sz="300" spc="-10">
                          <a:effectLst/>
                        </a:rPr>
                        <a:t> </a:t>
                      </a:r>
                      <a:r>
                        <a:rPr lang="en-US" sz="300">
                          <a:effectLst/>
                        </a:rPr>
                        <a:t>11,25%(9),</a:t>
                      </a:r>
                      <a:endParaRPr lang="sr-Latn-RS" sz="300">
                        <a:effectLst/>
                      </a:endParaRPr>
                    </a:p>
                    <a:p>
                      <a:pPr marL="88900" marR="51435" algn="ctr">
                        <a:lnSpc>
                          <a:spcPts val="1150"/>
                        </a:lnSpc>
                        <a:spcBef>
                          <a:spcPts val="5"/>
                        </a:spcBef>
                        <a:spcAft>
                          <a:spcPts val="0"/>
                        </a:spcAft>
                      </a:pPr>
                      <a:r>
                        <a:rPr lang="en-US" sz="300">
                          <a:effectLst/>
                        </a:rPr>
                        <a:t>potres</a:t>
                      </a:r>
                      <a:r>
                        <a:rPr lang="en-US" sz="300" spc="-5">
                          <a:effectLst/>
                        </a:rPr>
                        <a:t> </a:t>
                      </a:r>
                      <a:r>
                        <a:rPr lang="en-US" sz="300">
                          <a:effectLst/>
                        </a:rPr>
                        <a:t>mozga</a:t>
                      </a:r>
                      <a:r>
                        <a:rPr lang="en-US" sz="300" spc="-5">
                          <a:effectLst/>
                        </a:rPr>
                        <a:t> </a:t>
                      </a:r>
                      <a:r>
                        <a:rPr lang="en-US" sz="300">
                          <a:effectLst/>
                        </a:rPr>
                        <a:t>8,75% (7),</a:t>
                      </a:r>
                      <a:endParaRPr lang="sr-Latn-RS" sz="300">
                        <a:effectLst/>
                      </a:endParaRPr>
                    </a:p>
                    <a:p>
                      <a:pPr marL="88900" marR="82550" algn="ctr">
                        <a:spcBef>
                          <a:spcPts val="0"/>
                        </a:spcBef>
                        <a:spcAft>
                          <a:spcPts val="0"/>
                        </a:spcAft>
                      </a:pPr>
                      <a:r>
                        <a:rPr lang="en-US" sz="300">
                          <a:effectLst/>
                        </a:rPr>
                        <a:t>razderotine</a:t>
                      </a:r>
                      <a:r>
                        <a:rPr lang="en-US" sz="300" spc="-45">
                          <a:effectLst/>
                        </a:rPr>
                        <a:t> </a:t>
                      </a:r>
                      <a:r>
                        <a:rPr lang="en-US" sz="300">
                          <a:effectLst/>
                        </a:rPr>
                        <a:t>prstiju</a:t>
                      </a:r>
                      <a:r>
                        <a:rPr lang="en-US" sz="300" spc="-35">
                          <a:effectLst/>
                        </a:rPr>
                        <a:t> </a:t>
                      </a:r>
                      <a:r>
                        <a:rPr lang="en-US" sz="300">
                          <a:effectLst/>
                        </a:rPr>
                        <a:t>6,25%(5),</a:t>
                      </a:r>
                      <a:r>
                        <a:rPr lang="en-US" sz="300" spc="-235">
                          <a:effectLst/>
                        </a:rPr>
                        <a:t> </a:t>
                      </a:r>
                      <a:r>
                        <a:rPr lang="en-US" sz="300">
                          <a:effectLst/>
                        </a:rPr>
                        <a:t>uganuće skočnog zgloba</a:t>
                      </a:r>
                      <a:r>
                        <a:rPr lang="en-US" sz="300" spc="5">
                          <a:effectLst/>
                        </a:rPr>
                        <a:t> </a:t>
                      </a:r>
                      <a:r>
                        <a:rPr lang="en-US" sz="300">
                          <a:effectLst/>
                        </a:rPr>
                        <a:t>5%(4)</a:t>
                      </a:r>
                      <a:endParaRPr lang="sr-Latn-RS" sz="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117475" marR="109220" algn="ctr">
                        <a:spcBef>
                          <a:spcPts val="0"/>
                        </a:spcBef>
                        <a:spcAft>
                          <a:spcPts val="0"/>
                        </a:spcAft>
                      </a:pPr>
                      <a:r>
                        <a:rPr lang="en-US" sz="300">
                          <a:effectLst/>
                        </a:rPr>
                        <a:t>35% (28)</a:t>
                      </a:r>
                      <a:r>
                        <a:rPr lang="en-US" sz="300" spc="5">
                          <a:effectLst/>
                        </a:rPr>
                        <a:t> </a:t>
                      </a:r>
                      <a:r>
                        <a:rPr lang="en-US" sz="300">
                          <a:effectLst/>
                        </a:rPr>
                        <a:t>povreda sa</a:t>
                      </a:r>
                      <a:r>
                        <a:rPr lang="en-US" sz="300" spc="-235">
                          <a:effectLst/>
                        </a:rPr>
                        <a:t> </a:t>
                      </a:r>
                      <a:r>
                        <a:rPr lang="en-US" sz="300">
                          <a:effectLst/>
                        </a:rPr>
                        <a:t>nemogućnošću</a:t>
                      </a:r>
                      <a:r>
                        <a:rPr lang="en-US" sz="300" spc="5">
                          <a:effectLst/>
                        </a:rPr>
                        <a:t> </a:t>
                      </a:r>
                      <a:r>
                        <a:rPr lang="en-US" sz="300">
                          <a:effectLst/>
                        </a:rPr>
                        <a:t>nastavka</a:t>
                      </a:r>
                      <a:endParaRPr lang="sr-Latn-RS" sz="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165735" marR="155575" indent="-635" algn="ctr">
                        <a:spcBef>
                          <a:spcPts val="0"/>
                        </a:spcBef>
                        <a:spcAft>
                          <a:spcPts val="0"/>
                        </a:spcAft>
                      </a:pPr>
                      <a:r>
                        <a:rPr lang="en-US" sz="300">
                          <a:effectLst/>
                        </a:rPr>
                        <a:t>Direktnim</a:t>
                      </a:r>
                      <a:r>
                        <a:rPr lang="en-US" sz="300" spc="5">
                          <a:effectLst/>
                        </a:rPr>
                        <a:t> </a:t>
                      </a:r>
                      <a:r>
                        <a:rPr lang="en-US" sz="300">
                          <a:effectLst/>
                        </a:rPr>
                        <a:t>udarom u</a:t>
                      </a:r>
                      <a:r>
                        <a:rPr lang="en-US" sz="300" spc="5">
                          <a:effectLst/>
                        </a:rPr>
                        <a:t> </a:t>
                      </a:r>
                      <a:r>
                        <a:rPr lang="en-US" sz="300">
                          <a:effectLst/>
                        </a:rPr>
                        <a:t>povređeno</a:t>
                      </a:r>
                      <a:r>
                        <a:rPr lang="en-US" sz="300" spc="5">
                          <a:effectLst/>
                        </a:rPr>
                        <a:t> </a:t>
                      </a:r>
                      <a:r>
                        <a:rPr lang="en-US" sz="300">
                          <a:effectLst/>
                        </a:rPr>
                        <a:t>mesto,</a:t>
                      </a:r>
                      <a:r>
                        <a:rPr lang="en-US" sz="300" spc="5">
                          <a:effectLst/>
                        </a:rPr>
                        <a:t> </a:t>
                      </a:r>
                      <a:r>
                        <a:rPr lang="en-US" sz="300">
                          <a:effectLst/>
                        </a:rPr>
                        <a:t>samostalnim</a:t>
                      </a:r>
                      <a:r>
                        <a:rPr lang="en-US" sz="300" spc="-240">
                          <a:effectLst/>
                        </a:rPr>
                        <a:t> </a:t>
                      </a:r>
                      <a:r>
                        <a:rPr lang="en-US" sz="300">
                          <a:effectLst/>
                        </a:rPr>
                        <a:t>uganućem</a:t>
                      </a:r>
                      <a:endParaRPr lang="sr-Latn-RS" sz="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1521822880"/>
                  </a:ext>
                </a:extLst>
              </a:tr>
              <a:tr h="300821">
                <a:tc>
                  <a:txBody>
                    <a:bodyPr/>
                    <a:lstStyle/>
                    <a:p>
                      <a:pPr marL="67945" marR="71120" algn="l">
                        <a:spcBef>
                          <a:spcPts val="0"/>
                        </a:spcBef>
                        <a:spcAft>
                          <a:spcPts val="0"/>
                        </a:spcAft>
                      </a:pPr>
                      <a:r>
                        <a:rPr lang="en-US" sz="300">
                          <a:effectLst/>
                        </a:rPr>
                        <a:t>J Macan, D</a:t>
                      </a:r>
                      <a:r>
                        <a:rPr lang="en-US" sz="300" spc="5">
                          <a:effectLst/>
                        </a:rPr>
                        <a:t> </a:t>
                      </a:r>
                      <a:r>
                        <a:rPr lang="en-US" sz="300">
                          <a:effectLst/>
                        </a:rPr>
                        <a:t>Bundalo-Vrbanac,</a:t>
                      </a:r>
                      <a:r>
                        <a:rPr lang="en-US" sz="300" spc="-235">
                          <a:effectLst/>
                        </a:rPr>
                        <a:t> </a:t>
                      </a:r>
                      <a:r>
                        <a:rPr lang="en-US" sz="300">
                          <a:effectLst/>
                        </a:rPr>
                        <a:t>G</a:t>
                      </a:r>
                      <a:r>
                        <a:rPr lang="en-US" sz="300" spc="-5">
                          <a:effectLst/>
                        </a:rPr>
                        <a:t> </a:t>
                      </a:r>
                      <a:r>
                        <a:rPr lang="en-US" sz="300">
                          <a:effectLst/>
                        </a:rPr>
                        <a:t>Romić</a:t>
                      </a:r>
                      <a:r>
                        <a:rPr lang="en-US" sz="300" spc="-10">
                          <a:effectLst/>
                        </a:rPr>
                        <a:t> </a:t>
                      </a:r>
                      <a:r>
                        <a:rPr lang="en-US" sz="300">
                          <a:effectLst/>
                        </a:rPr>
                        <a:t>2006</a:t>
                      </a:r>
                      <a:endParaRPr lang="sr-Latn-RS" sz="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0" marR="0" algn="l">
                        <a:spcBef>
                          <a:spcPts val="0"/>
                        </a:spcBef>
                        <a:spcAft>
                          <a:spcPts val="0"/>
                        </a:spcAft>
                      </a:pPr>
                      <a:r>
                        <a:rPr lang="en-US" sz="300">
                          <a:effectLst/>
                        </a:rPr>
                        <a:t> </a:t>
                      </a:r>
                      <a:endParaRPr lang="sr-Latn-RS" sz="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287020" marR="278765" algn="ctr">
                        <a:spcBef>
                          <a:spcPts val="0"/>
                        </a:spcBef>
                        <a:spcAft>
                          <a:spcPts val="0"/>
                        </a:spcAft>
                      </a:pPr>
                      <a:r>
                        <a:rPr lang="en-US" sz="300">
                          <a:effectLst/>
                        </a:rPr>
                        <a:t>Kontuzije, laceracije,</a:t>
                      </a:r>
                      <a:r>
                        <a:rPr lang="en-US" sz="300" spc="-235">
                          <a:effectLst/>
                        </a:rPr>
                        <a:t> </a:t>
                      </a:r>
                      <a:r>
                        <a:rPr lang="en-US" sz="300">
                          <a:effectLst/>
                        </a:rPr>
                        <a:t>oguljenja,</a:t>
                      </a:r>
                      <a:r>
                        <a:rPr lang="en-US" sz="300" spc="-5">
                          <a:effectLst/>
                        </a:rPr>
                        <a:t> </a:t>
                      </a:r>
                      <a:r>
                        <a:rPr lang="en-US" sz="300">
                          <a:effectLst/>
                        </a:rPr>
                        <a:t>istegnuća,</a:t>
                      </a:r>
                      <a:endParaRPr lang="sr-Latn-RS" sz="300">
                        <a:effectLst/>
                      </a:endParaRPr>
                    </a:p>
                    <a:p>
                      <a:pPr marL="88900" marR="81915" algn="ctr">
                        <a:spcBef>
                          <a:spcPts val="0"/>
                        </a:spcBef>
                        <a:spcAft>
                          <a:spcPts val="0"/>
                        </a:spcAft>
                      </a:pPr>
                      <a:r>
                        <a:rPr lang="en-US" sz="300">
                          <a:effectLst/>
                        </a:rPr>
                        <a:t>iščašenja, krvarenje iz nosa,</a:t>
                      </a:r>
                      <a:r>
                        <a:rPr lang="en-US" sz="300" spc="-235">
                          <a:effectLst/>
                        </a:rPr>
                        <a:t> </a:t>
                      </a:r>
                      <a:r>
                        <a:rPr lang="en-US" sz="300">
                          <a:effectLst/>
                        </a:rPr>
                        <a:t>hematomi</a:t>
                      </a:r>
                      <a:endParaRPr lang="sr-Latn-RS" sz="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71755" marR="63500" indent="-1270" algn="ctr">
                        <a:spcBef>
                          <a:spcPts val="0"/>
                        </a:spcBef>
                        <a:spcAft>
                          <a:spcPts val="0"/>
                        </a:spcAft>
                      </a:pPr>
                      <a:r>
                        <a:rPr lang="en-US" sz="300">
                          <a:effectLst/>
                        </a:rPr>
                        <a:t>Većina povreda</a:t>
                      </a:r>
                      <a:r>
                        <a:rPr lang="en-US" sz="300" spc="5">
                          <a:effectLst/>
                        </a:rPr>
                        <a:t> </a:t>
                      </a:r>
                      <a:r>
                        <a:rPr lang="en-US" sz="300">
                          <a:effectLst/>
                        </a:rPr>
                        <a:t>spadaju u lakše,</a:t>
                      </a:r>
                      <a:r>
                        <a:rPr lang="en-US" sz="300" spc="5">
                          <a:effectLst/>
                        </a:rPr>
                        <a:t> </a:t>
                      </a:r>
                      <a:r>
                        <a:rPr lang="en-US" sz="300">
                          <a:effectLst/>
                        </a:rPr>
                        <a:t>umerene</a:t>
                      </a:r>
                      <a:r>
                        <a:rPr lang="en-US" sz="300" spc="-25">
                          <a:effectLst/>
                        </a:rPr>
                        <a:t> </a:t>
                      </a:r>
                      <a:r>
                        <a:rPr lang="en-US" sz="300">
                          <a:effectLst/>
                        </a:rPr>
                        <a:t>2,4%</a:t>
                      </a:r>
                      <a:r>
                        <a:rPr lang="en-US" sz="300" spc="-30">
                          <a:effectLst/>
                        </a:rPr>
                        <a:t> </a:t>
                      </a:r>
                      <a:r>
                        <a:rPr lang="en-US" sz="300">
                          <a:effectLst/>
                        </a:rPr>
                        <a:t>(1997)</a:t>
                      </a:r>
                      <a:r>
                        <a:rPr lang="en-US" sz="300" spc="-25">
                          <a:effectLst/>
                        </a:rPr>
                        <a:t> </a:t>
                      </a:r>
                      <a:r>
                        <a:rPr lang="en-US" sz="300">
                          <a:effectLst/>
                        </a:rPr>
                        <a:t>i</a:t>
                      </a:r>
                      <a:endParaRPr lang="sr-Latn-RS" sz="300">
                        <a:effectLst/>
                      </a:endParaRPr>
                    </a:p>
                    <a:p>
                      <a:pPr marL="116205" marR="109220" algn="ctr">
                        <a:lnSpc>
                          <a:spcPts val="1150"/>
                        </a:lnSpc>
                        <a:spcBef>
                          <a:spcPts val="0"/>
                        </a:spcBef>
                        <a:spcAft>
                          <a:spcPts val="0"/>
                        </a:spcAft>
                      </a:pPr>
                      <a:r>
                        <a:rPr lang="en-US" sz="300">
                          <a:effectLst/>
                        </a:rPr>
                        <a:t>0,8%</a:t>
                      </a:r>
                      <a:r>
                        <a:rPr lang="en-US" sz="300" spc="-5">
                          <a:effectLst/>
                        </a:rPr>
                        <a:t> </a:t>
                      </a:r>
                      <a:r>
                        <a:rPr lang="en-US" sz="300">
                          <a:effectLst/>
                        </a:rPr>
                        <a:t>(2002).</a:t>
                      </a:r>
                      <a:endParaRPr lang="sr-Latn-RS" sz="300">
                        <a:effectLst/>
                      </a:endParaRPr>
                    </a:p>
                    <a:p>
                      <a:pPr marL="114935" marR="109220" algn="ctr">
                        <a:lnSpc>
                          <a:spcPts val="1150"/>
                        </a:lnSpc>
                        <a:spcBef>
                          <a:spcPts val="0"/>
                        </a:spcBef>
                        <a:spcAft>
                          <a:spcPts val="0"/>
                        </a:spcAft>
                      </a:pPr>
                      <a:r>
                        <a:rPr lang="en-US" sz="300">
                          <a:effectLst/>
                        </a:rPr>
                        <a:t>Teže</a:t>
                      </a:r>
                      <a:r>
                        <a:rPr lang="en-US" sz="300" spc="-5">
                          <a:effectLst/>
                        </a:rPr>
                        <a:t> </a:t>
                      </a:r>
                      <a:r>
                        <a:rPr lang="en-US" sz="300">
                          <a:effectLst/>
                        </a:rPr>
                        <a:t>1997</a:t>
                      </a:r>
                      <a:r>
                        <a:rPr lang="en-US" sz="300" spc="-5">
                          <a:effectLst/>
                        </a:rPr>
                        <a:t> </a:t>
                      </a:r>
                      <a:r>
                        <a:rPr lang="en-US" sz="300">
                          <a:effectLst/>
                        </a:rPr>
                        <a:t>(nema),</a:t>
                      </a:r>
                      <a:endParaRPr lang="sr-Latn-RS" sz="300">
                        <a:effectLst/>
                      </a:endParaRPr>
                    </a:p>
                    <a:p>
                      <a:pPr marL="116205" marR="109220" algn="ctr">
                        <a:spcBef>
                          <a:spcPts val="0"/>
                        </a:spcBef>
                        <a:spcAft>
                          <a:spcPts val="0"/>
                        </a:spcAft>
                      </a:pPr>
                      <a:r>
                        <a:rPr lang="en-US" sz="300">
                          <a:effectLst/>
                        </a:rPr>
                        <a:t>2002.</a:t>
                      </a:r>
                      <a:r>
                        <a:rPr lang="en-US" sz="300" spc="-5">
                          <a:effectLst/>
                        </a:rPr>
                        <a:t> </a:t>
                      </a:r>
                      <a:r>
                        <a:rPr lang="en-US" sz="300">
                          <a:effectLst/>
                        </a:rPr>
                        <a:t>(jedna)</a:t>
                      </a:r>
                      <a:endParaRPr lang="sr-Latn-RS" sz="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0" marR="0" algn="l">
                        <a:spcBef>
                          <a:spcPts val="0"/>
                        </a:spcBef>
                        <a:spcAft>
                          <a:spcPts val="0"/>
                        </a:spcAft>
                      </a:pPr>
                      <a:r>
                        <a:rPr lang="en-US" sz="300">
                          <a:effectLst/>
                        </a:rPr>
                        <a:t> </a:t>
                      </a:r>
                      <a:endParaRPr lang="sr-Latn-RS" sz="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2906937852"/>
                  </a:ext>
                </a:extLst>
              </a:tr>
              <a:tr h="275581">
                <a:tc>
                  <a:txBody>
                    <a:bodyPr/>
                    <a:lstStyle/>
                    <a:p>
                      <a:pPr marL="67945" marR="0" algn="l">
                        <a:spcBef>
                          <a:spcPts val="0"/>
                        </a:spcBef>
                        <a:spcAft>
                          <a:spcPts val="0"/>
                        </a:spcAft>
                      </a:pPr>
                      <a:r>
                        <a:rPr lang="en-US" sz="300">
                          <a:effectLst/>
                        </a:rPr>
                        <a:t>Merrilee N.</a:t>
                      </a:r>
                      <a:r>
                        <a:rPr lang="en-US" sz="300" spc="5">
                          <a:effectLst/>
                        </a:rPr>
                        <a:t> </a:t>
                      </a:r>
                      <a:r>
                        <a:rPr lang="en-US" sz="300" spc="-5">
                          <a:effectLst/>
                        </a:rPr>
                        <a:t>Zetaruk,</a:t>
                      </a:r>
                      <a:r>
                        <a:rPr lang="en-US" sz="300" spc="-45">
                          <a:effectLst/>
                        </a:rPr>
                        <a:t> </a:t>
                      </a:r>
                      <a:r>
                        <a:rPr lang="en-US" sz="300">
                          <a:effectLst/>
                        </a:rPr>
                        <a:t>Mariona</a:t>
                      </a:r>
                      <a:endParaRPr lang="sr-Latn-RS" sz="300">
                        <a:effectLst/>
                      </a:endParaRPr>
                    </a:p>
                    <a:p>
                      <a:pPr marL="67945" marR="0" algn="l">
                        <a:spcBef>
                          <a:spcPts val="0"/>
                        </a:spcBef>
                        <a:spcAft>
                          <a:spcPts val="0"/>
                        </a:spcAft>
                      </a:pPr>
                      <a:r>
                        <a:rPr lang="en-US" sz="300">
                          <a:effectLst/>
                        </a:rPr>
                        <a:t>A. Violan, David</a:t>
                      </a:r>
                      <a:r>
                        <a:rPr lang="en-US" sz="300" spc="5">
                          <a:effectLst/>
                        </a:rPr>
                        <a:t> </a:t>
                      </a:r>
                      <a:r>
                        <a:rPr lang="en-US" sz="300" spc="-5">
                          <a:effectLst/>
                        </a:rPr>
                        <a:t>Zurakowski,</a:t>
                      </a:r>
                      <a:r>
                        <a:rPr lang="en-US" sz="300" spc="-25">
                          <a:effectLst/>
                        </a:rPr>
                        <a:t> </a:t>
                      </a:r>
                      <a:r>
                        <a:rPr lang="en-US" sz="300">
                          <a:effectLst/>
                        </a:rPr>
                        <a:t>Lyle</a:t>
                      </a:r>
                      <a:endParaRPr lang="sr-Latn-RS" sz="300">
                        <a:effectLst/>
                      </a:endParaRPr>
                    </a:p>
                    <a:p>
                      <a:pPr marL="67945" marR="0" algn="l">
                        <a:lnSpc>
                          <a:spcPts val="1150"/>
                        </a:lnSpc>
                        <a:spcBef>
                          <a:spcPts val="0"/>
                        </a:spcBef>
                        <a:spcAft>
                          <a:spcPts val="0"/>
                        </a:spcAft>
                      </a:pPr>
                      <a:r>
                        <a:rPr lang="en-US" sz="300">
                          <a:effectLst/>
                        </a:rPr>
                        <a:t>J.</a:t>
                      </a:r>
                      <a:r>
                        <a:rPr lang="en-US" sz="300" spc="-5">
                          <a:effectLst/>
                        </a:rPr>
                        <a:t> </a:t>
                      </a:r>
                      <a:r>
                        <a:rPr lang="en-US" sz="300">
                          <a:effectLst/>
                        </a:rPr>
                        <a:t>Micheli</a:t>
                      </a:r>
                      <a:r>
                        <a:rPr lang="en-US" sz="300" spc="-10">
                          <a:effectLst/>
                        </a:rPr>
                        <a:t> </a:t>
                      </a:r>
                      <a:r>
                        <a:rPr lang="en-US" sz="300">
                          <a:effectLst/>
                        </a:rPr>
                        <a:t>2000</a:t>
                      </a:r>
                      <a:endParaRPr lang="sr-Latn-RS" sz="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118110" marR="110490" indent="-635" algn="ctr">
                        <a:spcBef>
                          <a:spcPts val="0"/>
                        </a:spcBef>
                        <a:spcAft>
                          <a:spcPts val="0"/>
                        </a:spcAft>
                      </a:pPr>
                      <a:r>
                        <a:rPr lang="en-US" sz="300">
                          <a:effectLst/>
                        </a:rPr>
                        <a:t>Većina je</a:t>
                      </a:r>
                      <a:r>
                        <a:rPr lang="en-US" sz="300" spc="5">
                          <a:effectLst/>
                        </a:rPr>
                        <a:t> </a:t>
                      </a:r>
                      <a:r>
                        <a:rPr lang="en-US" sz="300">
                          <a:effectLst/>
                        </a:rPr>
                        <a:t>lokalizovana u</a:t>
                      </a:r>
                      <a:r>
                        <a:rPr lang="en-US" sz="300" spc="5">
                          <a:effectLst/>
                        </a:rPr>
                        <a:t> </a:t>
                      </a:r>
                      <a:r>
                        <a:rPr lang="en-US" sz="300">
                          <a:effectLst/>
                        </a:rPr>
                        <a:t>predelu</a:t>
                      </a:r>
                      <a:r>
                        <a:rPr lang="en-US" sz="300" spc="5">
                          <a:effectLst/>
                        </a:rPr>
                        <a:t> </a:t>
                      </a:r>
                      <a:r>
                        <a:rPr lang="en-US" sz="300">
                          <a:effectLst/>
                        </a:rPr>
                        <a:t>ekstremiteta,</a:t>
                      </a:r>
                      <a:r>
                        <a:rPr lang="en-US" sz="300" spc="5">
                          <a:effectLst/>
                        </a:rPr>
                        <a:t> </a:t>
                      </a:r>
                      <a:r>
                        <a:rPr lang="en-US" sz="300">
                          <a:effectLst/>
                        </a:rPr>
                        <a:t>nekoliko na trupu i</a:t>
                      </a:r>
                      <a:r>
                        <a:rPr lang="en-US" sz="300" spc="-235">
                          <a:effectLst/>
                        </a:rPr>
                        <a:t> </a:t>
                      </a:r>
                      <a:r>
                        <a:rPr lang="en-US" sz="300">
                          <a:effectLst/>
                        </a:rPr>
                        <a:t>jedna</a:t>
                      </a:r>
                      <a:r>
                        <a:rPr lang="en-US" sz="300" spc="-5">
                          <a:effectLst/>
                        </a:rPr>
                        <a:t> </a:t>
                      </a:r>
                      <a:r>
                        <a:rPr lang="en-US" sz="300">
                          <a:effectLst/>
                        </a:rPr>
                        <a:t>na licu</a:t>
                      </a:r>
                      <a:endParaRPr lang="sr-Latn-RS" sz="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0" marR="0" algn="l">
                        <a:spcBef>
                          <a:spcPts val="0"/>
                        </a:spcBef>
                        <a:spcAft>
                          <a:spcPts val="0"/>
                        </a:spcAft>
                      </a:pPr>
                      <a:r>
                        <a:rPr lang="en-US" sz="300">
                          <a:effectLst/>
                        </a:rPr>
                        <a:t> </a:t>
                      </a:r>
                      <a:endParaRPr lang="sr-Latn-RS" sz="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0" marR="0" algn="l">
                        <a:spcBef>
                          <a:spcPts val="0"/>
                        </a:spcBef>
                        <a:spcAft>
                          <a:spcPts val="0"/>
                        </a:spcAft>
                      </a:pPr>
                      <a:r>
                        <a:rPr lang="en-US" sz="300">
                          <a:effectLst/>
                        </a:rPr>
                        <a:t> </a:t>
                      </a:r>
                      <a:endParaRPr lang="sr-Latn-RS" sz="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0" marR="0" algn="l">
                        <a:spcBef>
                          <a:spcPts val="0"/>
                        </a:spcBef>
                        <a:spcAft>
                          <a:spcPts val="0"/>
                        </a:spcAft>
                      </a:pPr>
                      <a:r>
                        <a:rPr lang="en-US" sz="300">
                          <a:effectLst/>
                        </a:rPr>
                        <a:t> </a:t>
                      </a:r>
                      <a:endParaRPr lang="sr-Latn-RS" sz="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2863109738"/>
                  </a:ext>
                </a:extLst>
              </a:tr>
              <a:tr h="331295">
                <a:tc>
                  <a:txBody>
                    <a:bodyPr/>
                    <a:lstStyle/>
                    <a:p>
                      <a:pPr marL="67945" marR="245110" algn="l">
                        <a:spcBef>
                          <a:spcPts val="0"/>
                        </a:spcBef>
                        <a:spcAft>
                          <a:spcPts val="0"/>
                        </a:spcAft>
                      </a:pPr>
                      <a:r>
                        <a:rPr lang="en-US" sz="300">
                          <a:effectLst/>
                        </a:rPr>
                        <a:t>F. Halabchi, V.</a:t>
                      </a:r>
                      <a:r>
                        <a:rPr lang="en-US" sz="300" spc="-235">
                          <a:effectLst/>
                        </a:rPr>
                        <a:t> </a:t>
                      </a:r>
                      <a:r>
                        <a:rPr lang="en-US" sz="300">
                          <a:effectLst/>
                        </a:rPr>
                        <a:t>Ziaee and S.</a:t>
                      </a:r>
                      <a:r>
                        <a:rPr lang="en-US" sz="300" spc="5">
                          <a:effectLst/>
                        </a:rPr>
                        <a:t> </a:t>
                      </a:r>
                      <a:r>
                        <a:rPr lang="en-US" sz="300">
                          <a:effectLst/>
                        </a:rPr>
                        <a:t>Lotfian 2007</a:t>
                      </a:r>
                      <a:endParaRPr lang="sr-Latn-RS" sz="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74295" marR="66675" algn="ctr">
                        <a:spcBef>
                          <a:spcPts val="0"/>
                        </a:spcBef>
                        <a:spcAft>
                          <a:spcPts val="0"/>
                        </a:spcAft>
                      </a:pPr>
                      <a:r>
                        <a:rPr lang="en-US" sz="300">
                          <a:effectLst/>
                        </a:rPr>
                        <a:t>Glava i vrat 55,4%,</a:t>
                      </a:r>
                      <a:r>
                        <a:rPr lang="en-US" sz="300" spc="-235">
                          <a:effectLst/>
                        </a:rPr>
                        <a:t> </a:t>
                      </a:r>
                      <a:r>
                        <a:rPr lang="en-US" sz="300">
                          <a:effectLst/>
                        </a:rPr>
                        <a:t>donji ekstremiteti</a:t>
                      </a:r>
                      <a:r>
                        <a:rPr lang="en-US" sz="300" spc="5">
                          <a:effectLst/>
                        </a:rPr>
                        <a:t> </a:t>
                      </a:r>
                      <a:r>
                        <a:rPr lang="en-US" sz="300">
                          <a:effectLst/>
                        </a:rPr>
                        <a:t>21%,</a:t>
                      </a:r>
                      <a:r>
                        <a:rPr lang="en-US" sz="300" spc="-5">
                          <a:effectLst/>
                        </a:rPr>
                        <a:t> </a:t>
                      </a:r>
                      <a:r>
                        <a:rPr lang="en-US" sz="300">
                          <a:effectLst/>
                        </a:rPr>
                        <a:t>gornji</a:t>
                      </a:r>
                      <a:endParaRPr lang="sr-Latn-RS" sz="300">
                        <a:effectLst/>
                      </a:endParaRPr>
                    </a:p>
                    <a:p>
                      <a:pPr marL="74295" marR="67945" algn="ctr">
                        <a:spcBef>
                          <a:spcPts val="0"/>
                        </a:spcBef>
                        <a:spcAft>
                          <a:spcPts val="0"/>
                        </a:spcAft>
                      </a:pPr>
                      <a:r>
                        <a:rPr lang="en-US" sz="300">
                          <a:effectLst/>
                        </a:rPr>
                        <a:t>ekstremiteti 12,9%</a:t>
                      </a:r>
                      <a:r>
                        <a:rPr lang="en-US" sz="300" spc="-5">
                          <a:effectLst/>
                        </a:rPr>
                        <a:t> </a:t>
                      </a:r>
                      <a:r>
                        <a:rPr lang="en-US" sz="300">
                          <a:effectLst/>
                        </a:rPr>
                        <a:t>i</a:t>
                      </a:r>
                      <a:endParaRPr lang="sr-Latn-RS" sz="300">
                        <a:effectLst/>
                      </a:endParaRPr>
                    </a:p>
                    <a:p>
                      <a:pPr marL="74295" marR="67945" algn="ctr">
                        <a:spcBef>
                          <a:spcPts val="0"/>
                        </a:spcBef>
                        <a:spcAft>
                          <a:spcPts val="0"/>
                        </a:spcAft>
                      </a:pPr>
                      <a:r>
                        <a:rPr lang="en-US" sz="300">
                          <a:effectLst/>
                        </a:rPr>
                        <a:t>telo 10,8%</a:t>
                      </a:r>
                      <a:endParaRPr lang="sr-Latn-RS" sz="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71120" marR="65405" indent="635" algn="ctr">
                        <a:spcBef>
                          <a:spcPts val="0"/>
                        </a:spcBef>
                        <a:spcAft>
                          <a:spcPts val="0"/>
                        </a:spcAft>
                      </a:pPr>
                      <a:r>
                        <a:rPr lang="en-US" sz="300">
                          <a:effectLst/>
                        </a:rPr>
                        <a:t>Kontuzije i istegnuća 43,6%,</a:t>
                      </a:r>
                      <a:r>
                        <a:rPr lang="en-US" sz="300" spc="5">
                          <a:effectLst/>
                        </a:rPr>
                        <a:t> </a:t>
                      </a:r>
                      <a:r>
                        <a:rPr lang="en-US" sz="300">
                          <a:effectLst/>
                        </a:rPr>
                        <a:t>hematomi i epistakse 26,3%,</a:t>
                      </a:r>
                      <a:r>
                        <a:rPr lang="en-US" sz="300" spc="5">
                          <a:effectLst/>
                        </a:rPr>
                        <a:t> </a:t>
                      </a:r>
                      <a:r>
                        <a:rPr lang="en-US" sz="300">
                          <a:effectLst/>
                        </a:rPr>
                        <a:t>laceracije i abrazije 15,1%,</a:t>
                      </a:r>
                      <a:r>
                        <a:rPr lang="en-US" sz="300" spc="5">
                          <a:effectLst/>
                        </a:rPr>
                        <a:t> </a:t>
                      </a:r>
                      <a:r>
                        <a:rPr lang="en-US" sz="300">
                          <a:effectLst/>
                        </a:rPr>
                        <a:t>potres mozga 13,7%, povrede</a:t>
                      </a:r>
                      <a:r>
                        <a:rPr lang="en-US" sz="300" spc="-240">
                          <a:effectLst/>
                        </a:rPr>
                        <a:t> </a:t>
                      </a:r>
                      <a:r>
                        <a:rPr lang="en-US" sz="300">
                          <a:effectLst/>
                        </a:rPr>
                        <a:t>zuba, frakture i luksacije po</a:t>
                      </a:r>
                      <a:r>
                        <a:rPr lang="en-US" sz="300" spc="5">
                          <a:effectLst/>
                        </a:rPr>
                        <a:t> </a:t>
                      </a:r>
                      <a:r>
                        <a:rPr lang="en-US" sz="300">
                          <a:effectLst/>
                        </a:rPr>
                        <a:t>1,6%</a:t>
                      </a:r>
                      <a:endParaRPr lang="sr-Latn-RS" sz="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117475" marR="109220" algn="ctr">
                        <a:spcBef>
                          <a:spcPts val="0"/>
                        </a:spcBef>
                        <a:spcAft>
                          <a:spcPts val="0"/>
                        </a:spcAft>
                      </a:pPr>
                      <a:r>
                        <a:rPr lang="en-US" sz="300">
                          <a:effectLst/>
                        </a:rPr>
                        <a:t>Prvi stepen (lakše)</a:t>
                      </a:r>
                      <a:r>
                        <a:rPr lang="en-US" sz="300" spc="-235">
                          <a:effectLst/>
                        </a:rPr>
                        <a:t> </a:t>
                      </a:r>
                      <a:r>
                        <a:rPr lang="en-US" sz="300">
                          <a:effectLst/>
                        </a:rPr>
                        <a:t>80,1%,</a:t>
                      </a:r>
                      <a:endParaRPr lang="sr-Latn-RS" sz="300">
                        <a:effectLst/>
                      </a:endParaRPr>
                    </a:p>
                    <a:p>
                      <a:pPr marL="116840" marR="109220" algn="ctr">
                        <a:spcBef>
                          <a:spcPts val="0"/>
                        </a:spcBef>
                        <a:spcAft>
                          <a:spcPts val="0"/>
                        </a:spcAft>
                      </a:pPr>
                      <a:r>
                        <a:rPr lang="en-US" sz="300">
                          <a:effectLst/>
                        </a:rPr>
                        <a:t>drugi stepen 14,5% i</a:t>
                      </a:r>
                      <a:r>
                        <a:rPr lang="en-US" sz="300" spc="-240">
                          <a:effectLst/>
                        </a:rPr>
                        <a:t> </a:t>
                      </a:r>
                      <a:r>
                        <a:rPr lang="en-US" sz="300">
                          <a:effectLst/>
                        </a:rPr>
                        <a:t>treći stepen (teže)</a:t>
                      </a:r>
                      <a:r>
                        <a:rPr lang="en-US" sz="300" spc="5">
                          <a:effectLst/>
                        </a:rPr>
                        <a:t> </a:t>
                      </a:r>
                      <a:r>
                        <a:rPr lang="en-US" sz="300">
                          <a:effectLst/>
                        </a:rPr>
                        <a:t>5,4%</a:t>
                      </a:r>
                      <a:endParaRPr lang="sr-Latn-RS" sz="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167640" marR="92075" indent="-60960" algn="l">
                        <a:spcBef>
                          <a:spcPts val="0"/>
                        </a:spcBef>
                        <a:spcAft>
                          <a:spcPts val="0"/>
                        </a:spcAft>
                      </a:pPr>
                      <a:r>
                        <a:rPr lang="en-US" sz="300" spc="-5">
                          <a:effectLst/>
                        </a:rPr>
                        <a:t>Udarci </a:t>
                      </a:r>
                      <a:r>
                        <a:rPr lang="en-US" sz="300">
                          <a:effectLst/>
                        </a:rPr>
                        <a:t>rukama</a:t>
                      </a:r>
                      <a:r>
                        <a:rPr lang="en-US" sz="300" spc="-235">
                          <a:effectLst/>
                        </a:rPr>
                        <a:t> </a:t>
                      </a:r>
                      <a:r>
                        <a:rPr lang="en-US" sz="300">
                          <a:effectLst/>
                        </a:rPr>
                        <a:t>(90,</a:t>
                      </a:r>
                      <a:r>
                        <a:rPr lang="en-US" sz="300" spc="-5">
                          <a:effectLst/>
                        </a:rPr>
                        <a:t> </a:t>
                      </a:r>
                      <a:r>
                        <a:rPr lang="en-US" sz="300">
                          <a:effectLst/>
                        </a:rPr>
                        <a:t>48,4%),</a:t>
                      </a:r>
                      <a:endParaRPr lang="sr-Latn-RS" sz="300">
                        <a:effectLst/>
                      </a:endParaRPr>
                    </a:p>
                    <a:p>
                      <a:pPr marL="184785" marR="95885" indent="-74930" algn="l">
                        <a:spcBef>
                          <a:spcPts val="0"/>
                        </a:spcBef>
                        <a:spcAft>
                          <a:spcPts val="0"/>
                        </a:spcAft>
                      </a:pPr>
                      <a:r>
                        <a:rPr lang="en-US" sz="300" spc="-5">
                          <a:effectLst/>
                        </a:rPr>
                        <a:t>udarci </a:t>
                      </a:r>
                      <a:r>
                        <a:rPr lang="en-US" sz="300">
                          <a:effectLst/>
                        </a:rPr>
                        <a:t>nogama</a:t>
                      </a:r>
                      <a:r>
                        <a:rPr lang="en-US" sz="300" spc="-235">
                          <a:effectLst/>
                        </a:rPr>
                        <a:t> </a:t>
                      </a:r>
                      <a:r>
                        <a:rPr lang="en-US" sz="300">
                          <a:effectLst/>
                        </a:rPr>
                        <a:t>(62,</a:t>
                      </a:r>
                      <a:r>
                        <a:rPr lang="en-US" sz="300" spc="-5">
                          <a:effectLst/>
                        </a:rPr>
                        <a:t> </a:t>
                      </a:r>
                      <a:r>
                        <a:rPr lang="en-US" sz="300">
                          <a:effectLst/>
                        </a:rPr>
                        <a:t>33,3%)</a:t>
                      </a:r>
                      <a:endParaRPr lang="sr-Latn-RS" sz="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878615942"/>
                  </a:ext>
                </a:extLst>
              </a:tr>
              <a:tr h="237067">
                <a:tc>
                  <a:txBody>
                    <a:bodyPr/>
                    <a:lstStyle/>
                    <a:p>
                      <a:pPr marL="67945" marR="185420" algn="l">
                        <a:spcBef>
                          <a:spcPts val="0"/>
                        </a:spcBef>
                        <a:spcAft>
                          <a:spcPts val="0"/>
                        </a:spcAft>
                      </a:pPr>
                      <a:r>
                        <a:rPr lang="en-US" sz="300">
                          <a:effectLst/>
                        </a:rPr>
                        <a:t>M. Hassan</a:t>
                      </a:r>
                      <a:r>
                        <a:rPr lang="en-US" sz="300" spc="5">
                          <a:effectLst/>
                        </a:rPr>
                        <a:t> </a:t>
                      </a:r>
                      <a:r>
                        <a:rPr lang="en-US" sz="300">
                          <a:effectLst/>
                        </a:rPr>
                        <a:t>Boostani, M. Ali</a:t>
                      </a:r>
                      <a:r>
                        <a:rPr lang="en-US" sz="300" spc="-235">
                          <a:effectLst/>
                        </a:rPr>
                        <a:t> </a:t>
                      </a:r>
                      <a:r>
                        <a:rPr lang="en-US" sz="300">
                          <a:effectLst/>
                        </a:rPr>
                        <a:t>Boostani, V.</a:t>
                      </a:r>
                      <a:r>
                        <a:rPr lang="en-US" sz="300" spc="5">
                          <a:effectLst/>
                        </a:rPr>
                        <a:t> </a:t>
                      </a:r>
                      <a:r>
                        <a:rPr lang="en-US" sz="300">
                          <a:effectLst/>
                        </a:rPr>
                        <a:t>Nowzari</a:t>
                      </a:r>
                      <a:r>
                        <a:rPr lang="en-US" sz="300" spc="-5">
                          <a:effectLst/>
                        </a:rPr>
                        <a:t> </a:t>
                      </a:r>
                      <a:r>
                        <a:rPr lang="en-US" sz="300">
                          <a:effectLst/>
                        </a:rPr>
                        <a:t>2012</a:t>
                      </a:r>
                      <a:endParaRPr lang="sr-Latn-RS" sz="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74295" marR="66675" algn="ctr">
                        <a:spcBef>
                          <a:spcPts val="0"/>
                        </a:spcBef>
                        <a:spcAft>
                          <a:spcPts val="0"/>
                        </a:spcAft>
                      </a:pPr>
                      <a:r>
                        <a:rPr lang="en-US" sz="300">
                          <a:effectLst/>
                        </a:rPr>
                        <a:t>Glava, lice i vrat</a:t>
                      </a:r>
                      <a:r>
                        <a:rPr lang="en-US" sz="300" spc="-235">
                          <a:effectLst/>
                        </a:rPr>
                        <a:t> </a:t>
                      </a:r>
                      <a:r>
                        <a:rPr lang="en-US" sz="300">
                          <a:effectLst/>
                        </a:rPr>
                        <a:t>57,9%,</a:t>
                      </a:r>
                      <a:endParaRPr lang="sr-Latn-RS" sz="300">
                        <a:effectLst/>
                      </a:endParaRPr>
                    </a:p>
                    <a:p>
                      <a:pPr marL="74295" marR="36195" algn="ctr">
                        <a:spcBef>
                          <a:spcPts val="0"/>
                        </a:spcBef>
                        <a:spcAft>
                          <a:spcPts val="0"/>
                        </a:spcAft>
                      </a:pPr>
                      <a:r>
                        <a:rPr lang="en-US" sz="300">
                          <a:effectLst/>
                        </a:rPr>
                        <a:t>telo 28,6%</a:t>
                      </a:r>
                      <a:endParaRPr lang="sr-Latn-RS" sz="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88265" marR="82550" algn="ctr">
                        <a:lnSpc>
                          <a:spcPts val="1095"/>
                        </a:lnSpc>
                        <a:spcBef>
                          <a:spcPts val="0"/>
                        </a:spcBef>
                        <a:spcAft>
                          <a:spcPts val="0"/>
                        </a:spcAft>
                      </a:pPr>
                      <a:r>
                        <a:rPr lang="en-US" sz="300">
                          <a:effectLst/>
                        </a:rPr>
                        <a:t>Rane</a:t>
                      </a:r>
                      <a:r>
                        <a:rPr lang="en-US" sz="300" spc="-5">
                          <a:effectLst/>
                        </a:rPr>
                        <a:t> </a:t>
                      </a:r>
                      <a:r>
                        <a:rPr lang="en-US" sz="300">
                          <a:effectLst/>
                        </a:rPr>
                        <a:t>64,6%,</a:t>
                      </a:r>
                      <a:endParaRPr lang="sr-Latn-RS" sz="300">
                        <a:effectLst/>
                      </a:endParaRPr>
                    </a:p>
                    <a:p>
                      <a:pPr marL="88265" marR="82550" algn="ctr">
                        <a:spcBef>
                          <a:spcPts val="0"/>
                        </a:spcBef>
                        <a:spcAft>
                          <a:spcPts val="0"/>
                        </a:spcAft>
                      </a:pPr>
                      <a:r>
                        <a:rPr lang="en-US" sz="300">
                          <a:effectLst/>
                        </a:rPr>
                        <a:t>kontuzije</a:t>
                      </a:r>
                      <a:r>
                        <a:rPr lang="en-US" sz="300" spc="-10">
                          <a:effectLst/>
                        </a:rPr>
                        <a:t> </a:t>
                      </a:r>
                      <a:r>
                        <a:rPr lang="en-US" sz="300">
                          <a:effectLst/>
                        </a:rPr>
                        <a:t>20,2%</a:t>
                      </a:r>
                      <a:endParaRPr lang="sr-Latn-RS" sz="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0" marR="0" algn="l">
                        <a:spcBef>
                          <a:spcPts val="0"/>
                        </a:spcBef>
                        <a:spcAft>
                          <a:spcPts val="0"/>
                        </a:spcAft>
                      </a:pPr>
                      <a:r>
                        <a:rPr lang="en-US" sz="300">
                          <a:effectLst/>
                        </a:rPr>
                        <a:t> </a:t>
                      </a:r>
                      <a:endParaRPr lang="sr-Latn-RS" sz="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0" marR="0" algn="l">
                        <a:spcBef>
                          <a:spcPts val="0"/>
                        </a:spcBef>
                        <a:spcAft>
                          <a:spcPts val="0"/>
                        </a:spcAft>
                      </a:pPr>
                      <a:r>
                        <a:rPr lang="en-US" sz="300">
                          <a:effectLst/>
                        </a:rPr>
                        <a:t> </a:t>
                      </a:r>
                      <a:endParaRPr lang="sr-Latn-RS" sz="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2704517577"/>
                  </a:ext>
                </a:extLst>
              </a:tr>
              <a:tr h="180605">
                <a:tc>
                  <a:txBody>
                    <a:bodyPr/>
                    <a:lstStyle/>
                    <a:p>
                      <a:pPr marL="67945" marR="185420" algn="l">
                        <a:spcBef>
                          <a:spcPts val="0"/>
                        </a:spcBef>
                        <a:spcAft>
                          <a:spcPts val="0"/>
                        </a:spcAft>
                      </a:pPr>
                      <a:r>
                        <a:rPr lang="en-US" sz="300">
                          <a:effectLst/>
                        </a:rPr>
                        <a:t>M. Hassan</a:t>
                      </a:r>
                      <a:r>
                        <a:rPr lang="en-US" sz="300" spc="5">
                          <a:effectLst/>
                        </a:rPr>
                        <a:t> </a:t>
                      </a:r>
                      <a:r>
                        <a:rPr lang="en-US" sz="300">
                          <a:effectLst/>
                        </a:rPr>
                        <a:t>Boostani, M. Ali</a:t>
                      </a:r>
                      <a:r>
                        <a:rPr lang="en-US" sz="300" spc="-235">
                          <a:effectLst/>
                        </a:rPr>
                        <a:t> </a:t>
                      </a:r>
                      <a:r>
                        <a:rPr lang="en-US" sz="300">
                          <a:effectLst/>
                        </a:rPr>
                        <a:t>Boostani, V.</a:t>
                      </a:r>
                      <a:r>
                        <a:rPr lang="en-US" sz="300" spc="5">
                          <a:effectLst/>
                        </a:rPr>
                        <a:t> </a:t>
                      </a:r>
                      <a:r>
                        <a:rPr lang="en-US" sz="300">
                          <a:effectLst/>
                        </a:rPr>
                        <a:t>Nowzari</a:t>
                      </a:r>
                      <a:r>
                        <a:rPr lang="en-US" sz="300" spc="-5">
                          <a:effectLst/>
                        </a:rPr>
                        <a:t> </a:t>
                      </a:r>
                      <a:r>
                        <a:rPr lang="en-US" sz="300">
                          <a:effectLst/>
                        </a:rPr>
                        <a:t>2012</a:t>
                      </a:r>
                      <a:endParaRPr lang="sr-Latn-RS" sz="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127000" marR="0" algn="l">
                        <a:lnSpc>
                          <a:spcPts val="1095"/>
                        </a:lnSpc>
                        <a:spcBef>
                          <a:spcPts val="0"/>
                        </a:spcBef>
                        <a:spcAft>
                          <a:spcPts val="0"/>
                        </a:spcAft>
                      </a:pPr>
                      <a:r>
                        <a:rPr lang="en-US" sz="300">
                          <a:effectLst/>
                        </a:rPr>
                        <a:t>Glava i lice</a:t>
                      </a:r>
                      <a:r>
                        <a:rPr lang="en-US" sz="300" spc="-10">
                          <a:effectLst/>
                        </a:rPr>
                        <a:t> </a:t>
                      </a:r>
                      <a:r>
                        <a:rPr lang="en-US" sz="300">
                          <a:effectLst/>
                        </a:rPr>
                        <a:t>69,9%</a:t>
                      </a:r>
                      <a:endParaRPr lang="sr-Latn-RS" sz="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518160" marR="0" algn="l">
                        <a:lnSpc>
                          <a:spcPts val="1095"/>
                        </a:lnSpc>
                        <a:spcBef>
                          <a:spcPts val="0"/>
                        </a:spcBef>
                        <a:spcAft>
                          <a:spcPts val="0"/>
                        </a:spcAft>
                      </a:pPr>
                      <a:r>
                        <a:rPr lang="en-US" sz="300">
                          <a:effectLst/>
                        </a:rPr>
                        <a:t>Rane 74,8%</a:t>
                      </a:r>
                      <a:endParaRPr lang="sr-Latn-RS" sz="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0" marR="0" algn="l">
                        <a:spcBef>
                          <a:spcPts val="0"/>
                        </a:spcBef>
                        <a:spcAft>
                          <a:spcPts val="0"/>
                        </a:spcAft>
                      </a:pPr>
                      <a:r>
                        <a:rPr lang="en-US" sz="300">
                          <a:effectLst/>
                        </a:rPr>
                        <a:t> </a:t>
                      </a:r>
                      <a:endParaRPr lang="sr-Latn-RS" sz="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0" marR="0" algn="l">
                        <a:spcBef>
                          <a:spcPts val="0"/>
                        </a:spcBef>
                        <a:spcAft>
                          <a:spcPts val="0"/>
                        </a:spcAft>
                      </a:pPr>
                      <a:r>
                        <a:rPr lang="en-US" sz="300">
                          <a:effectLst/>
                        </a:rPr>
                        <a:t> </a:t>
                      </a:r>
                      <a:endParaRPr lang="sr-Latn-RS" sz="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3326480062"/>
                  </a:ext>
                </a:extLst>
              </a:tr>
              <a:tr h="220614">
                <a:tc>
                  <a:txBody>
                    <a:bodyPr/>
                    <a:lstStyle/>
                    <a:p>
                      <a:pPr marL="67945" marR="326390" algn="l">
                        <a:spcBef>
                          <a:spcPts val="0"/>
                        </a:spcBef>
                        <a:spcAft>
                          <a:spcPts val="0"/>
                        </a:spcAft>
                      </a:pPr>
                      <a:r>
                        <a:rPr lang="en-US" sz="300">
                          <a:effectLst/>
                        </a:rPr>
                        <a:t>V. Ziaee, M.</a:t>
                      </a:r>
                      <a:r>
                        <a:rPr lang="en-US" sz="300" spc="5">
                          <a:effectLst/>
                        </a:rPr>
                        <a:t> </a:t>
                      </a:r>
                      <a:r>
                        <a:rPr lang="en-US" sz="300">
                          <a:effectLst/>
                        </a:rPr>
                        <a:t>Shobbar, S.</a:t>
                      </a:r>
                      <a:r>
                        <a:rPr lang="en-US" sz="300" spc="5">
                          <a:effectLst/>
                        </a:rPr>
                        <a:t> </a:t>
                      </a:r>
                      <a:r>
                        <a:rPr lang="en-US" sz="300">
                          <a:effectLst/>
                        </a:rPr>
                        <a:t>Lotfian, M.</a:t>
                      </a:r>
                      <a:r>
                        <a:rPr lang="en-US" sz="300" spc="5">
                          <a:effectLst/>
                        </a:rPr>
                        <a:t> </a:t>
                      </a:r>
                      <a:r>
                        <a:rPr lang="en-US" sz="300">
                          <a:effectLst/>
                        </a:rPr>
                        <a:t>Ahmadinejad</a:t>
                      </a:r>
                      <a:endParaRPr lang="sr-Latn-RS" sz="300">
                        <a:effectLst/>
                      </a:endParaRPr>
                    </a:p>
                    <a:p>
                      <a:pPr marL="67945" marR="0" algn="l">
                        <a:lnSpc>
                          <a:spcPts val="1090"/>
                        </a:lnSpc>
                        <a:spcBef>
                          <a:spcPts val="0"/>
                        </a:spcBef>
                        <a:spcAft>
                          <a:spcPts val="0"/>
                        </a:spcAft>
                      </a:pPr>
                      <a:r>
                        <a:rPr lang="en-US" sz="300">
                          <a:effectLst/>
                        </a:rPr>
                        <a:t>2015</a:t>
                      </a:r>
                      <a:endParaRPr lang="sr-Latn-RS" sz="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74295" marR="65405" algn="ctr">
                        <a:spcBef>
                          <a:spcPts val="0"/>
                        </a:spcBef>
                        <a:spcAft>
                          <a:spcPts val="0"/>
                        </a:spcAft>
                      </a:pPr>
                      <a:r>
                        <a:rPr lang="en-US" sz="300">
                          <a:effectLst/>
                        </a:rPr>
                        <a:t>Glava i vrat 61%,</a:t>
                      </a:r>
                      <a:r>
                        <a:rPr lang="en-US" sz="300" spc="-235">
                          <a:effectLst/>
                        </a:rPr>
                        <a:t> </a:t>
                      </a:r>
                      <a:r>
                        <a:rPr lang="en-US" sz="300">
                          <a:effectLst/>
                        </a:rPr>
                        <a:t>trup</a:t>
                      </a:r>
                      <a:r>
                        <a:rPr lang="en-US" sz="300" spc="-5">
                          <a:effectLst/>
                        </a:rPr>
                        <a:t> </a:t>
                      </a:r>
                      <a:r>
                        <a:rPr lang="en-US" sz="300">
                          <a:effectLst/>
                        </a:rPr>
                        <a:t>24%,</a:t>
                      </a:r>
                      <a:endParaRPr lang="sr-Latn-RS" sz="300">
                        <a:effectLst/>
                      </a:endParaRPr>
                    </a:p>
                    <a:p>
                      <a:pPr marL="74295" marR="36195" algn="ctr">
                        <a:lnSpc>
                          <a:spcPts val="1150"/>
                        </a:lnSpc>
                        <a:spcBef>
                          <a:spcPts val="0"/>
                        </a:spcBef>
                        <a:spcAft>
                          <a:spcPts val="0"/>
                        </a:spcAft>
                      </a:pPr>
                      <a:r>
                        <a:rPr lang="en-US" sz="300">
                          <a:effectLst/>
                        </a:rPr>
                        <a:t>noge</a:t>
                      </a:r>
                      <a:r>
                        <a:rPr lang="en-US" sz="300" spc="-5">
                          <a:effectLst/>
                        </a:rPr>
                        <a:t> </a:t>
                      </a:r>
                      <a:r>
                        <a:rPr lang="en-US" sz="300">
                          <a:effectLst/>
                        </a:rPr>
                        <a:t>12%,</a:t>
                      </a:r>
                      <a:endParaRPr lang="sr-Latn-RS" sz="300">
                        <a:effectLst/>
                      </a:endParaRPr>
                    </a:p>
                    <a:p>
                      <a:pPr marL="73660" marR="67945" algn="ctr">
                        <a:spcBef>
                          <a:spcPts val="0"/>
                        </a:spcBef>
                        <a:spcAft>
                          <a:spcPts val="0"/>
                        </a:spcAft>
                      </a:pPr>
                      <a:r>
                        <a:rPr lang="en-US" sz="300">
                          <a:effectLst/>
                        </a:rPr>
                        <a:t>ruke</a:t>
                      </a:r>
                      <a:r>
                        <a:rPr lang="en-US" sz="300" spc="-5">
                          <a:effectLst/>
                        </a:rPr>
                        <a:t> </a:t>
                      </a:r>
                      <a:r>
                        <a:rPr lang="en-US" sz="300">
                          <a:effectLst/>
                        </a:rPr>
                        <a:t>9%</a:t>
                      </a:r>
                      <a:endParaRPr lang="sr-Latn-RS" sz="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0" marR="0" algn="l">
                        <a:spcBef>
                          <a:spcPts val="0"/>
                        </a:spcBef>
                        <a:spcAft>
                          <a:spcPts val="0"/>
                        </a:spcAft>
                      </a:pPr>
                      <a:r>
                        <a:rPr lang="en-US" sz="300">
                          <a:effectLst/>
                        </a:rPr>
                        <a:t> </a:t>
                      </a:r>
                      <a:endParaRPr lang="sr-Latn-RS" sz="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0" marR="0" algn="l">
                        <a:spcBef>
                          <a:spcPts val="0"/>
                        </a:spcBef>
                        <a:spcAft>
                          <a:spcPts val="0"/>
                        </a:spcAft>
                      </a:pPr>
                      <a:r>
                        <a:rPr lang="en-US" sz="300">
                          <a:effectLst/>
                        </a:rPr>
                        <a:t> </a:t>
                      </a:r>
                      <a:endParaRPr lang="sr-Latn-RS" sz="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0" marR="0" algn="l">
                        <a:spcBef>
                          <a:spcPts val="0"/>
                        </a:spcBef>
                        <a:spcAft>
                          <a:spcPts val="0"/>
                        </a:spcAft>
                      </a:pPr>
                      <a:r>
                        <a:rPr lang="en-US" sz="300">
                          <a:effectLst/>
                        </a:rPr>
                        <a:t> </a:t>
                      </a:r>
                      <a:endParaRPr lang="sr-Latn-RS" sz="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2570806643"/>
                  </a:ext>
                </a:extLst>
              </a:tr>
              <a:tr h="0">
                <a:tc>
                  <a:txBody>
                    <a:bodyPr/>
                    <a:lstStyle/>
                    <a:p>
                      <a:pPr marL="67945" marR="142875" algn="l">
                        <a:spcBef>
                          <a:spcPts val="0"/>
                        </a:spcBef>
                        <a:spcAft>
                          <a:spcPts val="0"/>
                        </a:spcAft>
                      </a:pPr>
                      <a:r>
                        <a:rPr lang="en-US" sz="300">
                          <a:effectLst/>
                        </a:rPr>
                        <a:t>M. Peeri, M.</a:t>
                      </a:r>
                      <a:r>
                        <a:rPr lang="en-US" sz="300" spc="5">
                          <a:effectLst/>
                        </a:rPr>
                        <a:t> </a:t>
                      </a:r>
                      <a:r>
                        <a:rPr lang="en-US" sz="300">
                          <a:effectLst/>
                        </a:rPr>
                        <a:t>Hassan</a:t>
                      </a:r>
                      <a:r>
                        <a:rPr lang="en-US" sz="300" spc="-60">
                          <a:effectLst/>
                        </a:rPr>
                        <a:t> </a:t>
                      </a:r>
                      <a:r>
                        <a:rPr lang="en-US" sz="300">
                          <a:effectLst/>
                        </a:rPr>
                        <a:t>Boostani,</a:t>
                      </a:r>
                      <a:endParaRPr lang="sr-Latn-RS" sz="300">
                        <a:effectLst/>
                      </a:endParaRPr>
                    </a:p>
                    <a:p>
                      <a:pPr marL="67945" marR="0" algn="l">
                        <a:lnSpc>
                          <a:spcPts val="1150"/>
                        </a:lnSpc>
                        <a:spcBef>
                          <a:spcPts val="0"/>
                        </a:spcBef>
                        <a:spcAft>
                          <a:spcPts val="0"/>
                        </a:spcAft>
                      </a:pPr>
                      <a:r>
                        <a:rPr lang="en-US" sz="300">
                          <a:effectLst/>
                        </a:rPr>
                        <a:t>M.</a:t>
                      </a:r>
                      <a:r>
                        <a:rPr lang="en-US" sz="300" spc="-10">
                          <a:effectLst/>
                        </a:rPr>
                        <a:t> </a:t>
                      </a:r>
                      <a:r>
                        <a:rPr lang="en-US" sz="300">
                          <a:effectLst/>
                        </a:rPr>
                        <a:t>AliBoostani,</a:t>
                      </a:r>
                      <a:endParaRPr lang="sr-Latn-RS" sz="300">
                        <a:effectLst/>
                      </a:endParaRPr>
                    </a:p>
                    <a:p>
                      <a:pPr marL="67945" marR="0" algn="l">
                        <a:lnSpc>
                          <a:spcPts val="1150"/>
                        </a:lnSpc>
                        <a:spcBef>
                          <a:spcPts val="0"/>
                        </a:spcBef>
                        <a:spcAft>
                          <a:spcPts val="0"/>
                        </a:spcAft>
                      </a:pPr>
                      <a:r>
                        <a:rPr lang="en-US" sz="300">
                          <a:effectLst/>
                        </a:rPr>
                        <a:t>M.</a:t>
                      </a:r>
                      <a:r>
                        <a:rPr lang="en-US" sz="300" spc="-10">
                          <a:effectLst/>
                        </a:rPr>
                        <a:t> </a:t>
                      </a:r>
                      <a:r>
                        <a:rPr lang="en-US" sz="300">
                          <a:effectLst/>
                        </a:rPr>
                        <a:t>Ali Kohanpur</a:t>
                      </a:r>
                      <a:endParaRPr lang="sr-Latn-RS" sz="300">
                        <a:effectLst/>
                      </a:endParaRPr>
                    </a:p>
                    <a:p>
                      <a:pPr marL="67945" marR="111125" algn="l">
                        <a:lnSpc>
                          <a:spcPts val="1150"/>
                        </a:lnSpc>
                        <a:spcBef>
                          <a:spcPts val="0"/>
                        </a:spcBef>
                        <a:spcAft>
                          <a:spcPts val="0"/>
                        </a:spcAft>
                      </a:pPr>
                      <a:r>
                        <a:rPr lang="en-US" sz="300">
                          <a:effectLst/>
                        </a:rPr>
                        <a:t>and M. Mirsepasi</a:t>
                      </a:r>
                      <a:r>
                        <a:rPr lang="en-US" sz="300" spc="-235">
                          <a:effectLst/>
                        </a:rPr>
                        <a:t> </a:t>
                      </a:r>
                      <a:r>
                        <a:rPr lang="en-US" sz="300">
                          <a:effectLst/>
                        </a:rPr>
                        <a:t>2011</a:t>
                      </a:r>
                      <a:endParaRPr lang="sr-Latn-RS" sz="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74295" marR="66675" algn="ctr">
                        <a:spcBef>
                          <a:spcPts val="0"/>
                        </a:spcBef>
                        <a:spcAft>
                          <a:spcPts val="0"/>
                        </a:spcAft>
                      </a:pPr>
                      <a:r>
                        <a:rPr lang="en-US" sz="300">
                          <a:effectLst/>
                        </a:rPr>
                        <a:t>Glava i lice 32,4%,</a:t>
                      </a:r>
                      <a:r>
                        <a:rPr lang="en-US" sz="300" spc="-235">
                          <a:effectLst/>
                        </a:rPr>
                        <a:t> </a:t>
                      </a:r>
                      <a:r>
                        <a:rPr lang="en-US" sz="300">
                          <a:effectLst/>
                        </a:rPr>
                        <a:t>noge 28,5%,</a:t>
                      </a:r>
                      <a:endParaRPr lang="sr-Latn-RS" sz="300">
                        <a:effectLst/>
                      </a:endParaRPr>
                    </a:p>
                    <a:p>
                      <a:pPr marL="74295" marR="36195" algn="ctr">
                        <a:lnSpc>
                          <a:spcPts val="1150"/>
                        </a:lnSpc>
                        <a:spcBef>
                          <a:spcPts val="0"/>
                        </a:spcBef>
                        <a:spcAft>
                          <a:spcPts val="0"/>
                        </a:spcAft>
                      </a:pPr>
                      <a:r>
                        <a:rPr lang="en-US" sz="300">
                          <a:effectLst/>
                        </a:rPr>
                        <a:t>ruke</a:t>
                      </a:r>
                      <a:r>
                        <a:rPr lang="en-US" sz="300" spc="-5">
                          <a:effectLst/>
                        </a:rPr>
                        <a:t> </a:t>
                      </a:r>
                      <a:r>
                        <a:rPr lang="en-US" sz="300">
                          <a:effectLst/>
                        </a:rPr>
                        <a:t>26,5%,</a:t>
                      </a:r>
                      <a:endParaRPr lang="sr-Latn-RS" sz="300">
                        <a:effectLst/>
                      </a:endParaRPr>
                    </a:p>
                    <a:p>
                      <a:pPr marL="74295" marR="35560" algn="ctr">
                        <a:lnSpc>
                          <a:spcPts val="1150"/>
                        </a:lnSpc>
                        <a:spcBef>
                          <a:spcPts val="0"/>
                        </a:spcBef>
                        <a:spcAft>
                          <a:spcPts val="0"/>
                        </a:spcAft>
                      </a:pPr>
                      <a:r>
                        <a:rPr lang="en-US" sz="300">
                          <a:effectLst/>
                        </a:rPr>
                        <a:t>trup</a:t>
                      </a:r>
                      <a:r>
                        <a:rPr lang="en-US" sz="300" spc="-5">
                          <a:effectLst/>
                        </a:rPr>
                        <a:t> </a:t>
                      </a:r>
                      <a:r>
                        <a:rPr lang="en-US" sz="300">
                          <a:effectLst/>
                        </a:rPr>
                        <a:t>i</a:t>
                      </a:r>
                      <a:r>
                        <a:rPr lang="en-US" sz="300" spc="-10">
                          <a:effectLst/>
                        </a:rPr>
                        <a:t> </a:t>
                      </a:r>
                      <a:r>
                        <a:rPr lang="en-US" sz="300">
                          <a:effectLst/>
                        </a:rPr>
                        <a:t>kičma 12,6%</a:t>
                      </a:r>
                      <a:endParaRPr lang="sr-Latn-RS" sz="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88900" marR="82550" algn="ctr">
                        <a:lnSpc>
                          <a:spcPts val="1095"/>
                        </a:lnSpc>
                        <a:spcBef>
                          <a:spcPts val="0"/>
                        </a:spcBef>
                        <a:spcAft>
                          <a:spcPts val="0"/>
                        </a:spcAft>
                      </a:pPr>
                      <a:r>
                        <a:rPr lang="en-US" sz="300">
                          <a:effectLst/>
                        </a:rPr>
                        <a:t>Mišićno</a:t>
                      </a:r>
                      <a:r>
                        <a:rPr lang="en-US" sz="300" spc="-5">
                          <a:effectLst/>
                        </a:rPr>
                        <a:t> </a:t>
                      </a:r>
                      <a:r>
                        <a:rPr lang="en-US" sz="300">
                          <a:effectLst/>
                        </a:rPr>
                        <a:t>tkivo-</a:t>
                      </a:r>
                      <a:r>
                        <a:rPr lang="en-US" sz="300" spc="-15">
                          <a:effectLst/>
                        </a:rPr>
                        <a:t> </a:t>
                      </a:r>
                      <a:r>
                        <a:rPr lang="en-US" sz="300">
                          <a:effectLst/>
                        </a:rPr>
                        <a:t>puknuće,</a:t>
                      </a:r>
                      <a:endParaRPr lang="sr-Latn-RS" sz="300">
                        <a:effectLst/>
                      </a:endParaRPr>
                    </a:p>
                    <a:p>
                      <a:pPr marL="87630" marR="82550" algn="ctr">
                        <a:spcBef>
                          <a:spcPts val="0"/>
                        </a:spcBef>
                        <a:spcAft>
                          <a:spcPts val="0"/>
                        </a:spcAft>
                      </a:pPr>
                      <a:r>
                        <a:rPr lang="en-US" sz="300">
                          <a:effectLst/>
                        </a:rPr>
                        <a:t>istegnuće,</a:t>
                      </a:r>
                      <a:r>
                        <a:rPr lang="en-US" sz="300" spc="-5">
                          <a:effectLst/>
                        </a:rPr>
                        <a:t> </a:t>
                      </a:r>
                      <a:r>
                        <a:rPr lang="en-US" sz="300">
                          <a:effectLst/>
                        </a:rPr>
                        <a:t>hematom</a:t>
                      </a:r>
                      <a:r>
                        <a:rPr lang="en-US" sz="300" spc="-10">
                          <a:effectLst/>
                        </a:rPr>
                        <a:t> </a:t>
                      </a:r>
                      <a:r>
                        <a:rPr lang="en-US" sz="300">
                          <a:effectLst/>
                        </a:rPr>
                        <a:t>65,4%,</a:t>
                      </a:r>
                      <a:endParaRPr lang="sr-Latn-RS" sz="300">
                        <a:effectLst/>
                      </a:endParaRPr>
                    </a:p>
                    <a:p>
                      <a:pPr marL="217170" marR="176530" indent="-32385" algn="ctr">
                        <a:spcBef>
                          <a:spcPts val="5"/>
                        </a:spcBef>
                        <a:spcAft>
                          <a:spcPts val="0"/>
                        </a:spcAft>
                      </a:pPr>
                      <a:r>
                        <a:rPr lang="en-US" sz="300">
                          <a:effectLst/>
                        </a:rPr>
                        <a:t>oštećenja kože 20,8%,</a:t>
                      </a:r>
                      <a:r>
                        <a:rPr lang="en-US" sz="300" spc="5">
                          <a:effectLst/>
                        </a:rPr>
                        <a:t> </a:t>
                      </a:r>
                      <a:r>
                        <a:rPr lang="en-US" sz="300">
                          <a:effectLst/>
                        </a:rPr>
                        <a:t>povrede kostiju- prelomi</a:t>
                      </a:r>
                      <a:r>
                        <a:rPr lang="en-US" sz="300" spc="-240">
                          <a:effectLst/>
                        </a:rPr>
                        <a:t> </a:t>
                      </a:r>
                      <a:r>
                        <a:rPr lang="en-US" sz="300">
                          <a:effectLst/>
                        </a:rPr>
                        <a:t>6,3%</a:t>
                      </a:r>
                      <a:endParaRPr lang="sr-Latn-RS" sz="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0" marR="0" algn="l">
                        <a:spcBef>
                          <a:spcPts val="0"/>
                        </a:spcBef>
                        <a:spcAft>
                          <a:spcPts val="0"/>
                        </a:spcAft>
                      </a:pPr>
                      <a:r>
                        <a:rPr lang="en-US" sz="300">
                          <a:effectLst/>
                        </a:rPr>
                        <a:t> </a:t>
                      </a:r>
                      <a:endParaRPr lang="sr-Latn-RS" sz="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116840" marR="109220" indent="1270" algn="ctr">
                        <a:spcBef>
                          <a:spcPts val="0"/>
                        </a:spcBef>
                        <a:spcAft>
                          <a:spcPts val="0"/>
                        </a:spcAft>
                      </a:pPr>
                      <a:r>
                        <a:rPr lang="en-US" sz="300" dirty="0" err="1">
                          <a:effectLst/>
                        </a:rPr>
                        <a:t>Usled</a:t>
                      </a:r>
                      <a:r>
                        <a:rPr lang="en-US" sz="300" spc="5" dirty="0">
                          <a:effectLst/>
                        </a:rPr>
                        <a:t> </a:t>
                      </a:r>
                      <a:r>
                        <a:rPr lang="en-US" sz="300" dirty="0" err="1">
                          <a:effectLst/>
                        </a:rPr>
                        <a:t>prekomernog</a:t>
                      </a:r>
                      <a:r>
                        <a:rPr lang="en-US" sz="300" spc="5" dirty="0">
                          <a:effectLst/>
                        </a:rPr>
                        <a:t> </a:t>
                      </a:r>
                      <a:r>
                        <a:rPr lang="en-US" sz="300" dirty="0" err="1">
                          <a:effectLst/>
                        </a:rPr>
                        <a:t>napora</a:t>
                      </a:r>
                      <a:r>
                        <a:rPr lang="en-US" sz="300" dirty="0">
                          <a:effectLst/>
                        </a:rPr>
                        <a:t> 26,9%,</a:t>
                      </a:r>
                      <a:r>
                        <a:rPr lang="en-US" sz="300" spc="-235" dirty="0">
                          <a:effectLst/>
                        </a:rPr>
                        <a:t> </a:t>
                      </a:r>
                      <a:r>
                        <a:rPr lang="en-US" sz="300" dirty="0" err="1">
                          <a:effectLst/>
                        </a:rPr>
                        <a:t>neadekvatno</a:t>
                      </a:r>
                      <a:endParaRPr lang="sr-Latn-RS" sz="300" dirty="0">
                        <a:effectLst/>
                      </a:endParaRPr>
                    </a:p>
                    <a:p>
                      <a:pPr marL="152400" marR="144145" algn="ctr">
                        <a:lnSpc>
                          <a:spcPts val="1150"/>
                        </a:lnSpc>
                        <a:spcBef>
                          <a:spcPts val="0"/>
                        </a:spcBef>
                        <a:spcAft>
                          <a:spcPts val="0"/>
                        </a:spcAft>
                      </a:pPr>
                      <a:r>
                        <a:rPr lang="en-US" sz="300" dirty="0" err="1">
                          <a:effectLst/>
                        </a:rPr>
                        <a:t>zagrevanje</a:t>
                      </a:r>
                      <a:r>
                        <a:rPr lang="en-US" sz="300" spc="-235" dirty="0">
                          <a:effectLst/>
                        </a:rPr>
                        <a:t> </a:t>
                      </a:r>
                      <a:r>
                        <a:rPr lang="en-US" sz="300" dirty="0">
                          <a:effectLst/>
                        </a:rPr>
                        <a:t>22,4%</a:t>
                      </a:r>
                      <a:endParaRPr lang="sr-Latn-RS" sz="3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1615094155"/>
                  </a:ext>
                </a:extLst>
              </a:tr>
              <a:tr h="269224">
                <a:tc>
                  <a:txBody>
                    <a:bodyPr/>
                    <a:lstStyle/>
                    <a:p>
                      <a:pPr marL="67945" marR="325755" algn="l">
                        <a:spcBef>
                          <a:spcPts val="0"/>
                        </a:spcBef>
                        <a:spcAft>
                          <a:spcPts val="0"/>
                        </a:spcAft>
                      </a:pPr>
                      <a:r>
                        <a:rPr lang="en-US" sz="300">
                          <a:effectLst/>
                        </a:rPr>
                        <a:t>Rahimi M,</a:t>
                      </a:r>
                      <a:r>
                        <a:rPr lang="en-US" sz="300" spc="5">
                          <a:effectLst/>
                        </a:rPr>
                        <a:t> </a:t>
                      </a:r>
                      <a:r>
                        <a:rPr lang="en-US" sz="300">
                          <a:effectLst/>
                        </a:rPr>
                        <a:t>Halabchi F,</a:t>
                      </a:r>
                      <a:r>
                        <a:rPr lang="en-US" sz="300" spc="5">
                          <a:effectLst/>
                        </a:rPr>
                        <a:t> </a:t>
                      </a:r>
                      <a:r>
                        <a:rPr lang="en-US" sz="300">
                          <a:effectLst/>
                        </a:rPr>
                        <a:t>Alibakhshi E,</a:t>
                      </a:r>
                      <a:r>
                        <a:rPr lang="en-US" sz="300" spc="-235">
                          <a:effectLst/>
                        </a:rPr>
                        <a:t> </a:t>
                      </a:r>
                      <a:r>
                        <a:rPr lang="en-US" sz="300">
                          <a:effectLst/>
                        </a:rPr>
                        <a:t>Kalali</a:t>
                      </a:r>
                      <a:r>
                        <a:rPr lang="en-US" sz="300" spc="-40">
                          <a:effectLst/>
                        </a:rPr>
                        <a:t> </a:t>
                      </a:r>
                      <a:r>
                        <a:rPr lang="en-US" sz="300">
                          <a:effectLst/>
                        </a:rPr>
                        <a:t>N</a:t>
                      </a:r>
                      <a:r>
                        <a:rPr lang="en-US" sz="300" spc="-25">
                          <a:effectLst/>
                        </a:rPr>
                        <a:t> </a:t>
                      </a:r>
                      <a:r>
                        <a:rPr lang="en-US" sz="300">
                          <a:effectLst/>
                        </a:rPr>
                        <a:t>2012</a:t>
                      </a:r>
                      <a:endParaRPr lang="sr-Latn-RS" sz="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74295" marR="66675" algn="ctr">
                        <a:spcBef>
                          <a:spcPts val="0"/>
                        </a:spcBef>
                        <a:spcAft>
                          <a:spcPts val="0"/>
                        </a:spcAft>
                      </a:pPr>
                      <a:r>
                        <a:rPr lang="en-US" sz="300">
                          <a:effectLst/>
                        </a:rPr>
                        <a:t>Glava i lice 49,3%,</a:t>
                      </a:r>
                      <a:r>
                        <a:rPr lang="en-US" sz="300" spc="-235">
                          <a:effectLst/>
                        </a:rPr>
                        <a:t> </a:t>
                      </a:r>
                      <a:r>
                        <a:rPr lang="en-US" sz="300">
                          <a:effectLst/>
                        </a:rPr>
                        <a:t>noge</a:t>
                      </a:r>
                      <a:r>
                        <a:rPr lang="en-US" sz="300" spc="-5">
                          <a:effectLst/>
                        </a:rPr>
                        <a:t> </a:t>
                      </a:r>
                      <a:r>
                        <a:rPr lang="en-US" sz="300">
                          <a:effectLst/>
                        </a:rPr>
                        <a:t>25,3%,</a:t>
                      </a:r>
                      <a:endParaRPr lang="sr-Latn-RS" sz="300">
                        <a:effectLst/>
                      </a:endParaRPr>
                    </a:p>
                    <a:p>
                      <a:pPr marL="74295" marR="67310" algn="ctr">
                        <a:lnSpc>
                          <a:spcPts val="1150"/>
                        </a:lnSpc>
                        <a:spcBef>
                          <a:spcPts val="0"/>
                        </a:spcBef>
                        <a:spcAft>
                          <a:spcPts val="0"/>
                        </a:spcAft>
                      </a:pPr>
                      <a:r>
                        <a:rPr lang="en-US" sz="300">
                          <a:effectLst/>
                        </a:rPr>
                        <a:t>ruke 16%,</a:t>
                      </a:r>
                      <a:endParaRPr lang="sr-Latn-RS" sz="300">
                        <a:effectLst/>
                      </a:endParaRPr>
                    </a:p>
                    <a:p>
                      <a:pPr marL="74295" marR="34925" algn="ctr">
                        <a:lnSpc>
                          <a:spcPts val="1150"/>
                        </a:lnSpc>
                        <a:spcBef>
                          <a:spcPts val="0"/>
                        </a:spcBef>
                        <a:spcAft>
                          <a:spcPts val="0"/>
                        </a:spcAft>
                      </a:pPr>
                      <a:r>
                        <a:rPr lang="en-US" sz="300">
                          <a:effectLst/>
                        </a:rPr>
                        <a:t>trup 9,3%</a:t>
                      </a:r>
                      <a:endParaRPr lang="sr-Latn-RS" sz="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87630" marR="82550" algn="ctr">
                        <a:lnSpc>
                          <a:spcPts val="1095"/>
                        </a:lnSpc>
                        <a:spcBef>
                          <a:spcPts val="0"/>
                        </a:spcBef>
                        <a:spcAft>
                          <a:spcPts val="0"/>
                        </a:spcAft>
                      </a:pPr>
                      <a:r>
                        <a:rPr lang="en-US" sz="300">
                          <a:effectLst/>
                        </a:rPr>
                        <a:t>Kontuzije</a:t>
                      </a:r>
                      <a:r>
                        <a:rPr lang="en-US" sz="300" spc="-10">
                          <a:effectLst/>
                        </a:rPr>
                        <a:t> </a:t>
                      </a:r>
                      <a:r>
                        <a:rPr lang="en-US" sz="300">
                          <a:effectLst/>
                        </a:rPr>
                        <a:t>60%,</a:t>
                      </a:r>
                      <a:endParaRPr lang="sr-Latn-RS" sz="300">
                        <a:effectLst/>
                      </a:endParaRPr>
                    </a:p>
                    <a:p>
                      <a:pPr marL="88265" marR="82550" algn="ctr">
                        <a:spcBef>
                          <a:spcPts val="0"/>
                        </a:spcBef>
                        <a:spcAft>
                          <a:spcPts val="0"/>
                        </a:spcAft>
                      </a:pPr>
                      <a:r>
                        <a:rPr lang="en-US" sz="300">
                          <a:effectLst/>
                        </a:rPr>
                        <a:t>krvarenja</a:t>
                      </a:r>
                      <a:r>
                        <a:rPr lang="en-US" sz="300" spc="-5">
                          <a:effectLst/>
                        </a:rPr>
                        <a:t> </a:t>
                      </a:r>
                      <a:r>
                        <a:rPr lang="en-US" sz="300">
                          <a:effectLst/>
                        </a:rPr>
                        <a:t>21,3%,</a:t>
                      </a:r>
                      <a:endParaRPr lang="sr-Latn-RS" sz="300">
                        <a:effectLst/>
                      </a:endParaRPr>
                    </a:p>
                    <a:p>
                      <a:pPr marL="88900" marR="81915" algn="ctr">
                        <a:spcBef>
                          <a:spcPts val="5"/>
                        </a:spcBef>
                        <a:spcAft>
                          <a:spcPts val="0"/>
                        </a:spcAft>
                      </a:pPr>
                      <a:r>
                        <a:rPr lang="en-US" sz="300">
                          <a:effectLst/>
                        </a:rPr>
                        <a:t>mišićni</a:t>
                      </a:r>
                      <a:r>
                        <a:rPr lang="en-US" sz="300" spc="-10">
                          <a:effectLst/>
                        </a:rPr>
                        <a:t> </a:t>
                      </a:r>
                      <a:r>
                        <a:rPr lang="en-US" sz="300">
                          <a:effectLst/>
                        </a:rPr>
                        <a:t>hematomi</a:t>
                      </a:r>
                      <a:r>
                        <a:rPr lang="en-US" sz="300" spc="-5">
                          <a:effectLst/>
                        </a:rPr>
                        <a:t> </a:t>
                      </a:r>
                      <a:r>
                        <a:rPr lang="en-US" sz="300">
                          <a:effectLst/>
                        </a:rPr>
                        <a:t>8%</a:t>
                      </a:r>
                      <a:endParaRPr lang="sr-Latn-RS" sz="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115570" marR="109220" algn="ctr">
                        <a:lnSpc>
                          <a:spcPts val="1095"/>
                        </a:lnSpc>
                        <a:spcBef>
                          <a:spcPts val="0"/>
                        </a:spcBef>
                        <a:spcAft>
                          <a:spcPts val="0"/>
                        </a:spcAft>
                      </a:pPr>
                      <a:r>
                        <a:rPr lang="en-US" sz="300">
                          <a:effectLst/>
                        </a:rPr>
                        <a:t>Blage</a:t>
                      </a:r>
                      <a:r>
                        <a:rPr lang="en-US" sz="300" spc="-5">
                          <a:effectLst/>
                        </a:rPr>
                        <a:t> </a:t>
                      </a:r>
                      <a:r>
                        <a:rPr lang="en-US" sz="300">
                          <a:effectLst/>
                        </a:rPr>
                        <a:t>povrede</a:t>
                      </a:r>
                      <a:r>
                        <a:rPr lang="en-US" sz="300" spc="-5">
                          <a:effectLst/>
                        </a:rPr>
                        <a:t> </a:t>
                      </a:r>
                      <a:r>
                        <a:rPr lang="en-US" sz="300">
                          <a:effectLst/>
                        </a:rPr>
                        <a:t>80%,</a:t>
                      </a:r>
                      <a:endParaRPr lang="sr-Latn-RS" sz="300">
                        <a:effectLst/>
                      </a:endParaRPr>
                    </a:p>
                    <a:p>
                      <a:pPr marL="79375" marR="73025" algn="ctr">
                        <a:spcBef>
                          <a:spcPts val="0"/>
                        </a:spcBef>
                        <a:spcAft>
                          <a:spcPts val="0"/>
                        </a:spcAft>
                      </a:pPr>
                      <a:r>
                        <a:rPr lang="en-US" sz="300">
                          <a:effectLst/>
                        </a:rPr>
                        <a:t>umerene</a:t>
                      </a:r>
                      <a:r>
                        <a:rPr lang="en-US" sz="300" spc="-5">
                          <a:effectLst/>
                        </a:rPr>
                        <a:t> </a:t>
                      </a:r>
                      <a:r>
                        <a:rPr lang="en-US" sz="300">
                          <a:effectLst/>
                        </a:rPr>
                        <a:t>17,3%, teške</a:t>
                      </a:r>
                      <a:endParaRPr lang="sr-Latn-RS" sz="300">
                        <a:effectLst/>
                      </a:endParaRPr>
                    </a:p>
                    <a:p>
                      <a:pPr marL="116840" marR="109220" algn="ctr">
                        <a:spcBef>
                          <a:spcPts val="5"/>
                        </a:spcBef>
                        <a:spcAft>
                          <a:spcPts val="0"/>
                        </a:spcAft>
                      </a:pPr>
                      <a:r>
                        <a:rPr lang="en-US" sz="300">
                          <a:effectLst/>
                        </a:rPr>
                        <a:t>2,7%</a:t>
                      </a:r>
                      <a:endParaRPr lang="sr-Latn-RS" sz="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95885" marR="88265" indent="27940" algn="just">
                        <a:spcBef>
                          <a:spcPts val="0"/>
                        </a:spcBef>
                        <a:spcAft>
                          <a:spcPts val="0"/>
                        </a:spcAft>
                      </a:pPr>
                      <a:r>
                        <a:rPr lang="en-US" sz="300">
                          <a:effectLst/>
                        </a:rPr>
                        <a:t>Usled udaraca</a:t>
                      </a:r>
                      <a:r>
                        <a:rPr lang="en-US" sz="300" spc="-235">
                          <a:effectLst/>
                        </a:rPr>
                        <a:t> </a:t>
                      </a:r>
                      <a:r>
                        <a:rPr lang="en-US" sz="300">
                          <a:effectLst/>
                        </a:rPr>
                        <a:t>rukom 58,7%,</a:t>
                      </a:r>
                      <a:r>
                        <a:rPr lang="en-US" sz="300" spc="5">
                          <a:effectLst/>
                        </a:rPr>
                        <a:t> </a:t>
                      </a:r>
                      <a:r>
                        <a:rPr lang="en-US" sz="300">
                          <a:effectLst/>
                        </a:rPr>
                        <a:t>nožnih udaraca</a:t>
                      </a:r>
                      <a:r>
                        <a:rPr lang="en-US" sz="300" spc="-235">
                          <a:effectLst/>
                        </a:rPr>
                        <a:t> </a:t>
                      </a:r>
                      <a:r>
                        <a:rPr lang="en-US" sz="300">
                          <a:effectLst/>
                        </a:rPr>
                        <a:t>24%,</a:t>
                      </a:r>
                      <a:r>
                        <a:rPr lang="en-US" sz="300" spc="-35">
                          <a:effectLst/>
                        </a:rPr>
                        <a:t> </a:t>
                      </a:r>
                      <a:r>
                        <a:rPr lang="en-US" sz="300">
                          <a:effectLst/>
                        </a:rPr>
                        <a:t>padom</a:t>
                      </a:r>
                      <a:r>
                        <a:rPr lang="en-US" sz="300" spc="-45">
                          <a:effectLst/>
                        </a:rPr>
                        <a:t> </a:t>
                      </a:r>
                      <a:r>
                        <a:rPr lang="en-US" sz="300">
                          <a:effectLst/>
                        </a:rPr>
                        <a:t>ili</a:t>
                      </a:r>
                      <a:endParaRPr lang="sr-Latn-RS" sz="300">
                        <a:effectLst/>
                      </a:endParaRPr>
                    </a:p>
                    <a:p>
                      <a:pPr marL="321945" marR="149225" indent="-153670" algn="l">
                        <a:lnSpc>
                          <a:spcPts val="1150"/>
                        </a:lnSpc>
                        <a:spcBef>
                          <a:spcPts val="0"/>
                        </a:spcBef>
                        <a:spcAft>
                          <a:spcPts val="0"/>
                        </a:spcAft>
                      </a:pPr>
                      <a:r>
                        <a:rPr lang="en-US" sz="300">
                          <a:effectLst/>
                        </a:rPr>
                        <a:t>disbalansom</a:t>
                      </a:r>
                      <a:r>
                        <a:rPr lang="en-US" sz="300" spc="-235">
                          <a:effectLst/>
                        </a:rPr>
                        <a:t> </a:t>
                      </a:r>
                      <a:r>
                        <a:rPr lang="en-US" sz="300">
                          <a:effectLst/>
                        </a:rPr>
                        <a:t>17,3%</a:t>
                      </a:r>
                      <a:endParaRPr lang="sr-Latn-RS" sz="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1440605779"/>
                  </a:ext>
                </a:extLst>
              </a:tr>
              <a:tr h="265485">
                <a:tc>
                  <a:txBody>
                    <a:bodyPr/>
                    <a:lstStyle/>
                    <a:p>
                      <a:pPr marL="67945" marR="0" algn="l">
                        <a:lnSpc>
                          <a:spcPts val="1110"/>
                        </a:lnSpc>
                        <a:spcBef>
                          <a:spcPts val="0"/>
                        </a:spcBef>
                        <a:spcAft>
                          <a:spcPts val="0"/>
                        </a:spcAft>
                      </a:pPr>
                      <a:r>
                        <a:rPr lang="en-US" sz="300">
                          <a:effectLst/>
                        </a:rPr>
                        <a:t>Maja</a:t>
                      </a:r>
                      <a:r>
                        <a:rPr lang="en-US" sz="300" spc="-5">
                          <a:effectLst/>
                        </a:rPr>
                        <a:t> </a:t>
                      </a:r>
                      <a:r>
                        <a:rPr lang="en-US" sz="300">
                          <a:effectLst/>
                        </a:rPr>
                        <a:t>Lenard 2015</a:t>
                      </a:r>
                      <a:endParaRPr lang="sr-Latn-RS" sz="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74295" marR="66040" algn="ctr">
                        <a:spcBef>
                          <a:spcPts val="0"/>
                        </a:spcBef>
                        <a:spcAft>
                          <a:spcPts val="0"/>
                        </a:spcAft>
                      </a:pPr>
                      <a:r>
                        <a:rPr lang="en-US" sz="300">
                          <a:effectLst/>
                        </a:rPr>
                        <a:t>Skočni zglob,</a:t>
                      </a:r>
                      <a:r>
                        <a:rPr lang="en-US" sz="300" spc="-235">
                          <a:effectLst/>
                        </a:rPr>
                        <a:t> </a:t>
                      </a:r>
                      <a:r>
                        <a:rPr lang="en-US" sz="300">
                          <a:effectLst/>
                        </a:rPr>
                        <a:t>stopalo, prsti</a:t>
                      </a:r>
                      <a:r>
                        <a:rPr lang="en-US" sz="300" spc="5">
                          <a:effectLst/>
                        </a:rPr>
                        <a:t> </a:t>
                      </a:r>
                      <a:r>
                        <a:rPr lang="en-US" sz="300">
                          <a:effectLst/>
                        </a:rPr>
                        <a:t>33,51%,</a:t>
                      </a:r>
                      <a:endParaRPr lang="sr-Latn-RS" sz="300">
                        <a:effectLst/>
                      </a:endParaRPr>
                    </a:p>
                    <a:p>
                      <a:pPr marL="74295" marR="66040" algn="ctr">
                        <a:spcBef>
                          <a:spcPts val="0"/>
                        </a:spcBef>
                        <a:spcAft>
                          <a:spcPts val="0"/>
                        </a:spcAft>
                      </a:pPr>
                      <a:r>
                        <a:rPr lang="en-US" sz="300">
                          <a:effectLst/>
                        </a:rPr>
                        <a:t>ruke, šake i prsti</a:t>
                      </a:r>
                      <a:r>
                        <a:rPr lang="en-US" sz="300" spc="-235">
                          <a:effectLst/>
                        </a:rPr>
                        <a:t> </a:t>
                      </a:r>
                      <a:r>
                        <a:rPr lang="en-US" sz="300">
                          <a:effectLst/>
                        </a:rPr>
                        <a:t>24,32%, leđa</a:t>
                      </a:r>
                      <a:endParaRPr lang="sr-Latn-RS" sz="300">
                        <a:effectLst/>
                      </a:endParaRPr>
                    </a:p>
                    <a:p>
                      <a:pPr marL="74295" marR="67945" algn="ctr">
                        <a:lnSpc>
                          <a:spcPts val="1100"/>
                        </a:lnSpc>
                        <a:spcBef>
                          <a:spcPts val="0"/>
                        </a:spcBef>
                        <a:spcAft>
                          <a:spcPts val="0"/>
                        </a:spcAft>
                      </a:pPr>
                      <a:r>
                        <a:rPr lang="en-US" sz="300">
                          <a:effectLst/>
                        </a:rPr>
                        <a:t>14,05%</a:t>
                      </a:r>
                      <a:endParaRPr lang="sr-Latn-RS" sz="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88900" marR="80645" algn="ctr">
                        <a:spcBef>
                          <a:spcPts val="0"/>
                        </a:spcBef>
                        <a:spcAft>
                          <a:spcPts val="0"/>
                        </a:spcAft>
                      </a:pPr>
                      <a:r>
                        <a:rPr lang="en-US" sz="300">
                          <a:effectLst/>
                        </a:rPr>
                        <a:t>Uganuća zgloba i</a:t>
                      </a:r>
                      <a:r>
                        <a:rPr lang="en-US" sz="300" spc="5">
                          <a:effectLst/>
                        </a:rPr>
                        <a:t> </a:t>
                      </a:r>
                      <a:r>
                        <a:rPr lang="en-US" sz="300">
                          <a:effectLst/>
                        </a:rPr>
                        <a:t>iščašenja</a:t>
                      </a:r>
                      <a:r>
                        <a:rPr lang="en-US" sz="300" spc="-235">
                          <a:effectLst/>
                        </a:rPr>
                        <a:t> </a:t>
                      </a:r>
                      <a:r>
                        <a:rPr lang="en-US" sz="300">
                          <a:effectLst/>
                        </a:rPr>
                        <a:t>prstiju, prelomi i istegnuća</a:t>
                      </a:r>
                      <a:r>
                        <a:rPr lang="en-US" sz="300" spc="5">
                          <a:effectLst/>
                        </a:rPr>
                        <a:t> </a:t>
                      </a:r>
                      <a:r>
                        <a:rPr lang="en-US" sz="300">
                          <a:effectLst/>
                        </a:rPr>
                        <a:t>mišića</a:t>
                      </a:r>
                      <a:r>
                        <a:rPr lang="en-US" sz="300" spc="-5">
                          <a:effectLst/>
                        </a:rPr>
                        <a:t> </a:t>
                      </a:r>
                      <a:r>
                        <a:rPr lang="en-US" sz="300">
                          <a:effectLst/>
                        </a:rPr>
                        <a:t>ili ligamenata</a:t>
                      </a:r>
                      <a:endParaRPr lang="sr-Latn-RS" sz="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79375" marR="71755" algn="ctr">
                        <a:spcBef>
                          <a:spcPts val="0"/>
                        </a:spcBef>
                        <a:spcAft>
                          <a:spcPts val="0"/>
                        </a:spcAft>
                      </a:pPr>
                      <a:r>
                        <a:rPr lang="en-US" sz="300">
                          <a:effectLst/>
                        </a:rPr>
                        <a:t>Povrede</a:t>
                      </a:r>
                      <a:r>
                        <a:rPr lang="en-US" sz="300" spc="-40">
                          <a:effectLst/>
                        </a:rPr>
                        <a:t> </a:t>
                      </a:r>
                      <a:r>
                        <a:rPr lang="en-US" sz="300">
                          <a:effectLst/>
                        </a:rPr>
                        <a:t>srednje</a:t>
                      </a:r>
                      <a:r>
                        <a:rPr lang="en-US" sz="300" spc="-40">
                          <a:effectLst/>
                        </a:rPr>
                        <a:t> </a:t>
                      </a:r>
                      <a:r>
                        <a:rPr lang="en-US" sz="300">
                          <a:effectLst/>
                        </a:rPr>
                        <a:t>težine</a:t>
                      </a:r>
                      <a:r>
                        <a:rPr lang="en-US" sz="300" spc="-235">
                          <a:effectLst/>
                        </a:rPr>
                        <a:t> </a:t>
                      </a:r>
                      <a:r>
                        <a:rPr lang="en-US" sz="300">
                          <a:effectLst/>
                        </a:rPr>
                        <a:t>42%,</a:t>
                      </a:r>
                      <a:endParaRPr lang="sr-Latn-RS" sz="300">
                        <a:effectLst/>
                      </a:endParaRPr>
                    </a:p>
                    <a:p>
                      <a:pPr marL="116205" marR="109220" algn="ctr">
                        <a:spcBef>
                          <a:spcPts val="0"/>
                        </a:spcBef>
                        <a:spcAft>
                          <a:spcPts val="0"/>
                        </a:spcAft>
                      </a:pPr>
                      <a:r>
                        <a:rPr lang="en-US" sz="300">
                          <a:effectLst/>
                        </a:rPr>
                        <a:t>teške</a:t>
                      </a:r>
                      <a:r>
                        <a:rPr lang="en-US" sz="300" spc="-10">
                          <a:effectLst/>
                        </a:rPr>
                        <a:t> </a:t>
                      </a:r>
                      <a:r>
                        <a:rPr lang="en-US" sz="300">
                          <a:effectLst/>
                        </a:rPr>
                        <a:t>povrede 27%</a:t>
                      </a:r>
                      <a:endParaRPr lang="sr-Latn-RS" sz="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0" marR="0" algn="l">
                        <a:spcBef>
                          <a:spcPts val="0"/>
                        </a:spcBef>
                        <a:spcAft>
                          <a:spcPts val="0"/>
                        </a:spcAft>
                      </a:pPr>
                      <a:r>
                        <a:rPr lang="en-US" sz="300">
                          <a:effectLst/>
                        </a:rPr>
                        <a:t> </a:t>
                      </a:r>
                      <a:endParaRPr lang="sr-Latn-RS" sz="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2148836494"/>
                  </a:ext>
                </a:extLst>
              </a:tr>
              <a:tr h="261746">
                <a:tc>
                  <a:txBody>
                    <a:bodyPr/>
                    <a:lstStyle/>
                    <a:p>
                      <a:pPr marL="67945" marR="51435" algn="l">
                        <a:spcBef>
                          <a:spcPts val="0"/>
                        </a:spcBef>
                        <a:spcAft>
                          <a:spcPts val="0"/>
                        </a:spcAft>
                      </a:pPr>
                      <a:r>
                        <a:rPr lang="en-US" sz="300">
                          <a:effectLst/>
                        </a:rPr>
                        <a:t>Arriaza, R., Leyes,</a:t>
                      </a:r>
                      <a:r>
                        <a:rPr lang="en-US" sz="300" spc="-235">
                          <a:effectLst/>
                        </a:rPr>
                        <a:t> </a:t>
                      </a:r>
                      <a:r>
                        <a:rPr lang="en-US" sz="300">
                          <a:effectLst/>
                        </a:rPr>
                        <a:t>M 2005</a:t>
                      </a:r>
                      <a:endParaRPr lang="sr-Latn-RS" sz="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74295" marR="67945" algn="ctr">
                        <a:lnSpc>
                          <a:spcPts val="1095"/>
                        </a:lnSpc>
                        <a:spcBef>
                          <a:spcPts val="0"/>
                        </a:spcBef>
                        <a:spcAft>
                          <a:spcPts val="0"/>
                        </a:spcAft>
                      </a:pPr>
                      <a:r>
                        <a:rPr lang="en-US" sz="300">
                          <a:effectLst/>
                        </a:rPr>
                        <a:t>Glava</a:t>
                      </a:r>
                      <a:r>
                        <a:rPr lang="en-US" sz="300" spc="-5">
                          <a:effectLst/>
                        </a:rPr>
                        <a:t> </a:t>
                      </a:r>
                      <a:r>
                        <a:rPr lang="en-US" sz="300">
                          <a:effectLst/>
                        </a:rPr>
                        <a:t>749 (84,1%),</a:t>
                      </a:r>
                      <a:endParaRPr lang="sr-Latn-RS" sz="300">
                        <a:effectLst/>
                      </a:endParaRPr>
                    </a:p>
                    <a:p>
                      <a:pPr marL="73660" marR="67945" algn="ctr">
                        <a:lnSpc>
                          <a:spcPts val="1150"/>
                        </a:lnSpc>
                        <a:spcBef>
                          <a:spcPts val="0"/>
                        </a:spcBef>
                        <a:spcAft>
                          <a:spcPts val="0"/>
                        </a:spcAft>
                      </a:pPr>
                      <a:r>
                        <a:rPr lang="en-US" sz="300">
                          <a:effectLst/>
                        </a:rPr>
                        <a:t>noge 57 (6,4%),</a:t>
                      </a:r>
                      <a:endParaRPr lang="sr-Latn-RS" sz="300">
                        <a:effectLst/>
                      </a:endParaRPr>
                    </a:p>
                    <a:p>
                      <a:pPr marL="73660" marR="67945" algn="ctr">
                        <a:spcBef>
                          <a:spcPts val="0"/>
                        </a:spcBef>
                        <a:spcAft>
                          <a:spcPts val="0"/>
                        </a:spcAft>
                      </a:pPr>
                      <a:r>
                        <a:rPr lang="en-US" sz="300">
                          <a:effectLst/>
                        </a:rPr>
                        <a:t>vrat</a:t>
                      </a:r>
                      <a:r>
                        <a:rPr lang="en-US" sz="300" spc="-15">
                          <a:effectLst/>
                        </a:rPr>
                        <a:t> </a:t>
                      </a:r>
                      <a:r>
                        <a:rPr lang="en-US" sz="300">
                          <a:effectLst/>
                        </a:rPr>
                        <a:t>34 (4%),</a:t>
                      </a:r>
                      <a:endParaRPr lang="sr-Latn-RS" sz="300">
                        <a:effectLst/>
                      </a:endParaRPr>
                    </a:p>
                    <a:p>
                      <a:pPr marL="200660" marR="0" algn="l">
                        <a:lnSpc>
                          <a:spcPts val="1150"/>
                        </a:lnSpc>
                        <a:spcBef>
                          <a:spcPts val="5"/>
                        </a:spcBef>
                        <a:spcAft>
                          <a:spcPts val="0"/>
                        </a:spcAft>
                      </a:pPr>
                      <a:r>
                        <a:rPr lang="en-US" sz="300">
                          <a:effectLst/>
                        </a:rPr>
                        <a:t>ruke</a:t>
                      </a:r>
                      <a:r>
                        <a:rPr lang="en-US" sz="300" spc="-10">
                          <a:effectLst/>
                        </a:rPr>
                        <a:t> </a:t>
                      </a:r>
                      <a:r>
                        <a:rPr lang="en-US" sz="300">
                          <a:effectLst/>
                        </a:rPr>
                        <a:t>28 (3,1%),</a:t>
                      </a:r>
                      <a:endParaRPr lang="sr-Latn-RS" sz="300">
                        <a:effectLst/>
                      </a:endParaRPr>
                    </a:p>
                    <a:p>
                      <a:pPr marL="139065" marR="0" algn="l">
                        <a:lnSpc>
                          <a:spcPts val="1150"/>
                        </a:lnSpc>
                        <a:spcBef>
                          <a:spcPts val="0"/>
                        </a:spcBef>
                        <a:spcAft>
                          <a:spcPts val="0"/>
                        </a:spcAft>
                      </a:pPr>
                      <a:r>
                        <a:rPr lang="en-US" sz="300">
                          <a:effectLst/>
                        </a:rPr>
                        <a:t>grudni</a:t>
                      </a:r>
                      <a:r>
                        <a:rPr lang="en-US" sz="300" spc="-10">
                          <a:effectLst/>
                        </a:rPr>
                        <a:t> </a:t>
                      </a:r>
                      <a:r>
                        <a:rPr lang="en-US" sz="300">
                          <a:effectLst/>
                        </a:rPr>
                        <a:t>koš 9</a:t>
                      </a:r>
                      <a:r>
                        <a:rPr lang="en-US" sz="300" spc="5">
                          <a:effectLst/>
                        </a:rPr>
                        <a:t> </a:t>
                      </a:r>
                      <a:r>
                        <a:rPr lang="en-US" sz="300">
                          <a:effectLst/>
                        </a:rPr>
                        <a:t>(1%)</a:t>
                      </a:r>
                      <a:endParaRPr lang="sr-Latn-RS" sz="300">
                        <a:effectLst/>
                      </a:endParaRPr>
                    </a:p>
                    <a:p>
                      <a:pPr marL="148590" marR="0" algn="l">
                        <a:lnSpc>
                          <a:spcPts val="1105"/>
                        </a:lnSpc>
                        <a:spcBef>
                          <a:spcPts val="0"/>
                        </a:spcBef>
                        <a:spcAft>
                          <a:spcPts val="0"/>
                        </a:spcAft>
                      </a:pPr>
                      <a:r>
                        <a:rPr lang="en-US" sz="300">
                          <a:effectLst/>
                        </a:rPr>
                        <a:t>i ostale</a:t>
                      </a:r>
                      <a:r>
                        <a:rPr lang="en-US" sz="300" spc="5">
                          <a:effectLst/>
                        </a:rPr>
                        <a:t> </a:t>
                      </a:r>
                      <a:r>
                        <a:rPr lang="en-US" sz="300">
                          <a:effectLst/>
                        </a:rPr>
                        <a:t>12</a:t>
                      </a:r>
                      <a:r>
                        <a:rPr lang="en-US" sz="300" spc="-5">
                          <a:effectLst/>
                        </a:rPr>
                        <a:t> </a:t>
                      </a:r>
                      <a:r>
                        <a:rPr lang="en-US" sz="300">
                          <a:effectLst/>
                        </a:rPr>
                        <a:t>(1,4%)</a:t>
                      </a:r>
                      <a:endParaRPr lang="sr-Latn-RS" sz="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88265" marR="82550" algn="ctr">
                        <a:lnSpc>
                          <a:spcPts val="1095"/>
                        </a:lnSpc>
                        <a:spcBef>
                          <a:spcPts val="0"/>
                        </a:spcBef>
                        <a:spcAft>
                          <a:spcPts val="0"/>
                        </a:spcAft>
                      </a:pPr>
                      <a:r>
                        <a:rPr lang="en-US" sz="300">
                          <a:effectLst/>
                        </a:rPr>
                        <a:t>Kontuzije</a:t>
                      </a:r>
                      <a:r>
                        <a:rPr lang="en-US" sz="300" spc="-10">
                          <a:effectLst/>
                        </a:rPr>
                        <a:t> </a:t>
                      </a:r>
                      <a:r>
                        <a:rPr lang="en-US" sz="300">
                          <a:effectLst/>
                        </a:rPr>
                        <a:t>448 (50,3%),</a:t>
                      </a:r>
                      <a:endParaRPr lang="sr-Latn-RS" sz="300">
                        <a:effectLst/>
                      </a:endParaRPr>
                    </a:p>
                    <a:p>
                      <a:pPr marL="88265" marR="82550" algn="ctr">
                        <a:lnSpc>
                          <a:spcPts val="1150"/>
                        </a:lnSpc>
                        <a:spcBef>
                          <a:spcPts val="0"/>
                        </a:spcBef>
                        <a:spcAft>
                          <a:spcPts val="0"/>
                        </a:spcAft>
                      </a:pPr>
                      <a:r>
                        <a:rPr lang="en-US" sz="300">
                          <a:effectLst/>
                        </a:rPr>
                        <a:t>epistakse</a:t>
                      </a:r>
                      <a:r>
                        <a:rPr lang="en-US" sz="300" spc="-5">
                          <a:effectLst/>
                        </a:rPr>
                        <a:t> </a:t>
                      </a:r>
                      <a:r>
                        <a:rPr lang="en-US" sz="300">
                          <a:effectLst/>
                        </a:rPr>
                        <a:t>144</a:t>
                      </a:r>
                      <a:r>
                        <a:rPr lang="en-US" sz="300" spc="5">
                          <a:effectLst/>
                        </a:rPr>
                        <a:t> </a:t>
                      </a:r>
                      <a:r>
                        <a:rPr lang="en-US" sz="300">
                          <a:effectLst/>
                        </a:rPr>
                        <a:t>(16,2%),</a:t>
                      </a:r>
                      <a:endParaRPr lang="sr-Latn-RS" sz="300">
                        <a:effectLst/>
                      </a:endParaRPr>
                    </a:p>
                    <a:p>
                      <a:pPr marL="88265" marR="82550" algn="ctr">
                        <a:spcBef>
                          <a:spcPts val="0"/>
                        </a:spcBef>
                        <a:spcAft>
                          <a:spcPts val="0"/>
                        </a:spcAft>
                      </a:pPr>
                      <a:r>
                        <a:rPr lang="en-US" sz="300">
                          <a:effectLst/>
                        </a:rPr>
                        <a:t>razderotine</a:t>
                      </a:r>
                      <a:r>
                        <a:rPr lang="en-US" sz="300" spc="-15">
                          <a:effectLst/>
                        </a:rPr>
                        <a:t> </a:t>
                      </a:r>
                      <a:r>
                        <a:rPr lang="en-US" sz="300">
                          <a:effectLst/>
                        </a:rPr>
                        <a:t>122</a:t>
                      </a:r>
                      <a:r>
                        <a:rPr lang="en-US" sz="300" spc="-5">
                          <a:effectLst/>
                        </a:rPr>
                        <a:t> </a:t>
                      </a:r>
                      <a:r>
                        <a:rPr lang="en-US" sz="300">
                          <a:effectLst/>
                        </a:rPr>
                        <a:t>(13,7%),</a:t>
                      </a:r>
                      <a:endParaRPr lang="sr-Latn-RS" sz="300">
                        <a:effectLst/>
                      </a:endParaRPr>
                    </a:p>
                    <a:p>
                      <a:pPr marL="88265" marR="82550" algn="ctr">
                        <a:lnSpc>
                          <a:spcPts val="1150"/>
                        </a:lnSpc>
                        <a:spcBef>
                          <a:spcPts val="5"/>
                        </a:spcBef>
                        <a:spcAft>
                          <a:spcPts val="0"/>
                        </a:spcAft>
                      </a:pPr>
                      <a:r>
                        <a:rPr lang="en-US" sz="300">
                          <a:effectLst/>
                        </a:rPr>
                        <a:t>potres</a:t>
                      </a:r>
                      <a:r>
                        <a:rPr lang="en-US" sz="300" spc="-5">
                          <a:effectLst/>
                        </a:rPr>
                        <a:t> </a:t>
                      </a:r>
                      <a:r>
                        <a:rPr lang="en-US" sz="300">
                          <a:effectLst/>
                        </a:rPr>
                        <a:t>mozga</a:t>
                      </a:r>
                      <a:r>
                        <a:rPr lang="en-US" sz="300" spc="-10">
                          <a:effectLst/>
                        </a:rPr>
                        <a:t> </a:t>
                      </a:r>
                      <a:r>
                        <a:rPr lang="en-US" sz="300">
                          <a:effectLst/>
                        </a:rPr>
                        <a:t>34</a:t>
                      </a:r>
                      <a:r>
                        <a:rPr lang="en-US" sz="300" spc="-10">
                          <a:effectLst/>
                        </a:rPr>
                        <a:t> </a:t>
                      </a:r>
                      <a:r>
                        <a:rPr lang="en-US" sz="300">
                          <a:effectLst/>
                        </a:rPr>
                        <a:t>(3,8%),</a:t>
                      </a:r>
                      <a:endParaRPr lang="sr-Latn-RS" sz="300">
                        <a:effectLst/>
                      </a:endParaRPr>
                    </a:p>
                    <a:p>
                      <a:pPr marL="88265" marR="82550" algn="ctr">
                        <a:lnSpc>
                          <a:spcPts val="1150"/>
                        </a:lnSpc>
                        <a:spcBef>
                          <a:spcPts val="0"/>
                        </a:spcBef>
                        <a:spcAft>
                          <a:spcPts val="0"/>
                        </a:spcAft>
                      </a:pPr>
                      <a:r>
                        <a:rPr lang="en-US" sz="300">
                          <a:effectLst/>
                        </a:rPr>
                        <a:t>uganuća</a:t>
                      </a:r>
                      <a:r>
                        <a:rPr lang="en-US" sz="300" spc="-10">
                          <a:effectLst/>
                        </a:rPr>
                        <a:t> </a:t>
                      </a:r>
                      <a:r>
                        <a:rPr lang="en-US" sz="300">
                          <a:effectLst/>
                        </a:rPr>
                        <a:t>31 (3,5%)</a:t>
                      </a:r>
                      <a:endParaRPr lang="sr-Latn-RS" sz="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116205" marR="109220" algn="ctr">
                        <a:lnSpc>
                          <a:spcPts val="1095"/>
                        </a:lnSpc>
                        <a:spcBef>
                          <a:spcPts val="0"/>
                        </a:spcBef>
                        <a:spcAft>
                          <a:spcPts val="0"/>
                        </a:spcAft>
                      </a:pPr>
                      <a:r>
                        <a:rPr lang="en-US" sz="300">
                          <a:effectLst/>
                        </a:rPr>
                        <a:t>Lakše</a:t>
                      </a:r>
                      <a:r>
                        <a:rPr lang="en-US" sz="300" spc="-5">
                          <a:effectLst/>
                        </a:rPr>
                        <a:t> </a:t>
                      </a:r>
                      <a:r>
                        <a:rPr lang="en-US" sz="300">
                          <a:effectLst/>
                        </a:rPr>
                        <a:t>796 (89,3%),</a:t>
                      </a:r>
                      <a:endParaRPr lang="sr-Latn-RS" sz="300">
                        <a:effectLst/>
                      </a:endParaRPr>
                    </a:p>
                    <a:p>
                      <a:pPr marL="114935" marR="109220" algn="ctr">
                        <a:lnSpc>
                          <a:spcPts val="1150"/>
                        </a:lnSpc>
                        <a:spcBef>
                          <a:spcPts val="0"/>
                        </a:spcBef>
                        <a:spcAft>
                          <a:spcPts val="0"/>
                        </a:spcAft>
                      </a:pPr>
                      <a:r>
                        <a:rPr lang="en-US" sz="300">
                          <a:effectLst/>
                        </a:rPr>
                        <a:t>srednje</a:t>
                      </a:r>
                      <a:r>
                        <a:rPr lang="en-US" sz="300" spc="-10">
                          <a:effectLst/>
                        </a:rPr>
                        <a:t> </a:t>
                      </a:r>
                      <a:r>
                        <a:rPr lang="en-US" sz="300">
                          <a:effectLst/>
                        </a:rPr>
                        <a:t>70 (7,9%) i</a:t>
                      </a:r>
                      <a:endParaRPr lang="sr-Latn-RS" sz="300">
                        <a:effectLst/>
                      </a:endParaRPr>
                    </a:p>
                    <a:p>
                      <a:pPr marL="115570" marR="109220" algn="ctr">
                        <a:spcBef>
                          <a:spcPts val="0"/>
                        </a:spcBef>
                        <a:spcAft>
                          <a:spcPts val="0"/>
                        </a:spcAft>
                      </a:pPr>
                      <a:r>
                        <a:rPr lang="en-US" sz="300">
                          <a:effectLst/>
                        </a:rPr>
                        <a:t>teške</a:t>
                      </a:r>
                      <a:r>
                        <a:rPr lang="en-US" sz="300" spc="-10">
                          <a:effectLst/>
                        </a:rPr>
                        <a:t> </a:t>
                      </a:r>
                      <a:r>
                        <a:rPr lang="en-US" sz="300">
                          <a:effectLst/>
                        </a:rPr>
                        <a:t>25 (2,8%)</a:t>
                      </a:r>
                      <a:endParaRPr lang="sr-Latn-RS" sz="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0" marR="0" algn="l">
                        <a:spcBef>
                          <a:spcPts val="0"/>
                        </a:spcBef>
                        <a:spcAft>
                          <a:spcPts val="0"/>
                        </a:spcAft>
                      </a:pPr>
                      <a:r>
                        <a:rPr lang="en-US" sz="300">
                          <a:effectLst/>
                        </a:rPr>
                        <a:t> </a:t>
                      </a:r>
                      <a:endParaRPr lang="sr-Latn-RS" sz="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864683578"/>
                  </a:ext>
                </a:extLst>
              </a:tr>
              <a:tr h="403836">
                <a:tc>
                  <a:txBody>
                    <a:bodyPr/>
                    <a:lstStyle/>
                    <a:p>
                      <a:pPr marL="67945" marR="117475" algn="l">
                        <a:spcBef>
                          <a:spcPts val="0"/>
                        </a:spcBef>
                        <a:spcAft>
                          <a:spcPts val="0"/>
                        </a:spcAft>
                      </a:pPr>
                      <a:r>
                        <a:rPr lang="en-US" sz="300">
                          <a:effectLst/>
                        </a:rPr>
                        <a:t>T. Ambroży, D.</a:t>
                      </a:r>
                      <a:r>
                        <a:rPr lang="en-US" sz="300" spc="5">
                          <a:effectLst/>
                        </a:rPr>
                        <a:t> </a:t>
                      </a:r>
                      <a:r>
                        <a:rPr lang="en-US" sz="300">
                          <a:effectLst/>
                        </a:rPr>
                        <a:t>Mucha</a:t>
                      </a:r>
                      <a:r>
                        <a:rPr lang="en-US" sz="300" spc="-25">
                          <a:effectLst/>
                        </a:rPr>
                        <a:t> </a:t>
                      </a:r>
                      <a:r>
                        <a:rPr lang="en-US" sz="300">
                          <a:effectLst/>
                        </a:rPr>
                        <a:t>et</a:t>
                      </a:r>
                      <a:r>
                        <a:rPr lang="en-US" sz="300" spc="-20">
                          <a:effectLst/>
                        </a:rPr>
                        <a:t> </a:t>
                      </a:r>
                      <a:r>
                        <a:rPr lang="en-US" sz="300">
                          <a:effectLst/>
                        </a:rPr>
                        <a:t>al.</a:t>
                      </a:r>
                      <a:r>
                        <a:rPr lang="en-US" sz="300" spc="-30">
                          <a:effectLst/>
                        </a:rPr>
                        <a:t> </a:t>
                      </a:r>
                      <a:r>
                        <a:rPr lang="en-US" sz="300">
                          <a:effectLst/>
                        </a:rPr>
                        <a:t>2015</a:t>
                      </a:r>
                      <a:endParaRPr lang="sr-Latn-RS" sz="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0" marR="0" algn="l">
                        <a:spcBef>
                          <a:spcPts val="0"/>
                        </a:spcBef>
                        <a:spcAft>
                          <a:spcPts val="0"/>
                        </a:spcAft>
                      </a:pPr>
                      <a:r>
                        <a:rPr lang="en-US" sz="300">
                          <a:effectLst/>
                        </a:rPr>
                        <a:t> </a:t>
                      </a:r>
                      <a:endParaRPr lang="sr-Latn-RS" sz="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88265" marR="82550" algn="ctr">
                        <a:lnSpc>
                          <a:spcPts val="1095"/>
                        </a:lnSpc>
                        <a:spcBef>
                          <a:spcPts val="0"/>
                        </a:spcBef>
                        <a:spcAft>
                          <a:spcPts val="0"/>
                        </a:spcAft>
                      </a:pPr>
                      <a:r>
                        <a:rPr lang="en-US" sz="300">
                          <a:effectLst/>
                        </a:rPr>
                        <a:t>Kontuzije</a:t>
                      </a:r>
                      <a:r>
                        <a:rPr lang="en-US" sz="300" spc="-5">
                          <a:effectLst/>
                        </a:rPr>
                        <a:t> </a:t>
                      </a:r>
                      <a:r>
                        <a:rPr lang="en-US" sz="300">
                          <a:effectLst/>
                        </a:rPr>
                        <a:t>47,1%,</a:t>
                      </a:r>
                      <a:endParaRPr lang="sr-Latn-RS" sz="300">
                        <a:effectLst/>
                      </a:endParaRPr>
                    </a:p>
                    <a:p>
                      <a:pPr marL="88900" marR="82550" algn="ctr">
                        <a:spcBef>
                          <a:spcPts val="0"/>
                        </a:spcBef>
                        <a:spcAft>
                          <a:spcPts val="0"/>
                        </a:spcAft>
                      </a:pPr>
                      <a:r>
                        <a:rPr lang="en-US" sz="300">
                          <a:effectLst/>
                        </a:rPr>
                        <a:t>pucanje mišića ili dislokacije</a:t>
                      </a:r>
                      <a:r>
                        <a:rPr lang="en-US" sz="300" spc="-240">
                          <a:effectLst/>
                        </a:rPr>
                        <a:t> </a:t>
                      </a:r>
                      <a:r>
                        <a:rPr lang="en-US" sz="300">
                          <a:effectLst/>
                        </a:rPr>
                        <a:t>zglobova</a:t>
                      </a:r>
                      <a:r>
                        <a:rPr lang="en-US" sz="300" spc="-5">
                          <a:effectLst/>
                        </a:rPr>
                        <a:t> </a:t>
                      </a:r>
                      <a:r>
                        <a:rPr lang="en-US" sz="300">
                          <a:effectLst/>
                        </a:rPr>
                        <a:t>27,9%,</a:t>
                      </a:r>
                      <a:endParaRPr lang="sr-Latn-RS" sz="300">
                        <a:effectLst/>
                      </a:endParaRPr>
                    </a:p>
                    <a:p>
                      <a:pPr marL="88900" marR="81915" algn="ctr">
                        <a:spcBef>
                          <a:spcPts val="0"/>
                        </a:spcBef>
                        <a:spcAft>
                          <a:spcPts val="0"/>
                        </a:spcAft>
                      </a:pPr>
                      <a:r>
                        <a:rPr lang="en-US" sz="300">
                          <a:effectLst/>
                        </a:rPr>
                        <a:t>istegnuća ili dislokacija</a:t>
                      </a:r>
                      <a:r>
                        <a:rPr lang="en-US" sz="300" spc="-240">
                          <a:effectLst/>
                        </a:rPr>
                        <a:t> </a:t>
                      </a:r>
                      <a:r>
                        <a:rPr lang="en-US" sz="300">
                          <a:effectLst/>
                        </a:rPr>
                        <a:t>zgloba 16,9%,</a:t>
                      </a:r>
                      <a:endParaRPr lang="sr-Latn-RS" sz="300">
                        <a:effectLst/>
                      </a:endParaRPr>
                    </a:p>
                    <a:p>
                      <a:pPr marL="88265" marR="82550" algn="ctr">
                        <a:lnSpc>
                          <a:spcPts val="1150"/>
                        </a:lnSpc>
                        <a:spcBef>
                          <a:spcPts val="0"/>
                        </a:spcBef>
                        <a:spcAft>
                          <a:spcPts val="0"/>
                        </a:spcAft>
                      </a:pPr>
                      <a:r>
                        <a:rPr lang="en-US" sz="300">
                          <a:effectLst/>
                        </a:rPr>
                        <a:t>frakture</a:t>
                      </a:r>
                      <a:r>
                        <a:rPr lang="en-US" sz="300" spc="-10">
                          <a:effectLst/>
                        </a:rPr>
                        <a:t> </a:t>
                      </a:r>
                      <a:r>
                        <a:rPr lang="en-US" sz="300">
                          <a:effectLst/>
                        </a:rPr>
                        <a:t>5,9%,</a:t>
                      </a:r>
                      <a:endParaRPr lang="sr-Latn-RS" sz="300">
                        <a:effectLst/>
                      </a:endParaRPr>
                    </a:p>
                    <a:p>
                      <a:pPr marL="88265" marR="82550" algn="ctr">
                        <a:spcBef>
                          <a:spcPts val="0"/>
                        </a:spcBef>
                        <a:spcAft>
                          <a:spcPts val="0"/>
                        </a:spcAft>
                      </a:pPr>
                      <a:r>
                        <a:rPr lang="en-US" sz="300">
                          <a:effectLst/>
                        </a:rPr>
                        <a:t>povrede</a:t>
                      </a:r>
                      <a:r>
                        <a:rPr lang="en-US" sz="300" spc="-5">
                          <a:effectLst/>
                        </a:rPr>
                        <a:t> </a:t>
                      </a:r>
                      <a:r>
                        <a:rPr lang="en-US" sz="300">
                          <a:effectLst/>
                        </a:rPr>
                        <a:t>glave 2,2%</a:t>
                      </a:r>
                      <a:endParaRPr lang="sr-Latn-RS" sz="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116840" marR="109220" algn="ctr">
                        <a:spcBef>
                          <a:spcPts val="0"/>
                        </a:spcBef>
                        <a:spcAft>
                          <a:spcPts val="0"/>
                        </a:spcAft>
                      </a:pPr>
                      <a:r>
                        <a:rPr lang="en-US" sz="300">
                          <a:effectLst/>
                        </a:rPr>
                        <a:t>Ozbiljne povrede</a:t>
                      </a:r>
                      <a:r>
                        <a:rPr lang="en-US" sz="300" spc="-235">
                          <a:effectLst/>
                        </a:rPr>
                        <a:t> </a:t>
                      </a:r>
                      <a:r>
                        <a:rPr lang="en-US" sz="300">
                          <a:effectLst/>
                        </a:rPr>
                        <a:t>15,7%</a:t>
                      </a:r>
                      <a:r>
                        <a:rPr lang="en-US" sz="300" spc="-5">
                          <a:effectLst/>
                        </a:rPr>
                        <a:t> </a:t>
                      </a:r>
                      <a:r>
                        <a:rPr lang="en-US" sz="300">
                          <a:effectLst/>
                        </a:rPr>
                        <a:t>tokom</a:t>
                      </a:r>
                      <a:endParaRPr lang="sr-Latn-RS" sz="300">
                        <a:effectLst/>
                      </a:endParaRPr>
                    </a:p>
                    <a:p>
                      <a:pPr marL="231775" marR="224790" indent="1905" algn="ctr">
                        <a:spcBef>
                          <a:spcPts val="0"/>
                        </a:spcBef>
                        <a:spcAft>
                          <a:spcPts val="0"/>
                        </a:spcAft>
                      </a:pPr>
                      <a:r>
                        <a:rPr lang="en-US" sz="300">
                          <a:effectLst/>
                        </a:rPr>
                        <a:t>takmičenja,</a:t>
                      </a:r>
                      <a:r>
                        <a:rPr lang="en-US" sz="300" spc="5">
                          <a:effectLst/>
                        </a:rPr>
                        <a:t> </a:t>
                      </a:r>
                      <a:r>
                        <a:rPr lang="en-US" sz="300" spc="-5">
                          <a:effectLst/>
                        </a:rPr>
                        <a:t>ozbiljne</a:t>
                      </a:r>
                      <a:r>
                        <a:rPr lang="en-US" sz="300" spc="-35">
                          <a:effectLst/>
                        </a:rPr>
                        <a:t> </a:t>
                      </a:r>
                      <a:r>
                        <a:rPr lang="en-US" sz="300">
                          <a:effectLst/>
                        </a:rPr>
                        <a:t>povrede</a:t>
                      </a:r>
                      <a:endParaRPr lang="sr-Latn-RS" sz="300">
                        <a:effectLst/>
                      </a:endParaRPr>
                    </a:p>
                    <a:p>
                      <a:pPr marL="79375" marR="73025" algn="ctr">
                        <a:spcBef>
                          <a:spcPts val="0"/>
                        </a:spcBef>
                        <a:spcAft>
                          <a:spcPts val="0"/>
                        </a:spcAft>
                      </a:pPr>
                      <a:r>
                        <a:rPr lang="en-US" sz="300">
                          <a:effectLst/>
                        </a:rPr>
                        <a:t>tokom</a:t>
                      </a:r>
                      <a:r>
                        <a:rPr lang="en-US" sz="300" spc="-15">
                          <a:effectLst/>
                        </a:rPr>
                        <a:t> </a:t>
                      </a:r>
                      <a:r>
                        <a:rPr lang="en-US" sz="300">
                          <a:effectLst/>
                        </a:rPr>
                        <a:t>treninga</a:t>
                      </a:r>
                      <a:r>
                        <a:rPr lang="en-US" sz="300" spc="-5">
                          <a:effectLst/>
                        </a:rPr>
                        <a:t> </a:t>
                      </a:r>
                      <a:r>
                        <a:rPr lang="en-US" sz="300">
                          <a:effectLst/>
                        </a:rPr>
                        <a:t>84,3%</a:t>
                      </a:r>
                      <a:endParaRPr lang="sr-Latn-RS" sz="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152400" marR="144780" algn="ctr">
                        <a:spcBef>
                          <a:spcPts val="0"/>
                        </a:spcBef>
                        <a:spcAft>
                          <a:spcPts val="0"/>
                        </a:spcAft>
                      </a:pPr>
                      <a:r>
                        <a:rPr lang="en-US" sz="300" spc="-5">
                          <a:effectLst/>
                        </a:rPr>
                        <a:t>Tokom </a:t>
                      </a:r>
                      <a:r>
                        <a:rPr lang="en-US" sz="300">
                          <a:effectLst/>
                        </a:rPr>
                        <a:t>meča</a:t>
                      </a:r>
                      <a:r>
                        <a:rPr lang="en-US" sz="300" spc="-235">
                          <a:effectLst/>
                        </a:rPr>
                        <a:t> </a:t>
                      </a:r>
                      <a:r>
                        <a:rPr lang="en-US" sz="300">
                          <a:effectLst/>
                        </a:rPr>
                        <a:t>40%-</a:t>
                      </a:r>
                      <a:r>
                        <a:rPr lang="en-US" sz="300" spc="-5">
                          <a:effectLst/>
                        </a:rPr>
                        <a:t> </a:t>
                      </a:r>
                      <a:r>
                        <a:rPr lang="en-US" sz="300">
                          <a:effectLst/>
                        </a:rPr>
                        <a:t>udarac</a:t>
                      </a:r>
                      <a:endParaRPr lang="sr-Latn-RS" sz="300">
                        <a:effectLst/>
                      </a:endParaRPr>
                    </a:p>
                    <a:p>
                      <a:pPr marL="152400" marR="144780" algn="ctr">
                        <a:spcBef>
                          <a:spcPts val="0"/>
                        </a:spcBef>
                        <a:spcAft>
                          <a:spcPts val="0"/>
                        </a:spcAft>
                      </a:pPr>
                      <a:r>
                        <a:rPr lang="en-US" sz="300">
                          <a:effectLst/>
                        </a:rPr>
                        <a:t>nogom 12%,</a:t>
                      </a:r>
                      <a:r>
                        <a:rPr lang="en-US" sz="300" spc="-235">
                          <a:effectLst/>
                        </a:rPr>
                        <a:t> </a:t>
                      </a:r>
                      <a:r>
                        <a:rPr lang="en-US" sz="300">
                          <a:effectLst/>
                        </a:rPr>
                        <a:t>prilikom</a:t>
                      </a:r>
                      <a:r>
                        <a:rPr lang="en-US" sz="300" spc="5">
                          <a:effectLst/>
                        </a:rPr>
                        <a:t> </a:t>
                      </a:r>
                      <a:r>
                        <a:rPr lang="en-US" sz="300">
                          <a:effectLst/>
                        </a:rPr>
                        <a:t>zagrevanja</a:t>
                      </a:r>
                      <a:r>
                        <a:rPr lang="en-US" sz="300" spc="5">
                          <a:effectLst/>
                        </a:rPr>
                        <a:t> </a:t>
                      </a:r>
                      <a:r>
                        <a:rPr lang="en-US" sz="300">
                          <a:effectLst/>
                        </a:rPr>
                        <a:t>7,1%,</a:t>
                      </a:r>
                      <a:r>
                        <a:rPr lang="en-US" sz="300" spc="-55">
                          <a:effectLst/>
                        </a:rPr>
                        <a:t> </a:t>
                      </a:r>
                      <a:r>
                        <a:rPr lang="en-US" sz="300">
                          <a:effectLst/>
                        </a:rPr>
                        <a:t>dugog</a:t>
                      </a:r>
                      <a:endParaRPr lang="sr-Latn-RS" sz="300">
                        <a:effectLst/>
                      </a:endParaRPr>
                    </a:p>
                    <a:p>
                      <a:pPr marL="109855" marR="103505" algn="ctr">
                        <a:spcBef>
                          <a:spcPts val="0"/>
                        </a:spcBef>
                        <a:spcAft>
                          <a:spcPts val="0"/>
                        </a:spcAft>
                      </a:pPr>
                      <a:r>
                        <a:rPr lang="en-US" sz="300">
                          <a:effectLst/>
                        </a:rPr>
                        <a:t>trčanja 8,6%,</a:t>
                      </a:r>
                      <a:endParaRPr lang="sr-Latn-RS" sz="300">
                        <a:effectLst/>
                      </a:endParaRPr>
                    </a:p>
                    <a:p>
                      <a:pPr marL="111760" marR="103505" algn="ctr">
                        <a:lnSpc>
                          <a:spcPts val="1150"/>
                        </a:lnSpc>
                        <a:spcBef>
                          <a:spcPts val="0"/>
                        </a:spcBef>
                        <a:spcAft>
                          <a:spcPts val="0"/>
                        </a:spcAft>
                      </a:pPr>
                      <a:r>
                        <a:rPr lang="en-US" sz="300">
                          <a:effectLst/>
                        </a:rPr>
                        <a:t>preopterećenje</a:t>
                      </a:r>
                      <a:r>
                        <a:rPr lang="en-US" sz="300" spc="-235">
                          <a:effectLst/>
                        </a:rPr>
                        <a:t> </a:t>
                      </a:r>
                      <a:r>
                        <a:rPr lang="en-US" sz="300">
                          <a:effectLst/>
                        </a:rPr>
                        <a:t>mišića</a:t>
                      </a:r>
                      <a:r>
                        <a:rPr lang="en-US" sz="300" spc="-5">
                          <a:effectLst/>
                        </a:rPr>
                        <a:t> </a:t>
                      </a:r>
                      <a:r>
                        <a:rPr lang="en-US" sz="300">
                          <a:effectLst/>
                        </a:rPr>
                        <a:t>5,7%</a:t>
                      </a:r>
                      <a:endParaRPr lang="sr-Latn-RS" sz="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2122062618"/>
                  </a:ext>
                </a:extLst>
              </a:tr>
              <a:tr h="400097">
                <a:tc>
                  <a:txBody>
                    <a:bodyPr/>
                    <a:lstStyle/>
                    <a:p>
                      <a:pPr marL="67945" marR="329565" algn="l">
                        <a:spcBef>
                          <a:spcPts val="0"/>
                        </a:spcBef>
                        <a:spcAft>
                          <a:spcPts val="0"/>
                        </a:spcAft>
                      </a:pPr>
                      <a:r>
                        <a:rPr lang="en-US" sz="300">
                          <a:effectLst/>
                        </a:rPr>
                        <a:t>Pantelić Gina</a:t>
                      </a:r>
                      <a:r>
                        <a:rPr lang="en-US" sz="300" spc="-235">
                          <a:effectLst/>
                        </a:rPr>
                        <a:t> </a:t>
                      </a:r>
                      <a:r>
                        <a:rPr lang="en-US" sz="300">
                          <a:effectLst/>
                        </a:rPr>
                        <a:t>2006</a:t>
                      </a:r>
                      <a:endParaRPr lang="sr-Latn-RS" sz="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73660" marR="67945" algn="ctr">
                        <a:lnSpc>
                          <a:spcPts val="1090"/>
                        </a:lnSpc>
                        <a:spcBef>
                          <a:spcPts val="0"/>
                        </a:spcBef>
                        <a:spcAft>
                          <a:spcPts val="0"/>
                        </a:spcAft>
                      </a:pPr>
                      <a:r>
                        <a:rPr lang="en-US" sz="300">
                          <a:effectLst/>
                        </a:rPr>
                        <a:t>Glava</a:t>
                      </a:r>
                      <a:r>
                        <a:rPr lang="en-US" sz="300" spc="-10">
                          <a:effectLst/>
                        </a:rPr>
                        <a:t> </a:t>
                      </a:r>
                      <a:r>
                        <a:rPr lang="en-US" sz="300">
                          <a:effectLst/>
                        </a:rPr>
                        <a:t>najčešće</a:t>
                      </a:r>
                      <a:r>
                        <a:rPr lang="en-US" sz="300" spc="-15">
                          <a:effectLst/>
                        </a:rPr>
                        <a:t> </a:t>
                      </a:r>
                      <a:r>
                        <a:rPr lang="en-US" sz="300">
                          <a:effectLst/>
                        </a:rPr>
                        <a:t>30</a:t>
                      </a:r>
                      <a:endParaRPr lang="sr-Latn-RS" sz="300">
                        <a:effectLst/>
                      </a:endParaRPr>
                    </a:p>
                    <a:p>
                      <a:pPr marL="74295" marR="67945" algn="ctr">
                        <a:spcBef>
                          <a:spcPts val="0"/>
                        </a:spcBef>
                        <a:spcAft>
                          <a:spcPts val="0"/>
                        </a:spcAft>
                      </a:pPr>
                      <a:r>
                        <a:rPr lang="en-US" sz="300">
                          <a:effectLst/>
                        </a:rPr>
                        <a:t>(38,96%),</a:t>
                      </a:r>
                      <a:endParaRPr lang="sr-Latn-RS" sz="300">
                        <a:effectLst/>
                      </a:endParaRPr>
                    </a:p>
                    <a:p>
                      <a:pPr marL="127000" marR="0" algn="l">
                        <a:lnSpc>
                          <a:spcPts val="1150"/>
                        </a:lnSpc>
                        <a:spcBef>
                          <a:spcPts val="5"/>
                        </a:spcBef>
                        <a:spcAft>
                          <a:spcPts val="0"/>
                        </a:spcAft>
                      </a:pPr>
                      <a:r>
                        <a:rPr lang="en-US" sz="300">
                          <a:effectLst/>
                        </a:rPr>
                        <a:t>noge</a:t>
                      </a:r>
                      <a:r>
                        <a:rPr lang="en-US" sz="300" spc="-5">
                          <a:effectLst/>
                        </a:rPr>
                        <a:t> </a:t>
                      </a:r>
                      <a:r>
                        <a:rPr lang="en-US" sz="300">
                          <a:effectLst/>
                        </a:rPr>
                        <a:t>28</a:t>
                      </a:r>
                      <a:r>
                        <a:rPr lang="en-US" sz="300" spc="-5">
                          <a:effectLst/>
                        </a:rPr>
                        <a:t> </a:t>
                      </a:r>
                      <a:r>
                        <a:rPr lang="en-US" sz="300">
                          <a:effectLst/>
                        </a:rPr>
                        <a:t>(36,36%),</a:t>
                      </a:r>
                      <a:endParaRPr lang="sr-Latn-RS" sz="300">
                        <a:effectLst/>
                      </a:endParaRPr>
                    </a:p>
                    <a:p>
                      <a:pPr marL="137160" marR="0" algn="l">
                        <a:lnSpc>
                          <a:spcPts val="1150"/>
                        </a:lnSpc>
                        <a:spcBef>
                          <a:spcPts val="0"/>
                        </a:spcBef>
                        <a:spcAft>
                          <a:spcPts val="0"/>
                        </a:spcAft>
                      </a:pPr>
                      <a:r>
                        <a:rPr lang="en-US" sz="300">
                          <a:effectLst/>
                        </a:rPr>
                        <a:t>ruke</a:t>
                      </a:r>
                      <a:r>
                        <a:rPr lang="en-US" sz="300" spc="-5">
                          <a:effectLst/>
                        </a:rPr>
                        <a:t> </a:t>
                      </a:r>
                      <a:r>
                        <a:rPr lang="en-US" sz="300">
                          <a:effectLst/>
                        </a:rPr>
                        <a:t>16</a:t>
                      </a:r>
                      <a:r>
                        <a:rPr lang="en-US" sz="300" spc="5">
                          <a:effectLst/>
                        </a:rPr>
                        <a:t> </a:t>
                      </a:r>
                      <a:r>
                        <a:rPr lang="en-US" sz="300">
                          <a:effectLst/>
                        </a:rPr>
                        <a:t>(20,78%),</a:t>
                      </a:r>
                      <a:endParaRPr lang="sr-Latn-RS" sz="300">
                        <a:effectLst/>
                      </a:endParaRPr>
                    </a:p>
                    <a:p>
                      <a:pPr marL="178435" marR="0" algn="l">
                        <a:spcBef>
                          <a:spcPts val="0"/>
                        </a:spcBef>
                        <a:spcAft>
                          <a:spcPts val="0"/>
                        </a:spcAft>
                      </a:pPr>
                      <a:r>
                        <a:rPr lang="en-US" sz="300">
                          <a:effectLst/>
                        </a:rPr>
                        <a:t>stomak</a:t>
                      </a:r>
                      <a:r>
                        <a:rPr lang="en-US" sz="300" spc="-5">
                          <a:effectLst/>
                        </a:rPr>
                        <a:t> </a:t>
                      </a:r>
                      <a:r>
                        <a:rPr lang="en-US" sz="300">
                          <a:effectLst/>
                        </a:rPr>
                        <a:t>3</a:t>
                      </a:r>
                      <a:r>
                        <a:rPr lang="en-US" sz="300" spc="-5">
                          <a:effectLst/>
                        </a:rPr>
                        <a:t> </a:t>
                      </a:r>
                      <a:r>
                        <a:rPr lang="en-US" sz="300">
                          <a:effectLst/>
                        </a:rPr>
                        <a:t>(3,9%)</a:t>
                      </a:r>
                      <a:endParaRPr lang="sr-Latn-RS" sz="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140970" marR="132715" indent="-1270" algn="ctr">
                        <a:spcBef>
                          <a:spcPts val="0"/>
                        </a:spcBef>
                        <a:spcAft>
                          <a:spcPts val="0"/>
                        </a:spcAft>
                      </a:pPr>
                      <a:r>
                        <a:rPr lang="en-US" sz="300">
                          <a:effectLst/>
                        </a:rPr>
                        <a:t>Kontuzije 23 (29,87%),</a:t>
                      </a:r>
                      <a:r>
                        <a:rPr lang="en-US" sz="300" spc="5">
                          <a:effectLst/>
                        </a:rPr>
                        <a:t> </a:t>
                      </a:r>
                      <a:r>
                        <a:rPr lang="en-US" sz="300">
                          <a:effectLst/>
                        </a:rPr>
                        <a:t>krvarenje iz nosa-epistakse</a:t>
                      </a:r>
                      <a:r>
                        <a:rPr lang="en-US" sz="300" spc="-235">
                          <a:effectLst/>
                        </a:rPr>
                        <a:t> </a:t>
                      </a:r>
                      <a:r>
                        <a:rPr lang="en-US" sz="300">
                          <a:effectLst/>
                        </a:rPr>
                        <a:t>16</a:t>
                      </a:r>
                      <a:r>
                        <a:rPr lang="en-US" sz="300" spc="-5">
                          <a:effectLst/>
                        </a:rPr>
                        <a:t> </a:t>
                      </a:r>
                      <a:r>
                        <a:rPr lang="en-US" sz="300">
                          <a:effectLst/>
                        </a:rPr>
                        <a:t>(20,78%),</a:t>
                      </a:r>
                      <a:endParaRPr lang="sr-Latn-RS" sz="300">
                        <a:effectLst/>
                      </a:endParaRPr>
                    </a:p>
                    <a:p>
                      <a:pPr marL="88900" marR="51435" algn="ctr">
                        <a:spcBef>
                          <a:spcPts val="0"/>
                        </a:spcBef>
                        <a:spcAft>
                          <a:spcPts val="0"/>
                        </a:spcAft>
                      </a:pPr>
                      <a:r>
                        <a:rPr lang="en-US" sz="300">
                          <a:effectLst/>
                        </a:rPr>
                        <a:t>iščašenja</a:t>
                      </a:r>
                      <a:r>
                        <a:rPr lang="en-US" sz="300" spc="-10">
                          <a:effectLst/>
                        </a:rPr>
                        <a:t> </a:t>
                      </a:r>
                      <a:r>
                        <a:rPr lang="en-US" sz="300">
                          <a:effectLst/>
                        </a:rPr>
                        <a:t>10 (12,99%),</a:t>
                      </a:r>
                      <a:endParaRPr lang="sr-Latn-RS" sz="300">
                        <a:effectLst/>
                      </a:endParaRPr>
                    </a:p>
                    <a:p>
                      <a:pPr marL="88265" marR="82550" algn="ctr">
                        <a:lnSpc>
                          <a:spcPts val="1150"/>
                        </a:lnSpc>
                        <a:spcBef>
                          <a:spcPts val="0"/>
                        </a:spcBef>
                        <a:spcAft>
                          <a:spcPts val="0"/>
                        </a:spcAft>
                      </a:pPr>
                      <a:r>
                        <a:rPr lang="en-US" sz="300">
                          <a:effectLst/>
                        </a:rPr>
                        <a:t>prelomi</a:t>
                      </a:r>
                      <a:r>
                        <a:rPr lang="en-US" sz="300" spc="-5">
                          <a:effectLst/>
                        </a:rPr>
                        <a:t> </a:t>
                      </a:r>
                      <a:r>
                        <a:rPr lang="en-US" sz="300">
                          <a:effectLst/>
                        </a:rPr>
                        <a:t>9 (11,69%),</a:t>
                      </a:r>
                      <a:endParaRPr lang="sr-Latn-RS" sz="300">
                        <a:effectLst/>
                      </a:endParaRPr>
                    </a:p>
                    <a:p>
                      <a:pPr marL="87630" marR="82550" algn="ctr">
                        <a:lnSpc>
                          <a:spcPts val="1150"/>
                        </a:lnSpc>
                        <a:spcBef>
                          <a:spcPts val="0"/>
                        </a:spcBef>
                        <a:spcAft>
                          <a:spcPts val="0"/>
                        </a:spcAft>
                      </a:pPr>
                      <a:r>
                        <a:rPr lang="en-US" sz="300">
                          <a:effectLst/>
                        </a:rPr>
                        <a:t>posekotine</a:t>
                      </a:r>
                      <a:r>
                        <a:rPr lang="en-US" sz="300" spc="-10">
                          <a:effectLst/>
                        </a:rPr>
                        <a:t> </a:t>
                      </a:r>
                      <a:r>
                        <a:rPr lang="en-US" sz="300">
                          <a:effectLst/>
                        </a:rPr>
                        <a:t>8 (10,39%),</a:t>
                      </a:r>
                      <a:endParaRPr lang="sr-Latn-RS" sz="300">
                        <a:effectLst/>
                      </a:endParaRPr>
                    </a:p>
                    <a:p>
                      <a:pPr marL="88265" marR="82550" algn="ctr">
                        <a:spcBef>
                          <a:spcPts val="0"/>
                        </a:spcBef>
                        <a:spcAft>
                          <a:spcPts val="0"/>
                        </a:spcAft>
                      </a:pPr>
                      <a:r>
                        <a:rPr lang="en-US" sz="300">
                          <a:effectLst/>
                        </a:rPr>
                        <a:t>istegnuća</a:t>
                      </a:r>
                      <a:r>
                        <a:rPr lang="en-US" sz="300" spc="-5">
                          <a:effectLst/>
                        </a:rPr>
                        <a:t> </a:t>
                      </a:r>
                      <a:r>
                        <a:rPr lang="en-US" sz="300">
                          <a:effectLst/>
                        </a:rPr>
                        <a:t>ligamenata</a:t>
                      </a:r>
                      <a:r>
                        <a:rPr lang="en-US" sz="300" spc="-5">
                          <a:effectLst/>
                        </a:rPr>
                        <a:t> </a:t>
                      </a:r>
                      <a:r>
                        <a:rPr lang="en-US" sz="300">
                          <a:effectLst/>
                        </a:rPr>
                        <a:t>7</a:t>
                      </a:r>
                      <a:endParaRPr lang="sr-Latn-RS" sz="300">
                        <a:effectLst/>
                      </a:endParaRPr>
                    </a:p>
                    <a:p>
                      <a:pPr marL="88900" marR="82550" algn="ctr">
                        <a:lnSpc>
                          <a:spcPts val="1150"/>
                        </a:lnSpc>
                        <a:spcBef>
                          <a:spcPts val="0"/>
                        </a:spcBef>
                        <a:spcAft>
                          <a:spcPts val="0"/>
                        </a:spcAft>
                      </a:pPr>
                      <a:r>
                        <a:rPr lang="en-US" sz="300">
                          <a:effectLst/>
                        </a:rPr>
                        <a:t>(9,09%),</a:t>
                      </a:r>
                      <a:endParaRPr lang="sr-Latn-RS" sz="300">
                        <a:effectLst/>
                      </a:endParaRPr>
                    </a:p>
                    <a:p>
                      <a:pPr marL="88900" marR="50800" algn="ctr">
                        <a:lnSpc>
                          <a:spcPts val="1105"/>
                        </a:lnSpc>
                        <a:spcBef>
                          <a:spcPts val="0"/>
                        </a:spcBef>
                        <a:spcAft>
                          <a:spcPts val="0"/>
                        </a:spcAft>
                      </a:pPr>
                      <a:r>
                        <a:rPr lang="en-US" sz="300">
                          <a:effectLst/>
                        </a:rPr>
                        <a:t>istegnuća</a:t>
                      </a:r>
                      <a:r>
                        <a:rPr lang="en-US" sz="300" spc="-5">
                          <a:effectLst/>
                        </a:rPr>
                        <a:t> </a:t>
                      </a:r>
                      <a:r>
                        <a:rPr lang="en-US" sz="300">
                          <a:effectLst/>
                        </a:rPr>
                        <a:t>mišića 4</a:t>
                      </a:r>
                      <a:r>
                        <a:rPr lang="en-US" sz="300" spc="-10">
                          <a:effectLst/>
                        </a:rPr>
                        <a:t> </a:t>
                      </a:r>
                      <a:r>
                        <a:rPr lang="en-US" sz="300">
                          <a:effectLst/>
                        </a:rPr>
                        <a:t>(5,19%)</a:t>
                      </a:r>
                      <a:endParaRPr lang="sr-Latn-RS" sz="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0" marR="0" algn="l">
                        <a:spcBef>
                          <a:spcPts val="0"/>
                        </a:spcBef>
                        <a:spcAft>
                          <a:spcPts val="0"/>
                        </a:spcAft>
                      </a:pPr>
                      <a:r>
                        <a:rPr lang="en-US" sz="300">
                          <a:effectLst/>
                        </a:rPr>
                        <a:t> </a:t>
                      </a:r>
                      <a:endParaRPr lang="sr-Latn-RS" sz="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0" marR="0" algn="l">
                        <a:spcBef>
                          <a:spcPts val="0"/>
                        </a:spcBef>
                        <a:spcAft>
                          <a:spcPts val="0"/>
                        </a:spcAft>
                      </a:pPr>
                      <a:r>
                        <a:rPr lang="en-US" sz="300">
                          <a:effectLst/>
                        </a:rPr>
                        <a:t> </a:t>
                      </a:r>
                      <a:endParaRPr lang="sr-Latn-RS" sz="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2957320331"/>
                  </a:ext>
                </a:extLst>
              </a:tr>
              <a:tr h="310356">
                <a:tc>
                  <a:txBody>
                    <a:bodyPr/>
                    <a:lstStyle/>
                    <a:p>
                      <a:pPr marL="67945" marR="111125" algn="l">
                        <a:spcBef>
                          <a:spcPts val="0"/>
                        </a:spcBef>
                        <a:spcAft>
                          <a:spcPts val="0"/>
                        </a:spcAft>
                      </a:pPr>
                      <a:r>
                        <a:rPr lang="en-US" sz="300">
                          <a:effectLst/>
                        </a:rPr>
                        <a:t>Šuljagić Radivoje</a:t>
                      </a:r>
                      <a:r>
                        <a:rPr lang="en-US" sz="300" spc="-240">
                          <a:effectLst/>
                        </a:rPr>
                        <a:t> </a:t>
                      </a:r>
                      <a:r>
                        <a:rPr lang="en-US" sz="300">
                          <a:effectLst/>
                        </a:rPr>
                        <a:t>2016</a:t>
                      </a:r>
                      <a:endParaRPr lang="sr-Latn-RS" sz="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73025" marR="67945" algn="ctr">
                        <a:lnSpc>
                          <a:spcPts val="1095"/>
                        </a:lnSpc>
                        <a:spcBef>
                          <a:spcPts val="0"/>
                        </a:spcBef>
                        <a:spcAft>
                          <a:spcPts val="0"/>
                        </a:spcAft>
                      </a:pPr>
                      <a:r>
                        <a:rPr lang="en-US" sz="300">
                          <a:effectLst/>
                        </a:rPr>
                        <a:t>Stopalo</a:t>
                      </a:r>
                      <a:r>
                        <a:rPr lang="en-US" sz="300" spc="245">
                          <a:effectLst/>
                        </a:rPr>
                        <a:t> </a:t>
                      </a:r>
                      <a:r>
                        <a:rPr lang="en-US" sz="300">
                          <a:effectLst/>
                        </a:rPr>
                        <a:t>40 %,</a:t>
                      </a:r>
                      <a:endParaRPr lang="sr-Latn-RS" sz="300">
                        <a:effectLst/>
                      </a:endParaRPr>
                    </a:p>
                    <a:p>
                      <a:pPr marL="73660" marR="67945" algn="ctr">
                        <a:spcBef>
                          <a:spcPts val="0"/>
                        </a:spcBef>
                        <a:spcAft>
                          <a:spcPts val="0"/>
                        </a:spcAft>
                      </a:pPr>
                      <a:r>
                        <a:rPr lang="en-US" sz="300">
                          <a:effectLst/>
                        </a:rPr>
                        <a:t>glava</a:t>
                      </a:r>
                      <a:r>
                        <a:rPr lang="en-US" sz="300" spc="-5">
                          <a:effectLst/>
                        </a:rPr>
                        <a:t> </a:t>
                      </a:r>
                      <a:r>
                        <a:rPr lang="en-US" sz="300">
                          <a:effectLst/>
                        </a:rPr>
                        <a:t>17%,</a:t>
                      </a:r>
                      <a:endParaRPr lang="sr-Latn-RS" sz="300">
                        <a:effectLst/>
                      </a:endParaRPr>
                    </a:p>
                    <a:p>
                      <a:pPr marL="127000" marR="119380" indent="31115" algn="ctr">
                        <a:spcBef>
                          <a:spcPts val="5"/>
                        </a:spcBef>
                        <a:spcAft>
                          <a:spcPts val="0"/>
                        </a:spcAft>
                      </a:pPr>
                      <a:r>
                        <a:rPr lang="en-US" sz="300">
                          <a:effectLst/>
                        </a:rPr>
                        <a:t>zglob ručja 13%,</a:t>
                      </a:r>
                      <a:r>
                        <a:rPr lang="en-US" sz="300" spc="5">
                          <a:effectLst/>
                        </a:rPr>
                        <a:t> </a:t>
                      </a:r>
                      <a:r>
                        <a:rPr lang="en-US" sz="300">
                          <a:effectLst/>
                        </a:rPr>
                        <a:t>prsti, leđa i koleno</a:t>
                      </a:r>
                      <a:r>
                        <a:rPr lang="en-US" sz="300" spc="-235">
                          <a:effectLst/>
                        </a:rPr>
                        <a:t> </a:t>
                      </a:r>
                      <a:r>
                        <a:rPr lang="en-US" sz="300">
                          <a:effectLst/>
                        </a:rPr>
                        <a:t>po 7%,</a:t>
                      </a:r>
                      <a:endParaRPr lang="sr-Latn-RS" sz="300">
                        <a:effectLst/>
                      </a:endParaRPr>
                    </a:p>
                    <a:p>
                      <a:pPr marL="132715" marR="125095" algn="ctr">
                        <a:lnSpc>
                          <a:spcPts val="1150"/>
                        </a:lnSpc>
                        <a:spcBef>
                          <a:spcPts val="0"/>
                        </a:spcBef>
                        <a:spcAft>
                          <a:spcPts val="0"/>
                        </a:spcAft>
                      </a:pPr>
                      <a:r>
                        <a:rPr lang="en-US" sz="300">
                          <a:effectLst/>
                        </a:rPr>
                        <a:t>rame,lakat i ostalo</a:t>
                      </a:r>
                      <a:r>
                        <a:rPr lang="en-US" sz="300" spc="-240">
                          <a:effectLst/>
                        </a:rPr>
                        <a:t> </a:t>
                      </a:r>
                      <a:r>
                        <a:rPr lang="en-US" sz="300">
                          <a:effectLst/>
                        </a:rPr>
                        <a:t>po 3%</a:t>
                      </a:r>
                      <a:endParaRPr lang="sr-Latn-RS" sz="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0" marR="0" algn="l">
                        <a:spcBef>
                          <a:spcPts val="0"/>
                        </a:spcBef>
                        <a:spcAft>
                          <a:spcPts val="0"/>
                        </a:spcAft>
                      </a:pPr>
                      <a:r>
                        <a:rPr lang="en-US" sz="300">
                          <a:effectLst/>
                        </a:rPr>
                        <a:t> </a:t>
                      </a:r>
                      <a:endParaRPr lang="sr-Latn-RS" sz="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0" marR="0" algn="l">
                        <a:spcBef>
                          <a:spcPts val="0"/>
                        </a:spcBef>
                        <a:spcAft>
                          <a:spcPts val="0"/>
                        </a:spcAft>
                      </a:pPr>
                      <a:r>
                        <a:rPr lang="en-US" sz="300">
                          <a:effectLst/>
                        </a:rPr>
                        <a:t> </a:t>
                      </a:r>
                      <a:endParaRPr lang="sr-Latn-RS" sz="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76200" marR="68580" indent="-635" algn="ctr">
                        <a:spcBef>
                          <a:spcPts val="0"/>
                        </a:spcBef>
                        <a:spcAft>
                          <a:spcPts val="0"/>
                        </a:spcAft>
                      </a:pPr>
                      <a:r>
                        <a:rPr lang="en-US" sz="300" dirty="0">
                          <a:effectLst/>
                        </a:rPr>
                        <a:t>Od </a:t>
                      </a:r>
                      <a:r>
                        <a:rPr lang="en-US" sz="300" dirty="0" err="1">
                          <a:effectLst/>
                        </a:rPr>
                        <a:t>strane</a:t>
                      </a:r>
                      <a:r>
                        <a:rPr lang="en-US" sz="300" spc="5" dirty="0">
                          <a:effectLst/>
                        </a:rPr>
                        <a:t> </a:t>
                      </a:r>
                      <a:r>
                        <a:rPr lang="en-US" sz="300" dirty="0" err="1">
                          <a:effectLst/>
                        </a:rPr>
                        <a:t>protivnika</a:t>
                      </a:r>
                      <a:r>
                        <a:rPr lang="en-US" sz="300" dirty="0">
                          <a:effectLst/>
                        </a:rPr>
                        <a:t> 33%,</a:t>
                      </a:r>
                      <a:r>
                        <a:rPr lang="en-US" sz="300" spc="-235" dirty="0">
                          <a:effectLst/>
                        </a:rPr>
                        <a:t> </a:t>
                      </a:r>
                      <a:r>
                        <a:rPr lang="en-US" sz="300" dirty="0" err="1">
                          <a:effectLst/>
                        </a:rPr>
                        <a:t>samostalno</a:t>
                      </a:r>
                      <a:r>
                        <a:rPr lang="en-US" sz="300" spc="5" dirty="0">
                          <a:effectLst/>
                        </a:rPr>
                        <a:t> </a:t>
                      </a:r>
                      <a:r>
                        <a:rPr lang="en-US" sz="300" dirty="0">
                          <a:effectLst/>
                        </a:rPr>
                        <a:t>67%</a:t>
                      </a:r>
                      <a:endParaRPr lang="sr-Latn-RS" sz="3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1265732282"/>
                  </a:ext>
                </a:extLst>
              </a:tr>
            </a:tbl>
          </a:graphicData>
        </a:graphic>
      </p:graphicFrame>
      <p:graphicFrame>
        <p:nvGraphicFramePr>
          <p:cNvPr id="5" name="Tabela 4">
            <a:extLst>
              <a:ext uri="{FF2B5EF4-FFF2-40B4-BE49-F238E27FC236}">
                <a16:creationId xmlns:a16="http://schemas.microsoft.com/office/drawing/2014/main" id="{DF383ACB-5D2E-4907-8591-E19D3365F9DA}"/>
              </a:ext>
            </a:extLst>
          </p:cNvPr>
          <p:cNvGraphicFramePr>
            <a:graphicFrameLocks noGrp="1"/>
          </p:cNvGraphicFramePr>
          <p:nvPr>
            <p:extLst>
              <p:ext uri="{D42A27DB-BD31-4B8C-83A1-F6EECF244321}">
                <p14:modId xmlns:p14="http://schemas.microsoft.com/office/powerpoint/2010/main" val="762104537"/>
              </p:ext>
            </p:extLst>
          </p:nvPr>
        </p:nvGraphicFramePr>
        <p:xfrm>
          <a:off x="838199" y="365125"/>
          <a:ext cx="10515600" cy="6127749"/>
        </p:xfrm>
        <a:graphic>
          <a:graphicData uri="http://schemas.openxmlformats.org/drawingml/2006/table">
            <a:tbl>
              <a:tblPr firstRow="1" firstCol="1" lastRow="1" lastCol="1" bandRow="1" bandCol="1">
                <a:tableStyleId>{5C22544A-7EE6-4342-B048-85BDC9FD1C3A}</a:tableStyleId>
              </a:tblPr>
              <a:tblGrid>
                <a:gridCol w="1927541">
                  <a:extLst>
                    <a:ext uri="{9D8B030D-6E8A-4147-A177-3AD203B41FA5}">
                      <a16:colId xmlns:a16="http://schemas.microsoft.com/office/drawing/2014/main" val="1149930160"/>
                    </a:ext>
                  </a:extLst>
                </a:gridCol>
                <a:gridCol w="2003880">
                  <a:extLst>
                    <a:ext uri="{9D8B030D-6E8A-4147-A177-3AD203B41FA5}">
                      <a16:colId xmlns:a16="http://schemas.microsoft.com/office/drawing/2014/main" val="637630466"/>
                    </a:ext>
                  </a:extLst>
                </a:gridCol>
                <a:gridCol w="2767264">
                  <a:extLst>
                    <a:ext uri="{9D8B030D-6E8A-4147-A177-3AD203B41FA5}">
                      <a16:colId xmlns:a16="http://schemas.microsoft.com/office/drawing/2014/main" val="3841384700"/>
                    </a:ext>
                  </a:extLst>
                </a:gridCol>
                <a:gridCol w="2194725">
                  <a:extLst>
                    <a:ext uri="{9D8B030D-6E8A-4147-A177-3AD203B41FA5}">
                      <a16:colId xmlns:a16="http://schemas.microsoft.com/office/drawing/2014/main" val="4022600614"/>
                    </a:ext>
                  </a:extLst>
                </a:gridCol>
                <a:gridCol w="1622190">
                  <a:extLst>
                    <a:ext uri="{9D8B030D-6E8A-4147-A177-3AD203B41FA5}">
                      <a16:colId xmlns:a16="http://schemas.microsoft.com/office/drawing/2014/main" val="834404082"/>
                    </a:ext>
                  </a:extLst>
                </a:gridCol>
              </a:tblGrid>
              <a:tr h="635719">
                <a:tc>
                  <a:txBody>
                    <a:bodyPr/>
                    <a:lstStyle/>
                    <a:p>
                      <a:pPr marL="339725" marR="0" algn="l">
                        <a:lnSpc>
                          <a:spcPts val="1335"/>
                        </a:lnSpc>
                        <a:spcBef>
                          <a:spcPts val="0"/>
                        </a:spcBef>
                        <a:spcAft>
                          <a:spcPts val="0"/>
                        </a:spcAft>
                      </a:pPr>
                      <a:r>
                        <a:rPr lang="en-US" sz="1000">
                          <a:effectLst/>
                        </a:rPr>
                        <a:t>Studija</a:t>
                      </a:r>
                      <a:endParaRPr lang="sr-Latn-R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337185" marR="179070" indent="-139700" algn="l">
                        <a:spcBef>
                          <a:spcPts val="0"/>
                        </a:spcBef>
                        <a:spcAft>
                          <a:spcPts val="0"/>
                        </a:spcAft>
                      </a:pPr>
                      <a:r>
                        <a:rPr lang="en-US" sz="1000">
                          <a:effectLst/>
                        </a:rPr>
                        <a:t>Lokalizacija</a:t>
                      </a:r>
                      <a:r>
                        <a:rPr lang="en-US" sz="1000" spc="-285">
                          <a:effectLst/>
                        </a:rPr>
                        <a:t> </a:t>
                      </a:r>
                      <a:r>
                        <a:rPr lang="en-US" sz="1000">
                          <a:effectLst/>
                        </a:rPr>
                        <a:t>povrede</a:t>
                      </a:r>
                      <a:endParaRPr lang="sr-Latn-R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561340" marR="313055" indent="-231140" algn="l">
                        <a:spcBef>
                          <a:spcPts val="0"/>
                        </a:spcBef>
                        <a:spcAft>
                          <a:spcPts val="0"/>
                        </a:spcAft>
                      </a:pPr>
                      <a:r>
                        <a:rPr lang="en-US" sz="1000">
                          <a:effectLst/>
                        </a:rPr>
                        <a:t>Vrste najčešćih</a:t>
                      </a:r>
                      <a:r>
                        <a:rPr lang="en-US" sz="1000" spc="-290">
                          <a:effectLst/>
                        </a:rPr>
                        <a:t> </a:t>
                      </a:r>
                      <a:r>
                        <a:rPr lang="en-US" sz="1000">
                          <a:effectLst/>
                        </a:rPr>
                        <a:t>povreda</a:t>
                      </a:r>
                      <a:endParaRPr lang="sr-Latn-R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151130" marR="0" algn="l">
                        <a:lnSpc>
                          <a:spcPts val="1335"/>
                        </a:lnSpc>
                        <a:spcBef>
                          <a:spcPts val="0"/>
                        </a:spcBef>
                        <a:spcAft>
                          <a:spcPts val="0"/>
                        </a:spcAft>
                      </a:pPr>
                      <a:r>
                        <a:rPr lang="en-US" sz="1000">
                          <a:effectLst/>
                        </a:rPr>
                        <a:t>Težina</a:t>
                      </a:r>
                      <a:r>
                        <a:rPr lang="en-US" sz="1000" spc="-15">
                          <a:effectLst/>
                        </a:rPr>
                        <a:t> </a:t>
                      </a:r>
                      <a:r>
                        <a:rPr lang="en-US" sz="1000">
                          <a:effectLst/>
                        </a:rPr>
                        <a:t>povreda</a:t>
                      </a:r>
                      <a:endParaRPr lang="sr-Latn-R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189230" marR="81280" indent="-88900" algn="l">
                        <a:spcBef>
                          <a:spcPts val="0"/>
                        </a:spcBef>
                        <a:spcAft>
                          <a:spcPts val="0"/>
                        </a:spcAft>
                      </a:pPr>
                      <a:r>
                        <a:rPr lang="en-US" sz="1000">
                          <a:effectLst/>
                        </a:rPr>
                        <a:t>Mehanizam nastanka</a:t>
                      </a:r>
                      <a:endParaRPr lang="sr-Latn-R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208570516"/>
                  </a:ext>
                </a:extLst>
              </a:tr>
              <a:tr h="723093">
                <a:tc>
                  <a:txBody>
                    <a:bodyPr/>
                    <a:lstStyle/>
                    <a:p>
                      <a:pPr marL="67945" marR="127000" algn="l">
                        <a:spcBef>
                          <a:spcPts val="0"/>
                        </a:spcBef>
                        <a:spcAft>
                          <a:spcPts val="0"/>
                        </a:spcAft>
                      </a:pPr>
                      <a:r>
                        <a:rPr lang="en-US" sz="800">
                          <a:effectLst/>
                        </a:rPr>
                        <a:t>Critchley G R,</a:t>
                      </a:r>
                      <a:r>
                        <a:rPr lang="en-US" sz="800" spc="5">
                          <a:effectLst/>
                        </a:rPr>
                        <a:t> </a:t>
                      </a:r>
                      <a:r>
                        <a:rPr lang="en-US" sz="800">
                          <a:effectLst/>
                        </a:rPr>
                        <a:t>Mannion S,</a:t>
                      </a:r>
                      <a:r>
                        <a:rPr lang="en-US" sz="800" spc="5">
                          <a:effectLst/>
                        </a:rPr>
                        <a:t> </a:t>
                      </a:r>
                      <a:r>
                        <a:rPr lang="en-US" sz="800">
                          <a:effectLst/>
                        </a:rPr>
                        <a:t>Meredith</a:t>
                      </a:r>
                      <a:r>
                        <a:rPr lang="en-US" sz="800" spc="-35">
                          <a:effectLst/>
                        </a:rPr>
                        <a:t> </a:t>
                      </a:r>
                      <a:r>
                        <a:rPr lang="en-US" sz="800">
                          <a:effectLst/>
                        </a:rPr>
                        <a:t>C.</a:t>
                      </a:r>
                      <a:r>
                        <a:rPr lang="en-US" sz="800" spc="-35">
                          <a:effectLst/>
                        </a:rPr>
                        <a:t> </a:t>
                      </a:r>
                      <a:r>
                        <a:rPr lang="en-US" sz="800">
                          <a:effectLst/>
                        </a:rPr>
                        <a:t>1999</a:t>
                      </a:r>
                      <a:endParaRPr lang="sr-Latn-R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73660" marR="67945" algn="ctr">
                        <a:lnSpc>
                          <a:spcPts val="1095"/>
                        </a:lnSpc>
                        <a:spcBef>
                          <a:spcPts val="0"/>
                        </a:spcBef>
                        <a:spcAft>
                          <a:spcPts val="0"/>
                        </a:spcAft>
                      </a:pPr>
                      <a:r>
                        <a:rPr lang="en-US" sz="800">
                          <a:effectLst/>
                        </a:rPr>
                        <a:t>Glava</a:t>
                      </a:r>
                      <a:r>
                        <a:rPr lang="en-US" sz="800" spc="-5">
                          <a:effectLst/>
                        </a:rPr>
                        <a:t> </a:t>
                      </a:r>
                      <a:r>
                        <a:rPr lang="en-US" sz="800">
                          <a:effectLst/>
                        </a:rPr>
                        <a:t>91</a:t>
                      </a:r>
                      <a:r>
                        <a:rPr lang="en-US" sz="800" spc="-5">
                          <a:effectLst/>
                        </a:rPr>
                        <a:t> </a:t>
                      </a:r>
                      <a:r>
                        <a:rPr lang="en-US" sz="800">
                          <a:effectLst/>
                        </a:rPr>
                        <a:t>(57%),</a:t>
                      </a:r>
                      <a:endParaRPr lang="sr-Latn-RS" sz="900">
                        <a:effectLst/>
                      </a:endParaRPr>
                    </a:p>
                    <a:p>
                      <a:pPr marL="74295" marR="67945" algn="ctr">
                        <a:spcBef>
                          <a:spcPts val="0"/>
                        </a:spcBef>
                        <a:spcAft>
                          <a:spcPts val="0"/>
                        </a:spcAft>
                      </a:pPr>
                      <a:r>
                        <a:rPr lang="en-US" sz="800">
                          <a:effectLst/>
                        </a:rPr>
                        <a:t>ekstremiteti</a:t>
                      </a:r>
                      <a:r>
                        <a:rPr lang="en-US" sz="800" spc="-5">
                          <a:effectLst/>
                        </a:rPr>
                        <a:t> </a:t>
                      </a:r>
                      <a:r>
                        <a:rPr lang="en-US" sz="800">
                          <a:effectLst/>
                        </a:rPr>
                        <a:t>60</a:t>
                      </a:r>
                      <a:endParaRPr lang="sr-Latn-RS" sz="900">
                        <a:effectLst/>
                      </a:endParaRPr>
                    </a:p>
                    <a:p>
                      <a:pPr marL="74295" marR="67310" algn="ctr">
                        <a:spcBef>
                          <a:spcPts val="5"/>
                        </a:spcBef>
                        <a:spcAft>
                          <a:spcPts val="0"/>
                        </a:spcAft>
                      </a:pPr>
                      <a:r>
                        <a:rPr lang="en-US" sz="800">
                          <a:effectLst/>
                        </a:rPr>
                        <a:t>(37,5%)</a:t>
                      </a:r>
                      <a:endParaRPr lang="sr-Latn-R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88900" marR="81915" algn="ctr">
                        <a:lnSpc>
                          <a:spcPts val="1095"/>
                        </a:lnSpc>
                        <a:spcBef>
                          <a:spcPts val="0"/>
                        </a:spcBef>
                        <a:spcAft>
                          <a:spcPts val="0"/>
                        </a:spcAft>
                      </a:pPr>
                      <a:r>
                        <a:rPr lang="en-US" sz="800">
                          <a:effectLst/>
                        </a:rPr>
                        <a:t>Kontuzije</a:t>
                      </a:r>
                      <a:r>
                        <a:rPr lang="en-US" sz="800" spc="-5">
                          <a:effectLst/>
                        </a:rPr>
                        <a:t> </a:t>
                      </a:r>
                      <a:r>
                        <a:rPr lang="en-US" sz="800">
                          <a:effectLst/>
                        </a:rPr>
                        <a:t>85,6%,</a:t>
                      </a:r>
                      <a:endParaRPr lang="sr-Latn-RS" sz="900">
                        <a:effectLst/>
                      </a:endParaRPr>
                    </a:p>
                    <a:p>
                      <a:pPr marL="87630" marR="82550" algn="ctr">
                        <a:spcBef>
                          <a:spcPts val="0"/>
                        </a:spcBef>
                        <a:spcAft>
                          <a:spcPts val="0"/>
                        </a:spcAft>
                      </a:pPr>
                      <a:r>
                        <a:rPr lang="en-US" sz="800">
                          <a:effectLst/>
                        </a:rPr>
                        <a:t>potres</a:t>
                      </a:r>
                      <a:r>
                        <a:rPr lang="en-US" sz="800" spc="-5">
                          <a:effectLst/>
                        </a:rPr>
                        <a:t> </a:t>
                      </a:r>
                      <a:r>
                        <a:rPr lang="en-US" sz="800">
                          <a:effectLst/>
                        </a:rPr>
                        <a:t>mozga</a:t>
                      </a:r>
                      <a:r>
                        <a:rPr lang="en-US" sz="800" spc="-10">
                          <a:effectLst/>
                        </a:rPr>
                        <a:t> </a:t>
                      </a:r>
                      <a:r>
                        <a:rPr lang="en-US" sz="800">
                          <a:effectLst/>
                        </a:rPr>
                        <a:t>7,5%,</a:t>
                      </a:r>
                      <a:endParaRPr lang="sr-Latn-RS" sz="900">
                        <a:effectLst/>
                      </a:endParaRPr>
                    </a:p>
                    <a:p>
                      <a:pPr marL="88265" marR="82550" algn="ctr">
                        <a:spcBef>
                          <a:spcPts val="5"/>
                        </a:spcBef>
                        <a:spcAft>
                          <a:spcPts val="0"/>
                        </a:spcAft>
                      </a:pPr>
                      <a:r>
                        <a:rPr lang="en-US" sz="800">
                          <a:effectLst/>
                        </a:rPr>
                        <a:t>frakture</a:t>
                      </a:r>
                      <a:r>
                        <a:rPr lang="en-US" sz="800" spc="-10">
                          <a:effectLst/>
                        </a:rPr>
                        <a:t> </a:t>
                      </a:r>
                      <a:r>
                        <a:rPr lang="en-US" sz="800">
                          <a:effectLst/>
                        </a:rPr>
                        <a:t>6,3%</a:t>
                      </a:r>
                      <a:endParaRPr lang="sr-Latn-R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0" marR="0" algn="l">
                        <a:spcBef>
                          <a:spcPts val="0"/>
                        </a:spcBef>
                        <a:spcAft>
                          <a:spcPts val="0"/>
                        </a:spcAft>
                      </a:pPr>
                      <a:r>
                        <a:rPr lang="en-US" sz="800">
                          <a:effectLst/>
                        </a:rPr>
                        <a:t> </a:t>
                      </a:r>
                      <a:endParaRPr lang="sr-Latn-R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0" marR="0" algn="l">
                        <a:spcBef>
                          <a:spcPts val="0"/>
                        </a:spcBef>
                        <a:spcAft>
                          <a:spcPts val="0"/>
                        </a:spcAft>
                      </a:pPr>
                      <a:r>
                        <a:rPr lang="en-US" sz="800">
                          <a:effectLst/>
                        </a:rPr>
                        <a:t> </a:t>
                      </a:r>
                      <a:endParaRPr lang="sr-Latn-R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139982998"/>
                  </a:ext>
                </a:extLst>
              </a:tr>
              <a:tr h="1186676">
                <a:tc>
                  <a:txBody>
                    <a:bodyPr/>
                    <a:lstStyle/>
                    <a:p>
                      <a:pPr marL="67945" marR="196215" algn="l">
                        <a:spcBef>
                          <a:spcPts val="0"/>
                        </a:spcBef>
                        <a:spcAft>
                          <a:spcPts val="0"/>
                        </a:spcAft>
                      </a:pPr>
                      <a:r>
                        <a:rPr lang="en-US" sz="800">
                          <a:effectLst/>
                        </a:rPr>
                        <a:t>McLatchie G. R</a:t>
                      </a:r>
                      <a:r>
                        <a:rPr lang="en-US" sz="800" spc="-235">
                          <a:effectLst/>
                        </a:rPr>
                        <a:t> </a:t>
                      </a:r>
                      <a:r>
                        <a:rPr lang="en-US" sz="800">
                          <a:effectLst/>
                        </a:rPr>
                        <a:t>1977</a:t>
                      </a:r>
                      <a:endParaRPr lang="sr-Latn-R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74295" marR="66675" algn="ctr">
                        <a:spcBef>
                          <a:spcPts val="0"/>
                        </a:spcBef>
                        <a:spcAft>
                          <a:spcPts val="0"/>
                        </a:spcAft>
                      </a:pPr>
                      <a:r>
                        <a:rPr lang="en-US" sz="800">
                          <a:effectLst/>
                        </a:rPr>
                        <a:t>Lice,glava, vrat</a:t>
                      </a:r>
                      <a:r>
                        <a:rPr lang="en-US" sz="800" spc="-240">
                          <a:effectLst/>
                        </a:rPr>
                        <a:t> </a:t>
                      </a:r>
                      <a:r>
                        <a:rPr lang="en-US" sz="800">
                          <a:effectLst/>
                        </a:rPr>
                        <a:t>41,25%</a:t>
                      </a:r>
                      <a:r>
                        <a:rPr lang="en-US" sz="800" spc="-5">
                          <a:effectLst/>
                        </a:rPr>
                        <a:t> </a:t>
                      </a:r>
                      <a:r>
                        <a:rPr lang="en-US" sz="800">
                          <a:effectLst/>
                        </a:rPr>
                        <a:t>(33),</a:t>
                      </a:r>
                      <a:endParaRPr lang="sr-Latn-RS" sz="900">
                        <a:effectLst/>
                      </a:endParaRPr>
                    </a:p>
                    <a:p>
                      <a:pPr marL="74295" marR="67945" algn="ctr">
                        <a:lnSpc>
                          <a:spcPts val="1150"/>
                        </a:lnSpc>
                        <a:spcBef>
                          <a:spcPts val="0"/>
                        </a:spcBef>
                        <a:spcAft>
                          <a:spcPts val="0"/>
                        </a:spcAft>
                      </a:pPr>
                      <a:r>
                        <a:rPr lang="en-US" sz="800">
                          <a:effectLst/>
                        </a:rPr>
                        <a:t>telo 31,25%</a:t>
                      </a:r>
                      <a:r>
                        <a:rPr lang="en-US" sz="800" spc="-5">
                          <a:effectLst/>
                        </a:rPr>
                        <a:t> </a:t>
                      </a:r>
                      <a:r>
                        <a:rPr lang="en-US" sz="800">
                          <a:effectLst/>
                        </a:rPr>
                        <a:t>(25),</a:t>
                      </a:r>
                      <a:endParaRPr lang="sr-Latn-RS" sz="900">
                        <a:effectLst/>
                      </a:endParaRPr>
                    </a:p>
                    <a:p>
                      <a:pPr marL="74295" marR="66675" algn="ctr">
                        <a:spcBef>
                          <a:spcPts val="0"/>
                        </a:spcBef>
                        <a:spcAft>
                          <a:spcPts val="0"/>
                        </a:spcAft>
                      </a:pPr>
                      <a:r>
                        <a:rPr lang="en-US" sz="800">
                          <a:effectLst/>
                        </a:rPr>
                        <a:t>ekstremiteti 27,5%(22)</a:t>
                      </a:r>
                      <a:endParaRPr lang="sr-Latn-R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88265" marR="82550" algn="ctr">
                        <a:lnSpc>
                          <a:spcPts val="1095"/>
                        </a:lnSpc>
                        <a:spcBef>
                          <a:spcPts val="0"/>
                        </a:spcBef>
                        <a:spcAft>
                          <a:spcPts val="0"/>
                        </a:spcAft>
                      </a:pPr>
                      <a:r>
                        <a:rPr lang="en-US" sz="800">
                          <a:effectLst/>
                        </a:rPr>
                        <a:t>Epistakse</a:t>
                      </a:r>
                      <a:r>
                        <a:rPr lang="en-US" sz="800" spc="-10">
                          <a:effectLst/>
                        </a:rPr>
                        <a:t> </a:t>
                      </a:r>
                      <a:r>
                        <a:rPr lang="en-US" sz="800">
                          <a:effectLst/>
                        </a:rPr>
                        <a:t>11,25%(9),</a:t>
                      </a:r>
                      <a:endParaRPr lang="sr-Latn-RS" sz="900">
                        <a:effectLst/>
                      </a:endParaRPr>
                    </a:p>
                    <a:p>
                      <a:pPr marL="88900" marR="81915" algn="ctr">
                        <a:spcBef>
                          <a:spcPts val="0"/>
                        </a:spcBef>
                        <a:spcAft>
                          <a:spcPts val="0"/>
                        </a:spcAft>
                      </a:pPr>
                      <a:r>
                        <a:rPr lang="en-US" sz="800">
                          <a:effectLst/>
                        </a:rPr>
                        <a:t>posekotine</a:t>
                      </a:r>
                      <a:r>
                        <a:rPr lang="en-US" sz="800" spc="-10">
                          <a:effectLst/>
                        </a:rPr>
                        <a:t> </a:t>
                      </a:r>
                      <a:r>
                        <a:rPr lang="en-US" sz="800">
                          <a:effectLst/>
                        </a:rPr>
                        <a:t>11,25%(9),</a:t>
                      </a:r>
                      <a:endParaRPr lang="sr-Latn-RS" sz="900">
                        <a:effectLst/>
                      </a:endParaRPr>
                    </a:p>
                    <a:p>
                      <a:pPr marL="88900" marR="51435" algn="ctr">
                        <a:lnSpc>
                          <a:spcPts val="1150"/>
                        </a:lnSpc>
                        <a:spcBef>
                          <a:spcPts val="5"/>
                        </a:spcBef>
                        <a:spcAft>
                          <a:spcPts val="0"/>
                        </a:spcAft>
                      </a:pPr>
                      <a:r>
                        <a:rPr lang="en-US" sz="800">
                          <a:effectLst/>
                        </a:rPr>
                        <a:t>potres</a:t>
                      </a:r>
                      <a:r>
                        <a:rPr lang="en-US" sz="800" spc="-5">
                          <a:effectLst/>
                        </a:rPr>
                        <a:t> </a:t>
                      </a:r>
                      <a:r>
                        <a:rPr lang="en-US" sz="800">
                          <a:effectLst/>
                        </a:rPr>
                        <a:t>mozga</a:t>
                      </a:r>
                      <a:r>
                        <a:rPr lang="en-US" sz="800" spc="-5">
                          <a:effectLst/>
                        </a:rPr>
                        <a:t> </a:t>
                      </a:r>
                      <a:r>
                        <a:rPr lang="en-US" sz="800">
                          <a:effectLst/>
                        </a:rPr>
                        <a:t>8,75% (7),</a:t>
                      </a:r>
                      <a:endParaRPr lang="sr-Latn-RS" sz="900">
                        <a:effectLst/>
                      </a:endParaRPr>
                    </a:p>
                    <a:p>
                      <a:pPr marL="88900" marR="82550" algn="ctr">
                        <a:spcBef>
                          <a:spcPts val="0"/>
                        </a:spcBef>
                        <a:spcAft>
                          <a:spcPts val="0"/>
                        </a:spcAft>
                      </a:pPr>
                      <a:r>
                        <a:rPr lang="en-US" sz="800">
                          <a:effectLst/>
                        </a:rPr>
                        <a:t>razderotine</a:t>
                      </a:r>
                      <a:r>
                        <a:rPr lang="en-US" sz="800" spc="-45">
                          <a:effectLst/>
                        </a:rPr>
                        <a:t> </a:t>
                      </a:r>
                      <a:r>
                        <a:rPr lang="en-US" sz="800">
                          <a:effectLst/>
                        </a:rPr>
                        <a:t>prstiju</a:t>
                      </a:r>
                      <a:r>
                        <a:rPr lang="en-US" sz="800" spc="-35">
                          <a:effectLst/>
                        </a:rPr>
                        <a:t> </a:t>
                      </a:r>
                      <a:r>
                        <a:rPr lang="en-US" sz="800">
                          <a:effectLst/>
                        </a:rPr>
                        <a:t>6,25%(5),</a:t>
                      </a:r>
                      <a:r>
                        <a:rPr lang="en-US" sz="800" spc="-235">
                          <a:effectLst/>
                        </a:rPr>
                        <a:t> </a:t>
                      </a:r>
                      <a:r>
                        <a:rPr lang="en-US" sz="800">
                          <a:effectLst/>
                        </a:rPr>
                        <a:t>uganuće skočnog zgloba</a:t>
                      </a:r>
                      <a:r>
                        <a:rPr lang="en-US" sz="800" spc="5">
                          <a:effectLst/>
                        </a:rPr>
                        <a:t> </a:t>
                      </a:r>
                      <a:r>
                        <a:rPr lang="en-US" sz="800">
                          <a:effectLst/>
                        </a:rPr>
                        <a:t>5%(4)</a:t>
                      </a:r>
                      <a:endParaRPr lang="sr-Latn-R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117475" marR="109220" algn="ctr">
                        <a:spcBef>
                          <a:spcPts val="0"/>
                        </a:spcBef>
                        <a:spcAft>
                          <a:spcPts val="0"/>
                        </a:spcAft>
                      </a:pPr>
                      <a:r>
                        <a:rPr lang="en-US" sz="800">
                          <a:effectLst/>
                        </a:rPr>
                        <a:t>35% (28)</a:t>
                      </a:r>
                      <a:r>
                        <a:rPr lang="en-US" sz="800" spc="5">
                          <a:effectLst/>
                        </a:rPr>
                        <a:t> </a:t>
                      </a:r>
                      <a:r>
                        <a:rPr lang="en-US" sz="800">
                          <a:effectLst/>
                        </a:rPr>
                        <a:t>povreda sa</a:t>
                      </a:r>
                      <a:r>
                        <a:rPr lang="en-US" sz="800" spc="-235">
                          <a:effectLst/>
                        </a:rPr>
                        <a:t> </a:t>
                      </a:r>
                      <a:r>
                        <a:rPr lang="en-US" sz="800">
                          <a:effectLst/>
                        </a:rPr>
                        <a:t>nemogućnošću</a:t>
                      </a:r>
                      <a:r>
                        <a:rPr lang="en-US" sz="800" spc="5">
                          <a:effectLst/>
                        </a:rPr>
                        <a:t> </a:t>
                      </a:r>
                      <a:r>
                        <a:rPr lang="en-US" sz="800">
                          <a:effectLst/>
                        </a:rPr>
                        <a:t>nastavka</a:t>
                      </a:r>
                      <a:endParaRPr lang="sr-Latn-R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165735" marR="155575" indent="-635" algn="ctr">
                        <a:spcBef>
                          <a:spcPts val="0"/>
                        </a:spcBef>
                        <a:spcAft>
                          <a:spcPts val="0"/>
                        </a:spcAft>
                      </a:pPr>
                      <a:r>
                        <a:rPr lang="en-US" sz="800">
                          <a:effectLst/>
                        </a:rPr>
                        <a:t>Direktnim</a:t>
                      </a:r>
                      <a:r>
                        <a:rPr lang="en-US" sz="800" spc="5">
                          <a:effectLst/>
                        </a:rPr>
                        <a:t> </a:t>
                      </a:r>
                      <a:r>
                        <a:rPr lang="en-US" sz="800">
                          <a:effectLst/>
                        </a:rPr>
                        <a:t>udarom u</a:t>
                      </a:r>
                      <a:r>
                        <a:rPr lang="en-US" sz="800" spc="5">
                          <a:effectLst/>
                        </a:rPr>
                        <a:t> </a:t>
                      </a:r>
                      <a:r>
                        <a:rPr lang="en-US" sz="800">
                          <a:effectLst/>
                        </a:rPr>
                        <a:t>povređeno</a:t>
                      </a:r>
                      <a:r>
                        <a:rPr lang="en-US" sz="800" spc="5">
                          <a:effectLst/>
                        </a:rPr>
                        <a:t> </a:t>
                      </a:r>
                      <a:r>
                        <a:rPr lang="en-US" sz="800">
                          <a:effectLst/>
                        </a:rPr>
                        <a:t>mesto,</a:t>
                      </a:r>
                      <a:r>
                        <a:rPr lang="en-US" sz="800" spc="5">
                          <a:effectLst/>
                        </a:rPr>
                        <a:t> </a:t>
                      </a:r>
                      <a:r>
                        <a:rPr lang="en-US" sz="800">
                          <a:effectLst/>
                        </a:rPr>
                        <a:t>samostalnim</a:t>
                      </a:r>
                      <a:r>
                        <a:rPr lang="en-US" sz="800" spc="-240">
                          <a:effectLst/>
                        </a:rPr>
                        <a:t> </a:t>
                      </a:r>
                      <a:r>
                        <a:rPr lang="en-US" sz="800">
                          <a:effectLst/>
                        </a:rPr>
                        <a:t>uganućem</a:t>
                      </a:r>
                      <a:endParaRPr lang="sr-Latn-R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1251837044"/>
                  </a:ext>
                </a:extLst>
              </a:tr>
              <a:tr h="1187200">
                <a:tc>
                  <a:txBody>
                    <a:bodyPr/>
                    <a:lstStyle/>
                    <a:p>
                      <a:pPr marL="67945" marR="71120" algn="l">
                        <a:spcBef>
                          <a:spcPts val="0"/>
                        </a:spcBef>
                        <a:spcAft>
                          <a:spcPts val="0"/>
                        </a:spcAft>
                      </a:pPr>
                      <a:r>
                        <a:rPr lang="en-US" sz="800">
                          <a:effectLst/>
                        </a:rPr>
                        <a:t>J Macan, D</a:t>
                      </a:r>
                      <a:r>
                        <a:rPr lang="en-US" sz="800" spc="5">
                          <a:effectLst/>
                        </a:rPr>
                        <a:t> </a:t>
                      </a:r>
                      <a:r>
                        <a:rPr lang="en-US" sz="800">
                          <a:effectLst/>
                        </a:rPr>
                        <a:t>Bundalo-Vrbanac,</a:t>
                      </a:r>
                      <a:r>
                        <a:rPr lang="en-US" sz="800" spc="-235">
                          <a:effectLst/>
                        </a:rPr>
                        <a:t> </a:t>
                      </a:r>
                      <a:r>
                        <a:rPr lang="en-US" sz="800">
                          <a:effectLst/>
                        </a:rPr>
                        <a:t>G</a:t>
                      </a:r>
                      <a:r>
                        <a:rPr lang="en-US" sz="800" spc="-5">
                          <a:effectLst/>
                        </a:rPr>
                        <a:t> </a:t>
                      </a:r>
                      <a:r>
                        <a:rPr lang="en-US" sz="800">
                          <a:effectLst/>
                        </a:rPr>
                        <a:t>Romić</a:t>
                      </a:r>
                      <a:r>
                        <a:rPr lang="en-US" sz="800" spc="-10">
                          <a:effectLst/>
                        </a:rPr>
                        <a:t> </a:t>
                      </a:r>
                      <a:r>
                        <a:rPr lang="en-US" sz="800">
                          <a:effectLst/>
                        </a:rPr>
                        <a:t>2006</a:t>
                      </a:r>
                      <a:endParaRPr lang="sr-Latn-R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0" marR="0" algn="l">
                        <a:spcBef>
                          <a:spcPts val="0"/>
                        </a:spcBef>
                        <a:spcAft>
                          <a:spcPts val="0"/>
                        </a:spcAft>
                      </a:pPr>
                      <a:r>
                        <a:rPr lang="en-US" sz="800">
                          <a:effectLst/>
                        </a:rPr>
                        <a:t> </a:t>
                      </a:r>
                      <a:endParaRPr lang="sr-Latn-R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287020" marR="278765" algn="ctr">
                        <a:spcBef>
                          <a:spcPts val="0"/>
                        </a:spcBef>
                        <a:spcAft>
                          <a:spcPts val="0"/>
                        </a:spcAft>
                      </a:pPr>
                      <a:r>
                        <a:rPr lang="en-US" sz="800">
                          <a:effectLst/>
                        </a:rPr>
                        <a:t>Kontuzije, laceracije,</a:t>
                      </a:r>
                      <a:r>
                        <a:rPr lang="en-US" sz="800" spc="-235">
                          <a:effectLst/>
                        </a:rPr>
                        <a:t> </a:t>
                      </a:r>
                      <a:r>
                        <a:rPr lang="en-US" sz="800">
                          <a:effectLst/>
                        </a:rPr>
                        <a:t>oguljenja,</a:t>
                      </a:r>
                      <a:r>
                        <a:rPr lang="en-US" sz="800" spc="-5">
                          <a:effectLst/>
                        </a:rPr>
                        <a:t> </a:t>
                      </a:r>
                      <a:r>
                        <a:rPr lang="en-US" sz="800">
                          <a:effectLst/>
                        </a:rPr>
                        <a:t>istegnuća,</a:t>
                      </a:r>
                      <a:endParaRPr lang="sr-Latn-RS" sz="900">
                        <a:effectLst/>
                      </a:endParaRPr>
                    </a:p>
                    <a:p>
                      <a:pPr marL="88900" marR="81915" algn="ctr">
                        <a:spcBef>
                          <a:spcPts val="0"/>
                        </a:spcBef>
                        <a:spcAft>
                          <a:spcPts val="0"/>
                        </a:spcAft>
                      </a:pPr>
                      <a:r>
                        <a:rPr lang="en-US" sz="800">
                          <a:effectLst/>
                        </a:rPr>
                        <a:t>iščašenja, krvarenje iz nosa,</a:t>
                      </a:r>
                      <a:r>
                        <a:rPr lang="en-US" sz="800" spc="-235">
                          <a:effectLst/>
                        </a:rPr>
                        <a:t> </a:t>
                      </a:r>
                      <a:r>
                        <a:rPr lang="en-US" sz="800">
                          <a:effectLst/>
                        </a:rPr>
                        <a:t>hematomi</a:t>
                      </a:r>
                      <a:endParaRPr lang="sr-Latn-R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71755" marR="63500" indent="-1270" algn="ctr">
                        <a:spcBef>
                          <a:spcPts val="0"/>
                        </a:spcBef>
                        <a:spcAft>
                          <a:spcPts val="0"/>
                        </a:spcAft>
                      </a:pPr>
                      <a:r>
                        <a:rPr lang="en-US" sz="800">
                          <a:effectLst/>
                        </a:rPr>
                        <a:t>Većina povreda</a:t>
                      </a:r>
                      <a:r>
                        <a:rPr lang="en-US" sz="800" spc="5">
                          <a:effectLst/>
                        </a:rPr>
                        <a:t> </a:t>
                      </a:r>
                      <a:r>
                        <a:rPr lang="en-US" sz="800">
                          <a:effectLst/>
                        </a:rPr>
                        <a:t>spadaju u lakše,</a:t>
                      </a:r>
                      <a:r>
                        <a:rPr lang="en-US" sz="800" spc="5">
                          <a:effectLst/>
                        </a:rPr>
                        <a:t> </a:t>
                      </a:r>
                      <a:r>
                        <a:rPr lang="en-US" sz="800">
                          <a:effectLst/>
                        </a:rPr>
                        <a:t>umerene</a:t>
                      </a:r>
                      <a:r>
                        <a:rPr lang="en-US" sz="800" spc="-25">
                          <a:effectLst/>
                        </a:rPr>
                        <a:t> </a:t>
                      </a:r>
                      <a:r>
                        <a:rPr lang="en-US" sz="800">
                          <a:effectLst/>
                        </a:rPr>
                        <a:t>2,4%</a:t>
                      </a:r>
                      <a:r>
                        <a:rPr lang="en-US" sz="800" spc="-30">
                          <a:effectLst/>
                        </a:rPr>
                        <a:t> </a:t>
                      </a:r>
                      <a:r>
                        <a:rPr lang="en-US" sz="800">
                          <a:effectLst/>
                        </a:rPr>
                        <a:t>(1997)</a:t>
                      </a:r>
                      <a:r>
                        <a:rPr lang="en-US" sz="800" spc="-25">
                          <a:effectLst/>
                        </a:rPr>
                        <a:t> </a:t>
                      </a:r>
                      <a:r>
                        <a:rPr lang="en-US" sz="800">
                          <a:effectLst/>
                        </a:rPr>
                        <a:t>i</a:t>
                      </a:r>
                      <a:endParaRPr lang="sr-Latn-RS" sz="900">
                        <a:effectLst/>
                      </a:endParaRPr>
                    </a:p>
                    <a:p>
                      <a:pPr marL="116205" marR="109220" algn="ctr">
                        <a:lnSpc>
                          <a:spcPts val="1150"/>
                        </a:lnSpc>
                        <a:spcBef>
                          <a:spcPts val="0"/>
                        </a:spcBef>
                        <a:spcAft>
                          <a:spcPts val="0"/>
                        </a:spcAft>
                      </a:pPr>
                      <a:r>
                        <a:rPr lang="en-US" sz="800">
                          <a:effectLst/>
                        </a:rPr>
                        <a:t>0,8%</a:t>
                      </a:r>
                      <a:r>
                        <a:rPr lang="en-US" sz="800" spc="-5">
                          <a:effectLst/>
                        </a:rPr>
                        <a:t> </a:t>
                      </a:r>
                      <a:r>
                        <a:rPr lang="en-US" sz="800">
                          <a:effectLst/>
                        </a:rPr>
                        <a:t>(2002).</a:t>
                      </a:r>
                      <a:endParaRPr lang="sr-Latn-RS" sz="900">
                        <a:effectLst/>
                      </a:endParaRPr>
                    </a:p>
                    <a:p>
                      <a:pPr marL="114935" marR="109220" algn="ctr">
                        <a:lnSpc>
                          <a:spcPts val="1150"/>
                        </a:lnSpc>
                        <a:spcBef>
                          <a:spcPts val="0"/>
                        </a:spcBef>
                        <a:spcAft>
                          <a:spcPts val="0"/>
                        </a:spcAft>
                      </a:pPr>
                      <a:r>
                        <a:rPr lang="en-US" sz="800">
                          <a:effectLst/>
                        </a:rPr>
                        <a:t>Teže</a:t>
                      </a:r>
                      <a:r>
                        <a:rPr lang="en-US" sz="800" spc="-5">
                          <a:effectLst/>
                        </a:rPr>
                        <a:t> </a:t>
                      </a:r>
                      <a:r>
                        <a:rPr lang="en-US" sz="800">
                          <a:effectLst/>
                        </a:rPr>
                        <a:t>1997</a:t>
                      </a:r>
                      <a:r>
                        <a:rPr lang="en-US" sz="800" spc="-5">
                          <a:effectLst/>
                        </a:rPr>
                        <a:t> </a:t>
                      </a:r>
                      <a:r>
                        <a:rPr lang="en-US" sz="800">
                          <a:effectLst/>
                        </a:rPr>
                        <a:t>(nema),</a:t>
                      </a:r>
                      <a:endParaRPr lang="sr-Latn-RS" sz="900">
                        <a:effectLst/>
                      </a:endParaRPr>
                    </a:p>
                    <a:p>
                      <a:pPr marL="116205" marR="109220" algn="ctr">
                        <a:spcBef>
                          <a:spcPts val="0"/>
                        </a:spcBef>
                        <a:spcAft>
                          <a:spcPts val="0"/>
                        </a:spcAft>
                      </a:pPr>
                      <a:r>
                        <a:rPr lang="en-US" sz="800">
                          <a:effectLst/>
                        </a:rPr>
                        <a:t>2002.</a:t>
                      </a:r>
                      <a:r>
                        <a:rPr lang="en-US" sz="800" spc="-5">
                          <a:effectLst/>
                        </a:rPr>
                        <a:t> </a:t>
                      </a:r>
                      <a:r>
                        <a:rPr lang="en-US" sz="800">
                          <a:effectLst/>
                        </a:rPr>
                        <a:t>(jedna)</a:t>
                      </a:r>
                      <a:endParaRPr lang="sr-Latn-R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0" marR="0" algn="l">
                        <a:spcBef>
                          <a:spcPts val="0"/>
                        </a:spcBef>
                        <a:spcAft>
                          <a:spcPts val="0"/>
                        </a:spcAft>
                      </a:pPr>
                      <a:r>
                        <a:rPr lang="en-US" sz="800">
                          <a:effectLst/>
                        </a:rPr>
                        <a:t> </a:t>
                      </a:r>
                      <a:endParaRPr lang="sr-Latn-R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2657817701"/>
                  </a:ext>
                </a:extLst>
              </a:tr>
              <a:tr h="1087591">
                <a:tc>
                  <a:txBody>
                    <a:bodyPr/>
                    <a:lstStyle/>
                    <a:p>
                      <a:pPr marL="67945" marR="0" algn="l">
                        <a:spcBef>
                          <a:spcPts val="0"/>
                        </a:spcBef>
                        <a:spcAft>
                          <a:spcPts val="0"/>
                        </a:spcAft>
                      </a:pPr>
                      <a:r>
                        <a:rPr lang="en-US" sz="800">
                          <a:effectLst/>
                        </a:rPr>
                        <a:t>Merrilee N.</a:t>
                      </a:r>
                      <a:r>
                        <a:rPr lang="en-US" sz="800" spc="5">
                          <a:effectLst/>
                        </a:rPr>
                        <a:t> </a:t>
                      </a:r>
                      <a:r>
                        <a:rPr lang="en-US" sz="800" spc="-5">
                          <a:effectLst/>
                        </a:rPr>
                        <a:t>Zetaruk,</a:t>
                      </a:r>
                      <a:r>
                        <a:rPr lang="en-US" sz="800" spc="-45">
                          <a:effectLst/>
                        </a:rPr>
                        <a:t> </a:t>
                      </a:r>
                      <a:r>
                        <a:rPr lang="en-US" sz="800">
                          <a:effectLst/>
                        </a:rPr>
                        <a:t>Mariona</a:t>
                      </a:r>
                      <a:endParaRPr lang="sr-Latn-RS" sz="900">
                        <a:effectLst/>
                      </a:endParaRPr>
                    </a:p>
                    <a:p>
                      <a:pPr marL="67945" marR="0" algn="l">
                        <a:spcBef>
                          <a:spcPts val="0"/>
                        </a:spcBef>
                        <a:spcAft>
                          <a:spcPts val="0"/>
                        </a:spcAft>
                      </a:pPr>
                      <a:r>
                        <a:rPr lang="en-US" sz="800">
                          <a:effectLst/>
                        </a:rPr>
                        <a:t>A. Violan, David</a:t>
                      </a:r>
                      <a:r>
                        <a:rPr lang="en-US" sz="800" spc="5">
                          <a:effectLst/>
                        </a:rPr>
                        <a:t> </a:t>
                      </a:r>
                      <a:r>
                        <a:rPr lang="en-US" sz="800" spc="-5">
                          <a:effectLst/>
                        </a:rPr>
                        <a:t>Zurakowski,</a:t>
                      </a:r>
                      <a:r>
                        <a:rPr lang="en-US" sz="800" spc="-25">
                          <a:effectLst/>
                        </a:rPr>
                        <a:t> </a:t>
                      </a:r>
                      <a:r>
                        <a:rPr lang="en-US" sz="800">
                          <a:effectLst/>
                        </a:rPr>
                        <a:t>Lyle</a:t>
                      </a:r>
                      <a:endParaRPr lang="sr-Latn-RS" sz="900">
                        <a:effectLst/>
                      </a:endParaRPr>
                    </a:p>
                    <a:p>
                      <a:pPr marL="67945" marR="0" algn="l">
                        <a:lnSpc>
                          <a:spcPts val="1150"/>
                        </a:lnSpc>
                        <a:spcBef>
                          <a:spcPts val="0"/>
                        </a:spcBef>
                        <a:spcAft>
                          <a:spcPts val="0"/>
                        </a:spcAft>
                      </a:pPr>
                      <a:r>
                        <a:rPr lang="en-US" sz="800">
                          <a:effectLst/>
                        </a:rPr>
                        <a:t>J.</a:t>
                      </a:r>
                      <a:r>
                        <a:rPr lang="en-US" sz="800" spc="-5">
                          <a:effectLst/>
                        </a:rPr>
                        <a:t> </a:t>
                      </a:r>
                      <a:r>
                        <a:rPr lang="en-US" sz="800">
                          <a:effectLst/>
                        </a:rPr>
                        <a:t>Micheli</a:t>
                      </a:r>
                      <a:r>
                        <a:rPr lang="en-US" sz="800" spc="-10">
                          <a:effectLst/>
                        </a:rPr>
                        <a:t> </a:t>
                      </a:r>
                      <a:r>
                        <a:rPr lang="en-US" sz="800">
                          <a:effectLst/>
                        </a:rPr>
                        <a:t>2000</a:t>
                      </a:r>
                      <a:endParaRPr lang="sr-Latn-R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118110" marR="110490" indent="-635" algn="ctr">
                        <a:spcBef>
                          <a:spcPts val="0"/>
                        </a:spcBef>
                        <a:spcAft>
                          <a:spcPts val="0"/>
                        </a:spcAft>
                      </a:pPr>
                      <a:r>
                        <a:rPr lang="en-US" sz="800">
                          <a:effectLst/>
                        </a:rPr>
                        <a:t>Većina je</a:t>
                      </a:r>
                      <a:r>
                        <a:rPr lang="en-US" sz="800" spc="5">
                          <a:effectLst/>
                        </a:rPr>
                        <a:t> </a:t>
                      </a:r>
                      <a:r>
                        <a:rPr lang="en-US" sz="800">
                          <a:effectLst/>
                        </a:rPr>
                        <a:t>lokalizovana u</a:t>
                      </a:r>
                      <a:r>
                        <a:rPr lang="en-US" sz="800" spc="5">
                          <a:effectLst/>
                        </a:rPr>
                        <a:t> </a:t>
                      </a:r>
                      <a:r>
                        <a:rPr lang="en-US" sz="800">
                          <a:effectLst/>
                        </a:rPr>
                        <a:t>predelu</a:t>
                      </a:r>
                      <a:r>
                        <a:rPr lang="en-US" sz="800" spc="5">
                          <a:effectLst/>
                        </a:rPr>
                        <a:t> </a:t>
                      </a:r>
                      <a:r>
                        <a:rPr lang="en-US" sz="800">
                          <a:effectLst/>
                        </a:rPr>
                        <a:t>ekstremiteta,</a:t>
                      </a:r>
                      <a:r>
                        <a:rPr lang="en-US" sz="800" spc="5">
                          <a:effectLst/>
                        </a:rPr>
                        <a:t> </a:t>
                      </a:r>
                      <a:r>
                        <a:rPr lang="en-US" sz="800">
                          <a:effectLst/>
                        </a:rPr>
                        <a:t>nekoliko na trupu i</a:t>
                      </a:r>
                      <a:r>
                        <a:rPr lang="en-US" sz="800" spc="-235">
                          <a:effectLst/>
                        </a:rPr>
                        <a:t> </a:t>
                      </a:r>
                      <a:r>
                        <a:rPr lang="en-US" sz="800">
                          <a:effectLst/>
                        </a:rPr>
                        <a:t>jedna</a:t>
                      </a:r>
                      <a:r>
                        <a:rPr lang="en-US" sz="800" spc="-5">
                          <a:effectLst/>
                        </a:rPr>
                        <a:t> </a:t>
                      </a:r>
                      <a:r>
                        <a:rPr lang="en-US" sz="800">
                          <a:effectLst/>
                        </a:rPr>
                        <a:t>na licu</a:t>
                      </a:r>
                      <a:endParaRPr lang="sr-Latn-R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0" marR="0" algn="l">
                        <a:spcBef>
                          <a:spcPts val="0"/>
                        </a:spcBef>
                        <a:spcAft>
                          <a:spcPts val="0"/>
                        </a:spcAft>
                      </a:pPr>
                      <a:r>
                        <a:rPr lang="en-US" sz="800">
                          <a:effectLst/>
                        </a:rPr>
                        <a:t> </a:t>
                      </a:r>
                      <a:endParaRPr lang="sr-Latn-R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0" marR="0" algn="l">
                        <a:spcBef>
                          <a:spcPts val="0"/>
                        </a:spcBef>
                        <a:spcAft>
                          <a:spcPts val="0"/>
                        </a:spcAft>
                      </a:pPr>
                      <a:r>
                        <a:rPr lang="en-US" sz="800">
                          <a:effectLst/>
                        </a:rPr>
                        <a:t> </a:t>
                      </a:r>
                      <a:endParaRPr lang="sr-Latn-R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0" marR="0" algn="l">
                        <a:spcBef>
                          <a:spcPts val="0"/>
                        </a:spcBef>
                        <a:spcAft>
                          <a:spcPts val="0"/>
                        </a:spcAft>
                      </a:pPr>
                      <a:r>
                        <a:rPr lang="en-US" sz="800">
                          <a:effectLst/>
                        </a:rPr>
                        <a:t> </a:t>
                      </a:r>
                      <a:endParaRPr lang="sr-Latn-R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161889326"/>
                  </a:ext>
                </a:extLst>
              </a:tr>
              <a:tr h="1307470">
                <a:tc>
                  <a:txBody>
                    <a:bodyPr/>
                    <a:lstStyle/>
                    <a:p>
                      <a:pPr marL="67945" marR="245110" algn="l">
                        <a:spcBef>
                          <a:spcPts val="0"/>
                        </a:spcBef>
                        <a:spcAft>
                          <a:spcPts val="0"/>
                        </a:spcAft>
                      </a:pPr>
                      <a:r>
                        <a:rPr lang="en-US" sz="800">
                          <a:effectLst/>
                        </a:rPr>
                        <a:t>F. Halabchi, V.</a:t>
                      </a:r>
                      <a:r>
                        <a:rPr lang="en-US" sz="800" spc="-235">
                          <a:effectLst/>
                        </a:rPr>
                        <a:t> </a:t>
                      </a:r>
                      <a:r>
                        <a:rPr lang="en-US" sz="800">
                          <a:effectLst/>
                        </a:rPr>
                        <a:t>Ziaee and S.</a:t>
                      </a:r>
                      <a:r>
                        <a:rPr lang="en-US" sz="800" spc="5">
                          <a:effectLst/>
                        </a:rPr>
                        <a:t> </a:t>
                      </a:r>
                      <a:r>
                        <a:rPr lang="en-US" sz="800">
                          <a:effectLst/>
                        </a:rPr>
                        <a:t>Lotfian 2007</a:t>
                      </a:r>
                      <a:endParaRPr lang="sr-Latn-R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74295" marR="66675" algn="ctr">
                        <a:spcBef>
                          <a:spcPts val="0"/>
                        </a:spcBef>
                        <a:spcAft>
                          <a:spcPts val="0"/>
                        </a:spcAft>
                      </a:pPr>
                      <a:r>
                        <a:rPr lang="en-US" sz="800">
                          <a:effectLst/>
                        </a:rPr>
                        <a:t>Glava i vrat 55,4%,</a:t>
                      </a:r>
                      <a:r>
                        <a:rPr lang="en-US" sz="800" spc="-235">
                          <a:effectLst/>
                        </a:rPr>
                        <a:t> </a:t>
                      </a:r>
                      <a:r>
                        <a:rPr lang="en-US" sz="800">
                          <a:effectLst/>
                        </a:rPr>
                        <a:t>donji ekstremiteti</a:t>
                      </a:r>
                      <a:r>
                        <a:rPr lang="en-US" sz="800" spc="5">
                          <a:effectLst/>
                        </a:rPr>
                        <a:t> </a:t>
                      </a:r>
                      <a:r>
                        <a:rPr lang="en-US" sz="800">
                          <a:effectLst/>
                        </a:rPr>
                        <a:t>21%,</a:t>
                      </a:r>
                      <a:r>
                        <a:rPr lang="en-US" sz="800" spc="-5">
                          <a:effectLst/>
                        </a:rPr>
                        <a:t> </a:t>
                      </a:r>
                      <a:r>
                        <a:rPr lang="en-US" sz="800">
                          <a:effectLst/>
                        </a:rPr>
                        <a:t>gornji</a:t>
                      </a:r>
                      <a:endParaRPr lang="sr-Latn-RS" sz="900">
                        <a:effectLst/>
                      </a:endParaRPr>
                    </a:p>
                    <a:p>
                      <a:pPr marL="74295" marR="67945" algn="ctr">
                        <a:spcBef>
                          <a:spcPts val="0"/>
                        </a:spcBef>
                        <a:spcAft>
                          <a:spcPts val="0"/>
                        </a:spcAft>
                      </a:pPr>
                      <a:r>
                        <a:rPr lang="en-US" sz="800">
                          <a:effectLst/>
                        </a:rPr>
                        <a:t>ekstremiteti 12,9%</a:t>
                      </a:r>
                      <a:r>
                        <a:rPr lang="en-US" sz="800" spc="-5">
                          <a:effectLst/>
                        </a:rPr>
                        <a:t> </a:t>
                      </a:r>
                      <a:r>
                        <a:rPr lang="en-US" sz="800">
                          <a:effectLst/>
                        </a:rPr>
                        <a:t>i</a:t>
                      </a:r>
                      <a:endParaRPr lang="sr-Latn-RS" sz="900">
                        <a:effectLst/>
                      </a:endParaRPr>
                    </a:p>
                    <a:p>
                      <a:pPr marL="74295" marR="67945" algn="ctr">
                        <a:spcBef>
                          <a:spcPts val="0"/>
                        </a:spcBef>
                        <a:spcAft>
                          <a:spcPts val="0"/>
                        </a:spcAft>
                      </a:pPr>
                      <a:r>
                        <a:rPr lang="en-US" sz="800">
                          <a:effectLst/>
                        </a:rPr>
                        <a:t>telo 10,8%</a:t>
                      </a:r>
                      <a:endParaRPr lang="sr-Latn-R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71120" marR="65405" indent="635" algn="ctr">
                        <a:spcBef>
                          <a:spcPts val="0"/>
                        </a:spcBef>
                        <a:spcAft>
                          <a:spcPts val="0"/>
                        </a:spcAft>
                      </a:pPr>
                      <a:r>
                        <a:rPr lang="en-US" sz="800">
                          <a:effectLst/>
                        </a:rPr>
                        <a:t>Kontuzije i istegnuća 43,6%,</a:t>
                      </a:r>
                      <a:r>
                        <a:rPr lang="en-US" sz="800" spc="5">
                          <a:effectLst/>
                        </a:rPr>
                        <a:t> </a:t>
                      </a:r>
                      <a:r>
                        <a:rPr lang="en-US" sz="800">
                          <a:effectLst/>
                        </a:rPr>
                        <a:t>hematomi i epistakse 26,3%,</a:t>
                      </a:r>
                      <a:r>
                        <a:rPr lang="en-US" sz="800" spc="5">
                          <a:effectLst/>
                        </a:rPr>
                        <a:t> </a:t>
                      </a:r>
                      <a:r>
                        <a:rPr lang="en-US" sz="800">
                          <a:effectLst/>
                        </a:rPr>
                        <a:t>laceracije i abrazije 15,1%,</a:t>
                      </a:r>
                      <a:r>
                        <a:rPr lang="en-US" sz="800" spc="5">
                          <a:effectLst/>
                        </a:rPr>
                        <a:t> </a:t>
                      </a:r>
                      <a:r>
                        <a:rPr lang="en-US" sz="800">
                          <a:effectLst/>
                        </a:rPr>
                        <a:t>potres mozga 13,7%, povrede</a:t>
                      </a:r>
                      <a:r>
                        <a:rPr lang="en-US" sz="800" spc="-240">
                          <a:effectLst/>
                        </a:rPr>
                        <a:t> </a:t>
                      </a:r>
                      <a:r>
                        <a:rPr lang="en-US" sz="800">
                          <a:effectLst/>
                        </a:rPr>
                        <a:t>zuba, frakture i luksacije po</a:t>
                      </a:r>
                      <a:r>
                        <a:rPr lang="en-US" sz="800" spc="5">
                          <a:effectLst/>
                        </a:rPr>
                        <a:t> </a:t>
                      </a:r>
                      <a:r>
                        <a:rPr lang="en-US" sz="800">
                          <a:effectLst/>
                        </a:rPr>
                        <a:t>1,6%</a:t>
                      </a:r>
                      <a:endParaRPr lang="sr-Latn-R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117475" marR="109220" algn="ctr">
                        <a:spcBef>
                          <a:spcPts val="0"/>
                        </a:spcBef>
                        <a:spcAft>
                          <a:spcPts val="0"/>
                        </a:spcAft>
                      </a:pPr>
                      <a:r>
                        <a:rPr lang="en-US" sz="800">
                          <a:effectLst/>
                        </a:rPr>
                        <a:t>Prvi stepen (lakše)</a:t>
                      </a:r>
                      <a:r>
                        <a:rPr lang="en-US" sz="800" spc="-235">
                          <a:effectLst/>
                        </a:rPr>
                        <a:t> </a:t>
                      </a:r>
                      <a:r>
                        <a:rPr lang="en-US" sz="800">
                          <a:effectLst/>
                        </a:rPr>
                        <a:t>80,1%,</a:t>
                      </a:r>
                      <a:endParaRPr lang="sr-Latn-RS" sz="900">
                        <a:effectLst/>
                      </a:endParaRPr>
                    </a:p>
                    <a:p>
                      <a:pPr marL="116840" marR="109220" algn="ctr">
                        <a:spcBef>
                          <a:spcPts val="0"/>
                        </a:spcBef>
                        <a:spcAft>
                          <a:spcPts val="0"/>
                        </a:spcAft>
                      </a:pPr>
                      <a:r>
                        <a:rPr lang="en-US" sz="800">
                          <a:effectLst/>
                        </a:rPr>
                        <a:t>drugi stepen 14,5% i</a:t>
                      </a:r>
                      <a:r>
                        <a:rPr lang="en-US" sz="800" spc="-240">
                          <a:effectLst/>
                        </a:rPr>
                        <a:t> </a:t>
                      </a:r>
                      <a:r>
                        <a:rPr lang="en-US" sz="800">
                          <a:effectLst/>
                        </a:rPr>
                        <a:t>treći stepen (teže)</a:t>
                      </a:r>
                      <a:r>
                        <a:rPr lang="en-US" sz="800" spc="5">
                          <a:effectLst/>
                        </a:rPr>
                        <a:t> </a:t>
                      </a:r>
                      <a:r>
                        <a:rPr lang="en-US" sz="800">
                          <a:effectLst/>
                        </a:rPr>
                        <a:t>5,4%</a:t>
                      </a:r>
                      <a:endParaRPr lang="sr-Latn-R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167640" marR="92075" indent="-60960" algn="l">
                        <a:spcBef>
                          <a:spcPts val="0"/>
                        </a:spcBef>
                        <a:spcAft>
                          <a:spcPts val="0"/>
                        </a:spcAft>
                      </a:pPr>
                      <a:r>
                        <a:rPr lang="en-US" sz="800" spc="-5" dirty="0" err="1">
                          <a:effectLst/>
                        </a:rPr>
                        <a:t>Udarci</a:t>
                      </a:r>
                      <a:r>
                        <a:rPr lang="en-US" sz="800" spc="-5" dirty="0">
                          <a:effectLst/>
                        </a:rPr>
                        <a:t> </a:t>
                      </a:r>
                      <a:r>
                        <a:rPr lang="en-US" sz="800" dirty="0" err="1">
                          <a:effectLst/>
                        </a:rPr>
                        <a:t>rukama</a:t>
                      </a:r>
                      <a:r>
                        <a:rPr lang="en-US" sz="800" spc="-235" dirty="0">
                          <a:effectLst/>
                        </a:rPr>
                        <a:t> </a:t>
                      </a:r>
                      <a:r>
                        <a:rPr lang="en-US" sz="800" dirty="0">
                          <a:effectLst/>
                        </a:rPr>
                        <a:t>(90,</a:t>
                      </a:r>
                      <a:r>
                        <a:rPr lang="en-US" sz="800" spc="-5" dirty="0">
                          <a:effectLst/>
                        </a:rPr>
                        <a:t> </a:t>
                      </a:r>
                      <a:r>
                        <a:rPr lang="en-US" sz="800" dirty="0">
                          <a:effectLst/>
                        </a:rPr>
                        <a:t>48,4%),</a:t>
                      </a:r>
                      <a:endParaRPr lang="sr-Latn-RS" sz="900" dirty="0">
                        <a:effectLst/>
                      </a:endParaRPr>
                    </a:p>
                    <a:p>
                      <a:pPr marL="184785" marR="95885" indent="-74930" algn="l">
                        <a:spcBef>
                          <a:spcPts val="0"/>
                        </a:spcBef>
                        <a:spcAft>
                          <a:spcPts val="0"/>
                        </a:spcAft>
                      </a:pPr>
                      <a:r>
                        <a:rPr lang="en-US" sz="800" spc="-5" dirty="0" err="1">
                          <a:effectLst/>
                        </a:rPr>
                        <a:t>udarci</a:t>
                      </a:r>
                      <a:r>
                        <a:rPr lang="en-US" sz="800" spc="-5" dirty="0">
                          <a:effectLst/>
                        </a:rPr>
                        <a:t> </a:t>
                      </a:r>
                      <a:r>
                        <a:rPr lang="en-US" sz="800" dirty="0" err="1">
                          <a:effectLst/>
                        </a:rPr>
                        <a:t>nogama</a:t>
                      </a:r>
                      <a:r>
                        <a:rPr lang="en-US" sz="800" spc="-235" dirty="0">
                          <a:effectLst/>
                        </a:rPr>
                        <a:t> </a:t>
                      </a:r>
                      <a:r>
                        <a:rPr lang="en-US" sz="800" dirty="0">
                          <a:effectLst/>
                        </a:rPr>
                        <a:t>(62,</a:t>
                      </a:r>
                      <a:r>
                        <a:rPr lang="en-US" sz="800" spc="-5" dirty="0">
                          <a:effectLst/>
                        </a:rPr>
                        <a:t> </a:t>
                      </a:r>
                      <a:r>
                        <a:rPr lang="en-US" sz="800" dirty="0">
                          <a:effectLst/>
                        </a:rPr>
                        <a:t>33,3%)</a:t>
                      </a:r>
                      <a:endParaRPr lang="sr-Latn-RS" sz="9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3201330648"/>
                  </a:ext>
                </a:extLst>
              </a:tr>
            </a:tbl>
          </a:graphicData>
        </a:graphic>
      </p:graphicFrame>
    </p:spTree>
    <p:extLst>
      <p:ext uri="{BB962C8B-B14F-4D97-AF65-F5344CB8AC3E}">
        <p14:creationId xmlns:p14="http://schemas.microsoft.com/office/powerpoint/2010/main" val="30565338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Čuvar mesta za sadržaj 2">
            <a:extLst>
              <a:ext uri="{FF2B5EF4-FFF2-40B4-BE49-F238E27FC236}">
                <a16:creationId xmlns:a16="http://schemas.microsoft.com/office/drawing/2014/main" id="{74C132B5-247E-4731-9608-27CF458B7187}"/>
              </a:ext>
            </a:extLst>
          </p:cNvPr>
          <p:cNvSpPr>
            <a:spLocks noGrp="1"/>
          </p:cNvSpPr>
          <p:nvPr>
            <p:ph idx="1"/>
          </p:nvPr>
        </p:nvSpPr>
        <p:spPr>
          <a:xfrm>
            <a:off x="284921" y="221974"/>
            <a:ext cx="11622157" cy="6414052"/>
          </a:xfrm>
        </p:spPr>
        <p:txBody>
          <a:bodyPr>
            <a:normAutofit/>
          </a:bodyPr>
          <a:lstStyle/>
          <a:p>
            <a:pPr marL="0" indent="0">
              <a:buNone/>
            </a:pPr>
            <a:r>
              <a:rPr lang="sr-Latn-RS" sz="2000" dirty="0"/>
              <a:t>     </a:t>
            </a:r>
            <a:r>
              <a:rPr lang="en-US" sz="2000" dirty="0">
                <a:solidFill>
                  <a:srgbClr val="FF0000"/>
                </a:solidFill>
              </a:rPr>
              <a:t>ZAKLJU</a:t>
            </a:r>
            <a:r>
              <a:rPr lang="sr-Latn-RS" sz="2000" dirty="0">
                <a:solidFill>
                  <a:srgbClr val="FF0000"/>
                </a:solidFill>
              </a:rPr>
              <a:t>ČAK</a:t>
            </a:r>
          </a:p>
          <a:p>
            <a:endParaRPr lang="sr-Latn-RS" sz="2000" dirty="0"/>
          </a:p>
          <a:p>
            <a:r>
              <a:rPr lang="sr-Latn-RS" sz="2000" dirty="0"/>
              <a:t>Analizom dosadašnjih istraživanja koja se odnose na sportske povrede u karateu došlo se do važnih saznanja koja u značajnoj meri mogu pomoći u formulisanju mera prevencije povreda u karateu.</a:t>
            </a:r>
            <a:endParaRPr lang="en-US" sz="2000" dirty="0"/>
          </a:p>
          <a:p>
            <a:r>
              <a:rPr lang="sr-Latn-RS" sz="2000" dirty="0"/>
              <a:t>Najveći broj studija ističe da je najčešća lokacija povreda glava, vrat i lice i to u procentima od 17% - 88,1%, što prosečno iznosi 51, 65%. Na drugom mestu po lokalizaciji povreda ističu se noge/donji ekstremiteti sa prosečnom vrednošću od 27,13% u rasponu od 6,4% - 54%. Povrede ruku dešavale su se prosečno u 17,32% slučajeva u rasponu od 3,1% - 26,5%, a povrede trupa prosečno 14,25% u rasponu od 1% - 31,25%.</a:t>
            </a:r>
            <a:endParaRPr lang="en-US" sz="2000" dirty="0"/>
          </a:p>
          <a:p>
            <a:r>
              <a:rPr lang="sr-Latn-RS" sz="2000" dirty="0"/>
              <a:t>U odnosu na vrstu povrede, većina istraživanja je na kao najčešće povrede zabeležila kontuzije. Javljale su se još sledeće povrede: </a:t>
            </a:r>
            <a:r>
              <a:rPr lang="sr-Latn-RS" sz="2000" dirty="0" err="1"/>
              <a:t>epistakse</a:t>
            </a:r>
            <a:r>
              <a:rPr lang="sr-Latn-RS" sz="2000" dirty="0"/>
              <a:t> (krvarenja iz nosa), razna krvarenja, iščašenja, uganuća, potresi mozga, prelomi, pucanja i </a:t>
            </a:r>
            <a:r>
              <a:rPr lang="sr-Latn-RS" sz="2000" dirty="0" err="1"/>
              <a:t>istegnuća</a:t>
            </a:r>
            <a:r>
              <a:rPr lang="sr-Latn-RS" sz="2000" dirty="0"/>
              <a:t> mišića i ligamenata, posekotine, </a:t>
            </a:r>
            <a:r>
              <a:rPr lang="sr-Latn-RS" sz="2000" dirty="0" err="1"/>
              <a:t>hematomi</a:t>
            </a:r>
            <a:r>
              <a:rPr lang="sr-Latn-RS" sz="2000" dirty="0"/>
              <a:t>, rane…</a:t>
            </a:r>
          </a:p>
          <a:p>
            <a:r>
              <a:rPr lang="sr-Latn-RS" sz="2000" dirty="0" err="1"/>
              <a:t>Upuštajući</a:t>
            </a:r>
            <a:r>
              <a:rPr lang="sr-Latn-RS" sz="2000" dirty="0"/>
              <a:t> se u ovu problematiku, zaključio sam da postoji veoma mali broj radova koji se odnosi na prevenciju povreda u karateu. Naročito nedostaju radovi koji pažnju posvećuju tzv. skrivenim povredama, koje nemaju vidljiv uzrok nastanka. Zato sam u teorijskom pristupu, fokusirao pažnju na pojave nekih nepravilnosti u tehnici, koje u velikoj meri mogu da generišu nastanak povreda i hroničnih oštećenja karatista, naročito u lumbalnom delu kičmenog stuba i kolena.</a:t>
            </a:r>
          </a:p>
        </p:txBody>
      </p:sp>
    </p:spTree>
    <p:extLst>
      <p:ext uri="{BB962C8B-B14F-4D97-AF65-F5344CB8AC3E}">
        <p14:creationId xmlns:p14="http://schemas.microsoft.com/office/powerpoint/2010/main" val="10158794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Čuvar mesta za sadržaj 2">
            <a:extLst>
              <a:ext uri="{FF2B5EF4-FFF2-40B4-BE49-F238E27FC236}">
                <a16:creationId xmlns:a16="http://schemas.microsoft.com/office/drawing/2014/main" id="{2FE5525F-94E4-404E-9140-BDEF45E75034}"/>
              </a:ext>
            </a:extLst>
          </p:cNvPr>
          <p:cNvSpPr>
            <a:spLocks noGrp="1"/>
          </p:cNvSpPr>
          <p:nvPr>
            <p:ph idx="1"/>
          </p:nvPr>
        </p:nvSpPr>
        <p:spPr>
          <a:xfrm>
            <a:off x="838200" y="2835965"/>
            <a:ext cx="10515600" cy="3340998"/>
          </a:xfrm>
        </p:spPr>
        <p:txBody>
          <a:bodyPr>
            <a:normAutofit/>
          </a:bodyPr>
          <a:lstStyle/>
          <a:p>
            <a:pPr algn="ctr"/>
            <a:r>
              <a:rPr lang="sr-Latn-RS" sz="5400" dirty="0">
                <a:solidFill>
                  <a:srgbClr val="FF0000"/>
                </a:solidFill>
              </a:rPr>
              <a:t>HVALA NA PAŽNJI!</a:t>
            </a:r>
          </a:p>
        </p:txBody>
      </p:sp>
    </p:spTree>
    <p:extLst>
      <p:ext uri="{BB962C8B-B14F-4D97-AF65-F5344CB8AC3E}">
        <p14:creationId xmlns:p14="http://schemas.microsoft.com/office/powerpoint/2010/main" val="29363611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scsdcsd  " title="dsfwefg"/>
          <p:cNvPicPr>
            <a:picLocks noChangeAspect="1"/>
          </p:cNvPicPr>
          <p:nvPr/>
        </p:nvPicPr>
        <p:blipFill>
          <a:blip r:embed="rId2" cstate="print">
            <a:extLst>
              <a:ext uri="{BEBA8EAE-BF5A-486C-A8C5-ECC9F3942E4B}">
                <a14:imgProps xmlns:a14="http://schemas.microsoft.com/office/drawing/2010/main">
                  <a14:imgLayer r:embed="rId3">
                    <a14:imgEffect>
                      <a14:colorTemperature colorTemp="8800"/>
                    </a14:imgEffect>
                    <a14:imgEffect>
                      <a14:saturation sat="66000"/>
                    </a14:imgEffect>
                  </a14:imgLayer>
                </a14:imgProps>
              </a:ext>
              <a:ext uri="{28A0092B-C50C-407E-A947-70E740481C1C}">
                <a14:useLocalDpi xmlns:a14="http://schemas.microsoft.com/office/drawing/2010/main" val="0"/>
              </a:ext>
            </a:extLst>
          </a:blip>
          <a:stretch>
            <a:fillRect/>
          </a:stretch>
        </p:blipFill>
        <p:spPr>
          <a:xfrm>
            <a:off x="3818530" y="0"/>
            <a:ext cx="4554940" cy="6858000"/>
          </a:xfrm>
          <a:prstGeom prst="rect">
            <a:avLst/>
          </a:prstGeom>
        </p:spPr>
      </p:pic>
      <p:sp>
        <p:nvSpPr>
          <p:cNvPr id="5" name="TextBox 4"/>
          <p:cNvSpPr txBox="1"/>
          <p:nvPr/>
        </p:nvSpPr>
        <p:spPr>
          <a:xfrm>
            <a:off x="420914" y="313004"/>
            <a:ext cx="11350171" cy="4154984"/>
          </a:xfrm>
          <a:prstGeom prst="rect">
            <a:avLst/>
          </a:prstGeom>
          <a:noFill/>
        </p:spPr>
        <p:txBody>
          <a:bodyPr wrap="square" rtlCol="0">
            <a:spAutoFit/>
          </a:bodyPr>
          <a:lstStyle/>
          <a:p>
            <a:r>
              <a:rPr lang="sr-Latn-RS" sz="2400" b="1" dirty="0">
                <a:solidFill>
                  <a:srgbClr val="C00000"/>
                </a:solidFill>
                <a:latin typeface="Times New Roman" panose="02020603050405020304" pitchFamily="18" charset="0"/>
                <a:cs typeface="Times New Roman" panose="02020603050405020304" pitchFamily="18" charset="0"/>
              </a:rPr>
              <a:t>Ovim radom I analizom istraživanja koja se odnose na sportske povrede u karateu želeo sam da dođem do važnih saznanja koja u značajnoj meri mogu pomoći u formulisanju mera prevencije povreda u karateu. Veliki broj ambicioznih trenera sve manje pažnje obraća upravo na bitne aspekte bavljenja karateom, a sve više izlaže decu prevelikim naporima u cilju što boljeg rezultata na takmičenju. Takav način rada, pri kome se skraćuje faza učenja osnovnih tehnika, a dečije telo se izlaže velikim opterećenjima u rangu seniorskih treninga, dovodi do momentalnih povreda ili formiranja </a:t>
            </a:r>
            <a:r>
              <a:rPr lang="sr-Latn-RS" sz="2400" b="1" dirty="0" err="1">
                <a:solidFill>
                  <a:srgbClr val="C00000"/>
                </a:solidFill>
                <a:latin typeface="Times New Roman" panose="02020603050405020304" pitchFamily="18" charset="0"/>
                <a:cs typeface="Times New Roman" panose="02020603050405020304" pitchFamily="18" charset="0"/>
              </a:rPr>
              <a:t>mikrotrauma</a:t>
            </a:r>
            <a:r>
              <a:rPr lang="sr-Latn-RS" sz="2400" b="1" dirty="0">
                <a:solidFill>
                  <a:srgbClr val="C00000"/>
                </a:solidFill>
                <a:latin typeface="Times New Roman" panose="02020603050405020304" pitchFamily="18" charset="0"/>
                <a:cs typeface="Times New Roman" panose="02020603050405020304" pitchFamily="18" charset="0"/>
              </a:rPr>
              <a:t> koje se talože višegodišnjim vežbanjem i na kraju rezultiraju povredom. Cilj ovog rada je da se ukaže na greške koje se javljaju u treningu I takmičenju I adekvatnim radom I treningom smanjiti povrede ili ih svesti na minimum. </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506973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scsdcsd  " title="dsfwefg"/>
          <p:cNvPicPr>
            <a:picLocks noChangeAspect="1"/>
          </p:cNvPicPr>
          <p:nvPr/>
        </p:nvPicPr>
        <p:blipFill>
          <a:blip r:embed="rId2" cstate="print">
            <a:extLst>
              <a:ext uri="{BEBA8EAE-BF5A-486C-A8C5-ECC9F3942E4B}">
                <a14:imgProps xmlns:a14="http://schemas.microsoft.com/office/drawing/2010/main">
                  <a14:imgLayer r:embed="rId3">
                    <a14:imgEffect>
                      <a14:colorTemperature colorTemp="8800"/>
                    </a14:imgEffect>
                    <a14:imgEffect>
                      <a14:saturation sat="66000"/>
                    </a14:imgEffect>
                  </a14:imgLayer>
                </a14:imgProps>
              </a:ext>
              <a:ext uri="{28A0092B-C50C-407E-A947-70E740481C1C}">
                <a14:useLocalDpi xmlns:a14="http://schemas.microsoft.com/office/drawing/2010/main" val="0"/>
              </a:ext>
            </a:extLst>
          </a:blip>
          <a:stretch>
            <a:fillRect/>
          </a:stretch>
        </p:blipFill>
        <p:spPr>
          <a:xfrm>
            <a:off x="3818530" y="0"/>
            <a:ext cx="4554940" cy="6858000"/>
          </a:xfrm>
          <a:prstGeom prst="rect">
            <a:avLst/>
          </a:prstGeom>
        </p:spPr>
      </p:pic>
      <p:sp>
        <p:nvSpPr>
          <p:cNvPr id="5" name="TextBox 4"/>
          <p:cNvSpPr txBox="1"/>
          <p:nvPr/>
        </p:nvSpPr>
        <p:spPr>
          <a:xfrm>
            <a:off x="0" y="145141"/>
            <a:ext cx="12293602" cy="6740307"/>
          </a:xfrm>
          <a:prstGeom prst="rect">
            <a:avLst/>
          </a:prstGeom>
          <a:noFill/>
        </p:spPr>
        <p:txBody>
          <a:bodyPr wrap="square" rtlCol="0">
            <a:spAutoFit/>
          </a:bodyPr>
          <a:lstStyle/>
          <a:p>
            <a:r>
              <a:rPr lang="sr-Latn-RS" sz="24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UVOD</a:t>
            </a:r>
          </a:p>
          <a:p>
            <a:r>
              <a:rPr lang="sr-Latn-RS" sz="24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   </a:t>
            </a:r>
            <a:r>
              <a:rPr lang="sr-Latn-RS" sz="2400" dirty="0">
                <a:solidFill>
                  <a:srgbClr val="FF0000"/>
                </a:solidFill>
                <a:latin typeface="Times New Roman" panose="02020603050405020304" pitchFamily="18" charset="0"/>
                <a:cs typeface="Times New Roman" panose="02020603050405020304" pitchFamily="18" charset="0"/>
              </a:rPr>
              <a:t>Karate je po svojoj suštini drevna veština samoodbrane. Smatra se da njegovi koreni sežu čak do petog veka pre naše ere. Prvi pojavni oblici arhaičnog karatea vezuju se za ime indijskog sveštenika, mudraca i poznavaoca Yoga  sistema Bodidarme. Priča kaže da je on, kao Budin sledbenik, obilazio mnoge manastire po Indiji i podučavao sveštenike samoodbrambenoj veštini kako bi se zaštitili od razbojničkih napada. To su bili prvi začeci načina borenja koje danas poznajemo pod nazivom karate. Karate je borilačka veština koja originalno potiče iz Indije odakle je kasnije preneta u Kinu, zatim na Okinavu, Japan i Koreju. Svaka od ovih oblasti razvijala je svoje oblike karatea, tako da danas postoje: (a) Tekvondo (oblik koreanskog karatea), (b) Tai či čuan i Kung fu (kineski oblici karatea) i (c) Okinavljanski i Japanski karate</a:t>
            </a:r>
          </a:p>
          <a:p>
            <a:r>
              <a:rPr lang="en-US" sz="2400" dirty="0">
                <a:solidFill>
                  <a:srgbClr val="FF0000"/>
                </a:solidFill>
                <a:latin typeface="Times New Roman" panose="02020603050405020304" pitchFamily="18" charset="0"/>
                <a:cs typeface="Times New Roman" panose="02020603050405020304" pitchFamily="18" charset="0"/>
              </a:rPr>
              <a:t>   </a:t>
            </a:r>
            <a:r>
              <a:rPr lang="sr-Latn-RS" sz="2400" dirty="0">
                <a:solidFill>
                  <a:srgbClr val="FF0000"/>
                </a:solidFill>
                <a:latin typeface="Times New Roman" panose="02020603050405020304" pitchFamily="18" charset="0"/>
                <a:cs typeface="Times New Roman" panose="02020603050405020304" pitchFamily="18" charset="0"/>
              </a:rPr>
              <a:t> Determinante sistema karate sporta zasnovane su, kao i kod većine borilačkih sportova, na egzistencijalnim i razvojnim tendencijama koje karakterišu opšte prihvaćene forme njegovog ispoljavanja: (a) kao samoodbrambena veština; (b) sportsko-tehnička usmerenost; (c) sportsko-rekreativna usmerenost; (d) neophodnost visoke i specifične kompetentnosti stručnog rada. </a:t>
            </a:r>
          </a:p>
          <a:p>
            <a:r>
              <a:rPr lang="sr-Latn-RS" sz="2400" dirty="0">
                <a:solidFill>
                  <a:srgbClr val="FF0000"/>
                </a:solidFill>
                <a:latin typeface="Times New Roman" panose="02020603050405020304" pitchFamily="18" charset="0"/>
                <a:cs typeface="Times New Roman" panose="02020603050405020304" pitchFamily="18" charset="0"/>
              </a:rPr>
              <a:t>Za karate  kao moderan sport značajno je istaći komponentu njegove sportsko-tehničke usmerenosti. Posebno je ona uočljiva u takmičarskoj disciplini borbe (kumite) u kojoj leže najveći potencijali moguće saradnje  praktičara  kompatibilnih  borilačkih sportova. </a:t>
            </a:r>
          </a:p>
          <a:p>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350500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sr-Latn-RS" sz="2400" b="1" i="1" dirty="0">
                <a:solidFill>
                  <a:srgbClr val="C00000"/>
                </a:solidFill>
              </a:rPr>
              <a:t>TRENAŽNE I TAKMIČARSKE KARAKTERISTIKE KARATEA</a:t>
            </a:r>
            <a:endParaRPr lang="en-US" sz="2400" b="1" i="1" dirty="0">
              <a:solidFill>
                <a:srgbClr val="C00000"/>
              </a:solidFill>
            </a:endParaRPr>
          </a:p>
        </p:txBody>
      </p:sp>
      <p:sp>
        <p:nvSpPr>
          <p:cNvPr id="3" name="Content Placeholder 2"/>
          <p:cNvSpPr>
            <a:spLocks noGrp="1"/>
          </p:cNvSpPr>
          <p:nvPr>
            <p:ph idx="1"/>
          </p:nvPr>
        </p:nvSpPr>
        <p:spPr>
          <a:xfrm>
            <a:off x="838200" y="1510748"/>
            <a:ext cx="10515600" cy="4666215"/>
          </a:xfrm>
        </p:spPr>
        <p:txBody>
          <a:bodyPr>
            <a:normAutofit/>
          </a:bodyPr>
          <a:lstStyle/>
          <a:p>
            <a:r>
              <a:rPr lang="en-US" sz="2000" dirty="0" err="1"/>
              <a:t>Obuka</a:t>
            </a:r>
            <a:r>
              <a:rPr lang="en-US" sz="2000" dirty="0"/>
              <a:t> u </a:t>
            </a:r>
            <a:r>
              <a:rPr lang="en-US" sz="2000" dirty="0" err="1"/>
              <a:t>modernom</a:t>
            </a:r>
            <a:r>
              <a:rPr lang="en-US" sz="2000" dirty="0"/>
              <a:t> </a:t>
            </a:r>
            <a:r>
              <a:rPr lang="en-US" sz="2000" dirty="0" err="1"/>
              <a:t>karateu</a:t>
            </a:r>
            <a:r>
              <a:rPr lang="en-US" sz="2000" dirty="0"/>
              <a:t>, </a:t>
            </a:r>
            <a:r>
              <a:rPr lang="en-US" sz="2000" dirty="0" err="1"/>
              <a:t>odnosno</a:t>
            </a:r>
            <a:r>
              <a:rPr lang="en-US" sz="2000" dirty="0"/>
              <a:t> </a:t>
            </a:r>
            <a:r>
              <a:rPr lang="en-US" sz="2000" dirty="0" err="1"/>
              <a:t>trenažni</a:t>
            </a:r>
            <a:r>
              <a:rPr lang="en-US" sz="2000" dirty="0"/>
              <a:t> </a:t>
            </a:r>
            <a:r>
              <a:rPr lang="en-US" sz="2000" dirty="0" err="1"/>
              <a:t>proces</a:t>
            </a:r>
            <a:r>
              <a:rPr lang="en-US" sz="2000" dirty="0"/>
              <a:t> </a:t>
            </a:r>
            <a:r>
              <a:rPr lang="en-US" sz="2000" dirty="0" err="1"/>
              <a:t>teče</a:t>
            </a:r>
            <a:r>
              <a:rPr lang="en-US" sz="2000" dirty="0"/>
              <a:t> </a:t>
            </a:r>
            <a:r>
              <a:rPr lang="en-US" sz="2000" dirty="0" err="1"/>
              <a:t>kroz</a:t>
            </a:r>
            <a:r>
              <a:rPr lang="en-US" sz="2000" dirty="0"/>
              <a:t> tri faze (</a:t>
            </a:r>
            <a:r>
              <a:rPr lang="en-US" sz="2000" dirty="0" err="1"/>
              <a:t>Mudrić</a:t>
            </a:r>
            <a:r>
              <a:rPr lang="en-US" sz="2000" dirty="0"/>
              <a:t>, 2010):</a:t>
            </a:r>
          </a:p>
          <a:p>
            <a:r>
              <a:rPr lang="en-US" sz="2000" dirty="0"/>
              <a:t>1.	Prva </a:t>
            </a:r>
            <a:r>
              <a:rPr lang="en-US" sz="2000" dirty="0" err="1"/>
              <a:t>faza</a:t>
            </a:r>
            <a:r>
              <a:rPr lang="en-US" sz="2000" dirty="0"/>
              <a:t> </a:t>
            </a:r>
            <a:r>
              <a:rPr lang="en-US" sz="2000" dirty="0" err="1"/>
              <a:t>učenja</a:t>
            </a:r>
            <a:endParaRPr lang="sr-Latn-RS" sz="2000" dirty="0"/>
          </a:p>
          <a:p>
            <a:r>
              <a:rPr lang="en-US" sz="2000" dirty="0" err="1"/>
              <a:t>Obuka</a:t>
            </a:r>
            <a:r>
              <a:rPr lang="en-US" sz="2000" dirty="0"/>
              <a:t> u </a:t>
            </a:r>
            <a:r>
              <a:rPr lang="en-US" sz="2000" dirty="0" err="1"/>
              <a:t>karateu</a:t>
            </a:r>
            <a:r>
              <a:rPr lang="en-US" sz="2000" dirty="0"/>
              <a:t> </a:t>
            </a:r>
            <a:r>
              <a:rPr lang="en-US" sz="2000" dirty="0" err="1"/>
              <a:t>započinje</a:t>
            </a:r>
            <a:r>
              <a:rPr lang="en-US" sz="2000" dirty="0"/>
              <a:t> </a:t>
            </a:r>
            <a:r>
              <a:rPr lang="en-US" sz="2000" dirty="0" err="1"/>
              <a:t>zajedničkim</a:t>
            </a:r>
            <a:r>
              <a:rPr lang="en-US" sz="2000" dirty="0"/>
              <a:t> </a:t>
            </a:r>
            <a:r>
              <a:rPr lang="en-US" sz="2000" dirty="0" err="1"/>
              <a:t>programom</a:t>
            </a:r>
            <a:r>
              <a:rPr lang="en-US" sz="2000" dirty="0"/>
              <a:t>. U </a:t>
            </a:r>
            <a:r>
              <a:rPr lang="en-US" sz="2000" dirty="0" err="1"/>
              <a:t>ovoj</a:t>
            </a:r>
            <a:r>
              <a:rPr lang="en-US" sz="2000" dirty="0"/>
              <a:t> </a:t>
            </a:r>
            <a:r>
              <a:rPr lang="en-US" sz="2000" dirty="0" err="1"/>
              <a:t>fazi</a:t>
            </a:r>
            <a:r>
              <a:rPr lang="en-US" sz="2000" dirty="0"/>
              <a:t> je </a:t>
            </a:r>
            <a:r>
              <a:rPr lang="en-US" sz="2000" dirty="0" err="1"/>
              <a:t>potrebno</a:t>
            </a:r>
            <a:r>
              <a:rPr lang="en-US" sz="2000" dirty="0"/>
              <a:t> </a:t>
            </a:r>
            <a:r>
              <a:rPr lang="en-US" sz="2000" dirty="0" err="1"/>
              <a:t>decu</a:t>
            </a:r>
            <a:r>
              <a:rPr lang="en-US" sz="2000" dirty="0"/>
              <a:t>   </a:t>
            </a:r>
            <a:r>
              <a:rPr lang="en-US" sz="2000" dirty="0" err="1"/>
              <a:t>poznati</a:t>
            </a:r>
            <a:r>
              <a:rPr lang="en-US" sz="2000" dirty="0"/>
              <a:t> </a:t>
            </a:r>
            <a:r>
              <a:rPr lang="en-US" sz="2000" dirty="0" err="1"/>
              <a:t>sa</a:t>
            </a:r>
            <a:r>
              <a:rPr lang="en-US" sz="2000" dirty="0"/>
              <a:t> </a:t>
            </a:r>
            <a:r>
              <a:rPr lang="en-US" sz="2000" dirty="0" err="1"/>
              <a:t>što</a:t>
            </a:r>
            <a:r>
              <a:rPr lang="en-US" sz="2000" dirty="0"/>
              <a:t> </a:t>
            </a:r>
            <a:r>
              <a:rPr lang="en-US" sz="2000" dirty="0" err="1"/>
              <a:t>većim</a:t>
            </a:r>
            <a:r>
              <a:rPr lang="en-US" sz="2000" dirty="0"/>
              <a:t> </a:t>
            </a:r>
            <a:r>
              <a:rPr lang="en-US" sz="2000" dirty="0" err="1"/>
              <a:t>brojem</a:t>
            </a:r>
            <a:r>
              <a:rPr lang="en-US" sz="2000" dirty="0"/>
              <a:t> </a:t>
            </a:r>
            <a:r>
              <a:rPr lang="en-US" sz="2000" dirty="0" err="1"/>
              <a:t>različitih</a:t>
            </a:r>
            <a:r>
              <a:rPr lang="en-US" sz="2000" dirty="0"/>
              <a:t> </a:t>
            </a:r>
            <a:r>
              <a:rPr lang="en-US" sz="2000" dirty="0" err="1"/>
              <a:t>tehnika</a:t>
            </a:r>
            <a:r>
              <a:rPr lang="en-US" sz="2000" dirty="0"/>
              <a:t>: </a:t>
            </a:r>
            <a:r>
              <a:rPr lang="en-US" sz="2000" dirty="0" err="1"/>
              <a:t>udaraca</a:t>
            </a:r>
            <a:r>
              <a:rPr lang="en-US" sz="2000" dirty="0"/>
              <a:t>, </a:t>
            </a:r>
            <a:r>
              <a:rPr lang="en-US" sz="2000" dirty="0" err="1"/>
              <a:t>blokova</a:t>
            </a:r>
            <a:r>
              <a:rPr lang="en-US" sz="2000" dirty="0"/>
              <a:t> </a:t>
            </a:r>
            <a:r>
              <a:rPr lang="en-US" sz="2000" dirty="0" err="1"/>
              <a:t>i</a:t>
            </a:r>
            <a:r>
              <a:rPr lang="en-US" sz="2000" dirty="0"/>
              <a:t> </a:t>
            </a:r>
            <a:r>
              <a:rPr lang="en-US" sz="2000" dirty="0" err="1"/>
              <a:t>stavova</a:t>
            </a:r>
            <a:r>
              <a:rPr lang="en-US" sz="2000" dirty="0"/>
              <a:t>. </a:t>
            </a:r>
            <a:r>
              <a:rPr lang="en-US" sz="2000" dirty="0" err="1"/>
              <a:t>Karakterističan</a:t>
            </a:r>
            <a:r>
              <a:rPr lang="en-US" sz="2000" dirty="0"/>
              <a:t> je rad bez </a:t>
            </a:r>
            <a:r>
              <a:rPr lang="en-US" sz="2000" dirty="0" err="1"/>
              <a:t>partnera</a:t>
            </a:r>
            <a:r>
              <a:rPr lang="en-US" sz="2000" dirty="0"/>
              <a:t> </a:t>
            </a:r>
            <a:r>
              <a:rPr lang="en-US" sz="2000" dirty="0" err="1"/>
              <a:t>i</a:t>
            </a:r>
            <a:r>
              <a:rPr lang="en-US" sz="2000" dirty="0"/>
              <a:t> </a:t>
            </a:r>
            <a:r>
              <a:rPr lang="en-US" sz="2000" dirty="0" err="1"/>
              <a:t>rekvizita</a:t>
            </a:r>
            <a:r>
              <a:rPr lang="en-US" sz="2000" dirty="0"/>
              <a:t>, </a:t>
            </a:r>
            <a:r>
              <a:rPr lang="en-US" sz="2000" dirty="0" err="1"/>
              <a:t>kao</a:t>
            </a:r>
            <a:r>
              <a:rPr lang="en-US" sz="2000" dirty="0"/>
              <a:t> </a:t>
            </a:r>
            <a:r>
              <a:rPr lang="en-US" sz="2000" dirty="0" err="1"/>
              <a:t>i</a:t>
            </a:r>
            <a:r>
              <a:rPr lang="en-US" sz="2000" dirty="0"/>
              <a:t> </a:t>
            </a:r>
            <a:r>
              <a:rPr lang="en-US" sz="2000" dirty="0" err="1"/>
              <a:t>uvežbavanje</a:t>
            </a:r>
            <a:r>
              <a:rPr lang="en-US" sz="2000" dirty="0"/>
              <a:t> </a:t>
            </a:r>
            <a:r>
              <a:rPr lang="en-US" sz="2000" dirty="0" err="1"/>
              <a:t>jednostavnijih</a:t>
            </a:r>
            <a:r>
              <a:rPr lang="en-US" sz="2000" dirty="0"/>
              <a:t> </a:t>
            </a:r>
            <a:r>
              <a:rPr lang="en-US" sz="2000" dirty="0" err="1"/>
              <a:t>tehničkih</a:t>
            </a:r>
            <a:r>
              <a:rPr lang="en-US" sz="2000" dirty="0"/>
              <a:t> </a:t>
            </a:r>
            <a:r>
              <a:rPr lang="en-US" sz="2000" dirty="0" err="1"/>
              <a:t>elemenata</a:t>
            </a:r>
            <a:r>
              <a:rPr lang="en-US" sz="2000" dirty="0"/>
              <a:t>.</a:t>
            </a:r>
            <a:endParaRPr lang="sr-Latn-RS" sz="2000" dirty="0"/>
          </a:p>
          <a:p>
            <a:r>
              <a:rPr lang="en-US" sz="2000" dirty="0"/>
              <a:t>2.	Druga </a:t>
            </a:r>
            <a:r>
              <a:rPr lang="en-US" sz="2000" dirty="0" err="1"/>
              <a:t>faza</a:t>
            </a:r>
            <a:r>
              <a:rPr lang="en-US" sz="2000" dirty="0"/>
              <a:t> </a:t>
            </a:r>
            <a:r>
              <a:rPr lang="en-US" sz="2000" dirty="0" err="1"/>
              <a:t>učenja</a:t>
            </a:r>
            <a:endParaRPr lang="sr-Latn-RS" sz="2000" dirty="0"/>
          </a:p>
          <a:p>
            <a:r>
              <a:rPr lang="en-US" sz="2000" dirty="0"/>
              <a:t>U </a:t>
            </a:r>
            <a:r>
              <a:rPr lang="en-US" sz="2000" dirty="0" err="1"/>
              <a:t>ovoj</a:t>
            </a:r>
            <a:r>
              <a:rPr lang="en-US" sz="2000" dirty="0"/>
              <a:t> </a:t>
            </a:r>
            <a:r>
              <a:rPr lang="en-US" sz="2000" dirty="0" err="1"/>
              <a:t>fazi</a:t>
            </a:r>
            <a:r>
              <a:rPr lang="en-US" sz="2000" dirty="0"/>
              <a:t> </a:t>
            </a:r>
            <a:r>
              <a:rPr lang="en-US" sz="2000" dirty="0" err="1"/>
              <a:t>učenja</a:t>
            </a:r>
            <a:r>
              <a:rPr lang="en-US" sz="2000" dirty="0"/>
              <a:t> </a:t>
            </a:r>
            <a:r>
              <a:rPr lang="en-US" sz="2000" dirty="0" err="1"/>
              <a:t>tehnike</a:t>
            </a:r>
            <a:r>
              <a:rPr lang="en-US" sz="2000" dirty="0"/>
              <a:t> </a:t>
            </a:r>
            <a:r>
              <a:rPr lang="en-US" sz="2000" dirty="0" err="1"/>
              <a:t>karatea</a:t>
            </a:r>
            <a:r>
              <a:rPr lang="en-US" sz="2000" dirty="0"/>
              <a:t> </a:t>
            </a:r>
            <a:r>
              <a:rPr lang="en-US" sz="2000" dirty="0" err="1"/>
              <a:t>uvežbavaju</a:t>
            </a:r>
            <a:r>
              <a:rPr lang="en-US" sz="2000" dirty="0"/>
              <a:t> se </a:t>
            </a:r>
            <a:r>
              <a:rPr lang="en-US" sz="2000" dirty="0" err="1"/>
              <a:t>složeniji</a:t>
            </a:r>
            <a:r>
              <a:rPr lang="en-US" sz="2000" dirty="0"/>
              <a:t> </a:t>
            </a:r>
            <a:r>
              <a:rPr lang="en-US" sz="2000" dirty="0" err="1"/>
              <a:t>tehnički</a:t>
            </a:r>
            <a:r>
              <a:rPr lang="en-US" sz="2000" dirty="0"/>
              <a:t> </a:t>
            </a:r>
            <a:r>
              <a:rPr lang="en-US" sz="2000" dirty="0" err="1"/>
              <a:t>elementi</a:t>
            </a:r>
            <a:r>
              <a:rPr lang="en-US" sz="2000" dirty="0"/>
              <a:t>, </a:t>
            </a:r>
            <a:r>
              <a:rPr lang="en-US" sz="2000" dirty="0" err="1"/>
              <a:t>uvodi</a:t>
            </a:r>
            <a:r>
              <a:rPr lang="en-US" sz="2000" dirty="0"/>
              <a:t> se </a:t>
            </a:r>
            <a:r>
              <a:rPr lang="en-US" sz="2000" dirty="0" err="1"/>
              <a:t>dogovoreni</a:t>
            </a:r>
            <a:r>
              <a:rPr lang="en-US" sz="2000" dirty="0"/>
              <a:t> sparing, </a:t>
            </a:r>
            <a:r>
              <a:rPr lang="en-US" sz="2000" dirty="0" err="1"/>
              <a:t>kao</a:t>
            </a:r>
            <a:r>
              <a:rPr lang="en-US" sz="2000" dirty="0"/>
              <a:t> </a:t>
            </a:r>
            <a:r>
              <a:rPr lang="en-US" sz="2000" dirty="0" err="1"/>
              <a:t>i</a:t>
            </a:r>
            <a:r>
              <a:rPr lang="en-US" sz="2000" dirty="0"/>
              <a:t> </a:t>
            </a:r>
            <a:r>
              <a:rPr lang="en-US" sz="2000" dirty="0" err="1"/>
              <a:t>korišćenje</a:t>
            </a:r>
            <a:r>
              <a:rPr lang="en-US" sz="2000" dirty="0"/>
              <a:t> </a:t>
            </a:r>
            <a:r>
              <a:rPr lang="en-US" sz="2000" dirty="0" err="1"/>
              <a:t>različitih</a:t>
            </a:r>
            <a:r>
              <a:rPr lang="en-US" sz="2000" dirty="0"/>
              <a:t> </a:t>
            </a:r>
            <a:r>
              <a:rPr lang="en-US" sz="2000" dirty="0" err="1"/>
              <a:t>rekvizita</a:t>
            </a:r>
            <a:r>
              <a:rPr lang="en-US" sz="2000" dirty="0"/>
              <a:t>. U </a:t>
            </a:r>
            <a:r>
              <a:rPr lang="en-US" sz="2000" dirty="0" err="1"/>
              <a:t>okviru</a:t>
            </a:r>
            <a:r>
              <a:rPr lang="en-US" sz="2000" dirty="0"/>
              <a:t> </a:t>
            </a:r>
            <a:r>
              <a:rPr lang="en-US" sz="2000" dirty="0" err="1"/>
              <a:t>nje</a:t>
            </a:r>
            <a:r>
              <a:rPr lang="en-US" sz="2000" dirty="0"/>
              <a:t> se </a:t>
            </a:r>
            <a:r>
              <a:rPr lang="en-US" sz="2000" dirty="0" err="1"/>
              <a:t>realizuje</a:t>
            </a:r>
            <a:r>
              <a:rPr lang="en-US" sz="2000" dirty="0"/>
              <a:t> </a:t>
            </a:r>
            <a:r>
              <a:rPr lang="en-US" sz="2000" dirty="0" err="1"/>
              <a:t>usmerena</a:t>
            </a:r>
            <a:r>
              <a:rPr lang="en-US" sz="2000" dirty="0"/>
              <a:t> </a:t>
            </a:r>
            <a:r>
              <a:rPr lang="en-US" sz="2000" dirty="0" err="1"/>
              <a:t>obuka</a:t>
            </a:r>
            <a:r>
              <a:rPr lang="en-US" sz="2000" dirty="0"/>
              <a:t> u </a:t>
            </a:r>
            <a:r>
              <a:rPr lang="en-US" sz="2000" dirty="0" err="1"/>
              <a:t>tehničkoj</a:t>
            </a:r>
            <a:r>
              <a:rPr lang="en-US" sz="2000" dirty="0"/>
              <a:t> </a:t>
            </a:r>
            <a:r>
              <a:rPr lang="en-US" sz="2000" dirty="0" err="1"/>
              <a:t>osnovi</a:t>
            </a:r>
            <a:r>
              <a:rPr lang="en-US" sz="2000" dirty="0"/>
              <a:t> za </a:t>
            </a:r>
            <a:r>
              <a:rPr lang="en-US" sz="2000" dirty="0" err="1"/>
              <a:t>kate</a:t>
            </a:r>
            <a:r>
              <a:rPr lang="en-US" sz="2000" dirty="0"/>
              <a:t> </a:t>
            </a:r>
            <a:r>
              <a:rPr lang="en-US" sz="2000" dirty="0" err="1"/>
              <a:t>i</a:t>
            </a:r>
            <a:r>
              <a:rPr lang="en-US" sz="2000" dirty="0"/>
              <a:t> za </a:t>
            </a:r>
            <a:r>
              <a:rPr lang="en-US" sz="2000" dirty="0" err="1"/>
              <a:t>borbe</a:t>
            </a:r>
            <a:r>
              <a:rPr lang="en-US" sz="2000" dirty="0"/>
              <a:t>. </a:t>
            </a:r>
            <a:r>
              <a:rPr lang="en-US" sz="2000" dirty="0" err="1"/>
              <a:t>Nakon</a:t>
            </a:r>
            <a:r>
              <a:rPr lang="en-US" sz="2000" dirty="0"/>
              <a:t> </a:t>
            </a:r>
            <a:r>
              <a:rPr lang="en-US" sz="2000" dirty="0" err="1"/>
              <a:t>desete</a:t>
            </a:r>
            <a:r>
              <a:rPr lang="en-US" sz="2000" dirty="0"/>
              <a:t> </a:t>
            </a:r>
            <a:r>
              <a:rPr lang="en-US" sz="2000" dirty="0" err="1"/>
              <a:t>godine</a:t>
            </a:r>
            <a:r>
              <a:rPr lang="en-US" sz="2000" dirty="0"/>
              <a:t> </a:t>
            </a:r>
            <a:r>
              <a:rPr lang="en-US" sz="2000" dirty="0" err="1"/>
              <a:t>dolazi</a:t>
            </a:r>
            <a:r>
              <a:rPr lang="en-US" sz="2000" dirty="0"/>
              <a:t> do </a:t>
            </a:r>
            <a:r>
              <a:rPr lang="en-US" sz="2000" dirty="0" err="1"/>
              <a:t>spontanog</a:t>
            </a:r>
            <a:r>
              <a:rPr lang="en-US" sz="2000" dirty="0"/>
              <a:t> </a:t>
            </a:r>
            <a:r>
              <a:rPr lang="en-US" sz="2000" dirty="0" err="1"/>
              <a:t>odvajanja</a:t>
            </a:r>
            <a:r>
              <a:rPr lang="en-US" sz="2000" dirty="0"/>
              <a:t> u </a:t>
            </a:r>
            <a:r>
              <a:rPr lang="en-US" sz="2000" dirty="0" err="1"/>
              <a:t>vežbače</a:t>
            </a:r>
            <a:r>
              <a:rPr lang="en-US" sz="2000" dirty="0"/>
              <a:t> koji se </a:t>
            </a:r>
            <a:r>
              <a:rPr lang="en-US" sz="2000" dirty="0" err="1"/>
              <a:t>takmiče</a:t>
            </a:r>
            <a:r>
              <a:rPr lang="en-US" sz="2000" dirty="0"/>
              <a:t> u </a:t>
            </a:r>
            <a:r>
              <a:rPr lang="en-US" sz="2000" dirty="0" err="1"/>
              <a:t>dve</a:t>
            </a:r>
            <a:r>
              <a:rPr lang="en-US" sz="2000" dirty="0"/>
              <a:t> </a:t>
            </a:r>
            <a:r>
              <a:rPr lang="en-US" sz="2000" dirty="0" err="1"/>
              <a:t>različite</a:t>
            </a:r>
            <a:r>
              <a:rPr lang="en-US" sz="2000" dirty="0"/>
              <a:t> discipline (</a:t>
            </a:r>
            <a:r>
              <a:rPr lang="en-US" sz="2000" dirty="0" err="1"/>
              <a:t>kate</a:t>
            </a:r>
            <a:r>
              <a:rPr lang="en-US" sz="2000" dirty="0"/>
              <a:t> </a:t>
            </a:r>
            <a:r>
              <a:rPr lang="en-US" sz="2000" dirty="0" err="1"/>
              <a:t>i</a:t>
            </a:r>
            <a:r>
              <a:rPr lang="en-US" sz="2000" dirty="0"/>
              <a:t> </a:t>
            </a:r>
            <a:r>
              <a:rPr lang="en-US" sz="2000" dirty="0" err="1"/>
              <a:t>borbe</a:t>
            </a:r>
            <a:r>
              <a:rPr lang="en-US" sz="2000" dirty="0"/>
              <a:t>), </a:t>
            </a:r>
            <a:r>
              <a:rPr lang="en-US" sz="2000" dirty="0" err="1"/>
              <a:t>posle</a:t>
            </a:r>
            <a:r>
              <a:rPr lang="en-US" sz="2000" dirty="0"/>
              <a:t> </a:t>
            </a:r>
            <a:r>
              <a:rPr lang="en-US" sz="2000" dirty="0" err="1"/>
              <a:t>čega</a:t>
            </a:r>
            <a:r>
              <a:rPr lang="en-US" sz="2000" dirty="0"/>
              <a:t> se </a:t>
            </a:r>
            <a:r>
              <a:rPr lang="en-US" sz="2000" dirty="0" err="1"/>
              <a:t>podvrgavaju</a:t>
            </a:r>
            <a:r>
              <a:rPr lang="en-US" sz="2000" dirty="0"/>
              <a:t> </a:t>
            </a:r>
            <a:r>
              <a:rPr lang="en-US" sz="2000" dirty="0" err="1"/>
              <a:t>različitim</a:t>
            </a:r>
            <a:r>
              <a:rPr lang="en-US" sz="2000" dirty="0"/>
              <a:t> </a:t>
            </a:r>
            <a:r>
              <a:rPr lang="en-US" sz="2000" dirty="0" err="1"/>
              <a:t>programima</a:t>
            </a:r>
            <a:r>
              <a:rPr lang="en-US" sz="2000" dirty="0"/>
              <a:t> </a:t>
            </a:r>
            <a:r>
              <a:rPr lang="en-US" sz="2000" dirty="0" err="1"/>
              <a:t>takmičarskog</a:t>
            </a:r>
            <a:r>
              <a:rPr lang="en-US" sz="2000" dirty="0"/>
              <a:t> </a:t>
            </a:r>
            <a:r>
              <a:rPr lang="en-US" sz="2000" dirty="0" err="1"/>
              <a:t>usavršavanja</a:t>
            </a:r>
            <a:r>
              <a:rPr lang="en-US" sz="2000" dirty="0"/>
              <a:t> </a:t>
            </a:r>
            <a:r>
              <a:rPr lang="en-US" sz="2000" dirty="0" err="1"/>
              <a:t>jer</a:t>
            </a:r>
            <a:r>
              <a:rPr lang="en-US" sz="2000" dirty="0"/>
              <a:t> se, </a:t>
            </a:r>
            <a:r>
              <a:rPr lang="en-US" sz="2000" dirty="0" err="1"/>
              <a:t>kao</a:t>
            </a:r>
            <a:r>
              <a:rPr lang="en-US" sz="2000" dirty="0"/>
              <a:t> </a:t>
            </a:r>
            <a:r>
              <a:rPr lang="en-US" sz="2000" dirty="0" err="1"/>
              <a:t>što</a:t>
            </a:r>
            <a:r>
              <a:rPr lang="en-US" sz="2000" dirty="0"/>
              <a:t> je </a:t>
            </a:r>
            <a:r>
              <a:rPr lang="en-US" sz="2000" dirty="0" err="1"/>
              <a:t>i</a:t>
            </a:r>
            <a:r>
              <a:rPr lang="en-US" sz="2000" dirty="0"/>
              <a:t> </a:t>
            </a:r>
            <a:r>
              <a:rPr lang="en-US" sz="2000" dirty="0" err="1"/>
              <a:t>ranije</a:t>
            </a:r>
            <a:r>
              <a:rPr lang="en-US" sz="2000" dirty="0"/>
              <a:t> </a:t>
            </a:r>
            <a:r>
              <a:rPr lang="en-US" sz="2000" dirty="0" err="1"/>
              <a:t>navedeno</a:t>
            </a:r>
            <a:r>
              <a:rPr lang="en-US" sz="2000" dirty="0"/>
              <a:t>, </a:t>
            </a:r>
            <a:r>
              <a:rPr lang="en-US" sz="2000" dirty="0" err="1"/>
              <a:t>ove</a:t>
            </a:r>
            <a:r>
              <a:rPr lang="en-US" sz="2000" dirty="0"/>
              <a:t> </a:t>
            </a:r>
            <a:r>
              <a:rPr lang="en-US" sz="2000" dirty="0" err="1"/>
              <a:t>dve</a:t>
            </a:r>
            <a:r>
              <a:rPr lang="en-US" sz="2000" dirty="0"/>
              <a:t> discipline </a:t>
            </a:r>
            <a:r>
              <a:rPr lang="en-US" sz="2000" dirty="0" err="1"/>
              <a:t>značajno</a:t>
            </a:r>
            <a:r>
              <a:rPr lang="en-US" sz="2000" dirty="0"/>
              <a:t> </a:t>
            </a:r>
            <a:r>
              <a:rPr lang="en-US" sz="2000" dirty="0" err="1"/>
              <a:t>razlikuju</a:t>
            </a:r>
            <a:r>
              <a:rPr lang="en-US" sz="2000" dirty="0"/>
              <a:t> </a:t>
            </a:r>
          </a:p>
          <a:p>
            <a:endParaRPr lang="en-US" sz="2000" dirty="0"/>
          </a:p>
        </p:txBody>
      </p:sp>
    </p:spTree>
    <p:extLst>
      <p:ext uri="{BB962C8B-B14F-4D97-AF65-F5344CB8AC3E}">
        <p14:creationId xmlns:p14="http://schemas.microsoft.com/office/powerpoint/2010/main" val="4384308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Čuvar mesta za sadržaj 2">
            <a:extLst>
              <a:ext uri="{FF2B5EF4-FFF2-40B4-BE49-F238E27FC236}">
                <a16:creationId xmlns:a16="http://schemas.microsoft.com/office/drawing/2014/main" id="{C8103E6E-3CCF-4B5E-A417-7CDC686EA5FF}"/>
              </a:ext>
            </a:extLst>
          </p:cNvPr>
          <p:cNvSpPr>
            <a:spLocks noGrp="1"/>
          </p:cNvSpPr>
          <p:nvPr>
            <p:ph idx="1"/>
          </p:nvPr>
        </p:nvSpPr>
        <p:spPr>
          <a:xfrm>
            <a:off x="702366" y="1046921"/>
            <a:ext cx="10681252" cy="5009321"/>
          </a:xfrm>
        </p:spPr>
        <p:txBody>
          <a:bodyPr/>
          <a:lstStyle/>
          <a:p>
            <a:r>
              <a:rPr lang="sr-Latn-RS" sz="2000" dirty="0"/>
              <a:t>3.</a:t>
            </a:r>
            <a:r>
              <a:rPr lang="sr-Latn-RS" dirty="0"/>
              <a:t>	</a:t>
            </a:r>
            <a:r>
              <a:rPr lang="sr-Latn-RS" sz="2000" dirty="0"/>
              <a:t>Treća faza</a:t>
            </a:r>
          </a:p>
          <a:p>
            <a:r>
              <a:rPr lang="sr-Latn-RS" sz="2000" dirty="0"/>
              <a:t>Podrazumeva takmičarsku aktivnost gde se </a:t>
            </a:r>
            <a:r>
              <a:rPr lang="sr-Latn-RS" sz="2000" dirty="0" err="1"/>
              <a:t>trenažni</a:t>
            </a:r>
            <a:r>
              <a:rPr lang="sr-Latn-RS" sz="2000" dirty="0"/>
              <a:t> proces odvija u odvojenim grupama selekcionisanih sportista za konkretnu takmičarsku disciplinu (</a:t>
            </a:r>
            <a:r>
              <a:rPr lang="sr-Latn-RS" sz="2000" dirty="0" err="1"/>
              <a:t>Mudrić</a:t>
            </a:r>
            <a:r>
              <a:rPr lang="sr-Latn-RS" sz="2000" dirty="0"/>
              <a:t>, 2010). Suštinska razlika u treningu ove dve </a:t>
            </a:r>
            <a:r>
              <a:rPr lang="sr-Latn-RS" sz="2000" dirty="0" err="1"/>
              <a:t>preferentne</a:t>
            </a:r>
            <a:r>
              <a:rPr lang="sr-Latn-RS" sz="2000" dirty="0"/>
              <a:t> grupe sastoji se u različitim metodama rada: takmičari u katama dominantno primenjuju metod rada bez partnera („na prazno“), dok takmičari u borbama, uglavnom, forsiraju rad sa rekvizitima i kontaktni </a:t>
            </a:r>
            <a:r>
              <a:rPr lang="sr-Latn-RS" sz="2000" dirty="0" err="1"/>
              <a:t>sparing</a:t>
            </a:r>
            <a:r>
              <a:rPr lang="sr-Latn-RS" sz="2000" dirty="0"/>
              <a:t> sa partnerom (</a:t>
            </a:r>
            <a:r>
              <a:rPr lang="sr-Latn-RS" sz="2000" dirty="0" err="1"/>
              <a:t>Koropanovski</a:t>
            </a:r>
            <a:r>
              <a:rPr lang="sr-Latn-RS" sz="2000" dirty="0"/>
              <a:t>, 2012).</a:t>
            </a:r>
          </a:p>
          <a:p>
            <a:endParaRPr lang="sr-Latn-RS" dirty="0"/>
          </a:p>
        </p:txBody>
      </p:sp>
      <p:pic>
        <p:nvPicPr>
          <p:cNvPr id="5" name="Slika 4">
            <a:extLst>
              <a:ext uri="{FF2B5EF4-FFF2-40B4-BE49-F238E27FC236}">
                <a16:creationId xmlns:a16="http://schemas.microsoft.com/office/drawing/2014/main" id="{35835FC5-DE7A-4CC2-804D-2AB962F355F8}"/>
              </a:ext>
            </a:extLst>
          </p:cNvPr>
          <p:cNvPicPr>
            <a:picLocks noChangeAspect="1"/>
          </p:cNvPicPr>
          <p:nvPr/>
        </p:nvPicPr>
        <p:blipFill>
          <a:blip r:embed="rId2"/>
          <a:stretch>
            <a:fillRect/>
          </a:stretch>
        </p:blipFill>
        <p:spPr>
          <a:xfrm>
            <a:off x="3679620" y="3220278"/>
            <a:ext cx="4726743" cy="2835964"/>
          </a:xfrm>
          <a:prstGeom prst="rect">
            <a:avLst/>
          </a:prstGeom>
        </p:spPr>
      </p:pic>
    </p:spTree>
    <p:extLst>
      <p:ext uri="{BB962C8B-B14F-4D97-AF65-F5344CB8AC3E}">
        <p14:creationId xmlns:p14="http://schemas.microsoft.com/office/powerpoint/2010/main" val="35248634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sr-Latn-RS" sz="2400" b="1" i="1" dirty="0">
                <a:solidFill>
                  <a:srgbClr val="C00000"/>
                </a:solidFill>
                <a:latin typeface="Times New Roman" panose="02020603050405020304" pitchFamily="18" charset="0"/>
                <a:cs typeface="Times New Roman" panose="02020603050405020304" pitchFamily="18" charset="0"/>
              </a:rPr>
              <a:t>BORBE</a:t>
            </a:r>
            <a:endParaRPr lang="en-US" sz="2400" b="1" i="1" dirty="0">
              <a:solidFill>
                <a:srgbClr val="C0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92500" lnSpcReduction="10000"/>
          </a:bodyPr>
          <a:lstStyle/>
          <a:p>
            <a:r>
              <a:rPr lang="en-US" sz="2000" dirty="0"/>
              <a:t>Karate </a:t>
            </a:r>
            <a:r>
              <a:rPr lang="en-US" sz="2000" dirty="0" err="1"/>
              <a:t>borba</a:t>
            </a:r>
            <a:r>
              <a:rPr lang="en-US" sz="2000" dirty="0"/>
              <a:t> je </a:t>
            </a:r>
            <a:r>
              <a:rPr lang="en-US" sz="2000" dirty="0" err="1"/>
              <a:t>definisana</a:t>
            </a:r>
            <a:r>
              <a:rPr lang="en-US" sz="2000" dirty="0"/>
              <a:t> </a:t>
            </a:r>
            <a:r>
              <a:rPr lang="en-US" sz="2000" dirty="0" err="1"/>
              <a:t>kao</a:t>
            </a:r>
            <a:r>
              <a:rPr lang="en-US" sz="2000" dirty="0"/>
              <a:t> </a:t>
            </a:r>
            <a:r>
              <a:rPr lang="en-US" sz="2000" dirty="0" err="1"/>
              <a:t>sportska</a:t>
            </a:r>
            <a:r>
              <a:rPr lang="en-US" sz="2000" dirty="0"/>
              <a:t> </a:t>
            </a:r>
            <a:r>
              <a:rPr lang="en-US" sz="2000" dirty="0" err="1"/>
              <a:t>disciplina</a:t>
            </a:r>
            <a:r>
              <a:rPr lang="en-US" sz="2000" dirty="0"/>
              <a:t> </a:t>
            </a:r>
            <a:r>
              <a:rPr lang="en-US" sz="2000" dirty="0" err="1"/>
              <a:t>polistrukturalnih</a:t>
            </a:r>
            <a:r>
              <a:rPr lang="en-US" sz="2000" dirty="0"/>
              <a:t> </a:t>
            </a:r>
            <a:r>
              <a:rPr lang="en-US" sz="2000" dirty="0" err="1"/>
              <a:t>acikličnih</a:t>
            </a:r>
            <a:r>
              <a:rPr lang="en-US" sz="2000" dirty="0"/>
              <a:t> </a:t>
            </a:r>
            <a:r>
              <a:rPr lang="en-US" sz="2000" dirty="0" err="1"/>
              <a:t>kretanja</a:t>
            </a:r>
            <a:r>
              <a:rPr lang="en-US" sz="2000" dirty="0"/>
              <a:t> </a:t>
            </a:r>
            <a:r>
              <a:rPr lang="en-US" sz="2000" dirty="0" err="1"/>
              <a:t>usmerenih</a:t>
            </a:r>
            <a:r>
              <a:rPr lang="en-US" sz="2000" dirty="0"/>
              <a:t> </a:t>
            </a:r>
            <a:r>
              <a:rPr lang="en-US" sz="2000" dirty="0" err="1"/>
              <a:t>na</a:t>
            </a:r>
            <a:r>
              <a:rPr lang="en-US" sz="2000" dirty="0"/>
              <a:t> </a:t>
            </a:r>
            <a:r>
              <a:rPr lang="en-US" sz="2000" dirty="0" err="1"/>
              <a:t>simboličku</a:t>
            </a:r>
            <a:r>
              <a:rPr lang="en-US" sz="2000" dirty="0"/>
              <a:t> </a:t>
            </a:r>
            <a:r>
              <a:rPr lang="en-US" sz="2000" dirty="0" err="1"/>
              <a:t>destrukciju</a:t>
            </a:r>
            <a:r>
              <a:rPr lang="en-US" sz="2000" dirty="0"/>
              <a:t> </a:t>
            </a:r>
            <a:r>
              <a:rPr lang="en-US" sz="2000" dirty="0" err="1"/>
              <a:t>protivnik</a:t>
            </a:r>
            <a:r>
              <a:rPr lang="sr-Latn-RS" sz="2000" dirty="0"/>
              <a:t>A</a:t>
            </a:r>
            <a:r>
              <a:rPr lang="en-US" sz="2000" dirty="0"/>
              <a:t>. Za karate </a:t>
            </a:r>
            <a:r>
              <a:rPr lang="en-US" sz="2000" dirty="0" err="1"/>
              <a:t>borbu</a:t>
            </a:r>
            <a:r>
              <a:rPr lang="en-US" sz="2000" dirty="0"/>
              <a:t> se </a:t>
            </a:r>
            <a:r>
              <a:rPr lang="en-US" sz="2000" dirty="0" err="1"/>
              <a:t>može</a:t>
            </a:r>
            <a:r>
              <a:rPr lang="en-US" sz="2000" dirty="0"/>
              <a:t> </a:t>
            </a:r>
            <a:r>
              <a:rPr lang="en-US" sz="2000" dirty="0" err="1"/>
              <a:t>reći</a:t>
            </a:r>
            <a:r>
              <a:rPr lang="en-US" sz="2000" dirty="0"/>
              <a:t> da je </a:t>
            </a:r>
            <a:r>
              <a:rPr lang="en-US" sz="2000" dirty="0" err="1"/>
              <a:t>sinteza</a:t>
            </a:r>
            <a:r>
              <a:rPr lang="en-US" sz="2000" dirty="0"/>
              <a:t> </a:t>
            </a:r>
            <a:r>
              <a:rPr lang="en-US" sz="2000" dirty="0" err="1"/>
              <a:t>mentalne</a:t>
            </a:r>
            <a:r>
              <a:rPr lang="en-US" sz="2000" dirty="0"/>
              <a:t> </a:t>
            </a:r>
            <a:r>
              <a:rPr lang="en-US" sz="2000" dirty="0" err="1"/>
              <a:t>i</a:t>
            </a:r>
            <a:r>
              <a:rPr lang="en-US" sz="2000" dirty="0"/>
              <a:t> </a:t>
            </a:r>
            <a:r>
              <a:rPr lang="en-US" sz="2000" dirty="0" err="1"/>
              <a:t>telesne</a:t>
            </a:r>
            <a:r>
              <a:rPr lang="en-US" sz="2000" dirty="0"/>
              <a:t> </a:t>
            </a:r>
            <a:r>
              <a:rPr lang="en-US" sz="2000" dirty="0" err="1"/>
              <a:t>aktivnosti</a:t>
            </a:r>
            <a:r>
              <a:rPr lang="en-US" sz="2000" dirty="0"/>
              <a:t>. </a:t>
            </a:r>
            <a:r>
              <a:rPr lang="en-US" sz="2000" dirty="0" err="1"/>
              <a:t>Borci</a:t>
            </a:r>
            <a:r>
              <a:rPr lang="en-US" sz="2000" dirty="0"/>
              <a:t> </a:t>
            </a:r>
            <a:r>
              <a:rPr lang="en-US" sz="2000" dirty="0" err="1"/>
              <a:t>moraju</a:t>
            </a:r>
            <a:r>
              <a:rPr lang="en-US" sz="2000" dirty="0"/>
              <a:t> </a:t>
            </a:r>
            <a:r>
              <a:rPr lang="en-US" sz="2000" dirty="0" err="1"/>
              <a:t>posedovati</a:t>
            </a:r>
            <a:r>
              <a:rPr lang="en-US" sz="2000" dirty="0"/>
              <a:t> </a:t>
            </a:r>
            <a:r>
              <a:rPr lang="en-US" sz="2000" dirty="0" err="1"/>
              <a:t>visok</a:t>
            </a:r>
            <a:r>
              <a:rPr lang="en-US" sz="2000" dirty="0"/>
              <a:t> </a:t>
            </a:r>
            <a:r>
              <a:rPr lang="en-US" sz="2000" dirty="0" err="1"/>
              <a:t>nivo</a:t>
            </a:r>
            <a:r>
              <a:rPr lang="en-US" sz="2000" dirty="0"/>
              <a:t> </a:t>
            </a:r>
            <a:r>
              <a:rPr lang="en-US" sz="2000" dirty="0" err="1"/>
              <a:t>ovladanosti</a:t>
            </a:r>
            <a:r>
              <a:rPr lang="en-US" sz="2000" dirty="0"/>
              <a:t> </a:t>
            </a:r>
            <a:r>
              <a:rPr lang="en-US" sz="2000" dirty="0" err="1"/>
              <a:t>tehnikom</a:t>
            </a:r>
            <a:r>
              <a:rPr lang="en-US" sz="2000" dirty="0"/>
              <a:t> </a:t>
            </a:r>
            <a:r>
              <a:rPr lang="en-US" sz="2000" dirty="0" err="1"/>
              <a:t>i</a:t>
            </a:r>
            <a:r>
              <a:rPr lang="en-US" sz="2000" dirty="0"/>
              <a:t> </a:t>
            </a:r>
            <a:r>
              <a:rPr lang="en-US" sz="2000" dirty="0" err="1"/>
              <a:t>taktikom</a:t>
            </a:r>
            <a:r>
              <a:rPr lang="en-US" sz="2000" dirty="0"/>
              <a:t>, </a:t>
            </a:r>
            <a:r>
              <a:rPr lang="en-US" sz="2000" dirty="0" err="1"/>
              <a:t>kao</a:t>
            </a:r>
            <a:r>
              <a:rPr lang="en-US" sz="2000" dirty="0"/>
              <a:t> </a:t>
            </a:r>
            <a:r>
              <a:rPr lang="en-US" sz="2000" dirty="0" err="1"/>
              <a:t>i</a:t>
            </a:r>
            <a:r>
              <a:rPr lang="en-US" sz="2000" dirty="0"/>
              <a:t> </a:t>
            </a:r>
            <a:r>
              <a:rPr lang="en-US" sz="2000" dirty="0" err="1"/>
              <a:t>visok</a:t>
            </a:r>
            <a:r>
              <a:rPr lang="en-US" sz="2000" dirty="0"/>
              <a:t> </a:t>
            </a:r>
            <a:r>
              <a:rPr lang="en-US" sz="2000" dirty="0" err="1"/>
              <a:t>nivo</a:t>
            </a:r>
            <a:r>
              <a:rPr lang="en-US" sz="2000" dirty="0"/>
              <a:t> </a:t>
            </a:r>
            <a:r>
              <a:rPr lang="en-US" sz="2000" dirty="0" err="1"/>
              <a:t>motoričkih</a:t>
            </a:r>
            <a:r>
              <a:rPr lang="en-US" sz="2000" dirty="0"/>
              <a:t> </a:t>
            </a:r>
            <a:r>
              <a:rPr lang="en-US" sz="2000" dirty="0" err="1"/>
              <a:t>sposobnosti</a:t>
            </a:r>
            <a:r>
              <a:rPr lang="en-US" sz="2000" dirty="0"/>
              <a:t> </a:t>
            </a:r>
            <a:r>
              <a:rPr lang="en-US" sz="2000" dirty="0" err="1"/>
              <a:t>karakterističnih</a:t>
            </a:r>
            <a:r>
              <a:rPr lang="en-US" sz="2000" dirty="0"/>
              <a:t> za </a:t>
            </a:r>
            <a:r>
              <a:rPr lang="en-US" sz="2000" dirty="0" err="1"/>
              <a:t>ovu</a:t>
            </a:r>
            <a:r>
              <a:rPr lang="en-US" sz="2000" dirty="0"/>
              <a:t> </a:t>
            </a:r>
            <a:r>
              <a:rPr lang="en-US" sz="2000" dirty="0" err="1"/>
              <a:t>disciplinu</a:t>
            </a:r>
            <a:r>
              <a:rPr lang="en-US" sz="2000" dirty="0"/>
              <a:t>: </a:t>
            </a:r>
            <a:r>
              <a:rPr lang="en-US" sz="2000" dirty="0" err="1"/>
              <a:t>eksplozivnost</a:t>
            </a:r>
            <a:r>
              <a:rPr lang="en-US" sz="2000" dirty="0"/>
              <a:t>, </a:t>
            </a:r>
            <a:r>
              <a:rPr lang="en-US" sz="2000" dirty="0" err="1"/>
              <a:t>brzina</a:t>
            </a:r>
            <a:r>
              <a:rPr lang="en-US" sz="2000" dirty="0"/>
              <a:t>, </a:t>
            </a:r>
            <a:r>
              <a:rPr lang="en-US" sz="2000" dirty="0" err="1"/>
              <a:t>snaga</a:t>
            </a:r>
            <a:r>
              <a:rPr lang="en-US" sz="2000" dirty="0"/>
              <a:t>, </a:t>
            </a:r>
            <a:r>
              <a:rPr lang="en-US" sz="2000" dirty="0" err="1"/>
              <a:t>koordinacija</a:t>
            </a:r>
            <a:r>
              <a:rPr lang="en-US" sz="2000" dirty="0"/>
              <a:t>, </a:t>
            </a:r>
            <a:r>
              <a:rPr lang="en-US" sz="2000" dirty="0" err="1"/>
              <a:t>pokretljivost</a:t>
            </a:r>
            <a:r>
              <a:rPr lang="en-US" sz="2000" dirty="0"/>
              <a:t> (</a:t>
            </a:r>
            <a:r>
              <a:rPr lang="en-US" sz="2000" dirty="0" err="1"/>
              <a:t>gipkost</a:t>
            </a:r>
            <a:r>
              <a:rPr lang="en-US" sz="2000" dirty="0"/>
              <a:t>), </a:t>
            </a:r>
            <a:r>
              <a:rPr lang="en-US" sz="2000" dirty="0" err="1"/>
              <a:t>preciznost</a:t>
            </a:r>
            <a:r>
              <a:rPr lang="en-US" sz="2000" dirty="0"/>
              <a:t>…</a:t>
            </a:r>
          </a:p>
          <a:p>
            <a:r>
              <a:rPr lang="en-US" sz="2200" dirty="0"/>
              <a:t>Da bi </a:t>
            </a:r>
            <a:r>
              <a:rPr lang="en-US" sz="2200" dirty="0" err="1"/>
              <a:t>takmičari</a:t>
            </a:r>
            <a:r>
              <a:rPr lang="en-US" sz="2200" dirty="0"/>
              <a:t> </a:t>
            </a:r>
            <a:r>
              <a:rPr lang="en-US" sz="2200" dirty="0" err="1"/>
              <a:t>odgovorili</a:t>
            </a:r>
            <a:r>
              <a:rPr lang="en-US" sz="2200" dirty="0"/>
              <a:t> </a:t>
            </a:r>
            <a:r>
              <a:rPr lang="en-US" sz="2200" dirty="0" err="1"/>
              <a:t>složenim</a:t>
            </a:r>
            <a:r>
              <a:rPr lang="en-US" sz="2200" dirty="0"/>
              <a:t> </a:t>
            </a:r>
            <a:r>
              <a:rPr lang="en-US" sz="2200" dirty="0" err="1"/>
              <a:t>zahtevima</a:t>
            </a:r>
            <a:r>
              <a:rPr lang="en-US" sz="2200" dirty="0"/>
              <a:t> </a:t>
            </a:r>
            <a:r>
              <a:rPr lang="en-US" sz="2200" dirty="0" err="1"/>
              <a:t>sportske</a:t>
            </a:r>
            <a:r>
              <a:rPr lang="en-US" sz="2200" dirty="0"/>
              <a:t> </a:t>
            </a:r>
            <a:r>
              <a:rPr lang="en-US" sz="2200" dirty="0" err="1"/>
              <a:t>borbe</a:t>
            </a:r>
            <a:r>
              <a:rPr lang="en-US" sz="2200" dirty="0"/>
              <a:t>, </a:t>
            </a:r>
            <a:r>
              <a:rPr lang="en-US" sz="2200" dirty="0" err="1"/>
              <a:t>neophodan</a:t>
            </a:r>
            <a:r>
              <a:rPr lang="en-US" sz="2200" dirty="0"/>
              <a:t> je </a:t>
            </a:r>
            <a:r>
              <a:rPr lang="en-US" sz="2200" dirty="0" err="1"/>
              <a:t>višegodišnji</a:t>
            </a:r>
            <a:r>
              <a:rPr lang="en-US" sz="2200" dirty="0"/>
              <a:t>, </a:t>
            </a:r>
            <a:r>
              <a:rPr lang="en-US" sz="2200" dirty="0" err="1"/>
              <a:t>sistematski</a:t>
            </a:r>
            <a:r>
              <a:rPr lang="en-US" sz="2200" dirty="0"/>
              <a:t> </a:t>
            </a:r>
            <a:r>
              <a:rPr lang="en-US" sz="2200" dirty="0" err="1"/>
              <a:t>trening</a:t>
            </a:r>
            <a:r>
              <a:rPr lang="en-US" sz="2200" dirty="0"/>
              <a:t>. Pored </a:t>
            </a:r>
            <a:r>
              <a:rPr lang="en-US" sz="2200" dirty="0" err="1"/>
              <a:t>velikog</a:t>
            </a:r>
            <a:r>
              <a:rPr lang="en-US" sz="2200" dirty="0"/>
              <a:t> </a:t>
            </a:r>
            <a:r>
              <a:rPr lang="en-US" sz="2200" dirty="0" err="1"/>
              <a:t>broja</a:t>
            </a:r>
            <a:r>
              <a:rPr lang="en-US" sz="2200" dirty="0"/>
              <a:t> </a:t>
            </a:r>
            <a:r>
              <a:rPr lang="en-US" sz="2200" dirty="0" err="1"/>
              <a:t>metoda</a:t>
            </a:r>
            <a:r>
              <a:rPr lang="en-US" sz="2200" dirty="0"/>
              <a:t>, koji se </a:t>
            </a:r>
            <a:r>
              <a:rPr lang="en-US" sz="2200" dirty="0" err="1"/>
              <a:t>koriste</a:t>
            </a:r>
            <a:r>
              <a:rPr lang="en-US" sz="2200" dirty="0"/>
              <a:t> u </a:t>
            </a:r>
            <a:r>
              <a:rPr lang="en-US" sz="2200" dirty="0" err="1"/>
              <a:t>trenažnom</a:t>
            </a:r>
            <a:r>
              <a:rPr lang="en-US" sz="2200" dirty="0"/>
              <a:t> </a:t>
            </a:r>
            <a:r>
              <a:rPr lang="en-US" sz="2200" dirty="0" err="1"/>
              <a:t>procesu</a:t>
            </a:r>
            <a:r>
              <a:rPr lang="en-US" sz="2200" dirty="0"/>
              <a:t> </a:t>
            </a:r>
            <a:r>
              <a:rPr lang="en-US" sz="2200" dirty="0" err="1"/>
              <a:t>učenja</a:t>
            </a:r>
            <a:r>
              <a:rPr lang="en-US" sz="2200" dirty="0"/>
              <a:t> </a:t>
            </a:r>
            <a:r>
              <a:rPr lang="en-US" sz="2200" dirty="0" err="1"/>
              <a:t>motoričkih</a:t>
            </a:r>
            <a:r>
              <a:rPr lang="en-US" sz="2200" dirty="0"/>
              <a:t> </a:t>
            </a:r>
            <a:r>
              <a:rPr lang="en-US" sz="2200" dirty="0" err="1"/>
              <a:t>veština</a:t>
            </a:r>
            <a:r>
              <a:rPr lang="en-US" sz="2200" dirty="0"/>
              <a:t> (</a:t>
            </a:r>
            <a:r>
              <a:rPr lang="en-US" sz="2200" dirty="0" err="1"/>
              <a:t>metod</a:t>
            </a:r>
            <a:r>
              <a:rPr lang="en-US" sz="2200" dirty="0"/>
              <a:t> </a:t>
            </a:r>
            <a:r>
              <a:rPr lang="en-US" sz="2200" dirty="0" err="1"/>
              <a:t>žive</a:t>
            </a:r>
            <a:r>
              <a:rPr lang="en-US" sz="2200" dirty="0"/>
              <a:t> </a:t>
            </a:r>
            <a:r>
              <a:rPr lang="en-US" sz="2200" dirty="0" err="1"/>
              <a:t>reči</a:t>
            </a:r>
            <a:r>
              <a:rPr lang="en-US" sz="2200" dirty="0"/>
              <a:t>, </a:t>
            </a:r>
            <a:r>
              <a:rPr lang="en-US" sz="2200" dirty="0" err="1"/>
              <a:t>metod</a:t>
            </a:r>
            <a:r>
              <a:rPr lang="en-US" sz="2200" dirty="0"/>
              <a:t> </a:t>
            </a:r>
            <a:r>
              <a:rPr lang="en-US" sz="2200" dirty="0" err="1"/>
              <a:t>praktičnog</a:t>
            </a:r>
            <a:r>
              <a:rPr lang="en-US" sz="2200" dirty="0"/>
              <a:t> </a:t>
            </a:r>
            <a:r>
              <a:rPr lang="en-US" sz="2200" dirty="0" err="1"/>
              <a:t>objašnjavanja</a:t>
            </a:r>
            <a:r>
              <a:rPr lang="en-US" sz="2200" dirty="0"/>
              <a:t>, </a:t>
            </a:r>
            <a:r>
              <a:rPr lang="en-US" sz="2200" dirty="0" err="1"/>
              <a:t>metod</a:t>
            </a:r>
            <a:r>
              <a:rPr lang="en-US" sz="2200" dirty="0"/>
              <a:t> </a:t>
            </a:r>
            <a:r>
              <a:rPr lang="en-US" sz="2200" dirty="0" err="1"/>
              <a:t>demonstracije</a:t>
            </a:r>
            <a:r>
              <a:rPr lang="en-US" sz="2200" dirty="0"/>
              <a:t>, </a:t>
            </a:r>
            <a:r>
              <a:rPr lang="en-US" sz="2200" dirty="0" err="1"/>
              <a:t>metod</a:t>
            </a:r>
            <a:r>
              <a:rPr lang="en-US" sz="2200" dirty="0"/>
              <a:t> </a:t>
            </a:r>
            <a:r>
              <a:rPr lang="en-US" sz="2200" dirty="0" err="1"/>
              <a:t>igre</a:t>
            </a:r>
            <a:r>
              <a:rPr lang="en-US" sz="2200" dirty="0"/>
              <a:t>…), u </a:t>
            </a:r>
            <a:r>
              <a:rPr lang="en-US" sz="2200" dirty="0" err="1"/>
              <a:t>procesu</a:t>
            </a:r>
            <a:r>
              <a:rPr lang="en-US" sz="2200" dirty="0"/>
              <a:t> </a:t>
            </a:r>
            <a:r>
              <a:rPr lang="en-US" sz="2200" dirty="0" err="1"/>
              <a:t>usvajanja</a:t>
            </a:r>
            <a:r>
              <a:rPr lang="en-US" sz="2200" dirty="0"/>
              <a:t> </a:t>
            </a:r>
            <a:r>
              <a:rPr lang="en-US" sz="2200" dirty="0" err="1"/>
              <a:t>i</a:t>
            </a:r>
            <a:r>
              <a:rPr lang="en-US" sz="2200" dirty="0"/>
              <a:t> </a:t>
            </a:r>
            <a:r>
              <a:rPr lang="en-US" sz="2200" dirty="0" err="1"/>
              <a:t>usavršavanja</a:t>
            </a:r>
            <a:r>
              <a:rPr lang="en-US" sz="2200" dirty="0"/>
              <a:t> </a:t>
            </a:r>
            <a:r>
              <a:rPr lang="en-US" sz="2200" dirty="0" err="1"/>
              <a:t>tehnike</a:t>
            </a:r>
            <a:r>
              <a:rPr lang="en-US" sz="2200" dirty="0"/>
              <a:t> </a:t>
            </a:r>
            <a:r>
              <a:rPr lang="en-US" sz="2200" dirty="0" err="1"/>
              <a:t>borenja</a:t>
            </a:r>
            <a:r>
              <a:rPr lang="en-US" sz="2200" dirty="0"/>
              <a:t>, </a:t>
            </a:r>
            <a:r>
              <a:rPr lang="en-US" sz="2200" dirty="0" err="1"/>
              <a:t>koriste</a:t>
            </a:r>
            <a:r>
              <a:rPr lang="en-US" sz="2200" dirty="0"/>
              <a:t> se </a:t>
            </a:r>
            <a:r>
              <a:rPr lang="en-US" sz="2200" dirty="0" err="1"/>
              <a:t>neke</a:t>
            </a:r>
            <a:r>
              <a:rPr lang="en-US" sz="2200" dirty="0"/>
              <a:t> </a:t>
            </a:r>
            <a:r>
              <a:rPr lang="en-US" sz="2200" dirty="0" err="1"/>
              <a:t>specifične</a:t>
            </a:r>
            <a:r>
              <a:rPr lang="en-US" sz="2200" dirty="0"/>
              <a:t> </a:t>
            </a:r>
            <a:r>
              <a:rPr lang="en-US" sz="2200" dirty="0" err="1"/>
              <a:t>metode</a:t>
            </a:r>
            <a:r>
              <a:rPr lang="en-US" sz="2200" dirty="0"/>
              <a:t>:</a:t>
            </a:r>
          </a:p>
          <a:p>
            <a:r>
              <a:rPr lang="en-US" sz="2200" dirty="0"/>
              <a:t>-	</a:t>
            </a:r>
            <a:r>
              <a:rPr lang="en-US" sz="2200" dirty="0" err="1"/>
              <a:t>metod</a:t>
            </a:r>
            <a:r>
              <a:rPr lang="en-US" sz="2200" dirty="0"/>
              <a:t> </a:t>
            </a:r>
            <a:r>
              <a:rPr lang="en-US" sz="2200" dirty="0" err="1"/>
              <a:t>vežbanja</a:t>
            </a:r>
            <a:r>
              <a:rPr lang="en-US" sz="2200" dirty="0"/>
              <a:t> bez </a:t>
            </a:r>
            <a:r>
              <a:rPr lang="en-US" sz="2200" dirty="0" err="1"/>
              <a:t>partnera</a:t>
            </a:r>
            <a:endParaRPr lang="en-US" sz="2200" dirty="0"/>
          </a:p>
          <a:p>
            <a:r>
              <a:rPr lang="en-US" sz="2200" dirty="0"/>
              <a:t>-	</a:t>
            </a:r>
            <a:r>
              <a:rPr lang="en-US" sz="2200" dirty="0" err="1"/>
              <a:t>metod</a:t>
            </a:r>
            <a:r>
              <a:rPr lang="en-US" sz="2200" dirty="0"/>
              <a:t> </a:t>
            </a:r>
            <a:r>
              <a:rPr lang="en-US" sz="2200" dirty="0" err="1"/>
              <a:t>vežbanja</a:t>
            </a:r>
            <a:r>
              <a:rPr lang="en-US" sz="2200" dirty="0"/>
              <a:t> </a:t>
            </a:r>
            <a:r>
              <a:rPr lang="en-US" sz="2200" dirty="0" err="1"/>
              <a:t>sa</a:t>
            </a:r>
            <a:r>
              <a:rPr lang="en-US" sz="2200" dirty="0"/>
              <a:t> </a:t>
            </a:r>
            <a:r>
              <a:rPr lang="en-US" sz="2200" dirty="0" err="1"/>
              <a:t>partnerom</a:t>
            </a:r>
            <a:r>
              <a:rPr lang="en-US" sz="2200" dirty="0"/>
              <a:t> (sparing)</a:t>
            </a:r>
          </a:p>
          <a:p>
            <a:r>
              <a:rPr lang="en-US" sz="2200" dirty="0"/>
              <a:t>-	</a:t>
            </a:r>
            <a:r>
              <a:rPr lang="en-US" sz="2200" dirty="0" err="1"/>
              <a:t>metod</a:t>
            </a:r>
            <a:r>
              <a:rPr lang="en-US" sz="2200" dirty="0"/>
              <a:t> </a:t>
            </a:r>
            <a:r>
              <a:rPr lang="en-US" sz="2200" dirty="0" err="1"/>
              <a:t>rada</a:t>
            </a:r>
            <a:r>
              <a:rPr lang="en-US" sz="2200" dirty="0"/>
              <a:t> </a:t>
            </a:r>
            <a:r>
              <a:rPr lang="en-US" sz="2200" dirty="0" err="1"/>
              <a:t>sa</a:t>
            </a:r>
            <a:r>
              <a:rPr lang="en-US" sz="2200" dirty="0"/>
              <a:t> </a:t>
            </a:r>
            <a:r>
              <a:rPr lang="en-US" sz="2200" dirty="0" err="1"/>
              <a:t>zamišljenim</a:t>
            </a:r>
            <a:r>
              <a:rPr lang="en-US" sz="2200" dirty="0"/>
              <a:t> </a:t>
            </a:r>
            <a:r>
              <a:rPr lang="en-US" sz="2200" dirty="0" err="1"/>
              <a:t>protivnikom</a:t>
            </a:r>
            <a:r>
              <a:rPr lang="en-US" sz="2200" dirty="0"/>
              <a:t> (</a:t>
            </a:r>
            <a:r>
              <a:rPr lang="en-US" sz="2200" dirty="0" err="1"/>
              <a:t>kate</a:t>
            </a:r>
            <a:r>
              <a:rPr lang="en-US" sz="2200" dirty="0"/>
              <a:t>)</a:t>
            </a:r>
          </a:p>
          <a:p>
            <a:r>
              <a:rPr lang="en-US" sz="2200" dirty="0"/>
              <a:t>-	</a:t>
            </a:r>
            <a:r>
              <a:rPr lang="en-US" sz="2200" dirty="0" err="1"/>
              <a:t>metod</a:t>
            </a:r>
            <a:r>
              <a:rPr lang="en-US" sz="2200" dirty="0"/>
              <a:t> </a:t>
            </a:r>
            <a:r>
              <a:rPr lang="en-US" sz="2200" dirty="0" err="1"/>
              <a:t>rada</a:t>
            </a:r>
            <a:r>
              <a:rPr lang="en-US" sz="2200" dirty="0"/>
              <a:t> </a:t>
            </a:r>
            <a:r>
              <a:rPr lang="en-US" sz="2200" dirty="0" err="1"/>
              <a:t>sa</a:t>
            </a:r>
            <a:r>
              <a:rPr lang="en-US" sz="2200" dirty="0"/>
              <a:t> </a:t>
            </a:r>
            <a:r>
              <a:rPr lang="en-US" sz="2200" dirty="0" err="1"/>
              <a:t>spravama</a:t>
            </a:r>
            <a:r>
              <a:rPr lang="en-US" sz="2200" dirty="0"/>
              <a:t> </a:t>
            </a:r>
            <a:r>
              <a:rPr lang="en-US" sz="2200" dirty="0" err="1"/>
              <a:t>i</a:t>
            </a:r>
            <a:r>
              <a:rPr lang="en-US" sz="2200" dirty="0"/>
              <a:t> </a:t>
            </a:r>
            <a:r>
              <a:rPr lang="en-US" sz="2200" dirty="0" err="1"/>
              <a:t>rekvizitima</a:t>
            </a:r>
            <a:r>
              <a:rPr lang="en-US" sz="2200" dirty="0"/>
              <a:t> (</a:t>
            </a:r>
            <a:r>
              <a:rPr lang="en-US" sz="2200" dirty="0" err="1"/>
              <a:t>Aleksić</a:t>
            </a:r>
            <a:r>
              <a:rPr lang="en-US" sz="2200" dirty="0"/>
              <a:t>. 2013)</a:t>
            </a:r>
          </a:p>
          <a:p>
            <a:endParaRPr lang="en-US" sz="2400" dirty="0"/>
          </a:p>
        </p:txBody>
      </p:sp>
    </p:spTree>
    <p:extLst>
      <p:ext uri="{BB962C8B-B14F-4D97-AF65-F5344CB8AC3E}">
        <p14:creationId xmlns:p14="http://schemas.microsoft.com/office/powerpoint/2010/main" val="13855664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02365" y="622853"/>
            <a:ext cx="10734262" cy="5632174"/>
          </a:xfrm>
        </p:spPr>
        <p:txBody>
          <a:bodyPr>
            <a:normAutofit/>
          </a:bodyPr>
          <a:lstStyle/>
          <a:p>
            <a:pPr marL="0" indent="0">
              <a:buNone/>
            </a:pPr>
            <a:r>
              <a:rPr lang="sr-Latn-RS" sz="2400" dirty="0">
                <a:solidFill>
                  <a:srgbClr val="FF0000"/>
                </a:solidFill>
              </a:rPr>
              <a:t>    KATE   </a:t>
            </a:r>
          </a:p>
          <a:p>
            <a:pPr marL="0" indent="0">
              <a:buNone/>
            </a:pPr>
            <a:r>
              <a:rPr lang="sr-Latn-RS" sz="2400" dirty="0">
                <a:solidFill>
                  <a:srgbClr val="FF0000"/>
                </a:solidFill>
              </a:rPr>
              <a:t>          </a:t>
            </a:r>
            <a:r>
              <a:rPr lang="sr-Latn-RS" sz="2000" dirty="0"/>
              <a:t>Kate danas predstavljaju jedan od metoda u učenju tehnike karatea ali, istovremeno, i takmičarsku disciplinu u karateu. S’ obzirom na to, mnogi vežbači danas vežbaju kate kao konačan cilj.</a:t>
            </a:r>
          </a:p>
          <a:p>
            <a:pPr marL="0" indent="0">
              <a:buNone/>
            </a:pPr>
            <a:r>
              <a:rPr lang="sr-Latn-RS" sz="2000" dirty="0"/>
              <a:t>U procesu obuke karatea, kate počinju da se uče i vežbaju nakon učenja stavova i pojedinačnih tehnika. Kroz katu vežbač uči kretanje u različitim pravcima i povezivanje tehnika.</a:t>
            </a:r>
          </a:p>
          <a:p>
            <a:pPr marL="0" indent="0">
              <a:buNone/>
            </a:pPr>
            <a:r>
              <a:rPr lang="sr-Latn-RS" sz="2000" dirty="0"/>
              <a:t>Kata kao takmičarska disciplina zahteva visok nivo standardne tehnike stavova, kretanja, blokova, udaraca i ostalih tehničkih elemenata (kao što su iskoraci, skokovi, okreti, </a:t>
            </a:r>
            <a:r>
              <a:rPr lang="sr-Latn-RS" sz="2000" dirty="0" err="1"/>
              <a:t>uklizavanja</a:t>
            </a:r>
            <a:r>
              <a:rPr lang="sr-Latn-RS" sz="2000" dirty="0"/>
              <a:t>, pa čak i ravnotežni položaji), koji se po tačno utvrđenom redosledu i ritmu povezuju </a:t>
            </a:r>
            <a:r>
              <a:rPr lang="sr-Latn-RS" sz="2000" dirty="0" err="1"/>
              <a:t>usimboličku</a:t>
            </a:r>
            <a:r>
              <a:rPr lang="sr-Latn-RS" sz="2000" dirty="0"/>
              <a:t> borilačku formu koja, pored tehničke perfekcije, mora stvoriti realnu sliku borbe sa zamišljenim protivnikom.</a:t>
            </a:r>
          </a:p>
          <a:p>
            <a:pPr marL="0" indent="0">
              <a:buNone/>
            </a:pPr>
            <a:endParaRPr lang="sr-Latn-RS" sz="2400" dirty="0">
              <a:solidFill>
                <a:srgbClr val="FF0000"/>
              </a:solidFill>
            </a:endParaRPr>
          </a:p>
          <a:p>
            <a:endParaRPr lang="en-US" sz="2400" dirty="0">
              <a:solidFill>
                <a:srgbClr val="FF0000"/>
              </a:solidFill>
            </a:endParaRPr>
          </a:p>
        </p:txBody>
      </p:sp>
      <p:pic>
        <p:nvPicPr>
          <p:cNvPr id="2" name="Slika 1">
            <a:extLst>
              <a:ext uri="{FF2B5EF4-FFF2-40B4-BE49-F238E27FC236}">
                <a16:creationId xmlns:a16="http://schemas.microsoft.com/office/drawing/2014/main" id="{3BBBF246-AEE0-4CF6-AF13-1832E842D8D6}"/>
              </a:ext>
            </a:extLst>
          </p:cNvPr>
          <p:cNvPicPr>
            <a:picLocks noChangeAspect="1"/>
          </p:cNvPicPr>
          <p:nvPr/>
        </p:nvPicPr>
        <p:blipFill>
          <a:blip r:embed="rId2"/>
          <a:stretch>
            <a:fillRect/>
          </a:stretch>
        </p:blipFill>
        <p:spPr>
          <a:xfrm>
            <a:off x="3422698" y="3708511"/>
            <a:ext cx="4737003" cy="2798307"/>
          </a:xfrm>
          <a:prstGeom prst="rect">
            <a:avLst/>
          </a:prstGeom>
        </p:spPr>
      </p:pic>
    </p:spTree>
    <p:extLst>
      <p:ext uri="{BB962C8B-B14F-4D97-AF65-F5344CB8AC3E}">
        <p14:creationId xmlns:p14="http://schemas.microsoft.com/office/powerpoint/2010/main" val="9222442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Čuvar mesta za sadržaj 2">
            <a:extLst>
              <a:ext uri="{FF2B5EF4-FFF2-40B4-BE49-F238E27FC236}">
                <a16:creationId xmlns:a16="http://schemas.microsoft.com/office/drawing/2014/main" id="{44468A13-91D0-460A-8205-A4EF4775A055}"/>
              </a:ext>
            </a:extLst>
          </p:cNvPr>
          <p:cNvSpPr>
            <a:spLocks noGrp="1"/>
          </p:cNvSpPr>
          <p:nvPr>
            <p:ph idx="1"/>
          </p:nvPr>
        </p:nvSpPr>
        <p:spPr>
          <a:xfrm>
            <a:off x="612912" y="354634"/>
            <a:ext cx="10995991" cy="6032914"/>
          </a:xfrm>
        </p:spPr>
        <p:txBody>
          <a:bodyPr/>
          <a:lstStyle/>
          <a:p>
            <a:r>
              <a:rPr lang="sr-Latn-RS" dirty="0">
                <a:solidFill>
                  <a:srgbClr val="FF0000"/>
                </a:solidFill>
              </a:rPr>
              <a:t>SPORTSKE POVREDE</a:t>
            </a:r>
          </a:p>
          <a:p>
            <a:pPr marL="0" indent="0">
              <a:buNone/>
            </a:pPr>
            <a:r>
              <a:rPr lang="sr-Latn-RS" dirty="0">
                <a:solidFill>
                  <a:srgbClr val="FF0000"/>
                </a:solidFill>
              </a:rPr>
              <a:t>    </a:t>
            </a:r>
            <a:r>
              <a:rPr lang="sr-Latn-RS" sz="2000" dirty="0"/>
              <a:t>Prema poslednjoj definiciji Svetske zdravstvene organizacije iz 2008. godine, povreda se definiše kao „telesno oštećenje na organskom nivou usled naglog izlaganja nekom vidu mehaničke, hemijske, toplotne, električne ili </a:t>
            </a:r>
            <a:r>
              <a:rPr lang="sr-Latn-RS" sz="2000" dirty="0" err="1"/>
              <a:t>radijacione</a:t>
            </a:r>
            <a:r>
              <a:rPr lang="sr-Latn-RS" sz="2000" dirty="0"/>
              <a:t> energije u količini i brzinom koja premašuje prag fiziološke tolerancije organizma“. Postoji veliki broj različitih klasifikacija povreda. Za nas je značajna klasifikacija prema delatnosti i vrsti </a:t>
            </a:r>
            <a:r>
              <a:rPr lang="sr-Latn-RS" sz="2000" dirty="0" err="1"/>
              <a:t>aktvnosti</a:t>
            </a:r>
            <a:r>
              <a:rPr lang="sr-Latn-RS" sz="2000" dirty="0"/>
              <a:t> koju je osoba sprovodila u toku nastanka povrede. Na osnovu toga, povrede se mogu podeliti na: sportske, saobraćajne, radne i povrede nastale u svakodnevnom životu.</a:t>
            </a:r>
          </a:p>
          <a:p>
            <a:pPr marL="0" indent="0">
              <a:buNone/>
            </a:pPr>
            <a:r>
              <a:rPr lang="sr-Latn-RS" sz="2000" dirty="0">
                <a:solidFill>
                  <a:srgbClr val="FF0000"/>
                </a:solidFill>
              </a:rPr>
              <a:t>Sportske povrede </a:t>
            </a:r>
            <a:r>
              <a:rPr lang="sr-Latn-RS" sz="2000" dirty="0"/>
              <a:t>predstavljaju oštećenje organizma uzrokovano mehaničkom silom koja deluje spolja ili iznutra. U širem smislu, to su povrede nastale upotrebom bilo kakve </a:t>
            </a:r>
            <a:r>
              <a:rPr lang="sr-Latn-RS" sz="2000" dirty="0" err="1"/>
              <a:t>kineziološke</a:t>
            </a:r>
            <a:r>
              <a:rPr lang="sr-Latn-RS" sz="2000" dirty="0"/>
              <a:t> aktivnosti bez obzira na fazu aktivnosti i mesto nastanka. U užem smislu, to su povrede tipične za određenu vrstu sporta.</a:t>
            </a:r>
          </a:p>
          <a:p>
            <a:pPr marL="0" indent="0">
              <a:buNone/>
            </a:pPr>
            <a:r>
              <a:rPr lang="sr-Latn-RS" sz="2000" dirty="0"/>
              <a:t>Postoji više načina za klasifikaciju sportskih povreda i to prema tipu, anatomskoj lokalizaciji, vrsti sportske discipline itd.</a:t>
            </a:r>
          </a:p>
          <a:p>
            <a:pPr marL="0" indent="0">
              <a:buNone/>
            </a:pPr>
            <a:r>
              <a:rPr lang="sr-Latn-RS" sz="2000" dirty="0"/>
              <a:t>Prema tipu, povrede se mogu podeliti na (</a:t>
            </a:r>
            <a:r>
              <a:rPr lang="sr-Latn-RS" sz="2000" dirty="0" err="1"/>
              <a:t>Peden</a:t>
            </a:r>
            <a:r>
              <a:rPr lang="sr-Latn-RS" sz="2000" dirty="0"/>
              <a:t>, 2008):</a:t>
            </a:r>
          </a:p>
          <a:p>
            <a:pPr marL="0" indent="0">
              <a:buNone/>
            </a:pPr>
            <a:r>
              <a:rPr lang="sr-Latn-RS" sz="2000" dirty="0"/>
              <a:t>-	akutne povrede</a:t>
            </a:r>
          </a:p>
          <a:p>
            <a:pPr marL="0" indent="0">
              <a:buNone/>
            </a:pPr>
            <a:r>
              <a:rPr lang="sr-Latn-RS" sz="2000" dirty="0"/>
              <a:t>-	hronične povrede i oštećenja.</a:t>
            </a:r>
          </a:p>
          <a:p>
            <a:pPr marL="0" indent="0">
              <a:buNone/>
            </a:pPr>
            <a:endParaRPr lang="sr-Latn-RS" sz="2000" dirty="0">
              <a:solidFill>
                <a:srgbClr val="FF0000"/>
              </a:solidFill>
            </a:endParaRPr>
          </a:p>
        </p:txBody>
      </p:sp>
    </p:spTree>
    <p:extLst>
      <p:ext uri="{BB962C8B-B14F-4D97-AF65-F5344CB8AC3E}">
        <p14:creationId xmlns:p14="http://schemas.microsoft.com/office/powerpoint/2010/main" val="6715292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3200" y="203200"/>
            <a:ext cx="11872686" cy="6473371"/>
          </a:xfrm>
        </p:spPr>
        <p:txBody>
          <a:bodyPr>
            <a:normAutofit fontScale="92500" lnSpcReduction="10000"/>
          </a:bodyPr>
          <a:lstStyle/>
          <a:p>
            <a:r>
              <a:rPr lang="en-US" sz="2400" dirty="0"/>
              <a:t>	</a:t>
            </a:r>
            <a:r>
              <a:rPr lang="sr-Latn-RS" sz="2400" dirty="0">
                <a:solidFill>
                  <a:srgbClr val="FF0000"/>
                </a:solidFill>
              </a:rPr>
              <a:t>KARATE I POVREDE</a:t>
            </a:r>
            <a:endParaRPr lang="en-US" sz="2400" dirty="0">
              <a:solidFill>
                <a:srgbClr val="FF0000"/>
              </a:solidFill>
            </a:endParaRPr>
          </a:p>
          <a:p>
            <a:r>
              <a:rPr lang="en-US" sz="2200" dirty="0" err="1"/>
              <a:t>Istraživanja</a:t>
            </a:r>
            <a:r>
              <a:rPr lang="en-US" sz="2200" dirty="0"/>
              <a:t> </a:t>
            </a:r>
            <a:r>
              <a:rPr lang="en-US" sz="2200" dirty="0" err="1"/>
              <a:t>problematike</a:t>
            </a:r>
            <a:r>
              <a:rPr lang="en-US" sz="2200" dirty="0"/>
              <a:t> </a:t>
            </a:r>
            <a:r>
              <a:rPr lang="en-US" sz="2200" dirty="0" err="1"/>
              <a:t>sportskih</a:t>
            </a:r>
            <a:r>
              <a:rPr lang="en-US" sz="2200" dirty="0"/>
              <a:t> </a:t>
            </a:r>
            <a:r>
              <a:rPr lang="en-US" sz="2200" dirty="0" err="1"/>
              <a:t>povreda</a:t>
            </a:r>
            <a:r>
              <a:rPr lang="en-US" sz="2200" dirty="0"/>
              <a:t> </a:t>
            </a:r>
            <a:r>
              <a:rPr lang="en-US" sz="2200" dirty="0" err="1"/>
              <a:t>karatista</a:t>
            </a:r>
            <a:r>
              <a:rPr lang="en-US" sz="2200" dirty="0"/>
              <a:t> </a:t>
            </a:r>
            <a:r>
              <a:rPr lang="en-US" sz="2200" dirty="0" err="1"/>
              <a:t>uglavnom</a:t>
            </a:r>
            <a:r>
              <a:rPr lang="en-US" sz="2200" dirty="0"/>
              <a:t> se </a:t>
            </a:r>
            <a:r>
              <a:rPr lang="en-US" sz="2200" dirty="0" err="1"/>
              <a:t>odnose</a:t>
            </a:r>
            <a:r>
              <a:rPr lang="en-US" sz="2200" dirty="0"/>
              <a:t> </a:t>
            </a:r>
            <a:r>
              <a:rPr lang="en-US" sz="2200" dirty="0" err="1"/>
              <a:t>na</a:t>
            </a:r>
            <a:r>
              <a:rPr lang="en-US" sz="2200" dirty="0"/>
              <a:t> </a:t>
            </a:r>
            <a:r>
              <a:rPr lang="en-US" sz="2200" dirty="0" err="1"/>
              <a:t>akutne</a:t>
            </a:r>
            <a:r>
              <a:rPr lang="en-US" sz="2200" dirty="0"/>
              <a:t> </a:t>
            </a:r>
            <a:r>
              <a:rPr lang="en-US" sz="2200" dirty="0" err="1"/>
              <a:t>povrede</a:t>
            </a:r>
            <a:r>
              <a:rPr lang="en-US" sz="2200" dirty="0"/>
              <a:t>. Kao </a:t>
            </a:r>
            <a:r>
              <a:rPr lang="en-US" sz="2200" dirty="0" err="1"/>
              <a:t>najčešće</a:t>
            </a:r>
            <a:r>
              <a:rPr lang="en-US" sz="2200" dirty="0"/>
              <a:t> </a:t>
            </a:r>
            <a:r>
              <a:rPr lang="en-US" sz="2200" dirty="0" err="1"/>
              <a:t>povrede</a:t>
            </a:r>
            <a:r>
              <a:rPr lang="en-US" sz="2200" dirty="0"/>
              <a:t> se </a:t>
            </a:r>
            <a:r>
              <a:rPr lang="en-US" sz="2200" dirty="0" err="1"/>
              <a:t>ističu</a:t>
            </a:r>
            <a:r>
              <a:rPr lang="en-US" sz="2200" dirty="0"/>
              <a:t> </a:t>
            </a:r>
            <a:r>
              <a:rPr lang="en-US" sz="2200" dirty="0" err="1"/>
              <a:t>kontuzije</a:t>
            </a:r>
            <a:r>
              <a:rPr lang="en-US" sz="2200" dirty="0"/>
              <a:t> (</a:t>
            </a:r>
            <a:r>
              <a:rPr lang="en-US" sz="2200" dirty="0" err="1"/>
              <a:t>tupi</a:t>
            </a:r>
            <a:r>
              <a:rPr lang="en-US" sz="2200" dirty="0"/>
              <a:t> </a:t>
            </a:r>
            <a:r>
              <a:rPr lang="en-US" sz="2200" dirty="0" err="1"/>
              <a:t>udari</a:t>
            </a:r>
            <a:r>
              <a:rPr lang="en-US" sz="2200" dirty="0"/>
              <a:t>), a </a:t>
            </a:r>
            <a:r>
              <a:rPr lang="en-US" sz="2200" dirty="0" err="1"/>
              <a:t>kao</a:t>
            </a:r>
            <a:r>
              <a:rPr lang="en-US" sz="2200" dirty="0"/>
              <a:t> </a:t>
            </a:r>
            <a:r>
              <a:rPr lang="en-US" sz="2200" dirty="0" err="1"/>
              <a:t>najčešći</a:t>
            </a:r>
            <a:r>
              <a:rPr lang="en-US" sz="2200" dirty="0"/>
              <a:t> </a:t>
            </a:r>
            <a:r>
              <a:rPr lang="en-US" sz="2200" dirty="0" err="1"/>
              <a:t>uzroci</a:t>
            </a:r>
            <a:r>
              <a:rPr lang="en-US" sz="2200" dirty="0"/>
              <a:t> za </a:t>
            </a:r>
            <a:r>
              <a:rPr lang="en-US" sz="2200" dirty="0" err="1"/>
              <a:t>nastanak</a:t>
            </a:r>
            <a:r>
              <a:rPr lang="en-US" sz="2200" dirty="0"/>
              <a:t> </a:t>
            </a:r>
            <a:r>
              <a:rPr lang="en-US" sz="2200" dirty="0" err="1"/>
              <a:t>ovih</a:t>
            </a:r>
            <a:r>
              <a:rPr lang="en-US" sz="2200" dirty="0"/>
              <a:t> </a:t>
            </a:r>
            <a:r>
              <a:rPr lang="en-US" sz="2200" dirty="0" err="1"/>
              <a:t>i</a:t>
            </a:r>
            <a:r>
              <a:rPr lang="en-US" sz="2200" dirty="0"/>
              <a:t> </a:t>
            </a:r>
            <a:r>
              <a:rPr lang="en-US" sz="2200" dirty="0" err="1"/>
              <a:t>drugih</a:t>
            </a:r>
            <a:r>
              <a:rPr lang="en-US" sz="2200" dirty="0"/>
              <a:t> </a:t>
            </a:r>
            <a:r>
              <a:rPr lang="en-US" sz="2200" dirty="0" err="1"/>
              <a:t>brojnih</a:t>
            </a:r>
            <a:r>
              <a:rPr lang="en-US" sz="2200" dirty="0"/>
              <a:t> </a:t>
            </a:r>
            <a:r>
              <a:rPr lang="en-US" sz="2200" dirty="0" err="1"/>
              <a:t>povreda</a:t>
            </a:r>
            <a:r>
              <a:rPr lang="en-US" sz="2200" dirty="0"/>
              <a:t> </a:t>
            </a:r>
            <a:r>
              <a:rPr lang="en-US" sz="2200" dirty="0" err="1"/>
              <a:t>koje</a:t>
            </a:r>
            <a:r>
              <a:rPr lang="en-US" sz="2200" dirty="0"/>
              <a:t> se </a:t>
            </a:r>
            <a:r>
              <a:rPr lang="en-US" sz="2200" dirty="0" err="1"/>
              <a:t>navode</a:t>
            </a:r>
            <a:r>
              <a:rPr lang="en-US" sz="2200" dirty="0"/>
              <a:t> (</a:t>
            </a:r>
            <a:r>
              <a:rPr lang="en-US" sz="2200" dirty="0" err="1"/>
              <a:t>epistakse</a:t>
            </a:r>
            <a:r>
              <a:rPr lang="en-US" sz="2200" dirty="0"/>
              <a:t> (</a:t>
            </a:r>
            <a:r>
              <a:rPr lang="en-US" sz="2200" dirty="0" err="1"/>
              <a:t>krvarenja</a:t>
            </a:r>
            <a:r>
              <a:rPr lang="en-US" sz="2200" dirty="0"/>
              <a:t> </a:t>
            </a:r>
            <a:r>
              <a:rPr lang="en-US" sz="2200" dirty="0" err="1"/>
              <a:t>iz</a:t>
            </a:r>
            <a:r>
              <a:rPr lang="en-US" sz="2200" dirty="0"/>
              <a:t> </a:t>
            </a:r>
            <a:r>
              <a:rPr lang="en-US" sz="2200" dirty="0" err="1"/>
              <a:t>nosa</a:t>
            </a:r>
            <a:r>
              <a:rPr lang="en-US" sz="2200" dirty="0"/>
              <a:t>), </a:t>
            </a:r>
            <a:r>
              <a:rPr lang="en-US" sz="2200" dirty="0" err="1"/>
              <a:t>razna</a:t>
            </a:r>
            <a:r>
              <a:rPr lang="en-US" sz="2200" dirty="0"/>
              <a:t> </a:t>
            </a:r>
            <a:r>
              <a:rPr lang="en-US" sz="2200" dirty="0" err="1"/>
              <a:t>krvarenja</a:t>
            </a:r>
            <a:r>
              <a:rPr lang="en-US" sz="2200" dirty="0"/>
              <a:t>, </a:t>
            </a:r>
            <a:r>
              <a:rPr lang="en-US" sz="2200" dirty="0" err="1"/>
              <a:t>iščašenja</a:t>
            </a:r>
            <a:r>
              <a:rPr lang="en-US" sz="2200" dirty="0"/>
              <a:t>, </a:t>
            </a:r>
            <a:r>
              <a:rPr lang="en-US" sz="2200" dirty="0" err="1"/>
              <a:t>uganuća</a:t>
            </a:r>
            <a:r>
              <a:rPr lang="en-US" sz="2200" dirty="0"/>
              <a:t>, </a:t>
            </a:r>
            <a:r>
              <a:rPr lang="en-US" sz="2200" dirty="0" err="1"/>
              <a:t>potresi</a:t>
            </a:r>
            <a:r>
              <a:rPr lang="en-US" sz="2200" dirty="0"/>
              <a:t> </a:t>
            </a:r>
            <a:r>
              <a:rPr lang="en-US" sz="2200" dirty="0" err="1"/>
              <a:t>mozga</a:t>
            </a:r>
            <a:r>
              <a:rPr lang="en-US" sz="2200" dirty="0"/>
              <a:t>, </a:t>
            </a:r>
            <a:r>
              <a:rPr lang="en-US" sz="2200" dirty="0" err="1"/>
              <a:t>prelomi</a:t>
            </a:r>
            <a:r>
              <a:rPr lang="en-US" sz="2200" dirty="0"/>
              <a:t>, </a:t>
            </a:r>
            <a:r>
              <a:rPr lang="en-US" sz="2200" dirty="0" err="1"/>
              <a:t>pucanja</a:t>
            </a:r>
            <a:r>
              <a:rPr lang="en-US" sz="2200" dirty="0"/>
              <a:t> </a:t>
            </a:r>
            <a:r>
              <a:rPr lang="en-US" sz="2200" dirty="0" err="1"/>
              <a:t>i</a:t>
            </a:r>
            <a:r>
              <a:rPr lang="en-US" sz="2200" dirty="0"/>
              <a:t> </a:t>
            </a:r>
            <a:r>
              <a:rPr lang="en-US" sz="2200" dirty="0" err="1"/>
              <a:t>istegnuća</a:t>
            </a:r>
            <a:r>
              <a:rPr lang="en-US" sz="2200" dirty="0"/>
              <a:t> </a:t>
            </a:r>
            <a:r>
              <a:rPr lang="en-US" sz="2200" dirty="0" err="1"/>
              <a:t>mišića</a:t>
            </a:r>
            <a:r>
              <a:rPr lang="en-US" sz="2200" dirty="0"/>
              <a:t> </a:t>
            </a:r>
            <a:r>
              <a:rPr lang="en-US" sz="2200" dirty="0" err="1"/>
              <a:t>i</a:t>
            </a:r>
            <a:r>
              <a:rPr lang="en-US" sz="2200" dirty="0"/>
              <a:t> </a:t>
            </a:r>
            <a:r>
              <a:rPr lang="en-US" sz="2200" dirty="0" err="1"/>
              <a:t>ligamenata</a:t>
            </a:r>
            <a:r>
              <a:rPr lang="en-US" sz="2200" dirty="0"/>
              <a:t>, </a:t>
            </a:r>
            <a:r>
              <a:rPr lang="en-US" sz="2200" dirty="0" err="1"/>
              <a:t>posekotine</a:t>
            </a:r>
            <a:r>
              <a:rPr lang="en-US" sz="2200" dirty="0"/>
              <a:t>,</a:t>
            </a:r>
            <a:r>
              <a:rPr lang="sr-Latn-RS" sz="2200" dirty="0"/>
              <a:t> </a:t>
            </a:r>
            <a:r>
              <a:rPr lang="en-US" sz="2200" dirty="0" err="1"/>
              <a:t>hematomi</a:t>
            </a:r>
            <a:r>
              <a:rPr lang="en-US" sz="2200" dirty="0"/>
              <a:t>, </a:t>
            </a:r>
            <a:r>
              <a:rPr lang="en-US" sz="2200" dirty="0" err="1"/>
              <a:t>rane</a:t>
            </a:r>
            <a:r>
              <a:rPr lang="en-US" sz="2200" dirty="0"/>
              <a:t>…) , </a:t>
            </a:r>
            <a:r>
              <a:rPr lang="en-US" sz="2200" dirty="0" err="1"/>
              <a:t>izdvajaju</a:t>
            </a:r>
            <a:r>
              <a:rPr lang="en-US" sz="2200" dirty="0"/>
              <a:t> se </a:t>
            </a:r>
            <a:r>
              <a:rPr lang="en-US" sz="2200" dirty="0" err="1"/>
              <a:t>direktni</a:t>
            </a:r>
            <a:r>
              <a:rPr lang="en-US" sz="2200" dirty="0"/>
              <a:t> </a:t>
            </a:r>
            <a:r>
              <a:rPr lang="en-US" sz="2200" dirty="0" err="1"/>
              <a:t>udarci</a:t>
            </a:r>
            <a:r>
              <a:rPr lang="en-US" sz="2200" dirty="0"/>
              <a:t> </a:t>
            </a:r>
            <a:r>
              <a:rPr lang="en-US" sz="2200" dirty="0" err="1"/>
              <a:t>rukama</a:t>
            </a:r>
            <a:r>
              <a:rPr lang="en-US" sz="2200" dirty="0"/>
              <a:t> </a:t>
            </a:r>
            <a:r>
              <a:rPr lang="en-US" sz="2200" dirty="0" err="1"/>
              <a:t>i</a:t>
            </a:r>
            <a:r>
              <a:rPr lang="en-US" sz="2200" dirty="0"/>
              <a:t> </a:t>
            </a:r>
            <a:r>
              <a:rPr lang="en-US" sz="2200" dirty="0" err="1"/>
              <a:t>nogama</a:t>
            </a:r>
            <a:r>
              <a:rPr lang="en-US" sz="2200" dirty="0"/>
              <a:t>. Manji </a:t>
            </a:r>
            <a:r>
              <a:rPr lang="en-US" sz="2200" dirty="0" err="1"/>
              <a:t>broj</a:t>
            </a:r>
            <a:r>
              <a:rPr lang="en-US" sz="2200" dirty="0"/>
              <a:t> </a:t>
            </a:r>
            <a:r>
              <a:rPr lang="en-US" sz="2200" dirty="0" err="1"/>
              <a:t>povreda</a:t>
            </a:r>
            <a:r>
              <a:rPr lang="en-US" sz="2200" dirty="0"/>
              <a:t> se </a:t>
            </a:r>
            <a:r>
              <a:rPr lang="en-US" sz="2200" dirty="0" err="1"/>
              <a:t>dogodilo</a:t>
            </a:r>
            <a:r>
              <a:rPr lang="en-US" sz="2200" dirty="0"/>
              <a:t> </a:t>
            </a:r>
            <a:r>
              <a:rPr lang="en-US" sz="2200" dirty="0" err="1"/>
              <a:t>kao</a:t>
            </a:r>
            <a:r>
              <a:rPr lang="en-US" sz="2200" dirty="0"/>
              <a:t> </a:t>
            </a:r>
            <a:r>
              <a:rPr lang="en-US" sz="2200" dirty="0" err="1"/>
              <a:t>posledica</a:t>
            </a:r>
            <a:r>
              <a:rPr lang="en-US" sz="2200" dirty="0"/>
              <a:t> </a:t>
            </a:r>
            <a:r>
              <a:rPr lang="en-US" sz="2200" dirty="0" err="1"/>
              <a:t>prekomernog</a:t>
            </a:r>
            <a:r>
              <a:rPr lang="en-US" sz="2200" dirty="0"/>
              <a:t> </a:t>
            </a:r>
            <a:r>
              <a:rPr lang="en-US" sz="2200" dirty="0" err="1"/>
              <a:t>napora</a:t>
            </a:r>
            <a:r>
              <a:rPr lang="en-US" sz="2200" dirty="0"/>
              <a:t> </a:t>
            </a:r>
            <a:r>
              <a:rPr lang="en-US" sz="2200" dirty="0" err="1"/>
              <a:t>i</a:t>
            </a:r>
            <a:r>
              <a:rPr lang="en-US" sz="2200" dirty="0"/>
              <a:t> </a:t>
            </a:r>
            <a:r>
              <a:rPr lang="en-US" sz="2200" dirty="0" err="1"/>
              <a:t>mišićnog</a:t>
            </a:r>
            <a:r>
              <a:rPr lang="en-US" sz="2200" dirty="0"/>
              <a:t> </a:t>
            </a:r>
            <a:r>
              <a:rPr lang="en-US" sz="2200" dirty="0" err="1"/>
              <a:t>preopterećenja</a:t>
            </a:r>
            <a:r>
              <a:rPr lang="en-US" sz="2200" dirty="0"/>
              <a:t> </a:t>
            </a:r>
            <a:r>
              <a:rPr lang="en-US" sz="2200" dirty="0" err="1"/>
              <a:t>ili</a:t>
            </a:r>
            <a:r>
              <a:rPr lang="en-US" sz="2200" dirty="0"/>
              <a:t> </a:t>
            </a:r>
            <a:r>
              <a:rPr lang="en-US" sz="2200" dirty="0" err="1"/>
              <a:t>neadekvatnog</a:t>
            </a:r>
            <a:r>
              <a:rPr lang="en-US" sz="2200" dirty="0"/>
              <a:t> </a:t>
            </a:r>
            <a:r>
              <a:rPr lang="en-US" sz="2200" dirty="0" err="1"/>
              <a:t>zagrevanja</a:t>
            </a:r>
            <a:r>
              <a:rPr lang="en-US" sz="2200" dirty="0"/>
              <a:t>. </a:t>
            </a:r>
            <a:r>
              <a:rPr lang="en-US" sz="2200" dirty="0" err="1"/>
              <a:t>Najčešća</a:t>
            </a:r>
            <a:r>
              <a:rPr lang="en-US" sz="2200" dirty="0"/>
              <a:t> </a:t>
            </a:r>
            <a:r>
              <a:rPr lang="en-US" sz="2200" dirty="0" err="1"/>
              <a:t>lokalizacija</a:t>
            </a:r>
            <a:r>
              <a:rPr lang="en-US" sz="2200" dirty="0"/>
              <a:t> </a:t>
            </a:r>
            <a:r>
              <a:rPr lang="en-US" sz="2200" dirty="0" err="1"/>
              <a:t>ovih</a:t>
            </a:r>
            <a:r>
              <a:rPr lang="en-US" sz="2200" dirty="0"/>
              <a:t> </a:t>
            </a:r>
            <a:r>
              <a:rPr lang="en-US" sz="2200" dirty="0" err="1"/>
              <a:t>povreda</a:t>
            </a:r>
            <a:r>
              <a:rPr lang="en-US" sz="2200" dirty="0"/>
              <a:t> </a:t>
            </a:r>
            <a:r>
              <a:rPr lang="en-US" sz="2200" dirty="0" err="1"/>
              <a:t>bili</a:t>
            </a:r>
            <a:r>
              <a:rPr lang="en-US" sz="2200" dirty="0"/>
              <a:t> </a:t>
            </a:r>
            <a:r>
              <a:rPr lang="en-US" sz="2200" dirty="0" err="1"/>
              <a:t>su</a:t>
            </a:r>
            <a:r>
              <a:rPr lang="en-US" sz="2200" dirty="0"/>
              <a:t> </a:t>
            </a:r>
            <a:r>
              <a:rPr lang="en-US" sz="2200" dirty="0" err="1"/>
              <a:t>glava</a:t>
            </a:r>
            <a:r>
              <a:rPr lang="en-US" sz="2200" dirty="0"/>
              <a:t>, </a:t>
            </a:r>
            <a:r>
              <a:rPr lang="en-US" sz="2200" dirty="0" err="1"/>
              <a:t>vrat</a:t>
            </a:r>
            <a:r>
              <a:rPr lang="en-US" sz="2200" dirty="0"/>
              <a:t> </a:t>
            </a:r>
            <a:r>
              <a:rPr lang="en-US" sz="2200" dirty="0" err="1"/>
              <a:t>i</a:t>
            </a:r>
            <a:r>
              <a:rPr lang="en-US" sz="2200" dirty="0"/>
              <a:t> lice, </a:t>
            </a:r>
            <a:r>
              <a:rPr lang="en-US" sz="2200" dirty="0" err="1"/>
              <a:t>dok</a:t>
            </a:r>
            <a:r>
              <a:rPr lang="en-US" sz="2200" dirty="0"/>
              <a:t> se u </a:t>
            </a:r>
            <a:r>
              <a:rPr lang="en-US" sz="2200" dirty="0" err="1"/>
              <a:t>nešto</a:t>
            </a:r>
            <a:r>
              <a:rPr lang="en-US" sz="2200" dirty="0"/>
              <a:t> </a:t>
            </a:r>
            <a:r>
              <a:rPr lang="en-US" sz="2200" dirty="0" err="1"/>
              <a:t>manjim</a:t>
            </a:r>
            <a:r>
              <a:rPr lang="en-US" sz="2200" dirty="0"/>
              <a:t> </a:t>
            </a:r>
            <a:r>
              <a:rPr lang="en-US" sz="2200" dirty="0" err="1"/>
              <a:t>procentima</a:t>
            </a:r>
            <a:r>
              <a:rPr lang="en-US" sz="2200" dirty="0"/>
              <a:t> </a:t>
            </a:r>
            <a:r>
              <a:rPr lang="en-US" sz="2200" dirty="0" err="1"/>
              <a:t>ističu</a:t>
            </a:r>
            <a:r>
              <a:rPr lang="en-US" sz="2200" dirty="0"/>
              <a:t> </a:t>
            </a:r>
            <a:r>
              <a:rPr lang="en-US" sz="2200" dirty="0" err="1"/>
              <a:t>donji</a:t>
            </a:r>
            <a:r>
              <a:rPr lang="en-US" sz="2200" dirty="0"/>
              <a:t> </a:t>
            </a:r>
            <a:r>
              <a:rPr lang="en-US" sz="2200" dirty="0" err="1"/>
              <a:t>i</a:t>
            </a:r>
            <a:r>
              <a:rPr lang="en-US" sz="2200" dirty="0"/>
              <a:t> </a:t>
            </a:r>
            <a:r>
              <a:rPr lang="en-US" sz="2200" dirty="0" err="1"/>
              <a:t>gornji</a:t>
            </a:r>
            <a:r>
              <a:rPr lang="en-US" sz="2200" dirty="0"/>
              <a:t> </a:t>
            </a:r>
            <a:r>
              <a:rPr lang="en-US" sz="2200" dirty="0" err="1"/>
              <a:t>ekstremiteti</a:t>
            </a:r>
            <a:r>
              <a:rPr lang="en-US" sz="2200" dirty="0"/>
              <a:t>, </a:t>
            </a:r>
            <a:r>
              <a:rPr lang="en-US" sz="2200" dirty="0" err="1"/>
              <a:t>kao</a:t>
            </a:r>
            <a:r>
              <a:rPr lang="en-US" sz="2200" dirty="0"/>
              <a:t> </a:t>
            </a:r>
            <a:r>
              <a:rPr lang="en-US" sz="2200" dirty="0" err="1"/>
              <a:t>i</a:t>
            </a:r>
            <a:r>
              <a:rPr lang="en-US" sz="2200" dirty="0"/>
              <a:t> </a:t>
            </a:r>
            <a:r>
              <a:rPr lang="en-US" sz="2200" dirty="0" err="1"/>
              <a:t>povrede</a:t>
            </a:r>
            <a:r>
              <a:rPr lang="en-US" sz="2200" dirty="0"/>
              <a:t> </a:t>
            </a:r>
            <a:r>
              <a:rPr lang="en-US" sz="2200" dirty="0" err="1"/>
              <a:t>nastale</a:t>
            </a:r>
            <a:r>
              <a:rPr lang="en-US" sz="2200" dirty="0"/>
              <a:t> u </a:t>
            </a:r>
            <a:r>
              <a:rPr lang="en-US" sz="2200" dirty="0" err="1"/>
              <a:t>predelu</a:t>
            </a:r>
            <a:r>
              <a:rPr lang="en-US" sz="2200" dirty="0"/>
              <a:t> </a:t>
            </a:r>
            <a:r>
              <a:rPr lang="en-US" sz="2200" dirty="0" err="1"/>
              <a:t>trupa</a:t>
            </a:r>
            <a:r>
              <a:rPr lang="en-US" sz="2200" dirty="0"/>
              <a:t>. </a:t>
            </a:r>
            <a:r>
              <a:rPr lang="en-US" sz="2200" dirty="0" err="1"/>
              <a:t>Većina</a:t>
            </a:r>
            <a:r>
              <a:rPr lang="en-US" sz="2200" dirty="0"/>
              <a:t> </a:t>
            </a:r>
            <a:r>
              <a:rPr lang="en-US" sz="2200" dirty="0" err="1"/>
              <a:t>povreda</a:t>
            </a:r>
            <a:r>
              <a:rPr lang="en-US" sz="2200" dirty="0"/>
              <a:t> je </a:t>
            </a:r>
            <a:r>
              <a:rPr lang="en-US" sz="2200" dirty="0" err="1"/>
              <a:t>okarakterisano</a:t>
            </a:r>
            <a:r>
              <a:rPr lang="en-US" sz="2200" dirty="0"/>
              <a:t> </a:t>
            </a:r>
            <a:r>
              <a:rPr lang="en-US" sz="2200" dirty="0" err="1"/>
              <a:t>kao</a:t>
            </a:r>
            <a:r>
              <a:rPr lang="en-US" sz="2200" dirty="0"/>
              <a:t> </a:t>
            </a:r>
            <a:r>
              <a:rPr lang="en-US" sz="2200" dirty="0" err="1"/>
              <a:t>lakše</a:t>
            </a:r>
            <a:r>
              <a:rPr lang="en-US" sz="2200" dirty="0"/>
              <a:t> </a:t>
            </a:r>
            <a:r>
              <a:rPr lang="en-US" sz="2200" dirty="0" err="1"/>
              <a:t>povrede</a:t>
            </a:r>
            <a:r>
              <a:rPr lang="en-US" sz="2200" dirty="0"/>
              <a:t>.</a:t>
            </a:r>
          </a:p>
          <a:p>
            <a:r>
              <a:rPr lang="en-US" sz="2200" dirty="0"/>
              <a:t>Kao </a:t>
            </a:r>
            <a:r>
              <a:rPr lang="en-US" sz="2200" dirty="0" err="1"/>
              <a:t>trener</a:t>
            </a:r>
            <a:r>
              <a:rPr lang="en-US" sz="2200" dirty="0"/>
              <a:t> </a:t>
            </a:r>
            <a:r>
              <a:rPr lang="en-US" sz="2200" dirty="0" err="1"/>
              <a:t>i</a:t>
            </a:r>
            <a:r>
              <a:rPr lang="en-US" sz="2200" dirty="0"/>
              <a:t> </a:t>
            </a:r>
            <a:r>
              <a:rPr lang="en-US" sz="2200" dirty="0" err="1"/>
              <a:t>takmičar</a:t>
            </a:r>
            <a:r>
              <a:rPr lang="en-US" sz="2200" dirty="0"/>
              <a:t> u </a:t>
            </a:r>
            <a:r>
              <a:rPr lang="en-US" sz="2200" dirty="0" err="1"/>
              <a:t>karateu</a:t>
            </a:r>
            <a:r>
              <a:rPr lang="en-US" sz="2200" dirty="0"/>
              <a:t>, </a:t>
            </a:r>
            <a:r>
              <a:rPr lang="en-US" sz="2200" dirty="0" err="1"/>
              <a:t>često</a:t>
            </a:r>
            <a:r>
              <a:rPr lang="en-US" sz="2200" dirty="0"/>
              <a:t> </a:t>
            </a:r>
            <a:r>
              <a:rPr lang="en-US" sz="2200" dirty="0" err="1"/>
              <a:t>sam</a:t>
            </a:r>
            <a:r>
              <a:rPr lang="en-US" sz="2200" dirty="0"/>
              <a:t> </a:t>
            </a:r>
            <a:r>
              <a:rPr lang="en-US" sz="2200" dirty="0" err="1"/>
              <a:t>imao</a:t>
            </a:r>
            <a:r>
              <a:rPr lang="en-US" sz="2200" dirty="0"/>
              <a:t> </a:t>
            </a:r>
            <a:r>
              <a:rPr lang="en-US" sz="2200" dirty="0" err="1"/>
              <a:t>prilike</a:t>
            </a:r>
            <a:r>
              <a:rPr lang="en-US" sz="2200" dirty="0"/>
              <a:t> da </a:t>
            </a:r>
            <a:r>
              <a:rPr lang="en-US" sz="2200" dirty="0" err="1"/>
              <a:t>čujem</a:t>
            </a:r>
            <a:r>
              <a:rPr lang="en-US" sz="2200" dirty="0"/>
              <a:t> da se </a:t>
            </a:r>
            <a:r>
              <a:rPr lang="en-US" sz="2200" dirty="0" err="1"/>
              <a:t>karatisti</a:t>
            </a:r>
            <a:r>
              <a:rPr lang="en-US" sz="2200" dirty="0"/>
              <a:t> (</a:t>
            </a:r>
            <a:r>
              <a:rPr lang="en-US" sz="2200" dirty="0" err="1"/>
              <a:t>uglavnom</a:t>
            </a:r>
            <a:r>
              <a:rPr lang="en-US" sz="2200" dirty="0"/>
              <a:t> </a:t>
            </a:r>
            <a:r>
              <a:rPr lang="en-US" sz="2200" dirty="0" err="1"/>
              <a:t>kataši</a:t>
            </a:r>
            <a:r>
              <a:rPr lang="en-US" sz="2200" dirty="0"/>
              <a:t>) </a:t>
            </a:r>
            <a:r>
              <a:rPr lang="en-US" sz="2200" dirty="0" err="1"/>
              <a:t>žale</a:t>
            </a:r>
            <a:r>
              <a:rPr lang="en-US" sz="2200" dirty="0"/>
              <a:t> </a:t>
            </a:r>
            <a:r>
              <a:rPr lang="en-US" sz="2200" dirty="0" err="1"/>
              <a:t>na</a:t>
            </a:r>
            <a:r>
              <a:rPr lang="en-US" sz="2200" dirty="0"/>
              <a:t> </a:t>
            </a:r>
            <a:r>
              <a:rPr lang="en-US" sz="2200" dirty="0" err="1"/>
              <a:t>bol</a:t>
            </a:r>
            <a:r>
              <a:rPr lang="en-US" sz="2200" dirty="0"/>
              <a:t> u </a:t>
            </a:r>
            <a:r>
              <a:rPr lang="en-US" sz="2200" dirty="0" err="1"/>
              <a:t>kolenu</a:t>
            </a:r>
            <a:r>
              <a:rPr lang="en-US" sz="2200" dirty="0"/>
              <a:t> </a:t>
            </a:r>
            <a:r>
              <a:rPr lang="en-US" sz="2200" dirty="0" err="1"/>
              <a:t>ili</a:t>
            </a:r>
            <a:r>
              <a:rPr lang="en-US" sz="2200" dirty="0"/>
              <a:t> u </a:t>
            </a:r>
            <a:r>
              <a:rPr lang="en-US" sz="2200" dirty="0" err="1"/>
              <a:t>lumbalnom</a:t>
            </a:r>
            <a:r>
              <a:rPr lang="en-US" sz="2200" dirty="0"/>
              <a:t> </a:t>
            </a:r>
            <a:r>
              <a:rPr lang="en-US" sz="2200" dirty="0" err="1"/>
              <a:t>delu</a:t>
            </a:r>
            <a:r>
              <a:rPr lang="en-US" sz="2200" dirty="0"/>
              <a:t> </a:t>
            </a:r>
            <a:r>
              <a:rPr lang="en-US" sz="2200" dirty="0" err="1"/>
              <a:t>leđa</a:t>
            </a:r>
            <a:r>
              <a:rPr lang="en-US" sz="2200" dirty="0"/>
              <a:t> </a:t>
            </a:r>
            <a:r>
              <a:rPr lang="en-US" sz="2200" dirty="0" err="1"/>
              <a:t>nakon</a:t>
            </a:r>
            <a:r>
              <a:rPr lang="en-US" sz="2200" dirty="0"/>
              <a:t> </a:t>
            </a:r>
            <a:r>
              <a:rPr lang="en-US" sz="2200" dirty="0" err="1"/>
              <a:t>dužeg</a:t>
            </a:r>
            <a:r>
              <a:rPr lang="en-US" sz="2200" dirty="0"/>
              <a:t> </a:t>
            </a:r>
            <a:r>
              <a:rPr lang="en-US" sz="2200" dirty="0" err="1"/>
              <a:t>stajanja</a:t>
            </a:r>
            <a:r>
              <a:rPr lang="en-US" sz="2200" dirty="0"/>
              <a:t>, pa </a:t>
            </a:r>
            <a:r>
              <a:rPr lang="en-US" sz="2200" dirty="0" err="1"/>
              <a:t>čak</a:t>
            </a:r>
            <a:r>
              <a:rPr lang="en-US" sz="2200" dirty="0"/>
              <a:t> </a:t>
            </a:r>
            <a:r>
              <a:rPr lang="en-US" sz="2200" dirty="0" err="1"/>
              <a:t>i</a:t>
            </a:r>
            <a:r>
              <a:rPr lang="en-US" sz="2200" dirty="0"/>
              <a:t> </a:t>
            </a:r>
            <a:r>
              <a:rPr lang="en-US" sz="2200" dirty="0" err="1"/>
              <a:t>oni</a:t>
            </a:r>
            <a:r>
              <a:rPr lang="en-US" sz="2200" dirty="0"/>
              <a:t> </a:t>
            </a:r>
            <a:r>
              <a:rPr lang="en-US" sz="2200" dirty="0" err="1"/>
              <a:t>mlađi</a:t>
            </a:r>
            <a:r>
              <a:rPr lang="en-US" sz="2200" dirty="0"/>
              <a:t>. To me je </a:t>
            </a:r>
            <a:r>
              <a:rPr lang="en-US" sz="2200" dirty="0" err="1"/>
              <a:t>zaintrigiralo</a:t>
            </a:r>
            <a:r>
              <a:rPr lang="en-US" sz="2200" dirty="0"/>
              <a:t> da </a:t>
            </a:r>
            <a:r>
              <a:rPr lang="en-US" sz="2200" dirty="0" err="1"/>
              <a:t>počnem</a:t>
            </a:r>
            <a:r>
              <a:rPr lang="en-US" sz="2200" dirty="0"/>
              <a:t> </a:t>
            </a:r>
            <a:r>
              <a:rPr lang="en-US" sz="2200" dirty="0" err="1"/>
              <a:t>na</a:t>
            </a:r>
            <a:r>
              <a:rPr lang="en-US" sz="2200" dirty="0"/>
              <a:t> </a:t>
            </a:r>
            <a:r>
              <a:rPr lang="en-US" sz="2200" dirty="0" err="1"/>
              <a:t>malo</a:t>
            </a:r>
            <a:r>
              <a:rPr lang="en-US" sz="2200" dirty="0"/>
              <a:t> </a:t>
            </a:r>
            <a:r>
              <a:rPr lang="en-US" sz="2200" dirty="0" err="1"/>
              <a:t>drugačiji</a:t>
            </a:r>
            <a:r>
              <a:rPr lang="en-US" sz="2200" dirty="0"/>
              <a:t> </a:t>
            </a:r>
            <a:r>
              <a:rPr lang="en-US" sz="2200" dirty="0" err="1"/>
              <a:t>način</a:t>
            </a:r>
            <a:r>
              <a:rPr lang="en-US" sz="2200" dirty="0"/>
              <a:t> da </a:t>
            </a:r>
            <a:r>
              <a:rPr lang="en-US" sz="2200" dirty="0" err="1"/>
              <a:t>pratim</a:t>
            </a:r>
            <a:r>
              <a:rPr lang="en-US" sz="2200" dirty="0"/>
              <a:t> </a:t>
            </a:r>
            <a:r>
              <a:rPr lang="en-US" sz="2200" dirty="0" err="1"/>
              <a:t>treninge</a:t>
            </a:r>
            <a:r>
              <a:rPr lang="en-US" sz="2200" dirty="0"/>
              <a:t> </a:t>
            </a:r>
            <a:r>
              <a:rPr lang="en-US" sz="2200" dirty="0" err="1"/>
              <a:t>i</a:t>
            </a:r>
            <a:r>
              <a:rPr lang="en-US" sz="2200" dirty="0"/>
              <a:t> </a:t>
            </a:r>
            <a:r>
              <a:rPr lang="en-US" sz="2200" dirty="0" err="1"/>
              <a:t>takmičenja</a:t>
            </a:r>
            <a:r>
              <a:rPr lang="en-US" sz="2200" dirty="0"/>
              <a:t>, </a:t>
            </a:r>
            <a:r>
              <a:rPr lang="en-US" sz="2200" dirty="0" err="1"/>
              <a:t>kao</a:t>
            </a:r>
            <a:r>
              <a:rPr lang="en-US" sz="2200" dirty="0"/>
              <a:t> </a:t>
            </a:r>
            <a:r>
              <a:rPr lang="en-US" sz="2200" dirty="0" err="1"/>
              <a:t>i</a:t>
            </a:r>
            <a:r>
              <a:rPr lang="en-US" sz="2200" dirty="0"/>
              <a:t> da </a:t>
            </a:r>
            <a:r>
              <a:rPr lang="en-US" sz="2200" dirty="0" err="1"/>
              <a:t>istražujem</a:t>
            </a:r>
            <a:r>
              <a:rPr lang="en-US" sz="2200" dirty="0"/>
              <a:t> </a:t>
            </a:r>
            <a:r>
              <a:rPr lang="en-US" sz="2200" dirty="0" err="1"/>
              <a:t>više</a:t>
            </a:r>
            <a:r>
              <a:rPr lang="en-US" sz="2200" dirty="0"/>
              <a:t> </a:t>
            </a:r>
            <a:r>
              <a:rPr lang="en-US" sz="2200" dirty="0" err="1"/>
              <a:t>na</a:t>
            </a:r>
            <a:r>
              <a:rPr lang="en-US" sz="2200" dirty="0"/>
              <a:t> </a:t>
            </a:r>
            <a:r>
              <a:rPr lang="en-US" sz="2200" dirty="0" err="1"/>
              <a:t>tu</a:t>
            </a:r>
            <a:r>
              <a:rPr lang="en-US" sz="2200" dirty="0"/>
              <a:t> </a:t>
            </a:r>
            <a:r>
              <a:rPr lang="en-US" sz="2200" dirty="0" err="1"/>
              <a:t>temu</a:t>
            </a:r>
            <a:r>
              <a:rPr lang="en-US" sz="2200" dirty="0"/>
              <a:t>.</a:t>
            </a:r>
          </a:p>
          <a:p>
            <a:r>
              <a:rPr lang="en-US" sz="2200" dirty="0" err="1"/>
              <a:t>Prvo</a:t>
            </a:r>
            <a:r>
              <a:rPr lang="en-US" sz="2200" dirty="0"/>
              <a:t> </a:t>
            </a:r>
            <a:r>
              <a:rPr lang="en-US" sz="2200" dirty="0" err="1"/>
              <a:t>što</a:t>
            </a:r>
            <a:r>
              <a:rPr lang="en-US" sz="2200" dirty="0"/>
              <a:t> </a:t>
            </a:r>
            <a:r>
              <a:rPr lang="en-US" sz="2200" dirty="0" err="1"/>
              <a:t>sam</a:t>
            </a:r>
            <a:r>
              <a:rPr lang="en-US" sz="2200" dirty="0"/>
              <a:t> </a:t>
            </a:r>
            <a:r>
              <a:rPr lang="en-US" sz="2200" dirty="0" err="1"/>
              <a:t>krenuo</a:t>
            </a:r>
            <a:r>
              <a:rPr lang="en-US" sz="2200" dirty="0"/>
              <a:t> da </a:t>
            </a:r>
            <a:r>
              <a:rPr lang="en-US" sz="2200" dirty="0" err="1"/>
              <a:t>analiziram</a:t>
            </a:r>
            <a:r>
              <a:rPr lang="en-US" sz="2200" dirty="0"/>
              <a:t> bio je </a:t>
            </a:r>
            <a:r>
              <a:rPr lang="en-US" sz="2200" dirty="0" err="1"/>
              <a:t>stav</a:t>
            </a:r>
            <a:r>
              <a:rPr lang="en-US" sz="2200" dirty="0"/>
              <a:t>, </a:t>
            </a:r>
            <a:r>
              <a:rPr lang="en-US" sz="2200" dirty="0" err="1"/>
              <a:t>i</a:t>
            </a:r>
            <a:r>
              <a:rPr lang="en-US" sz="2200" dirty="0"/>
              <a:t> to </a:t>
            </a:r>
            <a:r>
              <a:rPr lang="en-US" sz="2200" dirty="0" err="1"/>
              <a:t>prvi</a:t>
            </a:r>
            <a:r>
              <a:rPr lang="en-US" sz="2200" dirty="0"/>
              <a:t> </a:t>
            </a:r>
            <a:r>
              <a:rPr lang="en-US" sz="2200" dirty="0" err="1"/>
              <a:t>stav</a:t>
            </a:r>
            <a:r>
              <a:rPr lang="en-US" sz="2200" dirty="0"/>
              <a:t> koji se </a:t>
            </a:r>
            <a:r>
              <a:rPr lang="en-US" sz="2200" dirty="0" err="1"/>
              <a:t>uči</a:t>
            </a:r>
            <a:r>
              <a:rPr lang="en-US" sz="2200" dirty="0"/>
              <a:t> u </a:t>
            </a:r>
            <a:r>
              <a:rPr lang="en-US" sz="2200" dirty="0" err="1"/>
              <a:t>sistemu</a:t>
            </a:r>
            <a:r>
              <a:rPr lang="en-US" sz="2200" dirty="0"/>
              <a:t> </a:t>
            </a:r>
            <a:r>
              <a:rPr lang="en-US" sz="2200" dirty="0" err="1"/>
              <a:t>obuke</a:t>
            </a:r>
            <a:r>
              <a:rPr lang="en-US" sz="2200" dirty="0"/>
              <a:t> - </a:t>
            </a:r>
            <a:r>
              <a:rPr lang="en-US" sz="2200" dirty="0" err="1"/>
              <a:t>prednji</a:t>
            </a:r>
            <a:r>
              <a:rPr lang="en-US" sz="2200" dirty="0"/>
              <a:t> </a:t>
            </a:r>
            <a:r>
              <a:rPr lang="en-US" sz="2200" dirty="0" err="1"/>
              <a:t>stav</a:t>
            </a:r>
            <a:r>
              <a:rPr lang="en-US" sz="2200" dirty="0"/>
              <a:t> (</a:t>
            </a:r>
            <a:r>
              <a:rPr lang="en-US" sz="2200" dirty="0" err="1"/>
              <a:t>Zenkucu</a:t>
            </a:r>
            <a:r>
              <a:rPr lang="en-US" sz="2200" dirty="0"/>
              <a:t> </a:t>
            </a:r>
            <a:r>
              <a:rPr lang="en-US" sz="2200" dirty="0" err="1"/>
              <a:t>dači</a:t>
            </a:r>
            <a:r>
              <a:rPr lang="en-US" sz="2200" dirty="0"/>
              <a:t>).</a:t>
            </a:r>
          </a:p>
          <a:p>
            <a:r>
              <a:rPr lang="en-US" sz="2200" dirty="0" err="1"/>
              <a:t>Svako</a:t>
            </a:r>
            <a:r>
              <a:rPr lang="en-US" sz="2200" dirty="0"/>
              <a:t> </a:t>
            </a:r>
            <a:r>
              <a:rPr lang="en-US" sz="2200" dirty="0" err="1"/>
              <a:t>drastičnije</a:t>
            </a:r>
            <a:r>
              <a:rPr lang="en-US" sz="2200" dirty="0"/>
              <a:t> </a:t>
            </a:r>
            <a:r>
              <a:rPr lang="en-US" sz="2200" dirty="0" err="1"/>
              <a:t>odstupanje</a:t>
            </a:r>
            <a:r>
              <a:rPr lang="en-US" sz="2200" dirty="0"/>
              <a:t> po </a:t>
            </a:r>
            <a:r>
              <a:rPr lang="en-US" sz="2200" dirty="0" err="1"/>
              <a:t>osnovu</a:t>
            </a:r>
            <a:r>
              <a:rPr lang="en-US" sz="2200" dirty="0"/>
              <a:t> </a:t>
            </a:r>
            <a:r>
              <a:rPr lang="en-US" sz="2200" dirty="0" err="1"/>
              <a:t>forme</a:t>
            </a:r>
            <a:r>
              <a:rPr lang="en-US" sz="2200" dirty="0"/>
              <a:t> (</a:t>
            </a:r>
            <a:r>
              <a:rPr lang="en-US" sz="2200" dirty="0" err="1"/>
              <a:t>dužina</a:t>
            </a:r>
            <a:r>
              <a:rPr lang="en-US" sz="2200" dirty="0"/>
              <a:t>, </a:t>
            </a:r>
            <a:r>
              <a:rPr lang="en-US" sz="2200" dirty="0" err="1"/>
              <a:t>širina</a:t>
            </a:r>
            <a:r>
              <a:rPr lang="en-US" sz="2200" dirty="0"/>
              <a:t>, </a:t>
            </a:r>
            <a:r>
              <a:rPr lang="en-US" sz="2200" dirty="0" err="1"/>
              <a:t>međusobni</a:t>
            </a:r>
            <a:r>
              <a:rPr lang="en-US" sz="2200" dirty="0"/>
              <a:t> </a:t>
            </a:r>
            <a:r>
              <a:rPr lang="en-US" sz="2200" dirty="0" err="1"/>
              <a:t>položaji</a:t>
            </a:r>
            <a:r>
              <a:rPr lang="en-US" sz="2200" dirty="0"/>
              <a:t> </a:t>
            </a:r>
            <a:r>
              <a:rPr lang="en-US" sz="2200" dirty="0" err="1"/>
              <a:t>segmeneta</a:t>
            </a:r>
            <a:r>
              <a:rPr lang="en-US" sz="2200" dirty="0"/>
              <a:t> </a:t>
            </a:r>
            <a:r>
              <a:rPr lang="en-US" sz="2200" dirty="0" err="1"/>
              <a:t>tela</a:t>
            </a:r>
            <a:r>
              <a:rPr lang="en-US" sz="2200" dirty="0"/>
              <a:t>, </a:t>
            </a:r>
            <a:r>
              <a:rPr lang="en-US" sz="2200" dirty="0" err="1"/>
              <a:t>uglovi</a:t>
            </a:r>
            <a:r>
              <a:rPr lang="en-US" sz="2200" dirty="0"/>
              <a:t> </a:t>
            </a:r>
            <a:r>
              <a:rPr lang="en-US" sz="2200" dirty="0" err="1"/>
              <a:t>uzdužnih</a:t>
            </a:r>
            <a:r>
              <a:rPr lang="en-US" sz="2200" dirty="0"/>
              <a:t> </a:t>
            </a:r>
            <a:r>
              <a:rPr lang="en-US" sz="2200" dirty="0" err="1"/>
              <a:t>osa</a:t>
            </a:r>
            <a:r>
              <a:rPr lang="en-US" sz="2200" dirty="0"/>
              <a:t> </a:t>
            </a:r>
            <a:r>
              <a:rPr lang="en-US" sz="2200" dirty="0" err="1"/>
              <a:t>stopala</a:t>
            </a:r>
            <a:r>
              <a:rPr lang="en-US" sz="2200" dirty="0"/>
              <a:t> u </a:t>
            </a:r>
            <a:r>
              <a:rPr lang="en-US" sz="2200" dirty="0" err="1"/>
              <a:t>odnosu</a:t>
            </a:r>
            <a:r>
              <a:rPr lang="en-US" sz="2200" dirty="0"/>
              <a:t> </a:t>
            </a:r>
            <a:r>
              <a:rPr lang="en-US" sz="2200" dirty="0" err="1"/>
              <a:t>na</a:t>
            </a:r>
            <a:r>
              <a:rPr lang="en-US" sz="2200" dirty="0"/>
              <a:t> </a:t>
            </a:r>
            <a:r>
              <a:rPr lang="en-US" sz="2200" dirty="0" err="1"/>
              <a:t>smer</a:t>
            </a:r>
            <a:r>
              <a:rPr lang="en-US" sz="2200" dirty="0"/>
              <a:t> </a:t>
            </a:r>
            <a:r>
              <a:rPr lang="en-US" sz="2200" dirty="0" err="1"/>
              <a:t>kretanja</a:t>
            </a:r>
            <a:r>
              <a:rPr lang="en-US" sz="2200" dirty="0"/>
              <a:t> </a:t>
            </a:r>
            <a:r>
              <a:rPr lang="en-US" sz="2200" dirty="0" err="1"/>
              <a:t>itd</a:t>
            </a:r>
            <a:r>
              <a:rPr lang="en-US" sz="2200" dirty="0"/>
              <a:t>.) </a:t>
            </a:r>
            <a:r>
              <a:rPr lang="en-US" sz="2200" dirty="0" err="1"/>
              <a:t>ima</a:t>
            </a:r>
            <a:r>
              <a:rPr lang="en-US" sz="2200" dirty="0"/>
              <a:t> za </a:t>
            </a:r>
            <a:r>
              <a:rPr lang="en-US" sz="2200" dirty="0" err="1"/>
              <a:t>posledicu</a:t>
            </a:r>
            <a:r>
              <a:rPr lang="en-US" sz="2200" dirty="0"/>
              <a:t> </a:t>
            </a:r>
            <a:r>
              <a:rPr lang="en-US" sz="2200" dirty="0" err="1"/>
              <a:t>gubljenje</a:t>
            </a:r>
            <a:r>
              <a:rPr lang="en-US" sz="2200" dirty="0"/>
              <a:t> </a:t>
            </a:r>
            <a:r>
              <a:rPr lang="en-US" sz="2200" dirty="0" err="1"/>
              <a:t>vrednosti</a:t>
            </a:r>
            <a:r>
              <a:rPr lang="en-US" sz="2200" dirty="0"/>
              <a:t> </a:t>
            </a:r>
            <a:r>
              <a:rPr lang="en-US" sz="2200" dirty="0" err="1"/>
              <a:t>stava</a:t>
            </a:r>
            <a:r>
              <a:rPr lang="en-US" sz="2200" dirty="0"/>
              <a:t> </a:t>
            </a:r>
            <a:r>
              <a:rPr lang="en-US" sz="2200" dirty="0" err="1"/>
              <a:t>kako</a:t>
            </a:r>
            <a:r>
              <a:rPr lang="en-US" sz="2200" dirty="0"/>
              <a:t> </a:t>
            </a:r>
            <a:r>
              <a:rPr lang="en-US" sz="2200" dirty="0" err="1"/>
              <a:t>sa</a:t>
            </a:r>
            <a:r>
              <a:rPr lang="en-US" sz="2200" dirty="0"/>
              <a:t> </a:t>
            </a:r>
            <a:r>
              <a:rPr lang="en-US" sz="2200" dirty="0" err="1"/>
              <a:t>paraktično-borilačkog</a:t>
            </a:r>
            <a:r>
              <a:rPr lang="en-US" sz="2200" dirty="0"/>
              <a:t> </a:t>
            </a:r>
            <a:r>
              <a:rPr lang="en-US" sz="2200" dirty="0" err="1"/>
              <a:t>tako</a:t>
            </a:r>
            <a:r>
              <a:rPr lang="en-US" sz="2200" dirty="0"/>
              <a:t> </a:t>
            </a:r>
            <a:r>
              <a:rPr lang="en-US" sz="2200" dirty="0" err="1"/>
              <a:t>i</a:t>
            </a:r>
            <a:r>
              <a:rPr lang="en-US" sz="2200" dirty="0"/>
              <a:t> </a:t>
            </a:r>
            <a:r>
              <a:rPr lang="en-US" sz="2200" dirty="0" err="1"/>
              <a:t>sa</a:t>
            </a:r>
            <a:r>
              <a:rPr lang="en-US" sz="2200" dirty="0"/>
              <a:t> </a:t>
            </a:r>
            <a:r>
              <a:rPr lang="en-US" sz="2200" dirty="0" err="1"/>
              <a:t>preventivno</a:t>
            </a:r>
            <a:r>
              <a:rPr lang="en-US" sz="2200" dirty="0"/>
              <a:t> </a:t>
            </a:r>
            <a:r>
              <a:rPr lang="en-US" sz="2200" dirty="0" err="1"/>
              <a:t>zdravstvenog</a:t>
            </a:r>
            <a:r>
              <a:rPr lang="en-US" sz="2200" dirty="0"/>
              <a:t> </a:t>
            </a:r>
            <a:r>
              <a:rPr lang="en-US" sz="2200" dirty="0" err="1"/>
              <a:t>aspekta</a:t>
            </a:r>
            <a:r>
              <a:rPr lang="en-US" sz="2200" dirty="0"/>
              <a:t> (Jovanović, </a:t>
            </a:r>
            <a:r>
              <a:rPr lang="en-US" sz="2200" dirty="0" err="1"/>
              <a:t>Mudrić</a:t>
            </a:r>
            <a:r>
              <a:rPr lang="en-US" sz="2200" dirty="0"/>
              <a:t>, 1997).</a:t>
            </a:r>
          </a:p>
          <a:p>
            <a:r>
              <a:rPr lang="en-US" sz="2200" dirty="0" err="1"/>
              <a:t>Iz</a:t>
            </a:r>
            <a:r>
              <a:rPr lang="en-US" sz="2200" dirty="0"/>
              <a:t> toga </a:t>
            </a:r>
            <a:r>
              <a:rPr lang="en-US" sz="2200" dirty="0" err="1"/>
              <a:t>proizilaze</a:t>
            </a:r>
            <a:r>
              <a:rPr lang="en-US" sz="2200" dirty="0"/>
              <a:t> </a:t>
            </a:r>
            <a:r>
              <a:rPr lang="en-US" sz="2200" dirty="0" err="1"/>
              <a:t>sledeća</a:t>
            </a:r>
            <a:r>
              <a:rPr lang="en-US" sz="2200" dirty="0"/>
              <a:t> </a:t>
            </a:r>
            <a:r>
              <a:rPr lang="en-US" sz="2200" dirty="0" err="1"/>
              <a:t>odstupanja</a:t>
            </a:r>
            <a:r>
              <a:rPr lang="en-US" sz="2200" dirty="0"/>
              <a:t> od </a:t>
            </a:r>
            <a:r>
              <a:rPr lang="en-US" sz="2200" dirty="0" err="1"/>
              <a:t>standardne</a:t>
            </a:r>
            <a:r>
              <a:rPr lang="en-US" sz="2200" dirty="0"/>
              <a:t> </a:t>
            </a:r>
            <a:r>
              <a:rPr lang="en-US" sz="2200" dirty="0" err="1"/>
              <a:t>forme</a:t>
            </a:r>
            <a:r>
              <a:rPr lang="en-US" sz="2200" dirty="0"/>
              <a:t> </a:t>
            </a:r>
            <a:r>
              <a:rPr lang="en-US" sz="2200" dirty="0" err="1"/>
              <a:t>prednjeg</a:t>
            </a:r>
            <a:r>
              <a:rPr lang="en-US" sz="2200" dirty="0"/>
              <a:t> </a:t>
            </a:r>
            <a:r>
              <a:rPr lang="en-US" sz="2200" dirty="0" err="1"/>
              <a:t>stava</a:t>
            </a:r>
            <a:r>
              <a:rPr lang="en-US" sz="2200" dirty="0"/>
              <a:t>:</a:t>
            </a:r>
          </a:p>
          <a:p>
            <a:r>
              <a:rPr lang="en-US" sz="2200" dirty="0"/>
              <a:t>-	</a:t>
            </a:r>
            <a:r>
              <a:rPr lang="en-US" sz="2200" dirty="0" err="1"/>
              <a:t>povećana</a:t>
            </a:r>
            <a:r>
              <a:rPr lang="en-US" sz="2200" dirty="0"/>
              <a:t> </a:t>
            </a:r>
            <a:r>
              <a:rPr lang="en-US" sz="2200" dirty="0" err="1"/>
              <a:t>dužina</a:t>
            </a:r>
            <a:r>
              <a:rPr lang="en-US" sz="2200" dirty="0"/>
              <a:t> </a:t>
            </a:r>
            <a:r>
              <a:rPr lang="en-US" sz="2200" dirty="0" err="1"/>
              <a:t>stava</a:t>
            </a:r>
            <a:endParaRPr lang="en-US" sz="2200" dirty="0"/>
          </a:p>
          <a:p>
            <a:r>
              <a:rPr lang="en-US" sz="2200" dirty="0"/>
              <a:t>-	„</a:t>
            </a:r>
            <a:r>
              <a:rPr lang="en-US" sz="2200" dirty="0" err="1"/>
              <a:t>izvijen</a:t>
            </a:r>
            <a:r>
              <a:rPr lang="en-US" sz="2200" dirty="0"/>
              <a:t>“ </a:t>
            </a:r>
            <a:r>
              <a:rPr lang="en-US" sz="2200" dirty="0" err="1"/>
              <a:t>položaj</a:t>
            </a:r>
            <a:r>
              <a:rPr lang="en-US" sz="2200" dirty="0"/>
              <a:t> </a:t>
            </a:r>
            <a:r>
              <a:rPr lang="en-US" sz="2200" dirty="0" err="1"/>
              <a:t>trupa</a:t>
            </a:r>
            <a:r>
              <a:rPr lang="en-US" sz="2200" dirty="0"/>
              <a:t> u </a:t>
            </a:r>
            <a:r>
              <a:rPr lang="en-US" sz="2200" dirty="0" err="1"/>
              <a:t>sagitalnoj</a:t>
            </a:r>
            <a:r>
              <a:rPr lang="en-US" sz="2200" dirty="0"/>
              <a:t> </a:t>
            </a:r>
            <a:r>
              <a:rPr lang="en-US" sz="2200" dirty="0" err="1"/>
              <a:t>ravni</a:t>
            </a:r>
            <a:endParaRPr lang="en-US" sz="2200" dirty="0"/>
          </a:p>
          <a:p>
            <a:endParaRPr lang="en-US" sz="2400" dirty="0"/>
          </a:p>
        </p:txBody>
      </p:sp>
    </p:spTree>
    <p:extLst>
      <p:ext uri="{BB962C8B-B14F-4D97-AF65-F5344CB8AC3E}">
        <p14:creationId xmlns:p14="http://schemas.microsoft.com/office/powerpoint/2010/main" val="313557142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docProps/app.xml><?xml version="1.0" encoding="utf-8"?>
<Properties xmlns="http://schemas.openxmlformats.org/officeDocument/2006/extended-properties" xmlns:vt="http://schemas.openxmlformats.org/officeDocument/2006/docPropsVTypes">
  <Template>Office Theme</Template>
  <TotalTime>1401</TotalTime>
  <Words>3807</Words>
  <Application>Microsoft Office PowerPoint</Application>
  <PresentationFormat>Široki ekran</PresentationFormat>
  <Paragraphs>344</Paragraphs>
  <Slides>19</Slides>
  <Notes>0</Notes>
  <HiddenSlides>0</HiddenSlides>
  <MMClips>0</MMClips>
  <ScaleCrop>false</ScaleCrop>
  <HeadingPairs>
    <vt:vector size="6" baseType="variant">
      <vt:variant>
        <vt:lpstr>Korišćeni fontovi</vt:lpstr>
      </vt:variant>
      <vt:variant>
        <vt:i4>4</vt:i4>
      </vt:variant>
      <vt:variant>
        <vt:lpstr>Tema</vt:lpstr>
      </vt:variant>
      <vt:variant>
        <vt:i4>1</vt:i4>
      </vt:variant>
      <vt:variant>
        <vt:lpstr>Naslovi slajdova</vt:lpstr>
      </vt:variant>
      <vt:variant>
        <vt:i4>19</vt:i4>
      </vt:variant>
    </vt:vector>
  </HeadingPairs>
  <TitlesOfParts>
    <vt:vector size="24" baseType="lpstr">
      <vt:lpstr>Arial</vt:lpstr>
      <vt:lpstr>Calibri</vt:lpstr>
      <vt:lpstr>Calibri Light</vt:lpstr>
      <vt:lpstr>Times New Roman</vt:lpstr>
      <vt:lpstr>Office Theme</vt:lpstr>
      <vt:lpstr>DEPARTMAN ZA BIOMEDICINSKE NAUKE Studijski program sport i fizičko vaspitanje</vt:lpstr>
      <vt:lpstr>PowerPoint prezentacija</vt:lpstr>
      <vt:lpstr>PowerPoint prezentacija</vt:lpstr>
      <vt:lpstr>TRENAŽNE I TAKMIČARSKE KARAKTERISTIKE KARATEA</vt:lpstr>
      <vt:lpstr>PowerPoint prezentacija</vt:lpstr>
      <vt:lpstr>BORBE</vt:lpstr>
      <vt:lpstr>PowerPoint prezentacija</vt:lpstr>
      <vt:lpstr>PowerPoint prezentacija</vt:lpstr>
      <vt:lpstr>PowerPoint prezentacija</vt:lpstr>
      <vt:lpstr>Ovakav stav sa nagibom karlice prema napred dovodi do istegnutosti trbušnih mišića, što posledično uzrokuje slab oslonac prilikom udaraca unapred jer ovakav položaj isključuje masu kukova i nogu prilikom ispoljavanja udarca. Osim toga, ovakav stav može imati ozbiljne posledice na zdravlje vežbača.</vt:lpstr>
      <vt:lpstr>PowerPoint prezentacija</vt:lpstr>
      <vt:lpstr>PREVENCIJE POVREDA</vt:lpstr>
      <vt:lpstr>PowerPoint prezentacija</vt:lpstr>
      <vt:lpstr>PowerPoint prezentacija</vt:lpstr>
      <vt:lpstr>METODE RADA</vt:lpstr>
      <vt:lpstr>PowerPoint prezentacija</vt:lpstr>
      <vt:lpstr>PowerPoint prezentacija</vt:lpstr>
      <vt:lpstr>PowerPoint prezentacija</vt:lpstr>
      <vt:lpstr>PowerPoint prezentacija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DEPARTMAN ZA BIOMEDICINSKE NAUKE Studijski program sport i fizičko vaspitanje</dc:title>
  <dc:creator>Mujanovic</dc:creator>
  <cp:lastModifiedBy>t.mujanovic@outlook.com</cp:lastModifiedBy>
  <cp:revision>11</cp:revision>
  <dcterms:created xsi:type="dcterms:W3CDTF">2020-08-18T12:14:24Z</dcterms:created>
  <dcterms:modified xsi:type="dcterms:W3CDTF">2021-09-17T07:05:40Z</dcterms:modified>
</cp:coreProperties>
</file>