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7" autoAdjust="0"/>
    <p:restoredTop sz="94660"/>
  </p:normalViewPr>
  <p:slideViewPr>
    <p:cSldViewPr snapToGrid="0" showGuides="1">
      <p:cViewPr varScale="1">
        <p:scale>
          <a:sx n="66" d="100"/>
          <a:sy n="66" d="100"/>
        </p:scale>
        <p:origin x="90" y="29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F9BAF0-33B1-4B64-852A-207BD9FDDE0E}"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2558A-F6E6-497A-99D5-54CAA4A49D69}" type="slidenum">
              <a:rPr lang="en-US" smtClean="0"/>
              <a:t>‹#›</a:t>
            </a:fld>
            <a:endParaRPr lang="en-US"/>
          </a:p>
        </p:txBody>
      </p:sp>
    </p:spTree>
    <p:extLst>
      <p:ext uri="{BB962C8B-B14F-4D97-AF65-F5344CB8AC3E}">
        <p14:creationId xmlns:p14="http://schemas.microsoft.com/office/powerpoint/2010/main" val="4018004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F9BAF0-33B1-4B64-852A-207BD9FDDE0E}"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2558A-F6E6-497A-99D5-54CAA4A49D69}" type="slidenum">
              <a:rPr lang="en-US" smtClean="0"/>
              <a:t>‹#›</a:t>
            </a:fld>
            <a:endParaRPr lang="en-US"/>
          </a:p>
        </p:txBody>
      </p:sp>
    </p:spTree>
    <p:extLst>
      <p:ext uri="{BB962C8B-B14F-4D97-AF65-F5344CB8AC3E}">
        <p14:creationId xmlns:p14="http://schemas.microsoft.com/office/powerpoint/2010/main" val="2303862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F9BAF0-33B1-4B64-852A-207BD9FDDE0E}"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2558A-F6E6-497A-99D5-54CAA4A49D69}" type="slidenum">
              <a:rPr lang="en-US" smtClean="0"/>
              <a:t>‹#›</a:t>
            </a:fld>
            <a:endParaRPr lang="en-US"/>
          </a:p>
        </p:txBody>
      </p:sp>
    </p:spTree>
    <p:extLst>
      <p:ext uri="{BB962C8B-B14F-4D97-AF65-F5344CB8AC3E}">
        <p14:creationId xmlns:p14="http://schemas.microsoft.com/office/powerpoint/2010/main" val="1513530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F9BAF0-33B1-4B64-852A-207BD9FDDE0E}"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2558A-F6E6-497A-99D5-54CAA4A49D69}" type="slidenum">
              <a:rPr lang="en-US" smtClean="0"/>
              <a:t>‹#›</a:t>
            </a:fld>
            <a:endParaRPr lang="en-US"/>
          </a:p>
        </p:txBody>
      </p:sp>
    </p:spTree>
    <p:extLst>
      <p:ext uri="{BB962C8B-B14F-4D97-AF65-F5344CB8AC3E}">
        <p14:creationId xmlns:p14="http://schemas.microsoft.com/office/powerpoint/2010/main" val="3287142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F9BAF0-33B1-4B64-852A-207BD9FDDE0E}"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22558A-F6E6-497A-99D5-54CAA4A49D69}" type="slidenum">
              <a:rPr lang="en-US" smtClean="0"/>
              <a:t>‹#›</a:t>
            </a:fld>
            <a:endParaRPr lang="en-US"/>
          </a:p>
        </p:txBody>
      </p:sp>
    </p:spTree>
    <p:extLst>
      <p:ext uri="{BB962C8B-B14F-4D97-AF65-F5344CB8AC3E}">
        <p14:creationId xmlns:p14="http://schemas.microsoft.com/office/powerpoint/2010/main" val="275826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F9BAF0-33B1-4B64-852A-207BD9FDDE0E}"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22558A-F6E6-497A-99D5-54CAA4A49D69}" type="slidenum">
              <a:rPr lang="en-US" smtClean="0"/>
              <a:t>‹#›</a:t>
            </a:fld>
            <a:endParaRPr lang="en-US"/>
          </a:p>
        </p:txBody>
      </p:sp>
    </p:spTree>
    <p:extLst>
      <p:ext uri="{BB962C8B-B14F-4D97-AF65-F5344CB8AC3E}">
        <p14:creationId xmlns:p14="http://schemas.microsoft.com/office/powerpoint/2010/main" val="3055647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F9BAF0-33B1-4B64-852A-207BD9FDDE0E}" type="datetimeFigureOut">
              <a:rPr lang="en-US" smtClean="0"/>
              <a:t>8/18/2020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22558A-F6E6-497A-99D5-54CAA4A49D69}" type="slidenum">
              <a:rPr lang="en-US" smtClean="0"/>
              <a:t>‹#›</a:t>
            </a:fld>
            <a:endParaRPr lang="en-US"/>
          </a:p>
        </p:txBody>
      </p:sp>
    </p:spTree>
    <p:extLst>
      <p:ext uri="{BB962C8B-B14F-4D97-AF65-F5344CB8AC3E}">
        <p14:creationId xmlns:p14="http://schemas.microsoft.com/office/powerpoint/2010/main" val="32689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F9BAF0-33B1-4B64-852A-207BD9FDDE0E}" type="datetimeFigureOut">
              <a:rPr lang="en-US" smtClean="0"/>
              <a:t>8/18/2020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22558A-F6E6-497A-99D5-54CAA4A49D69}" type="slidenum">
              <a:rPr lang="en-US" smtClean="0"/>
              <a:t>‹#›</a:t>
            </a:fld>
            <a:endParaRPr lang="en-US"/>
          </a:p>
        </p:txBody>
      </p:sp>
    </p:spTree>
    <p:extLst>
      <p:ext uri="{BB962C8B-B14F-4D97-AF65-F5344CB8AC3E}">
        <p14:creationId xmlns:p14="http://schemas.microsoft.com/office/powerpoint/2010/main" val="1339541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F9BAF0-33B1-4B64-852A-207BD9FDDE0E}" type="datetimeFigureOut">
              <a:rPr lang="en-US" smtClean="0"/>
              <a:t>8/18/2020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22558A-F6E6-497A-99D5-54CAA4A49D69}" type="slidenum">
              <a:rPr lang="en-US" smtClean="0"/>
              <a:t>‹#›</a:t>
            </a:fld>
            <a:endParaRPr lang="en-US"/>
          </a:p>
        </p:txBody>
      </p:sp>
    </p:spTree>
    <p:extLst>
      <p:ext uri="{BB962C8B-B14F-4D97-AF65-F5344CB8AC3E}">
        <p14:creationId xmlns:p14="http://schemas.microsoft.com/office/powerpoint/2010/main" val="2709244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F9BAF0-33B1-4B64-852A-207BD9FDDE0E}"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22558A-F6E6-497A-99D5-54CAA4A49D69}" type="slidenum">
              <a:rPr lang="en-US" smtClean="0"/>
              <a:t>‹#›</a:t>
            </a:fld>
            <a:endParaRPr lang="en-US"/>
          </a:p>
        </p:txBody>
      </p:sp>
    </p:spTree>
    <p:extLst>
      <p:ext uri="{BB962C8B-B14F-4D97-AF65-F5344CB8AC3E}">
        <p14:creationId xmlns:p14="http://schemas.microsoft.com/office/powerpoint/2010/main" val="930488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F9BAF0-33B1-4B64-852A-207BD9FDDE0E}"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22558A-F6E6-497A-99D5-54CAA4A49D69}" type="slidenum">
              <a:rPr lang="en-US" smtClean="0"/>
              <a:t>‹#›</a:t>
            </a:fld>
            <a:endParaRPr lang="en-US"/>
          </a:p>
        </p:txBody>
      </p:sp>
    </p:spTree>
    <p:extLst>
      <p:ext uri="{BB962C8B-B14F-4D97-AF65-F5344CB8AC3E}">
        <p14:creationId xmlns:p14="http://schemas.microsoft.com/office/powerpoint/2010/main" val="633234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F9BAF0-33B1-4B64-852A-207BD9FDDE0E}" type="datetimeFigureOut">
              <a:rPr lang="en-US" smtClean="0"/>
              <a:t>8/18/2020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22558A-F6E6-497A-99D5-54CAA4A49D69}" type="slidenum">
              <a:rPr lang="en-US" smtClean="0"/>
              <a:t>‹#›</a:t>
            </a:fld>
            <a:endParaRPr lang="en-US"/>
          </a:p>
        </p:txBody>
      </p:sp>
    </p:spTree>
    <p:extLst>
      <p:ext uri="{BB962C8B-B14F-4D97-AF65-F5344CB8AC3E}">
        <p14:creationId xmlns:p14="http://schemas.microsoft.com/office/powerpoint/2010/main" val="42178240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scsdcsd  " title="dsfwefg"/>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88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3818530" y="0"/>
            <a:ext cx="4554940" cy="6858000"/>
          </a:xfrm>
          <a:prstGeom prst="rect">
            <a:avLst/>
          </a:prstGeom>
        </p:spPr>
      </p:pic>
      <p:sp>
        <p:nvSpPr>
          <p:cNvPr id="2" name="Title 1"/>
          <p:cNvSpPr>
            <a:spLocks noGrp="1"/>
          </p:cNvSpPr>
          <p:nvPr>
            <p:ph type="ctrTitle"/>
          </p:nvPr>
        </p:nvSpPr>
        <p:spPr>
          <a:xfrm>
            <a:off x="1568824" y="-988825"/>
            <a:ext cx="9144000" cy="2387600"/>
          </a:xfrm>
        </p:spPr>
        <p:txBody>
          <a:bodyPr>
            <a:normAutofit/>
          </a:bodyPr>
          <a:lstStyle/>
          <a:p>
            <a:r>
              <a:rPr lang="sr-Latn-RS" sz="4000" dirty="0" smtClean="0">
                <a:solidFill>
                  <a:srgbClr val="C00000"/>
                </a:solidFill>
              </a:rPr>
              <a:t>DEPARTMAN ZA BIOMEDICINSKE NAUKE</a:t>
            </a:r>
            <a:br>
              <a:rPr lang="sr-Latn-RS" sz="4000" dirty="0" smtClean="0">
                <a:solidFill>
                  <a:srgbClr val="C00000"/>
                </a:solidFill>
              </a:rPr>
            </a:br>
            <a:r>
              <a:rPr lang="sr-Latn-RS" sz="4000" dirty="0" smtClean="0">
                <a:solidFill>
                  <a:srgbClr val="C00000"/>
                </a:solidFill>
              </a:rPr>
              <a:t>Studijski program sport i fizičko vaspitanje</a:t>
            </a:r>
            <a:endParaRPr lang="en-US" sz="4000" dirty="0">
              <a:solidFill>
                <a:srgbClr val="C00000"/>
              </a:solidFill>
            </a:endParaRPr>
          </a:p>
        </p:txBody>
      </p:sp>
      <p:sp>
        <p:nvSpPr>
          <p:cNvPr id="3" name="Subtitle 2"/>
          <p:cNvSpPr>
            <a:spLocks noGrp="1"/>
          </p:cNvSpPr>
          <p:nvPr>
            <p:ph type="subTitle" idx="1"/>
          </p:nvPr>
        </p:nvSpPr>
        <p:spPr>
          <a:xfrm>
            <a:off x="1524000" y="2632354"/>
            <a:ext cx="9144000" cy="3793846"/>
          </a:xfrm>
        </p:spPr>
        <p:txBody>
          <a:bodyPr>
            <a:normAutofit/>
          </a:bodyPr>
          <a:lstStyle/>
          <a:p>
            <a:r>
              <a:rPr lang="sr-Latn-RS" sz="4000" b="1" dirty="0" smtClean="0">
                <a:solidFill>
                  <a:srgbClr val="C00000"/>
                </a:solidFill>
              </a:rPr>
              <a:t>FAKTORI UPRAVLJANJA KARATE KLUBOM</a:t>
            </a:r>
          </a:p>
          <a:p>
            <a:r>
              <a:rPr lang="sr-Latn-RS" dirty="0" smtClean="0">
                <a:solidFill>
                  <a:srgbClr val="C00000"/>
                </a:solidFill>
              </a:rPr>
              <a:t>(ZAVRŠNI RAD)</a:t>
            </a:r>
          </a:p>
          <a:p>
            <a:endParaRPr lang="sr-Latn-RS" dirty="0"/>
          </a:p>
          <a:p>
            <a:r>
              <a:rPr lang="sr-Latn-RS" sz="2000" dirty="0" smtClean="0">
                <a:solidFill>
                  <a:srgbClr val="C00000"/>
                </a:solidFill>
              </a:rPr>
              <a:t>Mentor: doc. Dr Adem Preljević                                        Kandidat: Dino Mujanović</a:t>
            </a:r>
          </a:p>
          <a:p>
            <a:endParaRPr lang="sr-Latn-RS" dirty="0" smtClean="0"/>
          </a:p>
          <a:p>
            <a:endParaRPr lang="sr-Latn-RS" sz="2000" dirty="0" smtClean="0"/>
          </a:p>
          <a:p>
            <a:r>
              <a:rPr lang="sr-Latn-RS" sz="2000" dirty="0" smtClean="0">
                <a:solidFill>
                  <a:srgbClr val="C00000"/>
                </a:solidFill>
              </a:rPr>
              <a:t>Novi Pazar, 2020</a:t>
            </a:r>
            <a:endParaRPr lang="sr-Latn-RS" sz="2000" dirty="0">
              <a:solidFill>
                <a:srgbClr val="C00000"/>
              </a:solidFill>
            </a:endParaRPr>
          </a:p>
        </p:txBody>
      </p:sp>
    </p:spTree>
    <p:extLst>
      <p:ext uri="{BB962C8B-B14F-4D97-AF65-F5344CB8AC3E}">
        <p14:creationId xmlns:p14="http://schemas.microsoft.com/office/powerpoint/2010/main" val="995959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295039" y="216417"/>
            <a:ext cx="6921532" cy="6425166"/>
          </a:xfrm>
          <a:prstGeom prst="rect">
            <a:avLst/>
          </a:prstGeom>
        </p:spPr>
      </p:pic>
    </p:spTree>
    <p:extLst>
      <p:ext uri="{BB962C8B-B14F-4D97-AF65-F5344CB8AC3E}">
        <p14:creationId xmlns:p14="http://schemas.microsoft.com/office/powerpoint/2010/main" val="684938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56937"/>
            <a:ext cx="10903857" cy="6523758"/>
          </a:xfrm>
        </p:spPr>
      </p:pic>
      <p:sp>
        <p:nvSpPr>
          <p:cNvPr id="2" name="Title 1"/>
          <p:cNvSpPr>
            <a:spLocks noGrp="1"/>
          </p:cNvSpPr>
          <p:nvPr>
            <p:ph type="title"/>
          </p:nvPr>
        </p:nvSpPr>
        <p:spPr>
          <a:xfrm>
            <a:off x="1032328" y="2766218"/>
            <a:ext cx="10515600" cy="1325563"/>
          </a:xfrm>
        </p:spPr>
        <p:txBody>
          <a:bodyPr/>
          <a:lstStyle/>
          <a:p>
            <a:pPr algn="ctr"/>
            <a:r>
              <a:rPr lang="sr-Latn-RS" b="1" dirty="0" smtClean="0">
                <a:solidFill>
                  <a:srgbClr val="C00000"/>
                </a:solidFill>
              </a:rPr>
              <a:t>HVALA NA PAŽNJI</a:t>
            </a:r>
            <a:br>
              <a:rPr lang="sr-Latn-RS" b="1" dirty="0" smtClean="0">
                <a:solidFill>
                  <a:srgbClr val="C00000"/>
                </a:solidFill>
              </a:rPr>
            </a:br>
            <a:r>
              <a:rPr lang="sr-Latn-RS" b="1" dirty="0" smtClean="0">
                <a:solidFill>
                  <a:srgbClr val="C00000"/>
                </a:solidFill>
              </a:rPr>
              <a:t>oss</a:t>
            </a:r>
            <a:endParaRPr lang="en-US" b="1" dirty="0">
              <a:solidFill>
                <a:srgbClr val="C00000"/>
              </a:solidFill>
            </a:endParaRPr>
          </a:p>
        </p:txBody>
      </p:sp>
    </p:spTree>
    <p:extLst>
      <p:ext uri="{BB962C8B-B14F-4D97-AF65-F5344CB8AC3E}">
        <p14:creationId xmlns:p14="http://schemas.microsoft.com/office/powerpoint/2010/main" val="3543840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scsdcsd  " title="dsfwefg"/>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88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3818530" y="0"/>
            <a:ext cx="4554940" cy="6858000"/>
          </a:xfrm>
          <a:prstGeom prst="rect">
            <a:avLst/>
          </a:prstGeom>
        </p:spPr>
      </p:pic>
      <p:sp>
        <p:nvSpPr>
          <p:cNvPr id="5" name="TextBox 4"/>
          <p:cNvSpPr txBox="1"/>
          <p:nvPr/>
        </p:nvSpPr>
        <p:spPr>
          <a:xfrm>
            <a:off x="420914" y="246743"/>
            <a:ext cx="11350171" cy="6001643"/>
          </a:xfrm>
          <a:prstGeom prst="rect">
            <a:avLst/>
          </a:prstGeom>
          <a:noFill/>
        </p:spPr>
        <p:txBody>
          <a:bodyPr wrap="square" rtlCol="0">
            <a:spAutoFit/>
          </a:bodyPr>
          <a:lstStyle/>
          <a:p>
            <a:r>
              <a:rPr lang="sr-Latn-RS" sz="2400" b="1" dirty="0" smtClean="0">
                <a:solidFill>
                  <a:srgbClr val="C00000"/>
                </a:solidFill>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Predmet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ovog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završnog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rada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upravljački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elementi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iz</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prostora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sportskog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menadžmenta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analizirani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primeru</a:t>
            </a:r>
            <a:r>
              <a:rPr lang="en-US" sz="2400" dirty="0" smtClean="0">
                <a:latin typeface="Times New Roman" panose="02020603050405020304" pitchFamily="18" charset="0"/>
                <a:cs typeface="Times New Roman" panose="02020603050405020304" pitchFamily="18" charset="0"/>
              </a:rPr>
              <a:t> karate </a:t>
            </a:r>
            <a:r>
              <a:rPr lang="en-US" sz="2400" dirty="0" err="1" smtClean="0">
                <a:latin typeface="Times New Roman" panose="02020603050405020304" pitchFamily="18" charset="0"/>
                <a:cs typeface="Times New Roman" panose="02020603050405020304" pitchFamily="18" charset="0"/>
              </a:rPr>
              <a:t>klubova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Cilj</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istraživanja</a:t>
            </a:r>
            <a:r>
              <a:rPr lang="en-US" sz="2400" dirty="0" smtClean="0">
                <a:latin typeface="Times New Roman" panose="02020603050405020304" pitchFamily="18" charset="0"/>
                <a:cs typeface="Times New Roman" panose="02020603050405020304" pitchFamily="18" charset="0"/>
              </a:rPr>
              <a:t> je da se </a:t>
            </a:r>
            <a:r>
              <a:rPr lang="en-US" sz="2400" dirty="0" err="1" smtClean="0">
                <a:latin typeface="Times New Roman" panose="02020603050405020304" pitchFamily="18" charset="0"/>
                <a:cs typeface="Times New Roman" panose="02020603050405020304" pitchFamily="18" charset="0"/>
              </a:rPr>
              <a:t>na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bazi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percepcije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različitih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aktera</a:t>
            </a:r>
            <a:r>
              <a:rPr lang="en-US" sz="2400" dirty="0" smtClean="0">
                <a:latin typeface="Times New Roman" panose="02020603050405020304" pitchFamily="18" charset="0"/>
                <a:cs typeface="Times New Roman" panose="02020603050405020304" pitchFamily="18" charset="0"/>
              </a:rPr>
              <a:t> karate </a:t>
            </a:r>
            <a:r>
              <a:rPr lang="en-US" sz="2400" dirty="0" err="1" smtClean="0">
                <a:latin typeface="Times New Roman" panose="02020603050405020304" pitchFamily="18" charset="0"/>
                <a:cs typeface="Times New Roman" panose="02020603050405020304" pitchFamily="18" charset="0"/>
              </a:rPr>
              <a:t>sporta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detektuju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faktori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koji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modeluju</a:t>
            </a:r>
            <a:r>
              <a:rPr lang="en-US" sz="2400" dirty="0" smtClean="0">
                <a:latin typeface="Times New Roman" panose="02020603050405020304" pitchFamily="18" charset="0"/>
                <a:cs typeface="Times New Roman" panose="02020603050405020304" pitchFamily="18" charset="0"/>
              </a:rPr>
              <a:t> rad karate </a:t>
            </a:r>
            <a:r>
              <a:rPr lang="en-US" sz="2400" dirty="0" err="1" smtClean="0">
                <a:latin typeface="Times New Roman" panose="02020603050405020304" pitchFamily="18" charset="0"/>
                <a:cs typeface="Times New Roman" panose="02020603050405020304" pitchFamily="18" charset="0"/>
              </a:rPr>
              <a:t>kluba</a:t>
            </a:r>
            <a:r>
              <a:rPr lang="en-US" sz="2400" dirty="0" smtClean="0">
                <a:latin typeface="Times New Roman" panose="02020603050405020304" pitchFamily="18" charset="0"/>
                <a:cs typeface="Times New Roman" panose="02020603050405020304" pitchFamily="18" charset="0"/>
              </a:rPr>
              <a:t> a </a:t>
            </a:r>
            <a:r>
              <a:rPr lang="en-US" sz="2400" dirty="0" err="1" smtClean="0">
                <a:latin typeface="Times New Roman" panose="02020603050405020304" pitchFamily="18" charset="0"/>
                <a:cs typeface="Times New Roman" panose="02020603050405020304" pitchFamily="18" charset="0"/>
              </a:rPr>
              <a:t>potiču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iz</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eksternog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internog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okruženja</a:t>
            </a:r>
            <a:r>
              <a:rPr lang="en-US" sz="2400" dirty="0" smtClean="0">
                <a:latin typeface="Times New Roman" panose="02020603050405020304" pitchFamily="18" charset="0"/>
                <a:cs typeface="Times New Roman" panose="02020603050405020304" pitchFamily="18" charset="0"/>
              </a:rPr>
              <a:t>. </a:t>
            </a:r>
          </a:p>
          <a:p>
            <a:r>
              <a:rPr lang="en-US" sz="2400" dirty="0" err="1" smtClean="0">
                <a:latin typeface="Times New Roman" panose="02020603050405020304" pitchFamily="18" charset="0"/>
                <a:cs typeface="Times New Roman" panose="02020603050405020304" pitchFamily="18" charset="0"/>
              </a:rPr>
              <a:t>Rezultati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pokazuju</a:t>
            </a:r>
            <a:r>
              <a:rPr lang="en-US" sz="2400" dirty="0" smtClean="0">
                <a:latin typeface="Times New Roman" panose="02020603050405020304" pitchFamily="18" charset="0"/>
                <a:cs typeface="Times New Roman" panose="02020603050405020304" pitchFamily="18" charset="0"/>
              </a:rPr>
              <a:t> da </a:t>
            </a:r>
            <a:r>
              <a:rPr lang="en-US" sz="2400" dirty="0" err="1" smtClean="0">
                <a:latin typeface="Times New Roman" panose="02020603050405020304" pitchFamily="18" charset="0"/>
                <a:cs typeface="Times New Roman" panose="02020603050405020304" pitchFamily="18" charset="0"/>
              </a:rPr>
              <a:t>sa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prelaskom</a:t>
            </a:r>
            <a:r>
              <a:rPr lang="en-US" sz="2400" dirty="0" smtClean="0">
                <a:latin typeface="Times New Roman" panose="02020603050405020304" pitchFamily="18" charset="0"/>
                <a:cs typeface="Times New Roman" panose="02020603050405020304" pitchFamily="18" charset="0"/>
              </a:rPr>
              <a:t> u </a:t>
            </a:r>
            <a:r>
              <a:rPr lang="en-US" sz="2400" dirty="0" err="1" smtClean="0">
                <a:latin typeface="Times New Roman" panose="02020603050405020304" pitchFamily="18" charset="0"/>
                <a:cs typeface="Times New Roman" panose="02020603050405020304" pitchFamily="18" charset="0"/>
              </a:rPr>
              <a:t>juniorski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uzrast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članstvo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svih</a:t>
            </a:r>
            <a:r>
              <a:rPr lang="en-US" sz="2400" dirty="0" smtClean="0">
                <a:latin typeface="Times New Roman" panose="02020603050405020304" pitchFamily="18" charset="0"/>
                <a:cs typeface="Times New Roman" panose="02020603050405020304" pitchFamily="18" charset="0"/>
              </a:rPr>
              <a:t> karate </a:t>
            </a:r>
            <a:r>
              <a:rPr lang="en-US" sz="2400" dirty="0" err="1" smtClean="0">
                <a:latin typeface="Times New Roman" panose="02020603050405020304" pitchFamily="18" charset="0"/>
                <a:cs typeface="Times New Roman" panose="02020603050405020304" pitchFamily="18" charset="0"/>
              </a:rPr>
              <a:t>klubova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drastično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opada</a:t>
            </a:r>
            <a:r>
              <a:rPr lang="en-US" sz="2400" dirty="0" smtClean="0">
                <a:latin typeface="Times New Roman" panose="02020603050405020304" pitchFamily="18" charset="0"/>
                <a:cs typeface="Times New Roman" panose="02020603050405020304" pitchFamily="18" charset="0"/>
              </a:rPr>
              <a:t>. U </a:t>
            </a:r>
            <a:r>
              <a:rPr lang="en-US" sz="2400" dirty="0" err="1" smtClean="0">
                <a:latin typeface="Times New Roman" panose="02020603050405020304" pitchFamily="18" charset="0"/>
                <a:cs typeface="Times New Roman" panose="02020603050405020304" pitchFamily="18" charset="0"/>
              </a:rPr>
              <a:t>većini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klubova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postoje</a:t>
            </a:r>
            <a:r>
              <a:rPr lang="en-US" sz="2400" dirty="0" smtClean="0">
                <a:latin typeface="Times New Roman" panose="02020603050405020304" pitchFamily="18" charset="0"/>
                <a:cs typeface="Times New Roman" panose="02020603050405020304" pitchFamily="18" charset="0"/>
              </a:rPr>
              <a:t> 1 do 3 </a:t>
            </a:r>
            <a:r>
              <a:rPr lang="en-US" sz="2400" dirty="0" err="1" smtClean="0">
                <a:latin typeface="Times New Roman" panose="02020603050405020304" pitchFamily="18" charset="0"/>
                <a:cs typeface="Times New Roman" panose="02020603050405020304" pitchFamily="18" charset="0"/>
              </a:rPr>
              <a:t>trenera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koji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istovremeno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osnivači</a:t>
            </a:r>
            <a:r>
              <a:rPr lang="en-US" sz="2400" dirty="0" smtClean="0">
                <a:latin typeface="Times New Roman" panose="02020603050405020304" pitchFamily="18" charset="0"/>
                <a:cs typeface="Times New Roman" panose="02020603050405020304" pitchFamily="18" charset="0"/>
              </a:rPr>
              <a:t>, a </a:t>
            </a:r>
            <a:r>
              <a:rPr lang="en-US" sz="2400" dirty="0" err="1" smtClean="0">
                <a:latin typeface="Times New Roman" panose="02020603050405020304" pitchFamily="18" charset="0"/>
                <a:cs typeface="Times New Roman" panose="02020603050405020304" pitchFamily="18" charset="0"/>
              </a:rPr>
              <a:t>obavljaju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gotovo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sve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druge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klupske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funkcije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uključujući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funkciju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menadžera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Najveći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broj</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klubova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organizovan</a:t>
            </a:r>
            <a:r>
              <a:rPr lang="en-US" sz="2400" dirty="0" smtClean="0">
                <a:latin typeface="Times New Roman" panose="02020603050405020304" pitchFamily="18" charset="0"/>
                <a:cs typeface="Times New Roman" panose="02020603050405020304" pitchFamily="18" charset="0"/>
              </a:rPr>
              <a:t> je </a:t>
            </a:r>
            <a:r>
              <a:rPr lang="en-US" sz="2400" dirty="0" err="1" smtClean="0">
                <a:latin typeface="Times New Roman" panose="02020603050405020304" pitchFamily="18" charset="0"/>
                <a:cs typeface="Times New Roman" panose="02020603050405020304" pitchFamily="18" charset="0"/>
              </a:rPr>
              <a:t>kao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sportsko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udruženje</a:t>
            </a:r>
            <a:r>
              <a:rPr lang="en-US" sz="2400" dirty="0" smtClean="0">
                <a:latin typeface="Times New Roman" panose="02020603050405020304" pitchFamily="18" charset="0"/>
                <a:cs typeface="Times New Roman" panose="02020603050405020304" pitchFamily="18" charset="0"/>
              </a:rPr>
              <a:t>,  a  </a:t>
            </a:r>
            <a:r>
              <a:rPr lang="en-US" sz="2400" dirty="0" err="1" smtClean="0">
                <a:latin typeface="Times New Roman" panose="02020603050405020304" pitchFamily="18" charset="0"/>
                <a:cs typeface="Times New Roman" panose="02020603050405020304" pitchFamily="18" charset="0"/>
              </a:rPr>
              <a:t>funkcionišu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kao</a:t>
            </a:r>
            <a:r>
              <a:rPr lang="en-US" sz="2400" dirty="0" smtClean="0">
                <a:latin typeface="Times New Roman" panose="02020603050405020304" pitchFamily="18" charset="0"/>
                <a:cs typeface="Times New Roman" panose="02020603050405020304" pitchFamily="18" charset="0"/>
              </a:rPr>
              <a:t> karate </a:t>
            </a:r>
            <a:r>
              <a:rPr lang="en-US" sz="2400" dirty="0" err="1" smtClean="0">
                <a:latin typeface="Times New Roman" panose="02020603050405020304" pitchFamily="18" charset="0"/>
                <a:cs typeface="Times New Roman" panose="02020603050405020304" pitchFamily="18" charset="0"/>
              </a:rPr>
              <a:t>škole</a:t>
            </a:r>
            <a:r>
              <a:rPr lang="en-US" sz="2400" dirty="0" smtClean="0">
                <a:latin typeface="Times New Roman" panose="02020603050405020304" pitchFamily="18" charset="0"/>
                <a:cs typeface="Times New Roman" panose="02020603050405020304" pitchFamily="18" charset="0"/>
              </a:rPr>
              <a:t>. </a:t>
            </a:r>
            <a:r>
              <a:rPr lang="sr-Latn-R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Osnovni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izvor</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prihoda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svih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anketiranih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klubova</a:t>
            </a:r>
            <a:r>
              <a:rPr lang="en-US" sz="2400" dirty="0" smtClean="0">
                <a:latin typeface="Times New Roman" panose="02020603050405020304" pitchFamily="18" charset="0"/>
                <a:cs typeface="Times New Roman" panose="02020603050405020304" pitchFamily="18" charset="0"/>
              </a:rPr>
              <a:t> je </a:t>
            </a:r>
            <a:r>
              <a:rPr lang="en-US" sz="2400" dirty="0" err="1" smtClean="0">
                <a:latin typeface="Times New Roman" panose="02020603050405020304" pitchFamily="18" charset="0"/>
                <a:cs typeface="Times New Roman" panose="02020603050405020304" pitchFamily="18" charset="0"/>
              </a:rPr>
              <a:t>članarina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dok</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svi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drugi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izvori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gotovo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zanemarljivi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Veoma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mali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broj</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klubova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ima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finansijsku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podršku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lokalne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samouprave</a:t>
            </a:r>
            <a:r>
              <a:rPr lang="en-US" sz="2400" dirty="0" smtClean="0">
                <a:latin typeface="Times New Roman" panose="02020603050405020304" pitchFamily="18" charset="0"/>
                <a:cs typeface="Times New Roman" panose="02020603050405020304" pitchFamily="18" charset="0"/>
              </a:rPr>
              <a:t>. Ni </a:t>
            </a:r>
            <a:r>
              <a:rPr lang="en-US" sz="2400" dirty="0" err="1" smtClean="0">
                <a:latin typeface="Times New Roman" panose="02020603050405020304" pitchFamily="18" charset="0"/>
                <a:cs typeface="Times New Roman" panose="02020603050405020304" pitchFamily="18" charset="0"/>
              </a:rPr>
              <a:t>jedan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klub</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nema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profesionalno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angažovanog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trenera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menadžera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već</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svi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prijavljeni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kao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volonteri</a:t>
            </a:r>
            <a:r>
              <a:rPr lang="en-US" sz="2400" dirty="0" smtClean="0">
                <a:latin typeface="Times New Roman" panose="02020603050405020304" pitchFamily="18" charset="0"/>
                <a:cs typeface="Times New Roman" panose="02020603050405020304" pitchFamily="18" charset="0"/>
              </a:rPr>
              <a:t>.</a:t>
            </a:r>
          </a:p>
          <a:p>
            <a:r>
              <a:rPr lang="sr-Latn-R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U </a:t>
            </a:r>
            <a:r>
              <a:rPr lang="en-US" sz="2400" dirty="0" err="1" smtClean="0">
                <a:latin typeface="Times New Roman" panose="02020603050405020304" pitchFamily="18" charset="0"/>
                <a:cs typeface="Times New Roman" panose="02020603050405020304" pitchFamily="18" charset="0"/>
              </a:rPr>
              <a:t>prostoru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delovanja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eksternih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elemenata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definisana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su</a:t>
            </a:r>
            <a:r>
              <a:rPr lang="en-US" sz="2400" dirty="0" smtClean="0">
                <a:latin typeface="Times New Roman" panose="02020603050405020304" pitchFamily="18" charset="0"/>
                <a:cs typeface="Times New Roman" panose="02020603050405020304" pitchFamily="18" charset="0"/>
              </a:rPr>
              <a:t> 4  </a:t>
            </a:r>
            <a:r>
              <a:rPr lang="en-US" sz="2400" dirty="0" err="1" smtClean="0">
                <a:latin typeface="Times New Roman" panose="02020603050405020304" pitchFamily="18" charset="0"/>
                <a:cs typeface="Times New Roman" panose="02020603050405020304" pitchFamily="18" charset="0"/>
              </a:rPr>
              <a:t>hijerarhijska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faktora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umreženost</a:t>
            </a:r>
            <a:r>
              <a:rPr lang="en-US" sz="2400" dirty="0" smtClean="0">
                <a:latin typeface="Times New Roman" panose="02020603050405020304" pitchFamily="18" charset="0"/>
                <a:cs typeface="Times New Roman" panose="02020603050405020304" pitchFamily="18" charset="0"/>
              </a:rPr>
              <a:t> u </a:t>
            </a:r>
            <a:r>
              <a:rPr lang="en-US" sz="2400" dirty="0" err="1" smtClean="0">
                <a:latin typeface="Times New Roman" panose="02020603050405020304" pitchFamily="18" charset="0"/>
                <a:cs typeface="Times New Roman" panose="02020603050405020304" pitchFamily="18" charset="0"/>
              </a:rPr>
              <a:t>aktuelni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sportski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menadžment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organizaciona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kultura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lokalno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okruženje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transparentnost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javno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mnjenje</a:t>
            </a:r>
            <a:r>
              <a:rPr lang="en-US" sz="2400" dirty="0" smtClean="0">
                <a:latin typeface="Times New Roman" panose="02020603050405020304" pitchFamily="18" charset="0"/>
                <a:cs typeface="Times New Roman" panose="02020603050405020304" pitchFamily="18" charset="0"/>
              </a:rPr>
              <a:t>. U  </a:t>
            </a:r>
            <a:r>
              <a:rPr lang="en-US" sz="2400" dirty="0" err="1" smtClean="0">
                <a:latin typeface="Times New Roman" panose="02020603050405020304" pitchFamily="18" charset="0"/>
                <a:cs typeface="Times New Roman" panose="02020603050405020304" pitchFamily="18" charset="0"/>
              </a:rPr>
              <a:t>prostoru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delovanja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internih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elemenata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definisana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dva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faktora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finansije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veza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lokalnim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okruženjem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kvalitet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struke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697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scsdcsd  " title="dsfwefg"/>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88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3818530" y="0"/>
            <a:ext cx="4554940" cy="6858000"/>
          </a:xfrm>
          <a:prstGeom prst="rect">
            <a:avLst/>
          </a:prstGeom>
        </p:spPr>
      </p:pic>
      <p:sp>
        <p:nvSpPr>
          <p:cNvPr id="5" name="TextBox 4"/>
          <p:cNvSpPr txBox="1"/>
          <p:nvPr/>
        </p:nvSpPr>
        <p:spPr>
          <a:xfrm>
            <a:off x="0" y="145141"/>
            <a:ext cx="12293602" cy="6740307"/>
          </a:xfrm>
          <a:prstGeom prst="rect">
            <a:avLst/>
          </a:prstGeom>
          <a:noFill/>
        </p:spPr>
        <p:txBody>
          <a:bodyPr wrap="square" rtlCol="0">
            <a:spAutoFit/>
          </a:bodyPr>
          <a:lstStyle/>
          <a:p>
            <a:r>
              <a:rPr lang="sr-Latn-RS" sz="2400" dirty="0" smtClean="0">
                <a:latin typeface="Times New Roman" panose="02020603050405020304" pitchFamily="18" charset="0"/>
                <a:cs typeface="Times New Roman" panose="02020603050405020304" pitchFamily="18" charset="0"/>
              </a:rPr>
              <a:t>          Karate je po svojoj suštini drevna veština samoodbrane. Smatra se da njegovi koreni sežu čak do petog veka pre naše ere. Prvi pojavni oblici arhaičnog karatea vezuju se za ime indijskog sveštenika, mudraca i poznavaoca Yoga  sistema Bodidarme. Priča kaže da je on, kao Budin sledbenik, obilazio mnoge manastire po Indiji i podučavao sveštenike samoodbrambenoj veštini kako bi se zaštitili od razbojničkih napada. To su bili prvi začeci načina borenja koje danas poznajemo pod nazivom karate. Karate je borilačka veština koja originalno potiče iz Indije odakle je kasnije preneta u Kinu, zatim na Okinavu, Japan i Koreju. Svaka od ovih oblasti razvijala je svoje oblike karatea, tako da danas postoje: (a) Tekvondo (oblik koreanskog karatea), (b) Tai či čuan i Kung fu (kineski oblici karatea) i (c) Okinavljanski i Japanski karate</a:t>
            </a:r>
          </a:p>
          <a:p>
            <a:endParaRPr lang="sr-Latn-RS" sz="2400" dirty="0" smtClean="0">
              <a:latin typeface="Times New Roman" panose="02020603050405020304" pitchFamily="18" charset="0"/>
              <a:cs typeface="Times New Roman" panose="02020603050405020304" pitchFamily="18" charset="0"/>
            </a:endParaRPr>
          </a:p>
          <a:p>
            <a:r>
              <a:rPr lang="sr-Latn-RS" sz="2400" dirty="0" smtClean="0">
                <a:latin typeface="Times New Roman" panose="02020603050405020304" pitchFamily="18" charset="0"/>
                <a:cs typeface="Times New Roman" panose="02020603050405020304" pitchFamily="18" charset="0"/>
              </a:rPr>
              <a:t>             Determinante sistema karate sporta zasnovane su, kao i kod većine borilačkih sportova, na egzistencijalnim i razvojnim tendencijama koje karakterišu opšte prihvaćene forme njegovog ispoljavanja: (a) kao samoodbrambena veština; (b) sportsko-tehnička usmerenost; (c) sportsko-rekreativna usmerenost; (d) neophodnost visoke i specifične kompetentnosti stručnog rada. </a:t>
            </a:r>
          </a:p>
          <a:p>
            <a:r>
              <a:rPr lang="sr-Latn-RS" sz="2400" dirty="0" smtClean="0">
                <a:latin typeface="Times New Roman" panose="02020603050405020304" pitchFamily="18" charset="0"/>
                <a:cs typeface="Times New Roman" panose="02020603050405020304" pitchFamily="18" charset="0"/>
              </a:rPr>
              <a:t>Za karate  kao moderan sport značajno je istaći komponentu njegove sportsko-tehničke usmerenosti. Posebno je ona uočljiva u takmičarskoj disciplini borbe (kumite) u kojoj leže najveći potencijali moguće saradnje  praktičara  kompatibilnih  borilačkih sportova.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050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2400" b="1" i="1" dirty="0" smtClean="0">
                <a:solidFill>
                  <a:srgbClr val="C00000"/>
                </a:solidFill>
              </a:rPr>
              <a:t>SPORTSKI MENADZMENT KAO OSNOVA FUNKCIONISANJA KARATE KLUBOM</a:t>
            </a:r>
            <a:endParaRPr lang="en-US" sz="2400" b="1" i="1" dirty="0">
              <a:solidFill>
                <a:srgbClr val="C00000"/>
              </a:solidFill>
            </a:endParaRPr>
          </a:p>
        </p:txBody>
      </p:sp>
      <p:sp>
        <p:nvSpPr>
          <p:cNvPr id="3" name="Content Placeholder 2"/>
          <p:cNvSpPr>
            <a:spLocks noGrp="1"/>
          </p:cNvSpPr>
          <p:nvPr>
            <p:ph idx="1"/>
          </p:nvPr>
        </p:nvSpPr>
        <p:spPr/>
        <p:txBody>
          <a:bodyPr>
            <a:normAutofit/>
          </a:bodyPr>
          <a:lstStyle/>
          <a:p>
            <a:r>
              <a:rPr lang="en-US" sz="2000" dirty="0"/>
              <a:t>Karate </a:t>
            </a:r>
            <a:r>
              <a:rPr lang="en-US" sz="2000" dirty="0" err="1"/>
              <a:t>klub</a:t>
            </a:r>
            <a:r>
              <a:rPr lang="en-US" sz="2000" dirty="0"/>
              <a:t> </a:t>
            </a:r>
            <a:r>
              <a:rPr lang="en-US" sz="2000" dirty="0" err="1"/>
              <a:t>kao</a:t>
            </a:r>
            <a:r>
              <a:rPr lang="en-US" sz="2000" dirty="0"/>
              <a:t> </a:t>
            </a:r>
            <a:r>
              <a:rPr lang="en-US" sz="2000" dirty="0" err="1"/>
              <a:t>sportska</a:t>
            </a:r>
            <a:r>
              <a:rPr lang="en-US" sz="2000" dirty="0"/>
              <a:t> </a:t>
            </a:r>
            <a:r>
              <a:rPr lang="en-US" sz="2000" dirty="0" err="1"/>
              <a:t>organizacija</a:t>
            </a:r>
            <a:r>
              <a:rPr lang="en-US" sz="2000" dirty="0"/>
              <a:t> </a:t>
            </a:r>
            <a:r>
              <a:rPr lang="en-US" sz="2000" dirty="0" err="1"/>
              <a:t>konstitutivno</a:t>
            </a:r>
            <a:r>
              <a:rPr lang="en-US" sz="2000" dirty="0"/>
              <a:t> je </a:t>
            </a:r>
            <a:r>
              <a:rPr lang="en-US" sz="2000" dirty="0" err="1"/>
              <a:t>definisana</a:t>
            </a:r>
            <a:r>
              <a:rPr lang="en-US" sz="2000" dirty="0"/>
              <a:t>  </a:t>
            </a:r>
            <a:r>
              <a:rPr lang="en-US" sz="2000" dirty="0" err="1"/>
              <a:t>kao</a:t>
            </a:r>
            <a:r>
              <a:rPr lang="en-US" sz="2000" dirty="0"/>
              <a:t> </a:t>
            </a:r>
            <a:r>
              <a:rPr lang="en-US" sz="2000" dirty="0" err="1"/>
              <a:t>specifičan</a:t>
            </a:r>
            <a:r>
              <a:rPr lang="en-US" sz="2000" dirty="0"/>
              <a:t> </a:t>
            </a:r>
            <a:r>
              <a:rPr lang="en-US" sz="2000" dirty="0" err="1"/>
              <a:t>organizacioni</a:t>
            </a:r>
            <a:r>
              <a:rPr lang="en-US" sz="2000" dirty="0"/>
              <a:t> </a:t>
            </a:r>
            <a:r>
              <a:rPr lang="en-US" sz="2000" dirty="0" err="1"/>
              <a:t>sistem</a:t>
            </a:r>
            <a:r>
              <a:rPr lang="en-US" sz="2000" dirty="0"/>
              <a:t> </a:t>
            </a:r>
            <a:r>
              <a:rPr lang="en-US" sz="2000" dirty="0" err="1"/>
              <a:t>koji</a:t>
            </a:r>
            <a:r>
              <a:rPr lang="en-US" sz="2000" dirty="0"/>
              <a:t> </a:t>
            </a:r>
            <a:r>
              <a:rPr lang="en-US" sz="2000" dirty="0" err="1"/>
              <a:t>ima</a:t>
            </a:r>
            <a:r>
              <a:rPr lang="en-US" sz="2000" dirty="0"/>
              <a:t> </a:t>
            </a:r>
            <a:r>
              <a:rPr lang="en-US" sz="2000" dirty="0" err="1"/>
              <a:t>svoju</a:t>
            </a:r>
            <a:r>
              <a:rPr lang="en-US" sz="2000" dirty="0"/>
              <a:t> </a:t>
            </a:r>
            <a:r>
              <a:rPr lang="en-US" sz="2000" dirty="0" err="1"/>
              <a:t>odgovarajuću</a:t>
            </a:r>
            <a:r>
              <a:rPr lang="en-US" sz="2000" dirty="0"/>
              <a:t> </a:t>
            </a:r>
            <a:r>
              <a:rPr lang="en-US" sz="2000" dirty="0" err="1"/>
              <a:t>strukturu</a:t>
            </a:r>
            <a:r>
              <a:rPr lang="en-US" sz="2000" dirty="0"/>
              <a:t>. </a:t>
            </a:r>
            <a:r>
              <a:rPr lang="en-US" sz="2000" dirty="0" err="1"/>
              <a:t>Ona</a:t>
            </a:r>
            <a:r>
              <a:rPr lang="en-US" sz="2000" dirty="0"/>
              <a:t> se,  u </a:t>
            </a:r>
            <a:r>
              <a:rPr lang="en-US" sz="2000" dirty="0" err="1"/>
              <a:t>prvom</a:t>
            </a:r>
            <a:r>
              <a:rPr lang="en-US" sz="2000" dirty="0"/>
              <a:t> </a:t>
            </a:r>
            <a:r>
              <a:rPr lang="en-US" sz="2000" dirty="0" err="1"/>
              <a:t>redu</a:t>
            </a:r>
            <a:r>
              <a:rPr lang="en-US" sz="2000" dirty="0"/>
              <a:t>, </a:t>
            </a:r>
            <a:r>
              <a:rPr lang="en-US" sz="2000" dirty="0" err="1"/>
              <a:t>odnosi</a:t>
            </a:r>
            <a:r>
              <a:rPr lang="en-US" sz="2000" dirty="0"/>
              <a:t> </a:t>
            </a:r>
            <a:r>
              <a:rPr lang="en-US" sz="2000" dirty="0" err="1"/>
              <a:t>na</a:t>
            </a:r>
            <a:r>
              <a:rPr lang="en-US" sz="2000" dirty="0"/>
              <a:t> </a:t>
            </a:r>
            <a:r>
              <a:rPr lang="en-US" sz="2000" dirty="0" err="1"/>
              <a:t>fizičke</a:t>
            </a:r>
            <a:r>
              <a:rPr lang="en-US" sz="2000" dirty="0"/>
              <a:t> </a:t>
            </a:r>
            <a:r>
              <a:rPr lang="en-US" sz="2000" dirty="0" err="1"/>
              <a:t>elemente</a:t>
            </a:r>
            <a:r>
              <a:rPr lang="en-US" sz="2000" dirty="0"/>
              <a:t> </a:t>
            </a:r>
            <a:r>
              <a:rPr lang="en-US" sz="2000" dirty="0" err="1"/>
              <a:t>i</a:t>
            </a:r>
            <a:r>
              <a:rPr lang="en-US" sz="2000" dirty="0"/>
              <a:t> </a:t>
            </a:r>
            <a:r>
              <a:rPr lang="en-US" sz="2000" dirty="0" err="1"/>
              <a:t>informacione</a:t>
            </a:r>
            <a:r>
              <a:rPr lang="en-US" sz="2000" dirty="0"/>
              <a:t> </a:t>
            </a:r>
            <a:r>
              <a:rPr lang="en-US" sz="2000" dirty="0" err="1"/>
              <a:t>veze</a:t>
            </a:r>
            <a:r>
              <a:rPr lang="en-US" sz="2000" dirty="0"/>
              <a:t>. U </a:t>
            </a:r>
            <a:r>
              <a:rPr lang="en-US" sz="2000" dirty="0" err="1"/>
              <a:t>praksi</a:t>
            </a:r>
            <a:r>
              <a:rPr lang="en-US" sz="2000" dirty="0"/>
              <a:t>  </a:t>
            </a:r>
            <a:r>
              <a:rPr lang="en-US" sz="2000" dirty="0" err="1"/>
              <a:t>strukturu</a:t>
            </a:r>
            <a:r>
              <a:rPr lang="en-US" sz="2000" dirty="0"/>
              <a:t>  </a:t>
            </a:r>
            <a:r>
              <a:rPr lang="en-US" sz="2000" dirty="0" err="1"/>
              <a:t>većine</a:t>
            </a:r>
            <a:r>
              <a:rPr lang="en-US" sz="2000" dirty="0"/>
              <a:t> karate </a:t>
            </a:r>
            <a:r>
              <a:rPr lang="en-US" sz="2000" dirty="0" err="1"/>
              <a:t>klubova</a:t>
            </a:r>
            <a:r>
              <a:rPr lang="en-US" sz="2000" dirty="0"/>
              <a:t> </a:t>
            </a:r>
            <a:r>
              <a:rPr lang="en-US" sz="2000" dirty="0" err="1"/>
              <a:t>uglavnom</a:t>
            </a:r>
            <a:r>
              <a:rPr lang="en-US" sz="2000" dirty="0"/>
              <a:t> </a:t>
            </a:r>
            <a:r>
              <a:rPr lang="en-US" sz="2000" dirty="0" err="1"/>
              <a:t>karakteriše</a:t>
            </a:r>
            <a:r>
              <a:rPr lang="en-US" sz="2000" dirty="0"/>
              <a:t> </a:t>
            </a:r>
            <a:r>
              <a:rPr lang="en-US" sz="2000" dirty="0" err="1"/>
              <a:t>postojanje</a:t>
            </a:r>
            <a:r>
              <a:rPr lang="en-US" sz="2000" dirty="0"/>
              <a:t> </a:t>
            </a:r>
            <a:r>
              <a:rPr lang="en-US" sz="2000" dirty="0" err="1"/>
              <a:t>dva</a:t>
            </a:r>
            <a:r>
              <a:rPr lang="en-US" sz="2000" dirty="0"/>
              <a:t> </a:t>
            </a:r>
            <a:r>
              <a:rPr lang="en-US" sz="2000" dirty="0" err="1"/>
              <a:t>segmenta</a:t>
            </a:r>
            <a:r>
              <a:rPr lang="en-US" sz="2000" dirty="0"/>
              <a:t> - </a:t>
            </a:r>
            <a:r>
              <a:rPr lang="en-US" sz="2000" dirty="0" err="1"/>
              <a:t>organizacioni</a:t>
            </a:r>
            <a:r>
              <a:rPr lang="en-US" sz="2000" dirty="0"/>
              <a:t> </a:t>
            </a:r>
            <a:r>
              <a:rPr lang="en-US" sz="2000" dirty="0" err="1"/>
              <a:t>blokovi</a:t>
            </a:r>
            <a:r>
              <a:rPr lang="en-US" sz="2000" dirty="0"/>
              <a:t> </a:t>
            </a:r>
            <a:r>
              <a:rPr lang="en-US" sz="2000" dirty="0" err="1"/>
              <a:t>i</a:t>
            </a:r>
            <a:r>
              <a:rPr lang="en-US" sz="2000" dirty="0"/>
              <a:t> </a:t>
            </a:r>
            <a:r>
              <a:rPr lang="en-US" sz="2000" dirty="0" err="1"/>
              <a:t>operativne</a:t>
            </a:r>
            <a:r>
              <a:rPr lang="en-US" sz="2000" dirty="0"/>
              <a:t> </a:t>
            </a:r>
            <a:r>
              <a:rPr lang="en-US" sz="2000" dirty="0" err="1"/>
              <a:t>aktivnosti</a:t>
            </a:r>
            <a:r>
              <a:rPr lang="en-US" sz="2000" dirty="0"/>
              <a:t>. </a:t>
            </a:r>
            <a:r>
              <a:rPr lang="en-US" sz="2000" dirty="0" err="1"/>
              <a:t>Operativne</a:t>
            </a:r>
            <a:r>
              <a:rPr lang="en-US" sz="2000" dirty="0"/>
              <a:t> </a:t>
            </a:r>
            <a:r>
              <a:rPr lang="en-US" sz="2000" dirty="0" err="1"/>
              <a:t>aktivnosti</a:t>
            </a:r>
            <a:r>
              <a:rPr lang="en-US" sz="2000" dirty="0"/>
              <a:t> </a:t>
            </a:r>
            <a:r>
              <a:rPr lang="en-US" sz="2000" dirty="0" err="1"/>
              <a:t>su</a:t>
            </a:r>
            <a:r>
              <a:rPr lang="en-US" sz="2000" dirty="0"/>
              <a:t>  </a:t>
            </a:r>
            <a:r>
              <a:rPr lang="en-US" sz="2000" dirty="0" err="1"/>
              <a:t>najodgovornije</a:t>
            </a:r>
            <a:r>
              <a:rPr lang="en-US" sz="2000" dirty="0"/>
              <a:t>  </a:t>
            </a:r>
            <a:r>
              <a:rPr lang="en-US" sz="2000" dirty="0" err="1"/>
              <a:t>za</a:t>
            </a:r>
            <a:r>
              <a:rPr lang="en-US" sz="2000" dirty="0"/>
              <a:t>  </a:t>
            </a:r>
            <a:r>
              <a:rPr lang="en-US" sz="2000" dirty="0" err="1"/>
              <a:t>realizaciju</a:t>
            </a:r>
            <a:r>
              <a:rPr lang="en-US" sz="2000" dirty="0"/>
              <a:t> </a:t>
            </a:r>
            <a:r>
              <a:rPr lang="en-US" sz="2000" dirty="0" err="1"/>
              <a:t>postavljenih</a:t>
            </a:r>
            <a:r>
              <a:rPr lang="en-US" sz="2000" dirty="0"/>
              <a:t> </a:t>
            </a:r>
            <a:r>
              <a:rPr lang="en-US" sz="2000" dirty="0" err="1"/>
              <a:t>ciljeva</a:t>
            </a:r>
            <a:r>
              <a:rPr lang="en-US" sz="2000" dirty="0"/>
              <a:t>, </a:t>
            </a:r>
            <a:r>
              <a:rPr lang="en-US" sz="2000" dirty="0" err="1"/>
              <a:t>jer</a:t>
            </a:r>
            <a:r>
              <a:rPr lang="en-US" sz="2000" dirty="0"/>
              <a:t> se </a:t>
            </a:r>
            <a:r>
              <a:rPr lang="en-US" sz="2000" dirty="0" err="1"/>
              <a:t>kroz</a:t>
            </a:r>
            <a:r>
              <a:rPr lang="en-US" sz="2000" dirty="0"/>
              <a:t> </a:t>
            </a:r>
            <a:r>
              <a:rPr lang="en-US" sz="2000" dirty="0" err="1"/>
              <a:t>njih</a:t>
            </a:r>
            <a:r>
              <a:rPr lang="en-US" sz="2000" dirty="0"/>
              <a:t> </a:t>
            </a:r>
            <a:r>
              <a:rPr lang="en-US" sz="2000" dirty="0" err="1"/>
              <a:t>vrši</a:t>
            </a:r>
            <a:r>
              <a:rPr lang="en-US" sz="2000" dirty="0"/>
              <a:t> </a:t>
            </a:r>
            <a:r>
              <a:rPr lang="en-US" sz="2000" dirty="0" err="1"/>
              <a:t>protok</a:t>
            </a:r>
            <a:r>
              <a:rPr lang="en-US" sz="2000" dirty="0"/>
              <a:t> </a:t>
            </a:r>
            <a:r>
              <a:rPr lang="en-US" sz="2000" dirty="0" err="1"/>
              <a:t>ljudi</a:t>
            </a:r>
            <a:r>
              <a:rPr lang="en-US" sz="2000" dirty="0"/>
              <a:t> – </a:t>
            </a:r>
            <a:r>
              <a:rPr lang="en-US" sz="2000" dirty="0" err="1"/>
              <a:t>korisnika</a:t>
            </a:r>
            <a:r>
              <a:rPr lang="en-US" sz="2000" dirty="0"/>
              <a:t> </a:t>
            </a:r>
            <a:r>
              <a:rPr lang="en-US" sz="2000" dirty="0" err="1"/>
              <a:t>usluga</a:t>
            </a:r>
            <a:r>
              <a:rPr lang="en-US" sz="2000" dirty="0"/>
              <a:t> </a:t>
            </a:r>
            <a:r>
              <a:rPr lang="en-US" sz="2000" dirty="0" err="1"/>
              <a:t>i</a:t>
            </a:r>
            <a:r>
              <a:rPr lang="en-US" sz="2000" dirty="0"/>
              <a:t> </a:t>
            </a:r>
            <a:r>
              <a:rPr lang="en-US" sz="2000" dirty="0" err="1"/>
              <a:t>ljudskih</a:t>
            </a:r>
            <a:r>
              <a:rPr lang="en-US" sz="2000" dirty="0"/>
              <a:t> </a:t>
            </a:r>
            <a:r>
              <a:rPr lang="en-US" sz="2000" dirty="0" err="1"/>
              <a:t>resursa</a:t>
            </a:r>
            <a:r>
              <a:rPr lang="en-US" sz="2000" dirty="0"/>
              <a:t> </a:t>
            </a:r>
            <a:r>
              <a:rPr lang="en-US" sz="2000" dirty="0" err="1"/>
              <a:t>organizacije</a:t>
            </a:r>
            <a:r>
              <a:rPr lang="en-US" sz="2000" dirty="0"/>
              <a:t>. </a:t>
            </a:r>
            <a:endParaRPr lang="sr-Latn-RS" sz="2000" dirty="0" smtClean="0"/>
          </a:p>
          <a:p>
            <a:r>
              <a:rPr lang="en-US" sz="2000" dirty="0" err="1"/>
              <a:t>Suštinu</a:t>
            </a:r>
            <a:r>
              <a:rPr lang="en-US" sz="2000" dirty="0"/>
              <a:t> </a:t>
            </a:r>
            <a:r>
              <a:rPr lang="en-US" sz="2000" dirty="0" err="1"/>
              <a:t>i</a:t>
            </a:r>
            <a:r>
              <a:rPr lang="en-US" sz="2000" dirty="0"/>
              <a:t> </a:t>
            </a:r>
            <a:r>
              <a:rPr lang="en-US" sz="2000" dirty="0" err="1"/>
              <a:t>osnov</a:t>
            </a:r>
            <a:r>
              <a:rPr lang="en-US" sz="2000" dirty="0"/>
              <a:t> </a:t>
            </a:r>
            <a:r>
              <a:rPr lang="en-US" sz="2000" dirty="0" err="1"/>
              <a:t>upravljanja</a:t>
            </a:r>
            <a:r>
              <a:rPr lang="en-US" sz="2000" dirty="0"/>
              <a:t> u </a:t>
            </a:r>
            <a:r>
              <a:rPr lang="en-US" sz="2000" dirty="0" err="1"/>
              <a:t>organizacijama</a:t>
            </a:r>
            <a:r>
              <a:rPr lang="en-US" sz="2000" dirty="0"/>
              <a:t>, pa  </a:t>
            </a:r>
            <a:r>
              <a:rPr lang="en-US" sz="2000" dirty="0" err="1"/>
              <a:t>tako</a:t>
            </a:r>
            <a:r>
              <a:rPr lang="en-US" sz="2000" dirty="0"/>
              <a:t>  </a:t>
            </a:r>
            <a:r>
              <a:rPr lang="en-US" sz="2000" dirty="0" err="1"/>
              <a:t>i</a:t>
            </a:r>
            <a:r>
              <a:rPr lang="en-US" sz="2000" dirty="0"/>
              <a:t>  karate  </a:t>
            </a:r>
            <a:r>
              <a:rPr lang="en-US" sz="2000" dirty="0" err="1"/>
              <a:t>klubovima</a:t>
            </a:r>
            <a:r>
              <a:rPr lang="en-US" sz="2000" dirty="0"/>
              <a:t>, </a:t>
            </a:r>
            <a:r>
              <a:rPr lang="en-US" sz="2000" dirty="0" err="1"/>
              <a:t>čine</a:t>
            </a:r>
            <a:r>
              <a:rPr lang="en-US" sz="2000" dirty="0"/>
              <a:t> </a:t>
            </a:r>
            <a:r>
              <a:rPr lang="en-US" sz="2000" dirty="0" err="1"/>
              <a:t>menadžment</a:t>
            </a:r>
            <a:r>
              <a:rPr lang="en-US" sz="2000" dirty="0"/>
              <a:t> </a:t>
            </a:r>
            <a:r>
              <a:rPr lang="en-US" sz="2000" dirty="0" err="1"/>
              <a:t>funkcije</a:t>
            </a:r>
            <a:r>
              <a:rPr lang="en-US" sz="2000" dirty="0"/>
              <a:t>. </a:t>
            </a:r>
            <a:r>
              <a:rPr lang="en-US" sz="2000" dirty="0" err="1"/>
              <a:t>Najšire</a:t>
            </a:r>
            <a:r>
              <a:rPr lang="en-US" sz="2000" dirty="0"/>
              <a:t> se </a:t>
            </a:r>
            <a:r>
              <a:rPr lang="en-US" sz="2000" dirty="0" err="1"/>
              <a:t>mogu</a:t>
            </a:r>
            <a:r>
              <a:rPr lang="en-US" sz="2000" dirty="0"/>
              <a:t> </a:t>
            </a:r>
            <a:r>
              <a:rPr lang="en-US" sz="2000" dirty="0" err="1"/>
              <a:t>definisati</a:t>
            </a:r>
            <a:r>
              <a:rPr lang="en-US" sz="2000" dirty="0"/>
              <a:t> </a:t>
            </a:r>
            <a:r>
              <a:rPr lang="en-US" sz="2000" dirty="0" err="1"/>
              <a:t>kao</a:t>
            </a:r>
            <a:r>
              <a:rPr lang="en-US" sz="2000" dirty="0"/>
              <a:t> </a:t>
            </a:r>
            <a:r>
              <a:rPr lang="en-US" sz="2000" dirty="0" err="1"/>
              <a:t>skup</a:t>
            </a:r>
            <a:r>
              <a:rPr lang="en-US" sz="2000" dirty="0"/>
              <a:t> </a:t>
            </a:r>
            <a:r>
              <a:rPr lang="en-US" sz="2000" dirty="0" err="1"/>
              <a:t>aktivnosti</a:t>
            </a:r>
            <a:r>
              <a:rPr lang="en-US" sz="2000" dirty="0"/>
              <a:t> </a:t>
            </a:r>
            <a:r>
              <a:rPr lang="en-US" sz="2000" dirty="0" err="1"/>
              <a:t>koje</a:t>
            </a:r>
            <a:r>
              <a:rPr lang="en-US" sz="2000" dirty="0"/>
              <a:t> </a:t>
            </a:r>
            <a:r>
              <a:rPr lang="en-US" sz="2000" dirty="0" err="1"/>
              <a:t>su</a:t>
            </a:r>
            <a:r>
              <a:rPr lang="en-US" sz="2000" dirty="0"/>
              <a:t> </a:t>
            </a:r>
            <a:r>
              <a:rPr lang="en-US" sz="2000" dirty="0" err="1"/>
              <a:t>neophodne</a:t>
            </a:r>
            <a:r>
              <a:rPr lang="en-US" sz="2000" dirty="0"/>
              <a:t> </a:t>
            </a:r>
            <a:r>
              <a:rPr lang="en-US" sz="2000" dirty="0" err="1"/>
              <a:t>za</a:t>
            </a:r>
            <a:r>
              <a:rPr lang="en-US" sz="2000" dirty="0"/>
              <a:t> </a:t>
            </a:r>
            <a:r>
              <a:rPr lang="en-US" sz="2000" dirty="0" err="1"/>
              <a:t>uspešno</a:t>
            </a:r>
            <a:r>
              <a:rPr lang="en-US" sz="2000" dirty="0"/>
              <a:t> </a:t>
            </a:r>
            <a:r>
              <a:rPr lang="en-US" sz="2000" dirty="0" err="1"/>
              <a:t>funkcionisanje</a:t>
            </a:r>
            <a:r>
              <a:rPr lang="en-US" sz="2000" dirty="0"/>
              <a:t> </a:t>
            </a:r>
            <a:r>
              <a:rPr lang="en-US" sz="2000" dirty="0" err="1"/>
              <a:t>jedne</a:t>
            </a:r>
            <a:r>
              <a:rPr lang="en-US" sz="2000" dirty="0"/>
              <a:t> </a:t>
            </a:r>
            <a:r>
              <a:rPr lang="en-US" sz="2000" dirty="0" err="1"/>
              <a:t>organizacione</a:t>
            </a:r>
            <a:r>
              <a:rPr lang="en-US" sz="2000" dirty="0"/>
              <a:t> </a:t>
            </a:r>
            <a:r>
              <a:rPr lang="en-US" sz="2000" dirty="0" err="1"/>
              <a:t>celine</a:t>
            </a:r>
            <a:r>
              <a:rPr lang="en-US" sz="2000" dirty="0"/>
              <a:t>.</a:t>
            </a:r>
          </a:p>
          <a:p>
            <a:r>
              <a:rPr lang="en-US" sz="2000" dirty="0"/>
              <a:t> Karate </a:t>
            </a:r>
            <a:r>
              <a:rPr lang="en-US" sz="2000" dirty="0" err="1"/>
              <a:t>klub</a:t>
            </a:r>
            <a:r>
              <a:rPr lang="en-US" sz="2000" dirty="0"/>
              <a:t> bi </a:t>
            </a:r>
            <a:r>
              <a:rPr lang="en-US" sz="2000" dirty="0" err="1"/>
              <a:t>trebao</a:t>
            </a:r>
            <a:r>
              <a:rPr lang="en-US" sz="2000" dirty="0"/>
              <a:t> da </a:t>
            </a:r>
            <a:r>
              <a:rPr lang="en-US" sz="2000" dirty="0" err="1"/>
              <a:t>bude</a:t>
            </a:r>
            <a:r>
              <a:rPr lang="en-US" sz="2000" dirty="0"/>
              <a:t> </a:t>
            </a:r>
            <a:r>
              <a:rPr lang="en-US" sz="2000" dirty="0" err="1"/>
              <a:t>menadžmentski</a:t>
            </a:r>
            <a:r>
              <a:rPr lang="en-US" sz="2000" dirty="0"/>
              <a:t> </a:t>
            </a:r>
            <a:r>
              <a:rPr lang="en-US" sz="2000" dirty="0" err="1"/>
              <a:t>usmeren</a:t>
            </a:r>
            <a:r>
              <a:rPr lang="en-US" sz="2000" dirty="0"/>
              <a:t> </a:t>
            </a:r>
            <a:r>
              <a:rPr lang="en-US" sz="2000" dirty="0" err="1"/>
              <a:t>na</a:t>
            </a:r>
            <a:r>
              <a:rPr lang="en-US" sz="2000" dirty="0"/>
              <a:t> </a:t>
            </a:r>
            <a:r>
              <a:rPr lang="en-US" sz="2000" dirty="0" err="1"/>
              <a:t>integralnu</a:t>
            </a:r>
            <a:r>
              <a:rPr lang="en-US" sz="2000" dirty="0"/>
              <a:t> </a:t>
            </a:r>
            <a:r>
              <a:rPr lang="en-US" sz="2000" dirty="0" err="1"/>
              <a:t>primenu</a:t>
            </a:r>
            <a:r>
              <a:rPr lang="en-US" sz="2000" dirty="0"/>
              <a:t> </a:t>
            </a:r>
            <a:r>
              <a:rPr lang="en-US" sz="2000" dirty="0" err="1"/>
              <a:t>i</a:t>
            </a:r>
            <a:r>
              <a:rPr lang="en-US" sz="2000" dirty="0"/>
              <a:t> </a:t>
            </a:r>
            <a:r>
              <a:rPr lang="en-US" sz="2000" dirty="0" err="1"/>
              <a:t>razvoj</a:t>
            </a:r>
            <a:r>
              <a:rPr lang="en-US" sz="2000" dirty="0"/>
              <a:t> </a:t>
            </a:r>
            <a:r>
              <a:rPr lang="en-US" sz="2000" dirty="0" err="1"/>
              <a:t>osnovnih</a:t>
            </a:r>
            <a:r>
              <a:rPr lang="en-US" sz="2000" dirty="0"/>
              <a:t> </a:t>
            </a:r>
            <a:r>
              <a:rPr lang="en-US" sz="2000" dirty="0" err="1"/>
              <a:t>funkcija</a:t>
            </a:r>
            <a:r>
              <a:rPr lang="en-US" sz="2000" dirty="0"/>
              <a:t> </a:t>
            </a:r>
            <a:r>
              <a:rPr lang="en-US" sz="2000" dirty="0" err="1"/>
              <a:t>menadžmenta</a:t>
            </a:r>
            <a:r>
              <a:rPr lang="en-US" sz="2000" dirty="0"/>
              <a:t> (</a:t>
            </a:r>
            <a:r>
              <a:rPr lang="en-US" sz="2000" dirty="0" err="1"/>
              <a:t>predviđanje</a:t>
            </a:r>
            <a:r>
              <a:rPr lang="en-US" sz="2000" dirty="0"/>
              <a:t>, </a:t>
            </a:r>
            <a:r>
              <a:rPr lang="en-US" sz="2000" dirty="0" err="1"/>
              <a:t>planiranje</a:t>
            </a:r>
            <a:r>
              <a:rPr lang="en-US" sz="2000" dirty="0"/>
              <a:t>, </a:t>
            </a:r>
            <a:r>
              <a:rPr lang="en-US" sz="2000" dirty="0" err="1"/>
              <a:t>organizovanje</a:t>
            </a:r>
            <a:r>
              <a:rPr lang="en-US" sz="2000" dirty="0"/>
              <a:t>, </a:t>
            </a:r>
            <a:r>
              <a:rPr lang="en-US" sz="2000" dirty="0" err="1"/>
              <a:t>kadrovsku</a:t>
            </a:r>
            <a:r>
              <a:rPr lang="en-US" sz="2000" dirty="0"/>
              <a:t> </a:t>
            </a:r>
            <a:r>
              <a:rPr lang="en-US" sz="2000" dirty="0" err="1"/>
              <a:t>politiku</a:t>
            </a:r>
            <a:r>
              <a:rPr lang="en-US" sz="2000" dirty="0"/>
              <a:t>, </a:t>
            </a:r>
            <a:r>
              <a:rPr lang="en-US" sz="2000" dirty="0" err="1"/>
              <a:t>rukovođenje</a:t>
            </a:r>
            <a:r>
              <a:rPr lang="en-US" sz="2000" dirty="0"/>
              <a:t> </a:t>
            </a:r>
            <a:r>
              <a:rPr lang="en-US" sz="2000" dirty="0" err="1"/>
              <a:t>i</a:t>
            </a:r>
            <a:r>
              <a:rPr lang="en-US" sz="2000" dirty="0"/>
              <a:t> </a:t>
            </a:r>
            <a:r>
              <a:rPr lang="en-US" sz="2000" dirty="0" err="1"/>
              <a:t>kontrolu</a:t>
            </a:r>
            <a:r>
              <a:rPr lang="en-US" sz="2000" dirty="0"/>
              <a:t>) </a:t>
            </a:r>
            <a:r>
              <a:rPr lang="en-US" sz="2000" dirty="0" err="1"/>
              <a:t>obzirom</a:t>
            </a:r>
            <a:r>
              <a:rPr lang="en-US" sz="2000" dirty="0"/>
              <a:t> da </a:t>
            </a:r>
            <a:r>
              <a:rPr lang="en-US" sz="2000" dirty="0" err="1"/>
              <a:t>samo</a:t>
            </a:r>
            <a:r>
              <a:rPr lang="en-US" sz="2000" dirty="0"/>
              <a:t> u </a:t>
            </a:r>
            <a:r>
              <a:rPr lang="en-US" sz="2000" dirty="0" err="1"/>
              <a:t>povezanosti</a:t>
            </a:r>
            <a:r>
              <a:rPr lang="en-US" sz="2000" dirty="0"/>
              <a:t> </a:t>
            </a:r>
            <a:r>
              <a:rPr lang="en-US" sz="2000" dirty="0" err="1"/>
              <a:t>i</a:t>
            </a:r>
            <a:r>
              <a:rPr lang="en-US" sz="2000" dirty="0"/>
              <a:t> </a:t>
            </a:r>
            <a:r>
              <a:rPr lang="en-US" sz="2000" dirty="0" err="1"/>
              <a:t>interakciji</a:t>
            </a:r>
            <a:r>
              <a:rPr lang="en-US" sz="2000" dirty="0"/>
              <a:t> one </a:t>
            </a:r>
            <a:r>
              <a:rPr lang="en-US" sz="2000" dirty="0" err="1"/>
              <a:t>mogu</a:t>
            </a:r>
            <a:r>
              <a:rPr lang="en-US" sz="2000" dirty="0"/>
              <a:t> </a:t>
            </a:r>
            <a:r>
              <a:rPr lang="en-US" sz="2000" dirty="0" err="1"/>
              <a:t>ostvariti</a:t>
            </a:r>
            <a:r>
              <a:rPr lang="en-US" sz="2000" dirty="0"/>
              <a:t> </a:t>
            </a:r>
            <a:r>
              <a:rPr lang="en-US" sz="2000" dirty="0" err="1"/>
              <a:t>svoju</a:t>
            </a:r>
            <a:r>
              <a:rPr lang="en-US" sz="2000" dirty="0"/>
              <a:t> </a:t>
            </a:r>
            <a:r>
              <a:rPr lang="en-US" sz="2000" dirty="0" err="1"/>
              <a:t>ulogu</a:t>
            </a:r>
            <a:r>
              <a:rPr lang="en-US" sz="2000" dirty="0"/>
              <a:t> . </a:t>
            </a:r>
            <a:r>
              <a:rPr lang="en-US" sz="2000" dirty="0" err="1"/>
              <a:t>Determinante</a:t>
            </a:r>
            <a:r>
              <a:rPr lang="en-US" sz="2000" dirty="0"/>
              <a:t> </a:t>
            </a:r>
            <a:r>
              <a:rPr lang="en-US" sz="2000" dirty="0" err="1"/>
              <a:t>aktivnosti</a:t>
            </a:r>
            <a:r>
              <a:rPr lang="en-US" sz="2000" dirty="0"/>
              <a:t> </a:t>
            </a:r>
            <a:r>
              <a:rPr lang="en-US" sz="2000" dirty="0" err="1"/>
              <a:t>klupske</a:t>
            </a:r>
            <a:r>
              <a:rPr lang="en-US" sz="2000" dirty="0"/>
              <a:t> </a:t>
            </a:r>
            <a:r>
              <a:rPr lang="en-US" sz="2000" dirty="0" err="1"/>
              <a:t>uprave</a:t>
            </a:r>
            <a:r>
              <a:rPr lang="en-US" sz="2000" dirty="0"/>
              <a:t> u </a:t>
            </a:r>
            <a:r>
              <a:rPr lang="en-US" sz="2000" dirty="0" err="1"/>
              <a:t>odnosu</a:t>
            </a:r>
            <a:r>
              <a:rPr lang="en-US" sz="2000" dirty="0"/>
              <a:t> </a:t>
            </a:r>
            <a:r>
              <a:rPr lang="en-US" sz="2000" dirty="0" err="1"/>
              <a:t>na</a:t>
            </a:r>
            <a:r>
              <a:rPr lang="en-US" sz="2000" dirty="0"/>
              <a:t> </a:t>
            </a:r>
            <a:r>
              <a:rPr lang="en-US" sz="2000" dirty="0" err="1"/>
              <a:t>funkcije</a:t>
            </a:r>
            <a:r>
              <a:rPr lang="en-US" sz="2000" dirty="0"/>
              <a:t> </a:t>
            </a:r>
            <a:r>
              <a:rPr lang="en-US" sz="2000" dirty="0" err="1"/>
              <a:t>menadžmenta</a:t>
            </a:r>
            <a:r>
              <a:rPr lang="en-US" sz="2000" dirty="0"/>
              <a:t> </a:t>
            </a:r>
            <a:r>
              <a:rPr lang="en-US" sz="2000" dirty="0" err="1"/>
              <a:t>ilustruje</a:t>
            </a:r>
            <a:r>
              <a:rPr lang="en-US" sz="2000" dirty="0"/>
              <a:t> tabela1.</a:t>
            </a:r>
          </a:p>
          <a:p>
            <a:endParaRPr lang="en-US" sz="2000" dirty="0"/>
          </a:p>
        </p:txBody>
      </p:sp>
    </p:spTree>
    <p:extLst>
      <p:ext uri="{BB962C8B-B14F-4D97-AF65-F5344CB8AC3E}">
        <p14:creationId xmlns:p14="http://schemas.microsoft.com/office/powerpoint/2010/main" val="438430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844799" y="132124"/>
            <a:ext cx="6859259" cy="65879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24863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i="1" dirty="0">
                <a:solidFill>
                  <a:srgbClr val="C00000"/>
                </a:solidFill>
                <a:latin typeface="Times New Roman" panose="02020603050405020304" pitchFamily="18" charset="0"/>
                <a:cs typeface="Times New Roman" panose="02020603050405020304" pitchFamily="18" charset="0"/>
              </a:rPr>
              <a:t>MODEL UPRAVLJANJA KARATE KLUBOVIMA U NOVOM PAZARU</a:t>
            </a:r>
          </a:p>
        </p:txBody>
      </p:sp>
      <p:sp>
        <p:nvSpPr>
          <p:cNvPr id="3" name="Content Placeholder 2"/>
          <p:cNvSpPr>
            <a:spLocks noGrp="1"/>
          </p:cNvSpPr>
          <p:nvPr>
            <p:ph idx="1"/>
          </p:nvPr>
        </p:nvSpPr>
        <p:spPr/>
        <p:txBody>
          <a:bodyPr>
            <a:normAutofit/>
          </a:bodyPr>
          <a:lstStyle/>
          <a:p>
            <a:r>
              <a:rPr lang="en-US" sz="2400" dirty="0" err="1"/>
              <a:t>Za</a:t>
            </a:r>
            <a:r>
              <a:rPr lang="en-US" sz="2400" dirty="0"/>
              <a:t> rad </a:t>
            </a:r>
            <a:r>
              <a:rPr lang="en-US" sz="2400" dirty="0" err="1"/>
              <a:t>i</a:t>
            </a:r>
            <a:r>
              <a:rPr lang="en-US" sz="2400" dirty="0"/>
              <a:t> </a:t>
            </a:r>
            <a:r>
              <a:rPr lang="en-US" sz="2400" dirty="0" err="1"/>
              <a:t>delatnost</a:t>
            </a:r>
            <a:r>
              <a:rPr lang="en-US" sz="2400" dirty="0"/>
              <a:t> </a:t>
            </a:r>
            <a:r>
              <a:rPr lang="en-US" sz="2400" dirty="0" err="1"/>
              <a:t>finansijski</a:t>
            </a:r>
            <a:r>
              <a:rPr lang="en-US" sz="2400" dirty="0"/>
              <a:t> se </a:t>
            </a:r>
            <a:r>
              <a:rPr lang="en-US" sz="2400" dirty="0" err="1"/>
              <a:t>organizuju</a:t>
            </a:r>
            <a:r>
              <a:rPr lang="en-US" sz="2400" dirty="0"/>
              <a:t> </a:t>
            </a:r>
            <a:r>
              <a:rPr lang="en-US" sz="2400" dirty="0" err="1"/>
              <a:t>radi</a:t>
            </a:r>
            <a:r>
              <a:rPr lang="en-US" sz="2400" dirty="0"/>
              <a:t> </a:t>
            </a:r>
            <a:r>
              <a:rPr lang="en-US" sz="2400" dirty="0" err="1"/>
              <a:t>obezbeđenja</a:t>
            </a:r>
            <a:r>
              <a:rPr lang="en-US" sz="2400" dirty="0"/>
              <a:t> </a:t>
            </a:r>
            <a:r>
              <a:rPr lang="en-US" sz="2400" dirty="0" err="1"/>
              <a:t>potrebnih</a:t>
            </a:r>
            <a:r>
              <a:rPr lang="en-US" sz="2400" dirty="0"/>
              <a:t> </a:t>
            </a:r>
            <a:r>
              <a:rPr lang="en-US" sz="2400" dirty="0" err="1"/>
              <a:t>sredstava</a:t>
            </a:r>
            <a:r>
              <a:rPr lang="en-US" sz="2400" dirty="0"/>
              <a:t> </a:t>
            </a:r>
            <a:r>
              <a:rPr lang="en-US" sz="2400" dirty="0" err="1"/>
              <a:t>uglavnom</a:t>
            </a:r>
            <a:r>
              <a:rPr lang="en-US" sz="2400" dirty="0"/>
              <a:t> </a:t>
            </a:r>
            <a:r>
              <a:rPr lang="en-US" sz="2400" dirty="0" err="1"/>
              <a:t>kroz</a:t>
            </a:r>
            <a:r>
              <a:rPr lang="en-US" sz="2400" dirty="0"/>
              <a:t>: </a:t>
            </a:r>
            <a:r>
              <a:rPr lang="en-US" sz="2400" dirty="0" err="1"/>
              <a:t>samofinansiranje</a:t>
            </a:r>
            <a:r>
              <a:rPr lang="en-US" sz="2400" dirty="0"/>
              <a:t> (</a:t>
            </a:r>
            <a:r>
              <a:rPr lang="en-US" sz="2400" dirty="0" err="1"/>
              <a:t>članarina</a:t>
            </a:r>
            <a:r>
              <a:rPr lang="en-US" sz="2400" dirty="0"/>
              <a:t> </a:t>
            </a:r>
            <a:r>
              <a:rPr lang="en-US" sz="2400" dirty="0" err="1"/>
              <a:t>i</a:t>
            </a:r>
            <a:r>
              <a:rPr lang="en-US" sz="2400" dirty="0"/>
              <a:t> </a:t>
            </a:r>
            <a:r>
              <a:rPr lang="en-US" sz="2400" dirty="0" err="1"/>
              <a:t>participacija</a:t>
            </a:r>
            <a:r>
              <a:rPr lang="en-US" sz="2400" dirty="0"/>
              <a:t> od </a:t>
            </a:r>
            <a:r>
              <a:rPr lang="en-US" sz="2400" dirty="0" err="1"/>
              <a:t>strane</a:t>
            </a:r>
            <a:r>
              <a:rPr lang="en-US" sz="2400" dirty="0"/>
              <a:t> </a:t>
            </a:r>
            <a:r>
              <a:rPr lang="en-US" sz="2400" dirty="0" err="1"/>
              <a:t>članova</a:t>
            </a:r>
            <a:r>
              <a:rPr lang="en-US" sz="2400" dirty="0"/>
              <a:t> </a:t>
            </a:r>
            <a:r>
              <a:rPr lang="en-US" sz="2400" dirty="0" err="1"/>
              <a:t>za</a:t>
            </a:r>
            <a:r>
              <a:rPr lang="en-US" sz="2400" dirty="0"/>
              <a:t>  </a:t>
            </a:r>
            <a:r>
              <a:rPr lang="en-US" sz="2400" dirty="0" err="1"/>
              <a:t>pojedine</a:t>
            </a:r>
            <a:r>
              <a:rPr lang="en-US" sz="2400" dirty="0"/>
              <a:t>  </a:t>
            </a:r>
            <a:r>
              <a:rPr lang="en-US" sz="2400" dirty="0" err="1"/>
              <a:t>troškove</a:t>
            </a:r>
            <a:r>
              <a:rPr lang="en-US" sz="2400" dirty="0"/>
              <a:t> </a:t>
            </a:r>
            <a:r>
              <a:rPr lang="en-US" sz="2400" dirty="0" err="1"/>
              <a:t>delatnosti</a:t>
            </a:r>
            <a:r>
              <a:rPr lang="en-US" sz="2400" dirty="0"/>
              <a:t>, </a:t>
            </a:r>
            <a:r>
              <a:rPr lang="en-US" sz="2400" dirty="0" err="1"/>
              <a:t>uglavnom</a:t>
            </a:r>
            <a:r>
              <a:rPr lang="en-US" sz="2400" dirty="0"/>
              <a:t> </a:t>
            </a:r>
            <a:r>
              <a:rPr lang="en-US" sz="2400" dirty="0" err="1"/>
              <a:t>putovanja</a:t>
            </a:r>
            <a:r>
              <a:rPr lang="en-US" sz="2400" dirty="0"/>
              <a:t> </a:t>
            </a:r>
            <a:r>
              <a:rPr lang="en-US" sz="2400" dirty="0" err="1"/>
              <a:t>i</a:t>
            </a:r>
            <a:r>
              <a:rPr lang="en-US" sz="2400" dirty="0"/>
              <a:t> </a:t>
            </a:r>
            <a:r>
              <a:rPr lang="en-US" sz="2400" dirty="0" err="1"/>
              <a:t>takmičenja</a:t>
            </a:r>
            <a:r>
              <a:rPr lang="en-US" sz="2400" dirty="0"/>
              <a:t>), </a:t>
            </a:r>
            <a:r>
              <a:rPr lang="en-US" sz="2400" dirty="0" smtClean="0"/>
              <a:t>do</a:t>
            </a:r>
            <a:r>
              <a:rPr lang="sr-Latn-RS" sz="2400" dirty="0"/>
              <a:t>n</a:t>
            </a:r>
            <a:r>
              <a:rPr lang="en-US" sz="2400" dirty="0" err="1" smtClean="0"/>
              <a:t>acijama</a:t>
            </a:r>
            <a:r>
              <a:rPr lang="en-US" sz="2400" dirty="0" smtClean="0"/>
              <a:t> </a:t>
            </a:r>
            <a:r>
              <a:rPr lang="en-US" sz="2400" dirty="0"/>
              <a:t>od </a:t>
            </a:r>
            <a:r>
              <a:rPr lang="en-US" sz="2400" dirty="0" err="1"/>
              <a:t>strane</a:t>
            </a:r>
            <a:r>
              <a:rPr lang="en-US" sz="2400" dirty="0"/>
              <a:t> </a:t>
            </a:r>
            <a:r>
              <a:rPr lang="en-US" sz="2400" dirty="0" err="1"/>
              <a:t>lokalne</a:t>
            </a:r>
            <a:r>
              <a:rPr lang="en-US" sz="2400" dirty="0"/>
              <a:t> </a:t>
            </a:r>
            <a:r>
              <a:rPr lang="en-US" sz="2400" dirty="0" err="1"/>
              <a:t>samouprave</a:t>
            </a:r>
            <a:r>
              <a:rPr lang="en-US" sz="2400" dirty="0"/>
              <a:t>, </a:t>
            </a:r>
            <a:r>
              <a:rPr lang="en-US" sz="2400" dirty="0" err="1"/>
              <a:t>sponzorstvima</a:t>
            </a:r>
            <a:r>
              <a:rPr lang="en-US" sz="2400" dirty="0"/>
              <a:t> </a:t>
            </a:r>
            <a:r>
              <a:rPr lang="en-US" sz="2400" dirty="0" err="1"/>
              <a:t>i</a:t>
            </a:r>
            <a:r>
              <a:rPr lang="en-US" sz="2400" dirty="0"/>
              <a:t> </a:t>
            </a:r>
            <a:r>
              <a:rPr lang="en-US" sz="2400" dirty="0" err="1"/>
              <a:t>donacijama</a:t>
            </a:r>
            <a:r>
              <a:rPr lang="en-US" sz="2400" dirty="0"/>
              <a:t> od </a:t>
            </a:r>
            <a:r>
              <a:rPr lang="en-US" sz="2400" dirty="0" err="1"/>
              <a:t>zainteresovanih</a:t>
            </a:r>
            <a:r>
              <a:rPr lang="en-US" sz="2400" dirty="0"/>
              <a:t> </a:t>
            </a:r>
            <a:r>
              <a:rPr lang="en-US" sz="2400" dirty="0" err="1"/>
              <a:t>privrednih</a:t>
            </a:r>
            <a:r>
              <a:rPr lang="en-US" sz="2400" dirty="0"/>
              <a:t> </a:t>
            </a:r>
            <a:r>
              <a:rPr lang="en-US" sz="2400" dirty="0" err="1"/>
              <a:t>i</a:t>
            </a:r>
            <a:r>
              <a:rPr lang="en-US" sz="2400" dirty="0"/>
              <a:t> </a:t>
            </a:r>
            <a:r>
              <a:rPr lang="en-US" sz="2400" dirty="0" err="1"/>
              <a:t>drugih</a:t>
            </a:r>
            <a:r>
              <a:rPr lang="en-US" sz="2400" dirty="0"/>
              <a:t> </a:t>
            </a:r>
            <a:r>
              <a:rPr lang="en-US" sz="2400" dirty="0" err="1"/>
              <a:t>subjekata</a:t>
            </a:r>
            <a:r>
              <a:rPr lang="en-US" sz="2400" dirty="0"/>
              <a:t>.</a:t>
            </a:r>
          </a:p>
        </p:txBody>
      </p:sp>
      <p:pic>
        <p:nvPicPr>
          <p:cNvPr id="4" name="Picture 3"/>
          <p:cNvPicPr>
            <a:picLocks noChangeAspect="1"/>
          </p:cNvPicPr>
          <p:nvPr/>
        </p:nvPicPr>
        <p:blipFill>
          <a:blip r:embed="rId2"/>
          <a:stretch>
            <a:fillRect/>
          </a:stretch>
        </p:blipFill>
        <p:spPr>
          <a:xfrm>
            <a:off x="5148216" y="3429000"/>
            <a:ext cx="4758195" cy="3128795"/>
          </a:xfrm>
          <a:prstGeom prst="rect">
            <a:avLst/>
          </a:prstGeom>
        </p:spPr>
      </p:pic>
    </p:spTree>
    <p:extLst>
      <p:ext uri="{BB962C8B-B14F-4D97-AF65-F5344CB8AC3E}">
        <p14:creationId xmlns:p14="http://schemas.microsoft.com/office/powerpoint/2010/main" val="1385566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686" y="116114"/>
            <a:ext cx="11901714" cy="6604000"/>
          </a:xfrm>
        </p:spPr>
        <p:txBody>
          <a:bodyPr>
            <a:normAutofit/>
          </a:bodyPr>
          <a:lstStyle/>
          <a:p>
            <a:r>
              <a:rPr lang="sr-Latn-RS" sz="2400" dirty="0" smtClean="0"/>
              <a:t>             </a:t>
            </a:r>
            <a:r>
              <a:rPr lang="en-US" sz="2400" dirty="0" err="1" smtClean="0"/>
              <a:t>Koristeći</a:t>
            </a:r>
            <a:r>
              <a:rPr lang="en-US" sz="2400" dirty="0" smtClean="0"/>
              <a:t> </a:t>
            </a:r>
            <a:r>
              <a:rPr lang="en-US" sz="2400" dirty="0" err="1"/>
              <a:t>zakonske</a:t>
            </a:r>
            <a:r>
              <a:rPr lang="en-US" sz="2400" dirty="0"/>
              <a:t> </a:t>
            </a:r>
            <a:r>
              <a:rPr lang="en-US" sz="2400" dirty="0" err="1"/>
              <a:t>mogućnosti</a:t>
            </a:r>
            <a:r>
              <a:rPr lang="en-US" sz="2400" dirty="0"/>
              <a:t> </a:t>
            </a:r>
            <a:r>
              <a:rPr lang="en-US" sz="2400" dirty="0" err="1"/>
              <a:t>organizovanja</a:t>
            </a:r>
            <a:r>
              <a:rPr lang="en-US" sz="2400" dirty="0"/>
              <a:t>, </a:t>
            </a:r>
            <a:r>
              <a:rPr lang="en-US" sz="2400" dirty="0" err="1"/>
              <a:t>iskustva</a:t>
            </a:r>
            <a:r>
              <a:rPr lang="en-US" sz="2400" dirty="0"/>
              <a:t> </a:t>
            </a:r>
            <a:r>
              <a:rPr lang="en-US" sz="2400" dirty="0" err="1"/>
              <a:t>istih</a:t>
            </a:r>
            <a:r>
              <a:rPr lang="en-US" sz="2400" dirty="0"/>
              <a:t> </a:t>
            </a:r>
            <a:r>
              <a:rPr lang="en-US" sz="2400" dirty="0" err="1"/>
              <a:t>ili</a:t>
            </a:r>
            <a:r>
              <a:rPr lang="en-US" sz="2400" dirty="0"/>
              <a:t> </a:t>
            </a:r>
            <a:r>
              <a:rPr lang="en-US" sz="2400" dirty="0" err="1"/>
              <a:t>sličnih</a:t>
            </a:r>
            <a:r>
              <a:rPr lang="en-US" sz="2400" dirty="0"/>
              <a:t> </a:t>
            </a:r>
            <a:r>
              <a:rPr lang="en-US" sz="2400" dirty="0" err="1"/>
              <a:t>organizacija</a:t>
            </a:r>
            <a:r>
              <a:rPr lang="en-US" sz="2400" dirty="0"/>
              <a:t>, </a:t>
            </a:r>
            <a:r>
              <a:rPr lang="en-US" sz="2400" dirty="0" err="1"/>
              <a:t>kao</a:t>
            </a:r>
            <a:r>
              <a:rPr lang="en-US" sz="2400" dirty="0"/>
              <a:t> </a:t>
            </a:r>
            <a:r>
              <a:rPr lang="en-US" sz="2400" dirty="0" err="1"/>
              <a:t>i</a:t>
            </a:r>
            <a:r>
              <a:rPr lang="en-US" sz="2400" dirty="0"/>
              <a:t> </a:t>
            </a:r>
            <a:r>
              <a:rPr lang="en-US" sz="2400" dirty="0" err="1"/>
              <a:t>dosadašnju</a:t>
            </a:r>
            <a:r>
              <a:rPr lang="en-US" sz="2400" dirty="0"/>
              <a:t> karate </a:t>
            </a:r>
            <a:r>
              <a:rPr lang="en-US" sz="2400" dirty="0" err="1"/>
              <a:t>praksu</a:t>
            </a:r>
            <a:r>
              <a:rPr lang="en-US" sz="2400" dirty="0"/>
              <a:t>, </a:t>
            </a:r>
            <a:r>
              <a:rPr lang="en-US" sz="2400" dirty="0" err="1"/>
              <a:t>zapaženo</a:t>
            </a:r>
            <a:r>
              <a:rPr lang="en-US" sz="2400" dirty="0"/>
              <a:t> je da </a:t>
            </a:r>
            <a:r>
              <a:rPr lang="en-US" sz="2400" dirty="0" err="1"/>
              <a:t>najveći</a:t>
            </a:r>
            <a:r>
              <a:rPr lang="en-US" sz="2400" dirty="0"/>
              <a:t> </a:t>
            </a:r>
            <a:r>
              <a:rPr lang="en-US" sz="2400" dirty="0" err="1"/>
              <a:t>broj</a:t>
            </a:r>
            <a:r>
              <a:rPr lang="en-US" sz="2400" dirty="0"/>
              <a:t> </a:t>
            </a:r>
            <a:r>
              <a:rPr lang="en-US" sz="2400" dirty="0" err="1"/>
              <a:t>klubova</a:t>
            </a:r>
            <a:r>
              <a:rPr lang="en-US" sz="2400" dirty="0"/>
              <a:t> u </a:t>
            </a:r>
            <a:r>
              <a:rPr lang="en-US" sz="2400" dirty="0" err="1"/>
              <a:t>Novom</a:t>
            </a:r>
            <a:r>
              <a:rPr lang="en-US" sz="2400" dirty="0"/>
              <a:t> </a:t>
            </a:r>
            <a:r>
              <a:rPr lang="en-US" sz="2400" dirty="0" err="1"/>
              <a:t>Pazaru</a:t>
            </a:r>
            <a:r>
              <a:rPr lang="en-US" sz="2400" dirty="0"/>
              <a:t> </a:t>
            </a:r>
            <a:r>
              <a:rPr lang="en-US" sz="2400" dirty="0" err="1"/>
              <a:t>svoje</a:t>
            </a:r>
            <a:r>
              <a:rPr lang="en-US" sz="2400" dirty="0"/>
              <a:t> </a:t>
            </a:r>
            <a:r>
              <a:rPr lang="en-US" sz="2400" dirty="0" err="1"/>
              <a:t>sportske</a:t>
            </a:r>
            <a:r>
              <a:rPr lang="en-US" sz="2400" dirty="0"/>
              <a:t> </a:t>
            </a:r>
            <a:r>
              <a:rPr lang="en-US" sz="2400" dirty="0" err="1"/>
              <a:t>i</a:t>
            </a:r>
            <a:r>
              <a:rPr lang="en-US" sz="2400" dirty="0"/>
              <a:t> </a:t>
            </a:r>
            <a:r>
              <a:rPr lang="en-US" sz="2400" dirty="0" err="1"/>
              <a:t>upravljačke</a:t>
            </a:r>
            <a:r>
              <a:rPr lang="en-US" sz="2400" dirty="0"/>
              <a:t> </a:t>
            </a:r>
            <a:r>
              <a:rPr lang="en-US" sz="2400" dirty="0" err="1"/>
              <a:t>aktivnosti</a:t>
            </a:r>
            <a:r>
              <a:rPr lang="en-US" sz="2400" dirty="0"/>
              <a:t> </a:t>
            </a:r>
            <a:r>
              <a:rPr lang="en-US" sz="2400" dirty="0" err="1"/>
              <a:t>zasniva</a:t>
            </a:r>
            <a:r>
              <a:rPr lang="en-US" sz="2400" dirty="0"/>
              <a:t> </a:t>
            </a:r>
            <a:r>
              <a:rPr lang="en-US" sz="2400" dirty="0" err="1"/>
              <a:t>na</a:t>
            </a:r>
            <a:r>
              <a:rPr lang="en-US" sz="2400" dirty="0"/>
              <a:t> </a:t>
            </a:r>
            <a:r>
              <a:rPr lang="en-US" sz="2400" dirty="0" err="1"/>
              <a:t>amaterskoj</a:t>
            </a:r>
            <a:r>
              <a:rPr lang="en-US" sz="2400" dirty="0"/>
              <a:t> (</a:t>
            </a:r>
            <a:r>
              <a:rPr lang="en-US" sz="2400" dirty="0" err="1"/>
              <a:t>neprofitnoj</a:t>
            </a:r>
            <a:r>
              <a:rPr lang="en-US" sz="2400" dirty="0"/>
              <a:t>) </a:t>
            </a:r>
            <a:r>
              <a:rPr lang="en-US" sz="2400" dirty="0" err="1"/>
              <a:t>osnovi</a:t>
            </a:r>
            <a:r>
              <a:rPr lang="en-US" sz="2400" dirty="0"/>
              <a:t>. </a:t>
            </a:r>
            <a:r>
              <a:rPr lang="en-US" sz="2400" dirty="0" err="1"/>
              <a:t>Upravljački</a:t>
            </a:r>
            <a:r>
              <a:rPr lang="en-US" sz="2400" dirty="0"/>
              <a:t> </a:t>
            </a:r>
            <a:r>
              <a:rPr lang="en-US" sz="2400" dirty="0" err="1"/>
              <a:t>deo</a:t>
            </a:r>
            <a:r>
              <a:rPr lang="en-US" sz="2400" dirty="0"/>
              <a:t> </a:t>
            </a:r>
            <a:r>
              <a:rPr lang="en-US" sz="2400" dirty="0" err="1"/>
              <a:t>organizacije</a:t>
            </a:r>
            <a:r>
              <a:rPr lang="en-US" sz="2400" dirty="0"/>
              <a:t>, u </a:t>
            </a:r>
            <a:r>
              <a:rPr lang="en-US" sz="2400" dirty="0" err="1"/>
              <a:t>dosadašnjoj</a:t>
            </a:r>
            <a:r>
              <a:rPr lang="en-US" sz="2400" dirty="0"/>
              <a:t> </a:t>
            </a:r>
            <a:r>
              <a:rPr lang="en-US" sz="2400" dirty="0" err="1"/>
              <a:t>praksi</a:t>
            </a:r>
            <a:r>
              <a:rPr lang="en-US" sz="2400" dirty="0"/>
              <a:t>, </a:t>
            </a:r>
            <a:r>
              <a:rPr lang="en-US" sz="2400" dirty="0" err="1"/>
              <a:t>najvećim</a:t>
            </a:r>
            <a:r>
              <a:rPr lang="en-US" sz="2400" dirty="0"/>
              <a:t>  </a:t>
            </a:r>
            <a:r>
              <a:rPr lang="en-US" sz="2400" dirty="0" err="1"/>
              <a:t>delom</a:t>
            </a:r>
            <a:r>
              <a:rPr lang="en-US" sz="2400" dirty="0"/>
              <a:t>  se  </a:t>
            </a:r>
            <a:r>
              <a:rPr lang="en-US" sz="2400" dirty="0" err="1"/>
              <a:t>oslanja</a:t>
            </a:r>
            <a:r>
              <a:rPr lang="en-US" sz="2400" dirty="0"/>
              <a:t> </a:t>
            </a:r>
            <a:r>
              <a:rPr lang="en-US" sz="2400" dirty="0" err="1"/>
              <a:t>na</a:t>
            </a:r>
            <a:r>
              <a:rPr lang="en-US" sz="2400" dirty="0"/>
              <a:t> rad </a:t>
            </a:r>
            <a:r>
              <a:rPr lang="en-US" sz="2400" dirty="0" err="1"/>
              <a:t>i</a:t>
            </a:r>
            <a:r>
              <a:rPr lang="en-US" sz="2400" dirty="0"/>
              <a:t> </a:t>
            </a:r>
            <a:r>
              <a:rPr lang="en-US" sz="2400" dirty="0" err="1"/>
              <a:t>angažovanje</a:t>
            </a:r>
            <a:r>
              <a:rPr lang="en-US" sz="2400" dirty="0"/>
              <a:t> </a:t>
            </a:r>
            <a:r>
              <a:rPr lang="en-US" sz="2400" dirty="0" err="1"/>
              <a:t>trenera</a:t>
            </a:r>
            <a:r>
              <a:rPr lang="en-US" sz="2400" dirty="0"/>
              <a:t>, </a:t>
            </a:r>
            <a:r>
              <a:rPr lang="en-US" sz="2400" dirty="0" err="1"/>
              <a:t>koji</a:t>
            </a:r>
            <a:r>
              <a:rPr lang="en-US" sz="2400" dirty="0"/>
              <a:t> pored </a:t>
            </a:r>
            <a:r>
              <a:rPr lang="en-US" sz="2400" dirty="0" err="1"/>
              <a:t>osnovne</a:t>
            </a:r>
            <a:r>
              <a:rPr lang="en-US" sz="2400" dirty="0"/>
              <a:t> </a:t>
            </a:r>
            <a:r>
              <a:rPr lang="en-US" sz="2400" dirty="0" err="1"/>
              <a:t>obaveze</a:t>
            </a:r>
            <a:r>
              <a:rPr lang="en-US" sz="2400" dirty="0"/>
              <a:t> – </a:t>
            </a:r>
            <a:r>
              <a:rPr lang="en-US" sz="2400" dirty="0" err="1"/>
              <a:t>organizovanja</a:t>
            </a:r>
            <a:r>
              <a:rPr lang="en-US" sz="2400" dirty="0"/>
              <a:t> </a:t>
            </a:r>
            <a:r>
              <a:rPr lang="en-US" sz="2400" dirty="0" err="1"/>
              <a:t>i</a:t>
            </a:r>
            <a:r>
              <a:rPr lang="en-US" sz="2400" dirty="0"/>
              <a:t> </a:t>
            </a:r>
            <a:r>
              <a:rPr lang="en-US" sz="2400" dirty="0" err="1"/>
              <a:t>vođenja</a:t>
            </a:r>
            <a:r>
              <a:rPr lang="en-US" sz="2400" dirty="0"/>
              <a:t> </a:t>
            </a:r>
            <a:r>
              <a:rPr lang="en-US" sz="2400" dirty="0" err="1"/>
              <a:t>trenažnog</a:t>
            </a:r>
            <a:r>
              <a:rPr lang="en-US" sz="2400" dirty="0"/>
              <a:t> </a:t>
            </a:r>
            <a:r>
              <a:rPr lang="en-US" sz="2400" dirty="0" err="1"/>
              <a:t>procesa</a:t>
            </a:r>
            <a:r>
              <a:rPr lang="en-US" sz="2400" dirty="0"/>
              <a:t>, u </a:t>
            </a:r>
            <a:r>
              <a:rPr lang="en-US" sz="2400" dirty="0" err="1"/>
              <a:t>velikoj</a:t>
            </a:r>
            <a:r>
              <a:rPr lang="en-US" sz="2400" dirty="0"/>
              <a:t> </a:t>
            </a:r>
            <a:r>
              <a:rPr lang="en-US" sz="2400" dirty="0" err="1"/>
              <a:t>meri</a:t>
            </a:r>
            <a:r>
              <a:rPr lang="en-US" sz="2400" dirty="0"/>
              <a:t> </a:t>
            </a:r>
            <a:r>
              <a:rPr lang="en-US" sz="2400" dirty="0" err="1"/>
              <a:t>su</a:t>
            </a:r>
            <a:r>
              <a:rPr lang="en-US" sz="2400" dirty="0"/>
              <a:t> </a:t>
            </a:r>
            <a:r>
              <a:rPr lang="en-US" sz="2400" dirty="0" err="1"/>
              <a:t>angažovani</a:t>
            </a:r>
            <a:r>
              <a:rPr lang="en-US" sz="2400" dirty="0"/>
              <a:t> </a:t>
            </a:r>
            <a:r>
              <a:rPr lang="en-US" sz="2400" dirty="0" err="1"/>
              <a:t>i</a:t>
            </a:r>
            <a:r>
              <a:rPr lang="en-US" sz="2400" dirty="0"/>
              <a:t> u </a:t>
            </a:r>
            <a:r>
              <a:rPr lang="en-US" sz="2400" dirty="0" err="1"/>
              <a:t>organizovanju</a:t>
            </a:r>
            <a:r>
              <a:rPr lang="en-US" sz="2400" dirty="0"/>
              <a:t>, </a:t>
            </a:r>
            <a:r>
              <a:rPr lang="en-US" sz="2400" dirty="0" err="1"/>
              <a:t>gotovo</a:t>
            </a:r>
            <a:r>
              <a:rPr lang="en-US" sz="2400" dirty="0"/>
              <a:t> </a:t>
            </a:r>
            <a:r>
              <a:rPr lang="en-US" sz="2400" dirty="0" err="1"/>
              <a:t>svih</a:t>
            </a:r>
            <a:r>
              <a:rPr lang="en-US" sz="2400" dirty="0"/>
              <a:t>, </a:t>
            </a:r>
            <a:r>
              <a:rPr lang="en-US" sz="2400" dirty="0" err="1"/>
              <a:t>ostalih</a:t>
            </a:r>
            <a:r>
              <a:rPr lang="en-US" sz="2400" dirty="0"/>
              <a:t> </a:t>
            </a:r>
            <a:r>
              <a:rPr lang="en-US" sz="2400" dirty="0" err="1"/>
              <a:t>aktivnosti</a:t>
            </a:r>
            <a:r>
              <a:rPr lang="en-US" sz="2400" dirty="0"/>
              <a:t> </a:t>
            </a:r>
            <a:r>
              <a:rPr lang="en-US" sz="2400" dirty="0" err="1"/>
              <a:t>kluba</a:t>
            </a:r>
            <a:r>
              <a:rPr lang="en-US" sz="2400" dirty="0"/>
              <a:t>. </a:t>
            </a:r>
            <a:r>
              <a:rPr lang="en-US" sz="2400" dirty="0" err="1"/>
              <a:t>Ovo</a:t>
            </a:r>
            <a:r>
              <a:rPr lang="en-US" sz="2400" dirty="0"/>
              <a:t> je </a:t>
            </a:r>
            <a:r>
              <a:rPr lang="en-US" sz="2400" dirty="0" err="1"/>
              <a:t>kod</a:t>
            </a:r>
            <a:r>
              <a:rPr lang="en-US" sz="2400" dirty="0"/>
              <a:t> </a:t>
            </a:r>
            <a:r>
              <a:rPr lang="en-US" sz="2400" dirty="0" err="1"/>
              <a:t>većine</a:t>
            </a:r>
            <a:r>
              <a:rPr lang="en-US" sz="2400" dirty="0"/>
              <a:t> </a:t>
            </a:r>
            <a:r>
              <a:rPr lang="en-US" sz="2400" dirty="0" err="1"/>
              <a:t>klubova</a:t>
            </a:r>
            <a:r>
              <a:rPr lang="en-US" sz="2400" dirty="0"/>
              <a:t> </a:t>
            </a:r>
            <a:r>
              <a:rPr lang="en-US" sz="2400" dirty="0" err="1"/>
              <a:t>uslovljeno</a:t>
            </a:r>
            <a:r>
              <a:rPr lang="en-US" sz="2400" dirty="0"/>
              <a:t> </a:t>
            </a:r>
            <a:r>
              <a:rPr lang="en-US" sz="2400" dirty="0" err="1"/>
              <a:t>sledećim</a:t>
            </a:r>
            <a:r>
              <a:rPr lang="en-US" sz="2400" dirty="0"/>
              <a:t> </a:t>
            </a:r>
            <a:r>
              <a:rPr lang="en-US" sz="2400" dirty="0" err="1"/>
              <a:t>razlozima</a:t>
            </a:r>
            <a:r>
              <a:rPr lang="en-US" sz="2400" dirty="0" smtClean="0"/>
              <a:t>:</a:t>
            </a:r>
            <a:r>
              <a:rPr lang="sr-Latn-RS" sz="2400" dirty="0" smtClean="0"/>
              <a:t> </a:t>
            </a:r>
          </a:p>
          <a:p>
            <a:r>
              <a:rPr lang="en-US" sz="2400" dirty="0" smtClean="0"/>
              <a:t> </a:t>
            </a:r>
            <a:r>
              <a:rPr lang="en-US" sz="2400" dirty="0"/>
              <a:t>(a) </a:t>
            </a:r>
            <a:r>
              <a:rPr lang="en-US" sz="2400" dirty="0" err="1"/>
              <a:t>Treneri</a:t>
            </a:r>
            <a:r>
              <a:rPr lang="en-US" sz="2400" dirty="0"/>
              <a:t> – </a:t>
            </a:r>
            <a:r>
              <a:rPr lang="en-US" sz="2400" dirty="0" err="1"/>
              <a:t>uglavnom</a:t>
            </a:r>
            <a:r>
              <a:rPr lang="en-US" sz="2400" dirty="0"/>
              <a:t> </a:t>
            </a:r>
            <a:r>
              <a:rPr lang="en-US" sz="2400" dirty="0" err="1"/>
              <a:t>su</a:t>
            </a:r>
            <a:r>
              <a:rPr lang="en-US" sz="2400" dirty="0"/>
              <a:t> to </a:t>
            </a:r>
            <a:r>
              <a:rPr lang="en-US" sz="2400" dirty="0" err="1"/>
              <a:t>nekadašnji</a:t>
            </a:r>
            <a:r>
              <a:rPr lang="en-US" sz="2400" dirty="0"/>
              <a:t> karate </a:t>
            </a:r>
            <a:r>
              <a:rPr lang="en-US" sz="2400" dirty="0" err="1"/>
              <a:t>takmičari</a:t>
            </a:r>
            <a:r>
              <a:rPr lang="en-US" sz="2400" dirty="0"/>
              <a:t> </a:t>
            </a:r>
            <a:r>
              <a:rPr lang="en-US" sz="2400" dirty="0" err="1"/>
              <a:t>i</a:t>
            </a:r>
            <a:r>
              <a:rPr lang="en-US" sz="2400" dirty="0"/>
              <a:t> „</a:t>
            </a:r>
            <a:r>
              <a:rPr lang="en-US" sz="2400" dirty="0" err="1"/>
              <a:t>pioniri</a:t>
            </a:r>
            <a:r>
              <a:rPr lang="en-US" sz="2400" dirty="0"/>
              <a:t>“ </a:t>
            </a:r>
            <a:r>
              <a:rPr lang="en-US" sz="2400" dirty="0" err="1"/>
              <a:t>ovog</a:t>
            </a:r>
            <a:r>
              <a:rPr lang="en-US" sz="2400" dirty="0"/>
              <a:t> </a:t>
            </a:r>
            <a:r>
              <a:rPr lang="en-US" sz="2400" dirty="0" err="1"/>
              <a:t>sporta</a:t>
            </a:r>
            <a:r>
              <a:rPr lang="en-US" sz="2400" dirty="0"/>
              <a:t> u </a:t>
            </a:r>
            <a:r>
              <a:rPr lang="en-US" sz="2400" dirty="0" err="1"/>
              <a:t>svojim</a:t>
            </a:r>
            <a:r>
              <a:rPr lang="en-US" sz="2400" dirty="0"/>
              <a:t> </a:t>
            </a:r>
            <a:r>
              <a:rPr lang="en-US" sz="2400" dirty="0" err="1"/>
              <a:t>sredinama</a:t>
            </a:r>
            <a:r>
              <a:rPr lang="en-US" sz="2400" dirty="0"/>
              <a:t>. </a:t>
            </a:r>
            <a:r>
              <a:rPr lang="en-US" sz="2400" dirty="0" err="1"/>
              <a:t>Obzirom</a:t>
            </a:r>
            <a:r>
              <a:rPr lang="en-US" sz="2400" dirty="0"/>
              <a:t> da </a:t>
            </a:r>
            <a:r>
              <a:rPr lang="en-US" sz="2400" dirty="0" err="1"/>
              <a:t>dobro</a:t>
            </a:r>
            <a:r>
              <a:rPr lang="en-US" sz="2400" dirty="0"/>
              <a:t> </a:t>
            </a:r>
            <a:r>
              <a:rPr lang="en-US" sz="2400" dirty="0" err="1"/>
              <a:t>poznaju</a:t>
            </a:r>
            <a:r>
              <a:rPr lang="en-US" sz="2400" dirty="0"/>
              <a:t> </a:t>
            </a:r>
            <a:r>
              <a:rPr lang="en-US" sz="2400" dirty="0" err="1"/>
              <a:t>suštinu</a:t>
            </a:r>
            <a:r>
              <a:rPr lang="en-US" sz="2400" dirty="0"/>
              <a:t> </a:t>
            </a:r>
            <a:r>
              <a:rPr lang="en-US" sz="2400" dirty="0" err="1"/>
              <a:t>i</a:t>
            </a:r>
            <a:r>
              <a:rPr lang="en-US" sz="2400" dirty="0"/>
              <a:t> </a:t>
            </a:r>
            <a:r>
              <a:rPr lang="en-US" sz="2400" dirty="0" err="1"/>
              <a:t>problematiku</a:t>
            </a:r>
            <a:r>
              <a:rPr lang="en-US" sz="2400" dirty="0"/>
              <a:t> </a:t>
            </a:r>
            <a:r>
              <a:rPr lang="en-US" sz="2400" dirty="0" err="1"/>
              <a:t>karatea</a:t>
            </a:r>
            <a:r>
              <a:rPr lang="en-US" sz="2400" dirty="0"/>
              <a:t>, </a:t>
            </a:r>
            <a:r>
              <a:rPr lang="en-US" sz="2400" dirty="0" err="1"/>
              <a:t>njegove</a:t>
            </a:r>
            <a:r>
              <a:rPr lang="en-US" sz="2400" dirty="0"/>
              <a:t> </a:t>
            </a:r>
            <a:r>
              <a:rPr lang="en-US" sz="2400" dirty="0" err="1"/>
              <a:t>karakteristike</a:t>
            </a:r>
            <a:r>
              <a:rPr lang="en-US" sz="2400" dirty="0"/>
              <a:t> </a:t>
            </a:r>
            <a:r>
              <a:rPr lang="en-US" sz="2400" dirty="0" err="1"/>
              <a:t>i</a:t>
            </a:r>
            <a:r>
              <a:rPr lang="en-US" sz="2400" dirty="0"/>
              <a:t> </a:t>
            </a:r>
            <a:r>
              <a:rPr lang="en-US" sz="2400" dirty="0" err="1"/>
              <a:t>na</a:t>
            </a:r>
            <a:r>
              <a:rPr lang="en-US" sz="2400" dirty="0"/>
              <a:t> </a:t>
            </a:r>
            <a:r>
              <a:rPr lang="en-US" sz="2400" dirty="0" err="1"/>
              <a:t>osnovu</a:t>
            </a:r>
            <a:r>
              <a:rPr lang="en-US" sz="2400" dirty="0"/>
              <a:t> </a:t>
            </a:r>
            <a:r>
              <a:rPr lang="en-US" sz="2400" dirty="0" err="1"/>
              <a:t>njih</a:t>
            </a:r>
            <a:r>
              <a:rPr lang="en-US" sz="2400" dirty="0"/>
              <a:t>, </a:t>
            </a:r>
            <a:r>
              <a:rPr lang="en-US" sz="2400" dirty="0" err="1"/>
              <a:t>potrebe</a:t>
            </a:r>
            <a:r>
              <a:rPr lang="en-US" sz="2400" dirty="0"/>
              <a:t>, </a:t>
            </a:r>
            <a:r>
              <a:rPr lang="en-US" sz="2400" dirty="0" err="1"/>
              <a:t>pokazalo</a:t>
            </a:r>
            <a:r>
              <a:rPr lang="en-US" sz="2400" dirty="0"/>
              <a:t> se da </a:t>
            </a:r>
            <a:r>
              <a:rPr lang="en-US" sz="2400" dirty="0" err="1"/>
              <a:t>oni</a:t>
            </a:r>
            <a:r>
              <a:rPr lang="en-US" sz="2400" dirty="0"/>
              <a:t> </a:t>
            </a:r>
            <a:r>
              <a:rPr lang="en-US" sz="2400" dirty="0" err="1"/>
              <a:t>mogu</a:t>
            </a:r>
            <a:r>
              <a:rPr lang="en-US" sz="2400" dirty="0"/>
              <a:t> </a:t>
            </a:r>
            <a:r>
              <a:rPr lang="en-US" sz="2400" dirty="0" err="1"/>
              <a:t>najviše</a:t>
            </a:r>
            <a:r>
              <a:rPr lang="en-US" sz="2400" dirty="0"/>
              <a:t> „da </a:t>
            </a:r>
            <a:r>
              <a:rPr lang="en-US" sz="2400" dirty="0" err="1"/>
              <a:t>vuku</a:t>
            </a:r>
            <a:r>
              <a:rPr lang="en-US" sz="2400" dirty="0"/>
              <a:t>“ </a:t>
            </a:r>
            <a:r>
              <a:rPr lang="en-US" sz="2400" dirty="0" err="1"/>
              <a:t>i</a:t>
            </a:r>
            <a:r>
              <a:rPr lang="en-US" sz="2400" dirty="0"/>
              <a:t>  </a:t>
            </a:r>
            <a:r>
              <a:rPr lang="en-US" sz="2400" dirty="0" err="1"/>
              <a:t>daju</a:t>
            </a:r>
            <a:r>
              <a:rPr lang="en-US" sz="2400" dirty="0"/>
              <a:t> </a:t>
            </a:r>
            <a:r>
              <a:rPr lang="en-US" sz="2400" dirty="0" err="1"/>
              <a:t>doprinos</a:t>
            </a:r>
            <a:r>
              <a:rPr lang="en-US" sz="2400" dirty="0"/>
              <a:t> u  </a:t>
            </a:r>
            <a:r>
              <a:rPr lang="en-US" sz="2400" dirty="0" err="1"/>
              <a:t>radu</a:t>
            </a:r>
            <a:r>
              <a:rPr lang="en-US" sz="2400" dirty="0"/>
              <a:t>  </a:t>
            </a:r>
            <a:r>
              <a:rPr lang="en-US" sz="2400" dirty="0" err="1"/>
              <a:t>kluba</a:t>
            </a:r>
            <a:r>
              <a:rPr lang="en-US" sz="2400" dirty="0"/>
              <a:t>.  </a:t>
            </a:r>
            <a:r>
              <a:rPr lang="en-US" sz="2400" dirty="0" err="1"/>
              <a:t>Takođe</a:t>
            </a:r>
            <a:r>
              <a:rPr lang="en-US" sz="2400" dirty="0"/>
              <a:t>, </a:t>
            </a:r>
            <a:r>
              <a:rPr lang="en-US" sz="2400" dirty="0" err="1"/>
              <a:t>kao</a:t>
            </a:r>
            <a:r>
              <a:rPr lang="en-US" sz="2400" dirty="0"/>
              <a:t> </a:t>
            </a:r>
            <a:r>
              <a:rPr lang="en-US" sz="2400" dirty="0" err="1"/>
              <a:t>nekadašnji</a:t>
            </a:r>
            <a:r>
              <a:rPr lang="en-US" sz="2400" dirty="0"/>
              <a:t> </a:t>
            </a:r>
            <a:r>
              <a:rPr lang="en-US" sz="2400" dirty="0" err="1"/>
              <a:t>takmičari</a:t>
            </a:r>
            <a:r>
              <a:rPr lang="en-US" sz="2400" dirty="0"/>
              <a:t> </a:t>
            </a:r>
            <a:r>
              <a:rPr lang="en-US" sz="2400" dirty="0" err="1"/>
              <a:t>imaju</a:t>
            </a:r>
            <a:r>
              <a:rPr lang="en-US" sz="2400" dirty="0"/>
              <a:t> </a:t>
            </a:r>
            <a:r>
              <a:rPr lang="en-US" sz="2400" dirty="0" err="1"/>
              <a:t>najveći</a:t>
            </a:r>
            <a:r>
              <a:rPr lang="en-US" sz="2400" dirty="0"/>
              <a:t> </a:t>
            </a:r>
            <a:r>
              <a:rPr lang="en-US" sz="2400" dirty="0" err="1"/>
              <a:t>motivacioni</a:t>
            </a:r>
            <a:r>
              <a:rPr lang="en-US" sz="2400" dirty="0"/>
              <a:t> </a:t>
            </a:r>
            <a:r>
              <a:rPr lang="en-US" sz="2400" dirty="0" err="1"/>
              <a:t>potencijal</a:t>
            </a:r>
            <a:r>
              <a:rPr lang="en-US" sz="2400" dirty="0"/>
              <a:t>  da  </a:t>
            </a:r>
            <a:r>
              <a:rPr lang="en-US" sz="2400" dirty="0" err="1"/>
              <a:t>sa</a:t>
            </a:r>
            <a:r>
              <a:rPr lang="en-US" sz="2400" dirty="0"/>
              <a:t>  „</a:t>
            </a:r>
            <a:r>
              <a:rPr lang="en-US" sz="2400" dirty="0" err="1"/>
              <a:t>svojim</a:t>
            </a:r>
            <a:r>
              <a:rPr lang="en-US" sz="2400" dirty="0"/>
              <a:t>“ </a:t>
            </a:r>
            <a:r>
              <a:rPr lang="en-US" sz="2400" dirty="0" err="1"/>
              <a:t>sportom</a:t>
            </a:r>
            <a:r>
              <a:rPr lang="en-US" sz="2400" dirty="0"/>
              <a:t> </a:t>
            </a:r>
            <a:r>
              <a:rPr lang="en-US" sz="2400" dirty="0" err="1"/>
              <a:t>nastave</a:t>
            </a:r>
            <a:r>
              <a:rPr lang="en-US" sz="2400" dirty="0"/>
              <a:t> rad u </a:t>
            </a:r>
            <a:r>
              <a:rPr lang="en-US" sz="2400" dirty="0" err="1"/>
              <a:t>određenoj</a:t>
            </a:r>
            <a:r>
              <a:rPr lang="en-US" sz="2400" dirty="0"/>
              <a:t> </a:t>
            </a:r>
            <a:r>
              <a:rPr lang="en-US" sz="2400" dirty="0" err="1"/>
              <a:t>sredini</a:t>
            </a:r>
            <a:r>
              <a:rPr lang="en-US" sz="2400" dirty="0"/>
              <a:t>. S </a:t>
            </a:r>
            <a:r>
              <a:rPr lang="en-US" sz="2400" dirty="0" err="1"/>
              <a:t>druge</a:t>
            </a:r>
            <a:r>
              <a:rPr lang="en-US" sz="2400" dirty="0"/>
              <a:t> </a:t>
            </a:r>
            <a:r>
              <a:rPr lang="en-US" sz="2400" dirty="0" err="1"/>
              <a:t>strane</a:t>
            </a:r>
            <a:r>
              <a:rPr lang="en-US" sz="2400" dirty="0"/>
              <a:t>, karate je sport </a:t>
            </a:r>
            <a:r>
              <a:rPr lang="en-US" sz="2400" dirty="0" err="1"/>
              <a:t>koji</a:t>
            </a:r>
            <a:r>
              <a:rPr lang="en-US" sz="2400" dirty="0"/>
              <a:t> se </a:t>
            </a:r>
            <a:r>
              <a:rPr lang="en-US" sz="2400" dirty="0" err="1"/>
              <a:t>može</a:t>
            </a:r>
            <a:r>
              <a:rPr lang="en-US" sz="2400" dirty="0"/>
              <a:t> </a:t>
            </a:r>
            <a:r>
              <a:rPr lang="en-US" sz="2400" dirty="0" err="1"/>
              <a:t>vežbati</a:t>
            </a:r>
            <a:r>
              <a:rPr lang="en-US" sz="2400" dirty="0"/>
              <a:t> </a:t>
            </a:r>
            <a:r>
              <a:rPr lang="en-US" sz="2400" dirty="0" err="1"/>
              <a:t>dugi</a:t>
            </a:r>
            <a:r>
              <a:rPr lang="en-US" sz="2400" dirty="0"/>
              <a:t> </a:t>
            </a:r>
            <a:r>
              <a:rPr lang="en-US" sz="2400" dirty="0" err="1"/>
              <a:t>niz</a:t>
            </a:r>
            <a:r>
              <a:rPr lang="en-US" sz="2400" dirty="0"/>
              <a:t> </a:t>
            </a:r>
            <a:r>
              <a:rPr lang="en-US" sz="2400" dirty="0" err="1"/>
              <a:t>godina</a:t>
            </a:r>
            <a:r>
              <a:rPr lang="en-US" sz="2400" dirty="0"/>
              <a:t>, </a:t>
            </a:r>
            <a:r>
              <a:rPr lang="en-US" sz="2400" dirty="0" err="1"/>
              <a:t>tako</a:t>
            </a:r>
            <a:r>
              <a:rPr lang="en-US" sz="2400" dirty="0"/>
              <a:t> da </a:t>
            </a:r>
            <a:r>
              <a:rPr lang="en-US" sz="2400" dirty="0" err="1"/>
              <a:t>vremenom</a:t>
            </a:r>
            <a:r>
              <a:rPr lang="en-US" sz="2400" dirty="0"/>
              <a:t> on </a:t>
            </a:r>
            <a:r>
              <a:rPr lang="en-US" sz="2400" dirty="0" err="1"/>
              <a:t>postaje</a:t>
            </a:r>
            <a:r>
              <a:rPr lang="en-US" sz="2400" dirty="0"/>
              <a:t> </a:t>
            </a:r>
            <a:r>
              <a:rPr lang="en-US" sz="2400" dirty="0" err="1"/>
              <a:t>i</a:t>
            </a:r>
            <a:r>
              <a:rPr lang="en-US" sz="2400" dirty="0"/>
              <a:t> </a:t>
            </a:r>
            <a:r>
              <a:rPr lang="en-US" sz="2400" dirty="0" err="1"/>
              <a:t>način</a:t>
            </a:r>
            <a:r>
              <a:rPr lang="en-US" sz="2400" dirty="0"/>
              <a:t> </a:t>
            </a:r>
            <a:r>
              <a:rPr lang="en-US" sz="2400" dirty="0" err="1"/>
              <a:t>života</a:t>
            </a:r>
            <a:r>
              <a:rPr lang="en-US" sz="2400" dirty="0"/>
              <a:t> </a:t>
            </a:r>
            <a:r>
              <a:rPr lang="en-US" sz="2400" dirty="0" err="1"/>
              <a:t>onih</a:t>
            </a:r>
            <a:r>
              <a:rPr lang="en-US" sz="2400" dirty="0"/>
              <a:t> </a:t>
            </a:r>
            <a:r>
              <a:rPr lang="en-US" sz="2400" dirty="0" err="1"/>
              <a:t>koji</a:t>
            </a:r>
            <a:r>
              <a:rPr lang="en-US" sz="2400" dirty="0"/>
              <a:t> </a:t>
            </a:r>
            <a:r>
              <a:rPr lang="en-US" sz="2400" dirty="0" err="1"/>
              <a:t>su</a:t>
            </a:r>
            <a:r>
              <a:rPr lang="en-US" sz="2400" dirty="0"/>
              <a:t> se </a:t>
            </a:r>
            <a:r>
              <a:rPr lang="en-US" sz="2400" dirty="0" err="1"/>
              <a:t>njime</a:t>
            </a:r>
            <a:r>
              <a:rPr lang="en-US" sz="2400" dirty="0"/>
              <a:t> </a:t>
            </a:r>
            <a:r>
              <a:rPr lang="en-US" sz="2400" dirty="0" err="1"/>
              <a:t>nekada</a:t>
            </a:r>
            <a:r>
              <a:rPr lang="en-US" sz="2400" dirty="0"/>
              <a:t> </a:t>
            </a:r>
            <a:r>
              <a:rPr lang="en-US" sz="2400" dirty="0" err="1"/>
              <a:t>aktivno</a:t>
            </a:r>
            <a:r>
              <a:rPr lang="en-US" sz="2400" dirty="0"/>
              <a:t> </a:t>
            </a:r>
            <a:r>
              <a:rPr lang="en-US" sz="2400" dirty="0" err="1"/>
              <a:t>bavili</a:t>
            </a:r>
            <a:r>
              <a:rPr lang="en-US" sz="2400" dirty="0"/>
              <a:t>, </a:t>
            </a:r>
            <a:r>
              <a:rPr lang="en-US" sz="2400" dirty="0" err="1"/>
              <a:t>te</a:t>
            </a:r>
            <a:r>
              <a:rPr lang="en-US" sz="2400" dirty="0"/>
              <a:t> </a:t>
            </a:r>
            <a:r>
              <a:rPr lang="en-US" sz="2400" dirty="0" err="1"/>
              <a:t>sada</a:t>
            </a:r>
            <a:r>
              <a:rPr lang="en-US" sz="2400" dirty="0"/>
              <a:t> </a:t>
            </a:r>
            <a:r>
              <a:rPr lang="en-US" sz="2400" dirty="0" err="1"/>
              <a:t>nastoje</a:t>
            </a:r>
            <a:r>
              <a:rPr lang="en-US" sz="2400" dirty="0"/>
              <a:t> da </a:t>
            </a:r>
            <a:r>
              <a:rPr lang="en-US" sz="2400" dirty="0" err="1"/>
              <a:t>svoje</a:t>
            </a:r>
            <a:r>
              <a:rPr lang="en-US" sz="2400" dirty="0"/>
              <a:t> </a:t>
            </a:r>
            <a:r>
              <a:rPr lang="en-US" sz="2400" dirty="0" err="1"/>
              <a:t>iskustvo</a:t>
            </a:r>
            <a:r>
              <a:rPr lang="en-US" sz="2400" dirty="0"/>
              <a:t> </a:t>
            </a:r>
            <a:r>
              <a:rPr lang="en-US" sz="2400" dirty="0" err="1"/>
              <a:t>i</a:t>
            </a:r>
            <a:r>
              <a:rPr lang="en-US" sz="2400" dirty="0"/>
              <a:t> </a:t>
            </a:r>
            <a:r>
              <a:rPr lang="en-US" sz="2400" dirty="0" err="1"/>
              <a:t>znanje</a:t>
            </a:r>
            <a:r>
              <a:rPr lang="en-US" sz="2400" dirty="0"/>
              <a:t> </a:t>
            </a:r>
            <a:r>
              <a:rPr lang="en-US" sz="2400" dirty="0" err="1"/>
              <a:t>prenesu</a:t>
            </a:r>
            <a:r>
              <a:rPr lang="en-US" sz="2400" dirty="0"/>
              <a:t> </a:t>
            </a:r>
            <a:r>
              <a:rPr lang="en-US" sz="2400" dirty="0" err="1"/>
              <a:t>mlađima</a:t>
            </a:r>
            <a:r>
              <a:rPr lang="en-US" sz="2400" dirty="0"/>
              <a:t>. </a:t>
            </a:r>
            <a:r>
              <a:rPr lang="en-US" sz="2400" dirty="0" err="1"/>
              <a:t>Isto</a:t>
            </a:r>
            <a:r>
              <a:rPr lang="en-US" sz="2400" dirty="0"/>
              <a:t> </a:t>
            </a:r>
            <a:r>
              <a:rPr lang="en-US" sz="2400" dirty="0" err="1"/>
              <a:t>tako</a:t>
            </a:r>
            <a:r>
              <a:rPr lang="en-US" sz="2400" dirty="0"/>
              <a:t>, karate </a:t>
            </a:r>
            <a:r>
              <a:rPr lang="en-US" sz="2400" dirty="0" err="1"/>
              <a:t>treneri</a:t>
            </a:r>
            <a:r>
              <a:rPr lang="en-US" sz="2400" dirty="0"/>
              <a:t> </a:t>
            </a:r>
            <a:r>
              <a:rPr lang="en-US" sz="2400" dirty="0" err="1"/>
              <a:t>su</a:t>
            </a:r>
            <a:r>
              <a:rPr lang="en-US" sz="2400" dirty="0"/>
              <a:t> </a:t>
            </a:r>
            <a:r>
              <a:rPr lang="en-US" sz="2400" dirty="0" err="1"/>
              <a:t>najčešće</a:t>
            </a:r>
            <a:r>
              <a:rPr lang="en-US" sz="2400" dirty="0"/>
              <a:t> </a:t>
            </a:r>
            <a:r>
              <a:rPr lang="en-US" sz="2400" dirty="0" err="1"/>
              <a:t>i</a:t>
            </a:r>
            <a:r>
              <a:rPr lang="en-US" sz="2400" dirty="0"/>
              <a:t> </a:t>
            </a:r>
            <a:r>
              <a:rPr lang="en-US" sz="2400" dirty="0" err="1"/>
              <a:t>inicijatori</a:t>
            </a:r>
            <a:r>
              <a:rPr lang="en-US" sz="2400" dirty="0"/>
              <a:t> </a:t>
            </a:r>
            <a:r>
              <a:rPr lang="en-US" sz="2400" dirty="0" err="1"/>
              <a:t>osnivanja</a:t>
            </a:r>
            <a:r>
              <a:rPr lang="en-US" sz="2400" dirty="0"/>
              <a:t> </a:t>
            </a:r>
            <a:r>
              <a:rPr lang="en-US" sz="2400" dirty="0" err="1"/>
              <a:t>klubova</a:t>
            </a:r>
            <a:r>
              <a:rPr lang="en-US" sz="2400" dirty="0"/>
              <a:t> u </a:t>
            </a:r>
            <a:r>
              <a:rPr lang="en-US" sz="2400" dirty="0" err="1"/>
              <a:t>pojedinim</a:t>
            </a:r>
            <a:r>
              <a:rPr lang="en-US" sz="2400" dirty="0"/>
              <a:t> </a:t>
            </a:r>
            <a:r>
              <a:rPr lang="en-US" sz="2400" dirty="0" err="1"/>
              <a:t>mestima</a:t>
            </a:r>
            <a:r>
              <a:rPr lang="en-US" sz="2400" dirty="0"/>
              <a:t>, </a:t>
            </a:r>
            <a:r>
              <a:rPr lang="en-US" sz="2400" dirty="0" err="1"/>
              <a:t>te</a:t>
            </a:r>
            <a:r>
              <a:rPr lang="en-US" sz="2400" dirty="0"/>
              <a:t> </a:t>
            </a:r>
            <a:r>
              <a:rPr lang="en-US" sz="2400" dirty="0" err="1"/>
              <a:t>i</a:t>
            </a:r>
            <a:r>
              <a:rPr lang="en-US" sz="2400" dirty="0"/>
              <a:t> </a:t>
            </a:r>
            <a:r>
              <a:rPr lang="en-US" sz="2400" dirty="0" err="1"/>
              <a:t>sa</a:t>
            </a:r>
            <a:r>
              <a:rPr lang="en-US" sz="2400" dirty="0"/>
              <a:t> tog </a:t>
            </a:r>
            <a:r>
              <a:rPr lang="en-US" sz="2400" dirty="0" err="1"/>
              <a:t>aspekta</a:t>
            </a:r>
            <a:r>
              <a:rPr lang="en-US" sz="2400" dirty="0"/>
              <a:t> </a:t>
            </a:r>
            <a:r>
              <a:rPr lang="en-US" sz="2400" dirty="0" err="1"/>
              <a:t>njihov</a:t>
            </a:r>
            <a:r>
              <a:rPr lang="en-US" sz="2400" dirty="0"/>
              <a:t> </a:t>
            </a:r>
            <a:r>
              <a:rPr lang="en-US" sz="2400" dirty="0" err="1"/>
              <a:t>uticaj</a:t>
            </a:r>
            <a:r>
              <a:rPr lang="en-US" sz="2400" dirty="0"/>
              <a:t> u </a:t>
            </a:r>
            <a:r>
              <a:rPr lang="en-US" sz="2400" dirty="0" err="1"/>
              <a:t>radu</a:t>
            </a:r>
            <a:r>
              <a:rPr lang="en-US" sz="2400" dirty="0"/>
              <a:t> </a:t>
            </a:r>
            <a:r>
              <a:rPr lang="en-US" sz="2400" dirty="0" err="1"/>
              <a:t>kluba</a:t>
            </a:r>
            <a:r>
              <a:rPr lang="en-US" sz="2400" dirty="0"/>
              <a:t> je, </a:t>
            </a:r>
            <a:r>
              <a:rPr lang="en-US" sz="2400" dirty="0" err="1"/>
              <a:t>za</a:t>
            </a:r>
            <a:r>
              <a:rPr lang="en-US" sz="2400" dirty="0"/>
              <a:t>  </a:t>
            </a:r>
            <a:r>
              <a:rPr lang="en-US" sz="2400" dirty="0" err="1"/>
              <a:t>sada</a:t>
            </a:r>
            <a:r>
              <a:rPr lang="en-US" sz="2400" dirty="0"/>
              <a:t>,  </a:t>
            </a:r>
            <a:r>
              <a:rPr lang="en-US" sz="2400" dirty="0" err="1"/>
              <a:t>veći</a:t>
            </a:r>
            <a:r>
              <a:rPr lang="en-US" sz="2400" dirty="0"/>
              <a:t>  </a:t>
            </a:r>
            <a:r>
              <a:rPr lang="en-US" sz="2400" dirty="0" err="1"/>
              <a:t>nego</a:t>
            </a:r>
            <a:r>
              <a:rPr lang="en-US" sz="2400" dirty="0"/>
              <a:t> </a:t>
            </a:r>
            <a:r>
              <a:rPr lang="en-US" sz="2400" dirty="0" err="1"/>
              <a:t>ostalih</a:t>
            </a:r>
            <a:r>
              <a:rPr lang="en-US" sz="2400" dirty="0"/>
              <a:t> </a:t>
            </a:r>
            <a:r>
              <a:rPr lang="en-US" sz="2400" dirty="0" err="1"/>
              <a:t>članova</a:t>
            </a:r>
            <a:r>
              <a:rPr lang="en-US" sz="2400" dirty="0"/>
              <a:t> </a:t>
            </a:r>
            <a:r>
              <a:rPr lang="en-US" sz="2400" dirty="0" err="1"/>
              <a:t>upravljačkog</a:t>
            </a:r>
            <a:r>
              <a:rPr lang="en-US" sz="2400" dirty="0"/>
              <a:t> </a:t>
            </a:r>
            <a:r>
              <a:rPr lang="en-US" sz="2400" dirty="0" err="1"/>
              <a:t>dela</a:t>
            </a:r>
            <a:r>
              <a:rPr lang="en-US" sz="2400" dirty="0"/>
              <a:t> </a:t>
            </a:r>
            <a:r>
              <a:rPr lang="en-US" sz="2400" dirty="0" err="1"/>
              <a:t>kluba</a:t>
            </a:r>
            <a:r>
              <a:rPr lang="en-US" sz="2400" dirty="0"/>
              <a:t>; </a:t>
            </a:r>
          </a:p>
        </p:txBody>
      </p:sp>
    </p:spTree>
    <p:extLst>
      <p:ext uri="{BB962C8B-B14F-4D97-AF65-F5344CB8AC3E}">
        <p14:creationId xmlns:p14="http://schemas.microsoft.com/office/powerpoint/2010/main" val="922244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8647" y="942861"/>
            <a:ext cx="9934705" cy="4972277"/>
          </a:xfrm>
        </p:spPr>
      </p:pic>
    </p:spTree>
    <p:extLst>
      <p:ext uri="{BB962C8B-B14F-4D97-AF65-F5344CB8AC3E}">
        <p14:creationId xmlns:p14="http://schemas.microsoft.com/office/powerpoint/2010/main" val="6715292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203200"/>
            <a:ext cx="11872686" cy="6473371"/>
          </a:xfrm>
        </p:spPr>
        <p:txBody>
          <a:bodyPr>
            <a:normAutofit lnSpcReduction="10000"/>
          </a:bodyPr>
          <a:lstStyle/>
          <a:p>
            <a:r>
              <a:rPr lang="sr-Latn-RS" sz="2400" dirty="0" smtClean="0"/>
              <a:t>        </a:t>
            </a:r>
            <a:r>
              <a:rPr lang="en-US" sz="2400" dirty="0" smtClean="0"/>
              <a:t>(</a:t>
            </a:r>
            <a:r>
              <a:rPr lang="en-US" sz="2400" dirty="0"/>
              <a:t>b) </a:t>
            </a:r>
            <a:r>
              <a:rPr lang="en-US" sz="2400" dirty="0" err="1"/>
              <a:t>Predsednici</a:t>
            </a:r>
            <a:r>
              <a:rPr lang="en-US" sz="2400" dirty="0"/>
              <a:t> (</a:t>
            </a:r>
            <a:r>
              <a:rPr lang="en-US" sz="2400" dirty="0" err="1"/>
              <a:t>zastupnici</a:t>
            </a:r>
            <a:r>
              <a:rPr lang="en-US" sz="2400" dirty="0"/>
              <a:t>) – </a:t>
            </a:r>
            <a:r>
              <a:rPr lang="en-US" sz="2400" dirty="0" err="1"/>
              <a:t>za</a:t>
            </a:r>
            <a:r>
              <a:rPr lang="en-US" sz="2400" dirty="0"/>
              <a:t> </a:t>
            </a:r>
            <a:r>
              <a:rPr lang="en-US" sz="2400" dirty="0" err="1"/>
              <a:t>upravljačku</a:t>
            </a:r>
            <a:r>
              <a:rPr lang="en-US" sz="2400" dirty="0"/>
              <a:t> </a:t>
            </a:r>
            <a:r>
              <a:rPr lang="en-US" sz="2400" dirty="0" err="1"/>
              <a:t>poziciju</a:t>
            </a:r>
            <a:r>
              <a:rPr lang="en-US" sz="2400" dirty="0"/>
              <a:t> u </a:t>
            </a:r>
            <a:r>
              <a:rPr lang="en-US" sz="2400" dirty="0" err="1"/>
              <a:t>klubovima</a:t>
            </a:r>
            <a:r>
              <a:rPr lang="en-US" sz="2400" dirty="0"/>
              <a:t> </a:t>
            </a:r>
            <a:r>
              <a:rPr lang="en-US" sz="2400" dirty="0" err="1"/>
              <a:t>najčešće</a:t>
            </a:r>
            <a:r>
              <a:rPr lang="en-US" sz="2400" dirty="0"/>
              <a:t> se </a:t>
            </a:r>
            <a:r>
              <a:rPr lang="en-US" sz="2400" dirty="0" err="1"/>
              <a:t>biraju</a:t>
            </a:r>
            <a:r>
              <a:rPr lang="en-US" sz="2400" dirty="0"/>
              <a:t> </a:t>
            </a:r>
            <a:r>
              <a:rPr lang="en-US" sz="2400" dirty="0" err="1"/>
              <a:t>ljudi</a:t>
            </a:r>
            <a:r>
              <a:rPr lang="en-US" sz="2400" dirty="0"/>
              <a:t> </a:t>
            </a:r>
            <a:r>
              <a:rPr lang="en-US" sz="2400" dirty="0" err="1"/>
              <a:t>iz</a:t>
            </a:r>
            <a:r>
              <a:rPr lang="en-US" sz="2400" dirty="0"/>
              <a:t> </a:t>
            </a:r>
            <a:r>
              <a:rPr lang="en-US" sz="2400" dirty="0" err="1"/>
              <a:t>neposredne</a:t>
            </a:r>
            <a:r>
              <a:rPr lang="en-US" sz="2400" dirty="0"/>
              <a:t> </a:t>
            </a:r>
            <a:r>
              <a:rPr lang="en-US" sz="2400" dirty="0" err="1"/>
              <a:t>sredine</a:t>
            </a:r>
            <a:r>
              <a:rPr lang="en-US" sz="2400" dirty="0"/>
              <a:t> </a:t>
            </a:r>
            <a:r>
              <a:rPr lang="en-US" sz="2400" dirty="0" err="1"/>
              <a:t>gde</a:t>
            </a:r>
            <a:r>
              <a:rPr lang="en-US" sz="2400" dirty="0"/>
              <a:t> </a:t>
            </a:r>
            <a:r>
              <a:rPr lang="en-US" sz="2400" dirty="0" err="1"/>
              <a:t>klub</a:t>
            </a:r>
            <a:r>
              <a:rPr lang="en-US" sz="2400" dirty="0"/>
              <a:t> </a:t>
            </a:r>
            <a:r>
              <a:rPr lang="en-US" sz="2400" dirty="0" err="1"/>
              <a:t>egzistira</a:t>
            </a:r>
            <a:r>
              <a:rPr lang="en-US" sz="2400" dirty="0"/>
              <a:t> </a:t>
            </a:r>
            <a:r>
              <a:rPr lang="en-US" sz="2400" dirty="0" err="1"/>
              <a:t>i</a:t>
            </a:r>
            <a:r>
              <a:rPr lang="en-US" sz="2400" dirty="0"/>
              <a:t> </a:t>
            </a:r>
            <a:r>
              <a:rPr lang="en-US" sz="2400" dirty="0" err="1"/>
              <a:t>deluje</a:t>
            </a:r>
            <a:r>
              <a:rPr lang="en-US" sz="2400" dirty="0"/>
              <a:t>, </a:t>
            </a:r>
            <a:r>
              <a:rPr lang="en-US" sz="2400" dirty="0" err="1"/>
              <a:t>koji</a:t>
            </a:r>
            <a:r>
              <a:rPr lang="en-US" sz="2400" dirty="0"/>
              <a:t> </a:t>
            </a:r>
            <a:r>
              <a:rPr lang="en-US" sz="2400" dirty="0" err="1"/>
              <a:t>su</a:t>
            </a:r>
            <a:r>
              <a:rPr lang="en-US" sz="2400" dirty="0"/>
              <a:t> </a:t>
            </a:r>
            <a:r>
              <a:rPr lang="en-US" sz="2400" dirty="0" err="1"/>
              <a:t>predstavnici</a:t>
            </a:r>
            <a:r>
              <a:rPr lang="en-US" sz="2400" dirty="0"/>
              <a:t> </a:t>
            </a:r>
            <a:r>
              <a:rPr lang="en-US" sz="2400" dirty="0" err="1"/>
              <a:t>ili</a:t>
            </a:r>
            <a:r>
              <a:rPr lang="en-US" sz="2400" dirty="0"/>
              <a:t> </a:t>
            </a:r>
            <a:r>
              <a:rPr lang="en-US" sz="2400" dirty="0" err="1"/>
              <a:t>vlasnici</a:t>
            </a:r>
            <a:r>
              <a:rPr lang="en-US" sz="2400" dirty="0"/>
              <a:t> </a:t>
            </a:r>
            <a:r>
              <a:rPr lang="en-US" sz="2400" dirty="0" err="1"/>
              <a:t>ekonomski</a:t>
            </a:r>
            <a:r>
              <a:rPr lang="en-US" sz="2400" dirty="0"/>
              <a:t> </a:t>
            </a:r>
            <a:r>
              <a:rPr lang="en-US" sz="2400" dirty="0" err="1"/>
              <a:t>jakih</a:t>
            </a:r>
            <a:r>
              <a:rPr lang="en-US" sz="2400" dirty="0"/>
              <a:t> </a:t>
            </a:r>
            <a:r>
              <a:rPr lang="en-US" sz="2400" dirty="0" err="1"/>
              <a:t>radnih</a:t>
            </a:r>
            <a:r>
              <a:rPr lang="en-US" sz="2400" dirty="0"/>
              <a:t> </a:t>
            </a:r>
            <a:r>
              <a:rPr lang="en-US" sz="2400" dirty="0" err="1"/>
              <a:t>organizacija</a:t>
            </a:r>
            <a:r>
              <a:rPr lang="en-US" sz="2400" dirty="0"/>
              <a:t>, </a:t>
            </a:r>
            <a:r>
              <a:rPr lang="en-US" sz="2400" dirty="0" err="1"/>
              <a:t>sponzora</a:t>
            </a:r>
            <a:r>
              <a:rPr lang="en-US" sz="2400" dirty="0"/>
              <a:t> </a:t>
            </a:r>
            <a:r>
              <a:rPr lang="en-US" sz="2400" dirty="0" err="1"/>
              <a:t>ili</a:t>
            </a:r>
            <a:r>
              <a:rPr lang="en-US" sz="2400" dirty="0"/>
              <a:t> </a:t>
            </a:r>
            <a:r>
              <a:rPr lang="en-US" sz="2400" dirty="0" err="1"/>
              <a:t>donatora</a:t>
            </a:r>
            <a:r>
              <a:rPr lang="en-US" sz="2400" dirty="0"/>
              <a:t> </a:t>
            </a:r>
            <a:r>
              <a:rPr lang="en-US" sz="2400" dirty="0" err="1"/>
              <a:t>kluba</a:t>
            </a:r>
            <a:r>
              <a:rPr lang="en-US" sz="2400" dirty="0"/>
              <a:t>. </a:t>
            </a:r>
            <a:r>
              <a:rPr lang="en-US" sz="2400" dirty="0" err="1"/>
              <a:t>Takođe</a:t>
            </a:r>
            <a:r>
              <a:rPr lang="en-US" sz="2400" dirty="0"/>
              <a:t>, </a:t>
            </a:r>
            <a:r>
              <a:rPr lang="en-US" sz="2400" dirty="0" err="1"/>
              <a:t>predsednici</a:t>
            </a:r>
            <a:r>
              <a:rPr lang="en-US" sz="2400" dirty="0"/>
              <a:t> </a:t>
            </a:r>
            <a:r>
              <a:rPr lang="en-US" sz="2400" dirty="0" err="1"/>
              <a:t>klubova</a:t>
            </a:r>
            <a:r>
              <a:rPr lang="en-US" sz="2400" dirty="0"/>
              <a:t> u  </a:t>
            </a:r>
            <a:r>
              <a:rPr lang="en-US" sz="2400" dirty="0" err="1"/>
              <a:t>velikom</a:t>
            </a:r>
            <a:r>
              <a:rPr lang="en-US" sz="2400" dirty="0"/>
              <a:t> </a:t>
            </a:r>
            <a:r>
              <a:rPr lang="en-US" sz="2400" dirty="0" err="1"/>
              <a:t>broju</a:t>
            </a:r>
            <a:r>
              <a:rPr lang="en-US" sz="2400" dirty="0"/>
              <a:t> </a:t>
            </a:r>
            <a:r>
              <a:rPr lang="en-US" sz="2400" dirty="0" err="1"/>
              <a:t>slučajeva</a:t>
            </a:r>
            <a:r>
              <a:rPr lang="en-US" sz="2400" dirty="0"/>
              <a:t> </a:t>
            </a:r>
            <a:r>
              <a:rPr lang="en-US" sz="2400" dirty="0" err="1"/>
              <a:t>su</a:t>
            </a:r>
            <a:r>
              <a:rPr lang="en-US" sz="2400" dirty="0"/>
              <a:t> </a:t>
            </a:r>
            <a:r>
              <a:rPr lang="en-US" sz="2400" dirty="0" err="1"/>
              <a:t>i</a:t>
            </a:r>
            <a:r>
              <a:rPr lang="en-US" sz="2400" dirty="0"/>
              <a:t> </a:t>
            </a:r>
            <a:r>
              <a:rPr lang="en-US" sz="2400" dirty="0" err="1"/>
              <a:t>istaknute</a:t>
            </a:r>
            <a:r>
              <a:rPr lang="en-US" sz="2400" dirty="0"/>
              <a:t> </a:t>
            </a:r>
            <a:r>
              <a:rPr lang="en-US" sz="2400" dirty="0" err="1"/>
              <a:t>uticajne</a:t>
            </a:r>
            <a:r>
              <a:rPr lang="en-US" sz="2400" dirty="0"/>
              <a:t> </a:t>
            </a:r>
            <a:r>
              <a:rPr lang="en-US" sz="2400" dirty="0" err="1"/>
              <a:t>ličnosti</a:t>
            </a:r>
            <a:r>
              <a:rPr lang="en-US" sz="2400" dirty="0"/>
              <a:t> </a:t>
            </a:r>
            <a:r>
              <a:rPr lang="en-US" sz="2400" dirty="0" err="1"/>
              <a:t>iz</a:t>
            </a:r>
            <a:r>
              <a:rPr lang="en-US" sz="2400" dirty="0"/>
              <a:t> </a:t>
            </a:r>
            <a:r>
              <a:rPr lang="en-US" sz="2400" dirty="0" err="1"/>
              <a:t>lokalnog</a:t>
            </a:r>
            <a:r>
              <a:rPr lang="en-US" sz="2400" dirty="0"/>
              <a:t> </a:t>
            </a:r>
            <a:r>
              <a:rPr lang="en-US" sz="2400" dirty="0" err="1"/>
              <a:t>okruženja</a:t>
            </a:r>
            <a:r>
              <a:rPr lang="en-US" sz="2400" dirty="0"/>
              <a:t> </a:t>
            </a:r>
            <a:r>
              <a:rPr lang="en-US" sz="2400" dirty="0" err="1"/>
              <a:t>koji</a:t>
            </a:r>
            <a:r>
              <a:rPr lang="en-US" sz="2400" dirty="0"/>
              <a:t> </a:t>
            </a:r>
            <a:r>
              <a:rPr lang="en-US" sz="2400" dirty="0" err="1"/>
              <a:t>svojim</a:t>
            </a:r>
            <a:r>
              <a:rPr lang="en-US" sz="2400" dirty="0"/>
              <a:t> </a:t>
            </a:r>
            <a:r>
              <a:rPr lang="en-US" sz="2400" dirty="0" err="1"/>
              <a:t>autoritetom</a:t>
            </a:r>
            <a:r>
              <a:rPr lang="en-US" sz="2400" dirty="0"/>
              <a:t> </a:t>
            </a:r>
            <a:r>
              <a:rPr lang="en-US" sz="2400" dirty="0" err="1"/>
              <a:t>mogu</a:t>
            </a:r>
            <a:r>
              <a:rPr lang="en-US" sz="2400" dirty="0"/>
              <a:t> da </a:t>
            </a:r>
            <a:r>
              <a:rPr lang="en-US" sz="2400" dirty="0" err="1"/>
              <a:t>pomognu</a:t>
            </a:r>
            <a:r>
              <a:rPr lang="en-US" sz="2400" dirty="0"/>
              <a:t> u </a:t>
            </a:r>
            <a:r>
              <a:rPr lang="en-US" sz="2400" dirty="0" err="1"/>
              <a:t>razrešenju</a:t>
            </a:r>
            <a:r>
              <a:rPr lang="en-US" sz="2400" dirty="0"/>
              <a:t> </a:t>
            </a:r>
            <a:r>
              <a:rPr lang="en-US" sz="2400" dirty="0" err="1"/>
              <a:t>finansijskih</a:t>
            </a:r>
            <a:r>
              <a:rPr lang="en-US" sz="2400" dirty="0"/>
              <a:t> </a:t>
            </a:r>
            <a:r>
              <a:rPr lang="en-US" sz="2400" dirty="0" err="1"/>
              <a:t>pitanja</a:t>
            </a:r>
            <a:r>
              <a:rPr lang="en-US" sz="2400" dirty="0"/>
              <a:t>  (</a:t>
            </a:r>
            <a:r>
              <a:rPr lang="en-US" sz="2400" dirty="0" err="1"/>
              <a:t>problema</a:t>
            </a:r>
            <a:r>
              <a:rPr lang="en-US" sz="2400" dirty="0"/>
              <a:t>)  </a:t>
            </a:r>
            <a:r>
              <a:rPr lang="en-US" sz="2400" dirty="0" err="1"/>
              <a:t>kluba</a:t>
            </a:r>
            <a:r>
              <a:rPr lang="en-US" sz="2400" dirty="0"/>
              <a:t>. </a:t>
            </a:r>
            <a:r>
              <a:rPr lang="en-US" sz="2400" dirty="0" err="1"/>
              <a:t>Nije</a:t>
            </a:r>
            <a:r>
              <a:rPr lang="en-US" sz="2400" dirty="0"/>
              <a:t> </a:t>
            </a:r>
            <a:r>
              <a:rPr lang="en-US" sz="2400" dirty="0" err="1"/>
              <a:t>redak</a:t>
            </a:r>
            <a:r>
              <a:rPr lang="en-US" sz="2400" dirty="0"/>
              <a:t> </a:t>
            </a:r>
            <a:r>
              <a:rPr lang="en-US" sz="2400" dirty="0" err="1"/>
              <a:t>slučaj</a:t>
            </a:r>
            <a:r>
              <a:rPr lang="en-US" sz="2400" dirty="0"/>
              <a:t> da se u </a:t>
            </a:r>
            <a:r>
              <a:rPr lang="en-US" sz="2400" dirty="0" err="1"/>
              <a:t>funkciji</a:t>
            </a:r>
            <a:r>
              <a:rPr lang="en-US" sz="2400" dirty="0"/>
              <a:t> </a:t>
            </a:r>
            <a:r>
              <a:rPr lang="en-US" sz="2400" dirty="0" err="1"/>
              <a:t>predsednika</a:t>
            </a:r>
            <a:r>
              <a:rPr lang="en-US" sz="2400" dirty="0"/>
              <a:t> (</a:t>
            </a:r>
            <a:r>
              <a:rPr lang="en-US" sz="2400" dirty="0" err="1"/>
              <a:t>zastupnika</a:t>
            </a:r>
            <a:r>
              <a:rPr lang="en-US" sz="2400" dirty="0"/>
              <a:t>) </a:t>
            </a:r>
            <a:r>
              <a:rPr lang="en-US" sz="2400" dirty="0" err="1"/>
              <a:t>kluba</a:t>
            </a:r>
            <a:r>
              <a:rPr lang="en-US" sz="2400" dirty="0"/>
              <a:t> </a:t>
            </a:r>
            <a:r>
              <a:rPr lang="en-US" sz="2400" dirty="0" err="1"/>
              <a:t>pojavljuju</a:t>
            </a:r>
            <a:r>
              <a:rPr lang="en-US" sz="2400" dirty="0"/>
              <a:t> </a:t>
            </a:r>
            <a:r>
              <a:rPr lang="en-US" sz="2400" dirty="0" err="1"/>
              <a:t>i</a:t>
            </a:r>
            <a:r>
              <a:rPr lang="en-US" sz="2400" dirty="0"/>
              <a:t> </a:t>
            </a:r>
            <a:r>
              <a:rPr lang="en-US" sz="2400" dirty="0" err="1"/>
              <a:t>treneri</a:t>
            </a:r>
            <a:r>
              <a:rPr lang="en-US" sz="2400" dirty="0"/>
              <a:t> (</a:t>
            </a:r>
            <a:r>
              <a:rPr lang="en-US" sz="2400" dirty="0" err="1"/>
              <a:t>vršeći</a:t>
            </a:r>
            <a:r>
              <a:rPr lang="en-US" sz="2400" dirty="0"/>
              <a:t> </a:t>
            </a:r>
            <a:r>
              <a:rPr lang="en-US" sz="2400" dirty="0" err="1"/>
              <a:t>istovremeno</a:t>
            </a:r>
            <a:r>
              <a:rPr lang="en-US" sz="2400" dirty="0"/>
              <a:t> </a:t>
            </a:r>
            <a:r>
              <a:rPr lang="en-US" sz="2400" dirty="0" err="1"/>
              <a:t>dve</a:t>
            </a:r>
            <a:r>
              <a:rPr lang="en-US" sz="2400" dirty="0"/>
              <a:t> </a:t>
            </a:r>
            <a:r>
              <a:rPr lang="en-US" sz="2400" dirty="0" err="1"/>
              <a:t>funkcije</a:t>
            </a:r>
            <a:r>
              <a:rPr lang="en-US" sz="2400" dirty="0"/>
              <a:t> u </a:t>
            </a:r>
            <a:r>
              <a:rPr lang="en-US" sz="2400" dirty="0" err="1"/>
              <a:t>klubu</a:t>
            </a:r>
            <a:r>
              <a:rPr lang="en-US" sz="2400" dirty="0" smtClean="0"/>
              <a:t>);</a:t>
            </a:r>
            <a:endParaRPr lang="sr-Latn-RS" sz="2400" dirty="0" smtClean="0"/>
          </a:p>
          <a:p>
            <a:r>
              <a:rPr lang="en-US" sz="2400" dirty="0" smtClean="0"/>
              <a:t> </a:t>
            </a:r>
            <a:r>
              <a:rPr lang="en-US" sz="2400" dirty="0"/>
              <a:t>(c) </a:t>
            </a:r>
            <a:r>
              <a:rPr lang="en-US" sz="2400" dirty="0" err="1"/>
              <a:t>Sekretari</a:t>
            </a:r>
            <a:r>
              <a:rPr lang="en-US" sz="2400" dirty="0"/>
              <a:t> – u </a:t>
            </a:r>
            <a:r>
              <a:rPr lang="en-US" sz="2400" dirty="0" err="1"/>
              <a:t>praksi</a:t>
            </a:r>
            <a:r>
              <a:rPr lang="en-US" sz="2400" dirty="0"/>
              <a:t> se </a:t>
            </a:r>
            <a:r>
              <a:rPr lang="en-US" sz="2400" dirty="0" err="1"/>
              <a:t>pokazalo</a:t>
            </a:r>
            <a:r>
              <a:rPr lang="en-US" sz="2400" dirty="0"/>
              <a:t> da je </a:t>
            </a:r>
            <a:r>
              <a:rPr lang="en-US" sz="2400" dirty="0" err="1"/>
              <a:t>ovo</a:t>
            </a:r>
            <a:r>
              <a:rPr lang="en-US" sz="2400" dirty="0"/>
              <a:t> </a:t>
            </a:r>
            <a:r>
              <a:rPr lang="en-US" sz="2400" dirty="0" err="1"/>
              <a:t>jedna</a:t>
            </a:r>
            <a:r>
              <a:rPr lang="en-US" sz="2400" dirty="0"/>
              <a:t> od </a:t>
            </a:r>
            <a:r>
              <a:rPr lang="en-US" sz="2400" dirty="0" err="1"/>
              <a:t>najslabije</a:t>
            </a:r>
            <a:r>
              <a:rPr lang="en-US" sz="2400" dirty="0"/>
              <a:t> </a:t>
            </a:r>
            <a:r>
              <a:rPr lang="en-US" sz="2400" dirty="0" err="1"/>
              <a:t>zastupljenih</a:t>
            </a:r>
            <a:r>
              <a:rPr lang="en-US" sz="2400" dirty="0"/>
              <a:t> </a:t>
            </a:r>
            <a:r>
              <a:rPr lang="en-US" sz="2400" dirty="0" err="1"/>
              <a:t>upravljačkih</a:t>
            </a:r>
            <a:r>
              <a:rPr lang="en-US" sz="2400" dirty="0"/>
              <a:t> </a:t>
            </a:r>
            <a:r>
              <a:rPr lang="en-US" sz="2400" dirty="0" err="1"/>
              <a:t>pozicija</a:t>
            </a:r>
            <a:r>
              <a:rPr lang="en-US" sz="2400" dirty="0"/>
              <a:t> u </a:t>
            </a:r>
            <a:r>
              <a:rPr lang="en-US" sz="2400" dirty="0" err="1"/>
              <a:t>klubovima</a:t>
            </a:r>
            <a:r>
              <a:rPr lang="en-US" sz="2400" dirty="0"/>
              <a:t>  (</a:t>
            </a:r>
            <a:r>
              <a:rPr lang="en-US" sz="2400" dirty="0" err="1"/>
              <a:t>mnogi</a:t>
            </a:r>
            <a:r>
              <a:rPr lang="en-US" sz="2400" dirty="0"/>
              <a:t>  </a:t>
            </a:r>
            <a:r>
              <a:rPr lang="en-US" sz="2400" dirty="0" err="1"/>
              <a:t>klubovi</a:t>
            </a:r>
            <a:r>
              <a:rPr lang="en-US" sz="2400" dirty="0"/>
              <a:t> </a:t>
            </a:r>
            <a:r>
              <a:rPr lang="en-US" sz="2400" dirty="0" err="1"/>
              <a:t>i</a:t>
            </a:r>
            <a:r>
              <a:rPr lang="en-US" sz="2400" dirty="0"/>
              <a:t> </a:t>
            </a:r>
            <a:r>
              <a:rPr lang="en-US" sz="2400" dirty="0" err="1"/>
              <a:t>nemaju</a:t>
            </a:r>
            <a:r>
              <a:rPr lang="en-US" sz="2400" dirty="0"/>
              <a:t> </a:t>
            </a:r>
            <a:r>
              <a:rPr lang="en-US" sz="2400" dirty="0" err="1"/>
              <a:t>sekretara</a:t>
            </a:r>
            <a:r>
              <a:rPr lang="en-US" sz="2400" dirty="0"/>
              <a:t>), a </a:t>
            </a:r>
            <a:r>
              <a:rPr lang="en-US" sz="2400" dirty="0" err="1"/>
              <a:t>prisutna</a:t>
            </a:r>
            <a:r>
              <a:rPr lang="en-US" sz="2400" dirty="0"/>
              <a:t> je </a:t>
            </a:r>
            <a:r>
              <a:rPr lang="en-US" sz="2400" dirty="0" err="1"/>
              <a:t>tendencija</a:t>
            </a:r>
            <a:r>
              <a:rPr lang="en-US" sz="2400" dirty="0"/>
              <a:t> da se </a:t>
            </a:r>
            <a:r>
              <a:rPr lang="en-US" sz="2400" dirty="0" err="1"/>
              <a:t>na</a:t>
            </a:r>
            <a:r>
              <a:rPr lang="en-US" sz="2400" dirty="0"/>
              <a:t> </a:t>
            </a:r>
            <a:r>
              <a:rPr lang="en-US" sz="2400" dirty="0" err="1"/>
              <a:t>ovoj</a:t>
            </a:r>
            <a:r>
              <a:rPr lang="en-US" sz="2400" dirty="0"/>
              <a:t> </a:t>
            </a:r>
            <a:r>
              <a:rPr lang="en-US" sz="2400" dirty="0" err="1"/>
              <a:t>funkciji</a:t>
            </a:r>
            <a:r>
              <a:rPr lang="en-US" sz="2400" dirty="0"/>
              <a:t> u </a:t>
            </a:r>
            <a:r>
              <a:rPr lang="en-US" sz="2400" dirty="0" err="1"/>
              <a:t>klubu</a:t>
            </a:r>
            <a:r>
              <a:rPr lang="en-US" sz="2400" dirty="0"/>
              <a:t> </a:t>
            </a:r>
            <a:r>
              <a:rPr lang="en-US" sz="2400" dirty="0" err="1"/>
              <a:t>veoma</a:t>
            </a:r>
            <a:r>
              <a:rPr lang="en-US" sz="2400" dirty="0"/>
              <a:t> </a:t>
            </a:r>
            <a:r>
              <a:rPr lang="en-US" sz="2400" dirty="0" err="1"/>
              <a:t>često</a:t>
            </a:r>
            <a:r>
              <a:rPr lang="en-US" sz="2400" dirty="0"/>
              <a:t> </a:t>
            </a:r>
            <a:r>
              <a:rPr lang="en-US" sz="2400" dirty="0" err="1"/>
              <a:t>pojavljuju</a:t>
            </a:r>
            <a:r>
              <a:rPr lang="en-US" sz="2400" dirty="0"/>
              <a:t> </a:t>
            </a:r>
            <a:r>
              <a:rPr lang="en-US" sz="2400" dirty="0" err="1"/>
              <a:t>roditelji</a:t>
            </a:r>
            <a:r>
              <a:rPr lang="en-US" sz="2400" dirty="0"/>
              <a:t> </a:t>
            </a:r>
            <a:r>
              <a:rPr lang="en-US" sz="2400" dirty="0" err="1"/>
              <a:t>nekog</a:t>
            </a:r>
            <a:r>
              <a:rPr lang="en-US" sz="2400" dirty="0"/>
              <a:t> od </a:t>
            </a:r>
            <a:r>
              <a:rPr lang="en-US" sz="2400" dirty="0" err="1"/>
              <a:t>sportista</a:t>
            </a:r>
            <a:r>
              <a:rPr lang="en-US" sz="2400" dirty="0"/>
              <a:t>, </a:t>
            </a:r>
            <a:r>
              <a:rPr lang="en-US" sz="2400" dirty="0" err="1"/>
              <a:t>ili</a:t>
            </a:r>
            <a:r>
              <a:rPr lang="en-US" sz="2400" dirty="0"/>
              <a:t>, </a:t>
            </a:r>
            <a:r>
              <a:rPr lang="en-US" sz="2400" dirty="0" err="1"/>
              <a:t>nekadašnji</a:t>
            </a:r>
            <a:r>
              <a:rPr lang="en-US" sz="2400" dirty="0"/>
              <a:t> </a:t>
            </a:r>
            <a:r>
              <a:rPr lang="en-US" sz="2400" dirty="0" err="1"/>
              <a:t>takmičari</a:t>
            </a:r>
            <a:r>
              <a:rPr lang="en-US" sz="2400" dirty="0"/>
              <a:t> </a:t>
            </a:r>
            <a:r>
              <a:rPr lang="en-US" sz="2400" dirty="0" err="1"/>
              <a:t>koji</a:t>
            </a:r>
            <a:r>
              <a:rPr lang="en-US" sz="2400" dirty="0"/>
              <a:t> </a:t>
            </a:r>
            <a:r>
              <a:rPr lang="en-US" sz="2400" dirty="0" err="1"/>
              <a:t>su</a:t>
            </a:r>
            <a:r>
              <a:rPr lang="en-US" sz="2400" dirty="0"/>
              <a:t> </a:t>
            </a:r>
            <a:r>
              <a:rPr lang="en-US" sz="2400" dirty="0" err="1"/>
              <a:t>prestali</a:t>
            </a:r>
            <a:r>
              <a:rPr lang="en-US" sz="2400" dirty="0"/>
              <a:t> </a:t>
            </a:r>
            <a:r>
              <a:rPr lang="en-US" sz="2400" dirty="0" err="1"/>
              <a:t>sa</a:t>
            </a:r>
            <a:r>
              <a:rPr lang="en-US" sz="2400" dirty="0"/>
              <a:t> </a:t>
            </a:r>
            <a:r>
              <a:rPr lang="en-US" sz="2400" dirty="0" err="1"/>
              <a:t>aktivnim</a:t>
            </a:r>
            <a:r>
              <a:rPr lang="en-US" sz="2400" dirty="0"/>
              <a:t> </a:t>
            </a:r>
            <a:r>
              <a:rPr lang="en-US" sz="2400" dirty="0" err="1"/>
              <a:t>bavljenjem</a:t>
            </a:r>
            <a:r>
              <a:rPr lang="en-US" sz="2400" dirty="0"/>
              <a:t> karate </a:t>
            </a:r>
            <a:r>
              <a:rPr lang="en-US" sz="2400" dirty="0" err="1"/>
              <a:t>sportom</a:t>
            </a:r>
            <a:r>
              <a:rPr lang="en-US" sz="2400" dirty="0"/>
              <a:t>, a </a:t>
            </a:r>
            <a:r>
              <a:rPr lang="en-US" sz="2400" dirty="0" err="1"/>
              <a:t>koji</a:t>
            </a:r>
            <a:r>
              <a:rPr lang="en-US" sz="2400" dirty="0"/>
              <a:t> </a:t>
            </a:r>
            <a:r>
              <a:rPr lang="en-US" sz="2400" dirty="0" err="1"/>
              <a:t>imaju</a:t>
            </a:r>
            <a:r>
              <a:rPr lang="en-US" sz="2400" dirty="0"/>
              <a:t> </a:t>
            </a:r>
            <a:r>
              <a:rPr lang="en-US" sz="2400" dirty="0" err="1"/>
              <a:t>afiniteta</a:t>
            </a:r>
            <a:r>
              <a:rPr lang="en-US" sz="2400" dirty="0"/>
              <a:t> </a:t>
            </a:r>
            <a:r>
              <a:rPr lang="en-US" sz="2400" dirty="0" err="1"/>
              <a:t>za</a:t>
            </a:r>
            <a:r>
              <a:rPr lang="en-US" sz="2400" dirty="0"/>
              <a:t>  </a:t>
            </a:r>
            <a:r>
              <a:rPr lang="en-US" sz="2400" dirty="0" err="1"/>
              <a:t>administrativni</a:t>
            </a:r>
            <a:r>
              <a:rPr lang="en-US" sz="2400" dirty="0"/>
              <a:t> </a:t>
            </a:r>
            <a:r>
              <a:rPr lang="en-US" sz="2400" dirty="0" err="1"/>
              <a:t>i</a:t>
            </a:r>
            <a:r>
              <a:rPr lang="en-US" sz="2400" dirty="0"/>
              <a:t> </a:t>
            </a:r>
            <a:r>
              <a:rPr lang="en-US" sz="2400" dirty="0" err="1"/>
              <a:t>organizaciono-operativni</a:t>
            </a:r>
            <a:r>
              <a:rPr lang="en-US" sz="2400" dirty="0"/>
              <a:t> rad. S </a:t>
            </a:r>
            <a:r>
              <a:rPr lang="en-US" sz="2400" dirty="0" err="1"/>
              <a:t>obzirom</a:t>
            </a:r>
            <a:r>
              <a:rPr lang="en-US" sz="2400" dirty="0"/>
              <a:t> </a:t>
            </a:r>
            <a:r>
              <a:rPr lang="en-US" sz="2400" dirty="0" err="1"/>
              <a:t>na</a:t>
            </a:r>
            <a:r>
              <a:rPr lang="en-US" sz="2400" dirty="0"/>
              <a:t> </a:t>
            </a:r>
            <a:r>
              <a:rPr lang="en-US" sz="2400" dirty="0" err="1"/>
              <a:t>karakteristike</a:t>
            </a:r>
            <a:r>
              <a:rPr lang="en-US" sz="2400" dirty="0"/>
              <a:t> </a:t>
            </a:r>
            <a:r>
              <a:rPr lang="en-US" sz="2400" dirty="0" err="1"/>
              <a:t>rada</a:t>
            </a:r>
            <a:r>
              <a:rPr lang="en-US" sz="2400" dirty="0"/>
              <a:t> </a:t>
            </a:r>
            <a:r>
              <a:rPr lang="en-US" sz="2400" dirty="0" err="1"/>
              <a:t>sekretara</a:t>
            </a:r>
            <a:r>
              <a:rPr lang="en-US" sz="2400" dirty="0"/>
              <a:t> </a:t>
            </a:r>
            <a:r>
              <a:rPr lang="en-US" sz="2400" dirty="0" err="1"/>
              <a:t>kluba</a:t>
            </a:r>
            <a:r>
              <a:rPr lang="en-US" sz="2400" dirty="0"/>
              <a:t>, </a:t>
            </a:r>
            <a:r>
              <a:rPr lang="en-US" sz="2400" dirty="0" err="1"/>
              <a:t>nije</a:t>
            </a:r>
            <a:r>
              <a:rPr lang="en-US" sz="2400" dirty="0"/>
              <a:t> </a:t>
            </a:r>
            <a:r>
              <a:rPr lang="en-US" sz="2400" dirty="0" err="1"/>
              <a:t>mali</a:t>
            </a:r>
            <a:r>
              <a:rPr lang="en-US" sz="2400" dirty="0"/>
              <a:t> </a:t>
            </a:r>
            <a:r>
              <a:rPr lang="en-US" sz="2400" dirty="0" err="1"/>
              <a:t>broj</a:t>
            </a:r>
            <a:r>
              <a:rPr lang="en-US" sz="2400" dirty="0"/>
              <a:t> </a:t>
            </a:r>
            <a:r>
              <a:rPr lang="en-US" sz="2400" dirty="0" err="1"/>
              <a:t>primera</a:t>
            </a:r>
            <a:r>
              <a:rPr lang="en-US" sz="2400" dirty="0"/>
              <a:t> da se u </a:t>
            </a:r>
            <a:r>
              <a:rPr lang="en-US" sz="2400" dirty="0" err="1"/>
              <a:t>klubovima</a:t>
            </a:r>
            <a:r>
              <a:rPr lang="en-US" sz="2400" dirty="0"/>
              <a:t> u </a:t>
            </a:r>
            <a:r>
              <a:rPr lang="en-US" sz="2400" dirty="0" err="1"/>
              <a:t>ovoj</a:t>
            </a:r>
            <a:r>
              <a:rPr lang="en-US" sz="2400" dirty="0"/>
              <a:t> </a:t>
            </a:r>
            <a:r>
              <a:rPr lang="en-US" sz="2400" dirty="0" err="1"/>
              <a:t>ulozi</a:t>
            </a:r>
            <a:r>
              <a:rPr lang="en-US" sz="2400" dirty="0"/>
              <a:t>, </a:t>
            </a:r>
            <a:r>
              <a:rPr lang="en-US" sz="2400" dirty="0" err="1"/>
              <a:t>takođe</a:t>
            </a:r>
            <a:r>
              <a:rPr lang="en-US" sz="2400" dirty="0"/>
              <a:t>, </a:t>
            </a:r>
            <a:r>
              <a:rPr lang="en-US" sz="2400" dirty="0" err="1"/>
              <a:t>pojavljuju</a:t>
            </a:r>
            <a:r>
              <a:rPr lang="en-US" sz="2400" dirty="0"/>
              <a:t> </a:t>
            </a:r>
            <a:r>
              <a:rPr lang="en-US" sz="2400" dirty="0" err="1"/>
              <a:t>treneri</a:t>
            </a:r>
            <a:r>
              <a:rPr lang="en-US" sz="2400" dirty="0"/>
              <a:t> (</a:t>
            </a:r>
            <a:r>
              <a:rPr lang="en-US" sz="2400" dirty="0" err="1"/>
              <a:t>ili</a:t>
            </a:r>
            <a:r>
              <a:rPr lang="en-US" sz="2400" dirty="0"/>
              <a:t> </a:t>
            </a:r>
            <a:r>
              <a:rPr lang="en-US" sz="2400" dirty="0" err="1"/>
              <a:t>jedan</a:t>
            </a:r>
            <a:r>
              <a:rPr lang="en-US" sz="2400" dirty="0"/>
              <a:t> od </a:t>
            </a:r>
            <a:r>
              <a:rPr lang="en-US" sz="2400" dirty="0" err="1"/>
              <a:t>trenera</a:t>
            </a:r>
            <a:r>
              <a:rPr lang="en-US" sz="2400" dirty="0"/>
              <a:t>); </a:t>
            </a:r>
            <a:endParaRPr lang="sr-Latn-RS" sz="2400" dirty="0" smtClean="0"/>
          </a:p>
          <a:p>
            <a:r>
              <a:rPr lang="en-US" sz="2400" dirty="0" smtClean="0"/>
              <a:t>(</a:t>
            </a:r>
            <a:r>
              <a:rPr lang="en-US" sz="2400" dirty="0"/>
              <a:t>d) </a:t>
            </a:r>
            <a:r>
              <a:rPr lang="en-US" sz="2400" dirty="0" err="1"/>
              <a:t>Ostale</a:t>
            </a:r>
            <a:r>
              <a:rPr lang="en-US" sz="2400" dirty="0"/>
              <a:t> </a:t>
            </a:r>
            <a:r>
              <a:rPr lang="en-US" sz="2400" dirty="0" err="1"/>
              <a:t>upravljačke</a:t>
            </a:r>
            <a:r>
              <a:rPr lang="en-US" sz="2400" dirty="0"/>
              <a:t> </a:t>
            </a:r>
            <a:r>
              <a:rPr lang="en-US" sz="2400" dirty="0" err="1"/>
              <a:t>i</a:t>
            </a:r>
            <a:r>
              <a:rPr lang="en-US" sz="2400" dirty="0"/>
              <a:t> </a:t>
            </a:r>
            <a:r>
              <a:rPr lang="en-US" sz="2400" dirty="0" err="1"/>
              <a:t>menadžmentske</a:t>
            </a:r>
            <a:r>
              <a:rPr lang="en-US" sz="2400" dirty="0"/>
              <a:t> </a:t>
            </a:r>
            <a:r>
              <a:rPr lang="en-US" sz="2400" dirty="0" err="1"/>
              <a:t>funkcije</a:t>
            </a:r>
            <a:r>
              <a:rPr lang="en-US" sz="2400" dirty="0"/>
              <a:t> – </a:t>
            </a:r>
            <a:r>
              <a:rPr lang="en-US" sz="2400" dirty="0" err="1"/>
              <a:t>zapaženo</a:t>
            </a:r>
            <a:r>
              <a:rPr lang="en-US" sz="2400" dirty="0"/>
              <a:t> je da </a:t>
            </a:r>
            <a:r>
              <a:rPr lang="en-US" sz="2400" dirty="0" err="1"/>
              <a:t>gotovo</a:t>
            </a:r>
            <a:r>
              <a:rPr lang="en-US" sz="2400" dirty="0"/>
              <a:t> </a:t>
            </a:r>
            <a:r>
              <a:rPr lang="en-US" sz="2400" dirty="0" err="1"/>
              <a:t>neznatan</a:t>
            </a:r>
            <a:r>
              <a:rPr lang="en-US" sz="2400" dirty="0"/>
              <a:t> </a:t>
            </a:r>
            <a:r>
              <a:rPr lang="en-US" sz="2400" dirty="0" err="1"/>
              <a:t>broj</a:t>
            </a:r>
            <a:r>
              <a:rPr lang="en-US" sz="2400" dirty="0"/>
              <a:t> </a:t>
            </a:r>
            <a:r>
              <a:rPr lang="en-US" sz="2400" dirty="0" err="1"/>
              <a:t>klubova</a:t>
            </a:r>
            <a:r>
              <a:rPr lang="en-US" sz="2400" dirty="0"/>
              <a:t> u </a:t>
            </a:r>
            <a:r>
              <a:rPr lang="en-US" sz="2400" dirty="0" err="1"/>
              <a:t>svom</a:t>
            </a:r>
            <a:r>
              <a:rPr lang="en-US" sz="2400" dirty="0"/>
              <a:t> </a:t>
            </a:r>
            <a:r>
              <a:rPr lang="en-US" sz="2400" dirty="0" err="1"/>
              <a:t>svakodnevnom</a:t>
            </a:r>
            <a:r>
              <a:rPr lang="en-US" sz="2400" dirty="0"/>
              <a:t> </a:t>
            </a:r>
            <a:r>
              <a:rPr lang="en-US" sz="2400" dirty="0" err="1"/>
              <a:t>radu</a:t>
            </a:r>
            <a:r>
              <a:rPr lang="en-US" sz="2400" dirty="0"/>
              <a:t> </a:t>
            </a:r>
            <a:r>
              <a:rPr lang="en-US" sz="2400" dirty="0" err="1"/>
              <a:t>i</a:t>
            </a:r>
            <a:r>
              <a:rPr lang="en-US" sz="2400" dirty="0"/>
              <a:t> </a:t>
            </a:r>
            <a:r>
              <a:rPr lang="en-US" sz="2400" dirty="0" err="1"/>
              <a:t>aktivnostima</a:t>
            </a:r>
            <a:r>
              <a:rPr lang="en-US" sz="2400" dirty="0"/>
              <a:t>, u </a:t>
            </a:r>
            <a:r>
              <a:rPr lang="en-US" sz="2400" dirty="0" err="1"/>
              <a:t>upravljačkom</a:t>
            </a:r>
            <a:r>
              <a:rPr lang="en-US" sz="2400" dirty="0"/>
              <a:t> </a:t>
            </a:r>
            <a:r>
              <a:rPr lang="en-US" sz="2400" dirty="0" err="1"/>
              <a:t>delu</a:t>
            </a:r>
            <a:r>
              <a:rPr lang="en-US" sz="2400" dirty="0"/>
              <a:t>, </a:t>
            </a:r>
            <a:r>
              <a:rPr lang="en-US" sz="2400" dirty="0" err="1"/>
              <a:t>ima</a:t>
            </a:r>
            <a:r>
              <a:rPr lang="en-US" sz="2400" dirty="0"/>
              <a:t> </a:t>
            </a:r>
            <a:r>
              <a:rPr lang="en-US" sz="2400" dirty="0" err="1"/>
              <a:t>angažovane</a:t>
            </a:r>
            <a:r>
              <a:rPr lang="en-US" sz="2400" dirty="0"/>
              <a:t> </a:t>
            </a:r>
            <a:r>
              <a:rPr lang="en-US" sz="2400" dirty="0" err="1"/>
              <a:t>pojedince</a:t>
            </a:r>
            <a:r>
              <a:rPr lang="en-US" sz="2400" dirty="0"/>
              <a:t> </a:t>
            </a:r>
            <a:r>
              <a:rPr lang="en-US" sz="2400" dirty="0" err="1"/>
              <a:t>za</a:t>
            </a:r>
            <a:r>
              <a:rPr lang="en-US" sz="2400" dirty="0"/>
              <a:t> rad </a:t>
            </a:r>
            <a:r>
              <a:rPr lang="en-US" sz="2400" dirty="0" err="1"/>
              <a:t>na</a:t>
            </a:r>
            <a:r>
              <a:rPr lang="en-US" sz="2400" dirty="0"/>
              <a:t> </a:t>
            </a:r>
            <a:r>
              <a:rPr lang="en-US" sz="2400" dirty="0" err="1"/>
              <a:t>poslovima</a:t>
            </a:r>
            <a:r>
              <a:rPr lang="en-US" sz="2400" dirty="0"/>
              <a:t> </a:t>
            </a:r>
            <a:r>
              <a:rPr lang="en-US" sz="2400" dirty="0" err="1"/>
              <a:t>blagajnika</a:t>
            </a:r>
            <a:r>
              <a:rPr lang="en-US" sz="2400" dirty="0"/>
              <a:t>, </a:t>
            </a:r>
            <a:r>
              <a:rPr lang="en-US" sz="2400" dirty="0" err="1"/>
              <a:t>sportskog</a:t>
            </a:r>
            <a:r>
              <a:rPr lang="en-US" sz="2400" dirty="0"/>
              <a:t> </a:t>
            </a:r>
            <a:r>
              <a:rPr lang="en-US" sz="2400" dirty="0" err="1"/>
              <a:t>direktora</a:t>
            </a:r>
            <a:r>
              <a:rPr lang="en-US" sz="2400" dirty="0"/>
              <a:t>, </a:t>
            </a:r>
            <a:r>
              <a:rPr lang="en-US" sz="2400" dirty="0" err="1"/>
              <a:t>marketinga</a:t>
            </a:r>
            <a:r>
              <a:rPr lang="en-US" sz="2400" dirty="0"/>
              <a:t> </a:t>
            </a:r>
            <a:r>
              <a:rPr lang="en-US" sz="2400" dirty="0" err="1"/>
              <a:t>i</a:t>
            </a:r>
            <a:r>
              <a:rPr lang="en-US" sz="2400" dirty="0"/>
              <a:t> sl. </a:t>
            </a:r>
            <a:r>
              <a:rPr lang="en-US" sz="2400" dirty="0" err="1"/>
              <a:t>Razlozi</a:t>
            </a:r>
            <a:r>
              <a:rPr lang="en-US" sz="2400" dirty="0"/>
              <a:t> </a:t>
            </a:r>
            <a:r>
              <a:rPr lang="en-US" sz="2400" dirty="0" err="1"/>
              <a:t>za</a:t>
            </a:r>
            <a:r>
              <a:rPr lang="en-US" sz="2400" dirty="0"/>
              <a:t> </a:t>
            </a:r>
            <a:r>
              <a:rPr lang="en-US" sz="2400" dirty="0" err="1"/>
              <a:t>ovakvo</a:t>
            </a:r>
            <a:r>
              <a:rPr lang="en-US" sz="2400" dirty="0"/>
              <a:t> </a:t>
            </a:r>
            <a:r>
              <a:rPr lang="en-US" sz="2400" dirty="0" err="1"/>
              <a:t>stanje</a:t>
            </a:r>
            <a:r>
              <a:rPr lang="en-US" sz="2400" dirty="0"/>
              <a:t> </a:t>
            </a:r>
            <a:r>
              <a:rPr lang="en-US" sz="2400" dirty="0" err="1"/>
              <a:t>leže</a:t>
            </a:r>
            <a:r>
              <a:rPr lang="en-US" sz="2400" dirty="0"/>
              <a:t>, </a:t>
            </a:r>
            <a:r>
              <a:rPr lang="en-US" sz="2400" dirty="0" err="1"/>
              <a:t>prvenstveno</a:t>
            </a:r>
            <a:r>
              <a:rPr lang="en-US" sz="2400" dirty="0"/>
              <a:t>, u </a:t>
            </a:r>
            <a:r>
              <a:rPr lang="en-US" sz="2400" dirty="0" err="1"/>
              <a:t>karakteru</a:t>
            </a:r>
            <a:r>
              <a:rPr lang="en-US" sz="2400" dirty="0"/>
              <a:t> karate </a:t>
            </a:r>
            <a:r>
              <a:rPr lang="en-US" sz="2400" dirty="0" err="1"/>
              <a:t>sporta</a:t>
            </a:r>
            <a:r>
              <a:rPr lang="en-US" sz="2400" dirty="0"/>
              <a:t> </a:t>
            </a:r>
            <a:r>
              <a:rPr lang="en-US" sz="2400" dirty="0" err="1"/>
              <a:t>koji</a:t>
            </a:r>
            <a:r>
              <a:rPr lang="en-US" sz="2400" dirty="0"/>
              <a:t> je </a:t>
            </a:r>
            <a:r>
              <a:rPr lang="en-US" sz="2400" dirty="0" err="1"/>
              <a:t>još</a:t>
            </a:r>
            <a:r>
              <a:rPr lang="en-US" sz="2400" dirty="0"/>
              <a:t> </a:t>
            </a:r>
            <a:r>
              <a:rPr lang="en-US" sz="2400" dirty="0" err="1"/>
              <a:t>uvek</a:t>
            </a:r>
            <a:r>
              <a:rPr lang="en-US" sz="2400" dirty="0"/>
              <a:t> </a:t>
            </a:r>
            <a:r>
              <a:rPr lang="en-US" sz="2400" dirty="0" err="1"/>
              <a:t>izrazito</a:t>
            </a:r>
            <a:r>
              <a:rPr lang="en-US" sz="2400" dirty="0"/>
              <a:t> </a:t>
            </a:r>
            <a:r>
              <a:rPr lang="en-US" sz="2400" dirty="0" err="1"/>
              <a:t>amaterski</a:t>
            </a:r>
            <a:r>
              <a:rPr lang="en-US" sz="2400" dirty="0"/>
              <a:t> sport, sport </a:t>
            </a:r>
            <a:r>
              <a:rPr lang="en-US" sz="2400" dirty="0" err="1"/>
              <a:t>zaljubljenika</a:t>
            </a:r>
            <a:r>
              <a:rPr lang="en-US" sz="2400" dirty="0"/>
              <a:t> </a:t>
            </a:r>
            <a:r>
              <a:rPr lang="en-US" sz="2400" dirty="0" err="1"/>
              <a:t>ientuzijasta</a:t>
            </a:r>
            <a:r>
              <a:rPr lang="en-US" sz="2400" dirty="0"/>
              <a:t>.</a:t>
            </a:r>
          </a:p>
        </p:txBody>
      </p:sp>
    </p:spTree>
    <p:extLst>
      <p:ext uri="{BB962C8B-B14F-4D97-AF65-F5344CB8AC3E}">
        <p14:creationId xmlns:p14="http://schemas.microsoft.com/office/powerpoint/2010/main" val="3135571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52</TotalTime>
  <Words>1024</Words>
  <Application>Microsoft Office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DEPARTMAN ZA BIOMEDICINSKE NAUKE Studijski program sport i fizičko vaspitanje</vt:lpstr>
      <vt:lpstr>PowerPoint Presentation</vt:lpstr>
      <vt:lpstr>PowerPoint Presentation</vt:lpstr>
      <vt:lpstr>SPORTSKI MENADZMENT KAO OSNOVA FUNKCIONISANJA KARATE KLUBOM</vt:lpstr>
      <vt:lpstr>PowerPoint Presentation</vt:lpstr>
      <vt:lpstr>MODEL UPRAVLJANJA KARATE KLUBOVIMA U NOVOM PAZARU</vt:lpstr>
      <vt:lpstr>PowerPoint Presentation</vt:lpstr>
      <vt:lpstr>PowerPoint Presentation</vt:lpstr>
      <vt:lpstr>PowerPoint Presentation</vt:lpstr>
      <vt:lpstr>PowerPoint Presentation</vt:lpstr>
      <vt:lpstr>HVALA NA PAŽNJI oss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DEPARTMAN ZA BIOMEDICINSKE NAUKE Studijski program sport i fizičko vaspitanje</dc:title>
  <dc:creator>Mujanovic</dc:creator>
  <cp:lastModifiedBy>Mujanovic</cp:lastModifiedBy>
  <cp:revision>7</cp:revision>
  <dcterms:created xsi:type="dcterms:W3CDTF">2020-08-18T12:14:24Z</dcterms:created>
  <dcterms:modified xsi:type="dcterms:W3CDTF">2020-08-18T13:06:34Z</dcterms:modified>
</cp:coreProperties>
</file>