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78D858-9914-4B33-A2C0-C4B82A0E1D0D}" type="datetimeFigureOut">
              <a:rPr lang="en-US" smtClean="0"/>
              <a:t>12-Dec-19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8D858-9914-4B33-A2C0-C4B82A0E1D0D}" type="datetimeFigureOut">
              <a:rPr lang="en-US" smtClean="0"/>
              <a:t>12-Dec-19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8D858-9914-4B33-A2C0-C4B82A0E1D0D}" type="datetimeFigureOut">
              <a:rPr lang="en-US" smtClean="0"/>
              <a:t>12-Dec-19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8D858-9914-4B33-A2C0-C4B82A0E1D0D}" type="datetimeFigureOut">
              <a:rPr lang="en-US" smtClean="0"/>
              <a:t>12-Dec-19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478D858-9914-4B33-A2C0-C4B82A0E1D0D}" type="datetimeFigureOut">
              <a:rPr lang="en-US" smtClean="0"/>
              <a:t>12-Dec-19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78D858-9914-4B33-A2C0-C4B82A0E1D0D}" type="datetimeFigureOut">
              <a:rPr lang="en-US" smtClean="0"/>
              <a:t>12-Dec-19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DD16C-976A-475A-8435-F1F26FFF4F0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78D858-9914-4B33-A2C0-C4B82A0E1D0D}" type="datetimeFigureOut">
              <a:rPr lang="en-US" smtClean="0"/>
              <a:t>12-Dec-19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78D858-9914-4B33-A2C0-C4B82A0E1D0D}" type="datetimeFigureOut">
              <a:rPr lang="en-US" smtClean="0"/>
              <a:t>12-Dec-19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8D858-9914-4B33-A2C0-C4B82A0E1D0D}" type="datetimeFigureOut">
              <a:rPr lang="en-US" smtClean="0"/>
              <a:t>12-Dec-19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478D858-9914-4B33-A2C0-C4B82A0E1D0D}" type="datetimeFigureOut">
              <a:rPr lang="en-US" smtClean="0"/>
              <a:t>12-Dec-19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C7DD16C-976A-475A-8435-F1F26FFF4F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8D858-9914-4B33-A2C0-C4B82A0E1D0D}" type="datetimeFigureOut">
              <a:rPr lang="en-US" smtClean="0"/>
              <a:t>12-Dec-19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DD16C-976A-475A-8435-F1F26FFF4F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478D858-9914-4B33-A2C0-C4B82A0E1D0D}" type="datetimeFigureOut">
              <a:rPr lang="en-US" smtClean="0"/>
              <a:t>12-Dec-19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C7DD16C-976A-475A-8435-F1F26FFF4F0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Ko</a:t>
            </a:r>
            <a:r>
              <a:rPr lang="sr-Latn-CS" dirty="0" smtClean="0"/>
              <a:t>šarka na invalidskim kolicima</a:t>
            </a:r>
            <a:endParaRPr lang="en-US" dirty="0"/>
          </a:p>
        </p:txBody>
      </p:sp>
      <p:sp>
        <p:nvSpPr>
          <p:cNvPr id="3" name="Subtitle 2"/>
          <p:cNvSpPr>
            <a:spLocks noGrp="1"/>
          </p:cNvSpPr>
          <p:nvPr>
            <p:ph type="subTitle" idx="1"/>
          </p:nvPr>
        </p:nvSpPr>
        <p:spPr/>
        <p:txBody>
          <a:bodyPr/>
          <a:lstStyle/>
          <a:p>
            <a:r>
              <a:rPr lang="en-US" smtClean="0"/>
              <a:t>Dino Mujanovic </a:t>
            </a:r>
            <a:r>
              <a:rPr lang="sr-Latn-CS" smtClean="0"/>
              <a:t> </a:t>
            </a:r>
            <a:r>
              <a:rPr lang="sr-Latn-CS" dirty="0" smtClean="0"/>
              <a:t>024-0</a:t>
            </a:r>
            <a:r>
              <a:rPr lang="en-US" dirty="0" smtClean="0"/>
              <a:t>01</a:t>
            </a:r>
            <a:endParaRPr lang="en-US" dirty="0"/>
          </a:p>
        </p:txBody>
      </p:sp>
    </p:spTree>
    <p:extLst>
      <p:ext uri="{BB962C8B-B14F-4D97-AF65-F5344CB8AC3E}">
        <p14:creationId xmlns:p14="http://schemas.microsoft.com/office/powerpoint/2010/main" val="2911673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Tehničke greške igrača</a:t>
            </a:r>
            <a:endParaRPr lang="en-US" dirty="0"/>
          </a:p>
        </p:txBody>
      </p:sp>
      <p:sp>
        <p:nvSpPr>
          <p:cNvPr id="3" name="Content Placeholder 2"/>
          <p:cNvSpPr>
            <a:spLocks noGrp="1"/>
          </p:cNvSpPr>
          <p:nvPr>
            <p:ph idx="1"/>
          </p:nvPr>
        </p:nvSpPr>
        <p:spPr/>
        <p:txBody>
          <a:bodyPr/>
          <a:lstStyle/>
          <a:p>
            <a:r>
              <a:rPr lang="sr-Latn-CS" dirty="0"/>
              <a:t>Najvažnija nepoštovanja pravila igrača u kolicima koja su povezana sa tehničkim greškama su: napuštanje terena, izlazak iz kolica, podizanje oba točka od podloge, podizanje stopala sa podnožja, korišćenje bilo kog dela donjih ekstrimiteta, da bi pomogli sebi u zaustavljanju ili promeni smera kretanja kolica i sve ono što dovodi do nepravedne prednosti igrača.</a:t>
            </a:r>
            <a:endParaRPr lang="en-US" dirty="0"/>
          </a:p>
          <a:p>
            <a:endParaRPr lang="en-US" dirty="0"/>
          </a:p>
        </p:txBody>
      </p:sp>
    </p:spTree>
    <p:extLst>
      <p:ext uri="{BB962C8B-B14F-4D97-AF65-F5344CB8AC3E}">
        <p14:creationId xmlns:p14="http://schemas.microsoft.com/office/powerpoint/2010/main" val="2701988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Zamene</a:t>
            </a:r>
            <a:endParaRPr lang="en-US" dirty="0"/>
          </a:p>
        </p:txBody>
      </p:sp>
      <p:sp>
        <p:nvSpPr>
          <p:cNvPr id="3" name="Content Placeholder 2"/>
          <p:cNvSpPr>
            <a:spLocks noGrp="1"/>
          </p:cNvSpPr>
          <p:nvPr>
            <p:ph idx="1"/>
          </p:nvPr>
        </p:nvSpPr>
        <p:spPr/>
        <p:txBody>
          <a:bodyPr/>
          <a:lstStyle/>
          <a:p>
            <a:r>
              <a:rPr lang="sr-Latn-CS" dirty="0"/>
              <a:t>Zamena igrača koji izvodi slobodno bacanju ili u bilo kojem drugom slučaju obavlja se u skladu sa ukupnim brojem bodova. Primenjuju se sva pravila FIBA, uz poštovanje maksimalno 14-to bodovnog klasifikacionog pravila. Ako ekipa, pri izvođenju slobodnog bacanja, obavi nekoliko zamena u  cilju sačuvanja 14 bodovno ograničenje, u tom slučaju i protivnička ekipa može da izvede nekoliko zamena u cilju suprostavljanja igračima koji su ušli u igru.</a:t>
            </a:r>
            <a:endParaRPr lang="en-US" dirty="0"/>
          </a:p>
          <a:p>
            <a:endParaRPr lang="en-US" dirty="0"/>
          </a:p>
        </p:txBody>
      </p:sp>
    </p:spTree>
    <p:extLst>
      <p:ext uri="{BB962C8B-B14F-4D97-AF65-F5344CB8AC3E}">
        <p14:creationId xmlns:p14="http://schemas.microsoft.com/office/powerpoint/2010/main" val="3099764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Proces Bacanja (šut na koš)</a:t>
            </a:r>
            <a:endParaRPr lang="en-US" dirty="0"/>
          </a:p>
        </p:txBody>
      </p:sp>
      <p:sp>
        <p:nvSpPr>
          <p:cNvPr id="3" name="Content Placeholder 2"/>
          <p:cNvSpPr>
            <a:spLocks noGrp="1"/>
          </p:cNvSpPr>
          <p:nvPr>
            <p:ph idx="1"/>
          </p:nvPr>
        </p:nvSpPr>
        <p:spPr/>
        <p:txBody>
          <a:bodyPr/>
          <a:lstStyle/>
          <a:p>
            <a:r>
              <a:rPr lang="sr-Latn-CS" dirty="0"/>
              <a:t>Pravila IWBF propisuju da proces šuta na koš uključuje proces prikaza ili sam prikaz. Saglasno propisu to označava položaj ruke igrača koji šutira, tako da se dlan u potpunosti ili delimično okreće na gore pri pripremanju šuta ili izbacivanju lopte iz ruku u smeru koša. Pri tom je važno razmotriti, da igrači sa različitim sposobnostima šutiraju ili izbacuju loptu iz ruku na različite načine. Na primer igrač sa najmanje bodova, može šutirati sakrivenim načinom, za razliku od visokokvalifikovanih igrača koji šutiraju na tradicionalni način.</a:t>
            </a:r>
            <a:endParaRPr lang="en-US" dirty="0"/>
          </a:p>
          <a:p>
            <a:endParaRPr lang="en-US" dirty="0"/>
          </a:p>
        </p:txBody>
      </p:sp>
    </p:spTree>
    <p:extLst>
      <p:ext uri="{BB962C8B-B14F-4D97-AF65-F5344CB8AC3E}">
        <p14:creationId xmlns:p14="http://schemas.microsoft.com/office/powerpoint/2010/main" val="2201326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Napuštanja terena bez dozvole</a:t>
            </a:r>
            <a:endParaRPr lang="en-US" dirty="0"/>
          </a:p>
        </p:txBody>
      </p:sp>
      <p:sp>
        <p:nvSpPr>
          <p:cNvPr id="3" name="Content Placeholder 2"/>
          <p:cNvSpPr>
            <a:spLocks noGrp="1"/>
          </p:cNvSpPr>
          <p:nvPr>
            <p:ph idx="1"/>
          </p:nvPr>
        </p:nvSpPr>
        <p:spPr/>
        <p:txBody>
          <a:bodyPr/>
          <a:lstStyle/>
          <a:p>
            <a:r>
              <a:rPr lang="sr-Latn-CS" dirty="0"/>
              <a:t>Napuštanje terena igrača košarke u kolicima se dešavaju daleko češće nego u običnoj košarci. Tehnička greška dodeljuje se kada igrač pokuša da dobije nepravednu prednost. Ukoliko ekipa koja napada krši ovo pravilo prvi put, tada sudija mora da registruje prekršaj ( gubljenje lopte) i upozori kapitena kažnjene ekipe. Upozorenje važi za celu ekipu u toku preostalog dela igre i dovodi do dodele tehničke greške za sledeći sličan prekršaj.</a:t>
            </a:r>
            <a:endParaRPr lang="en-US" dirty="0"/>
          </a:p>
          <a:p>
            <a:endParaRPr lang="en-US" dirty="0"/>
          </a:p>
        </p:txBody>
      </p:sp>
    </p:spTree>
    <p:extLst>
      <p:ext uri="{BB962C8B-B14F-4D97-AF65-F5344CB8AC3E}">
        <p14:creationId xmlns:p14="http://schemas.microsoft.com/office/powerpoint/2010/main" val="90941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Situacija kontakta</a:t>
            </a:r>
            <a:endParaRPr lang="en-US" dirty="0"/>
          </a:p>
        </p:txBody>
      </p:sp>
      <p:sp>
        <p:nvSpPr>
          <p:cNvPr id="3" name="Content Placeholder 2"/>
          <p:cNvSpPr>
            <a:spLocks noGrp="1"/>
          </p:cNvSpPr>
          <p:nvPr>
            <p:ph idx="1"/>
          </p:nvPr>
        </p:nvSpPr>
        <p:spPr/>
        <p:txBody>
          <a:bodyPr/>
          <a:lstStyle/>
          <a:p>
            <a:r>
              <a:rPr lang="sr-Latn-CS" dirty="0"/>
              <a:t>Principi kontakta FIBA su u skladu sa sledećim pravilima:</a:t>
            </a:r>
            <a:endParaRPr lang="en-US" dirty="0"/>
          </a:p>
          <a:p>
            <a:pPr lvl="0">
              <a:buFont typeface="Arial" pitchFamily="34" charset="0"/>
              <a:buChar char="•"/>
            </a:pPr>
            <a:r>
              <a:rPr lang="sr-Latn-CS" dirty="0"/>
              <a:t>Kretanje igrača;</a:t>
            </a:r>
            <a:endParaRPr lang="en-US" dirty="0"/>
          </a:p>
          <a:p>
            <a:pPr lvl="0">
              <a:buFont typeface="Arial" pitchFamily="34" charset="0"/>
              <a:buChar char="•"/>
            </a:pPr>
            <a:r>
              <a:rPr lang="sr-Latn-CS" dirty="0"/>
              <a:t>Odbrambeni igrač mora da bude vidljiv da bi se našao na putu napadača;</a:t>
            </a:r>
            <a:endParaRPr lang="en-US" dirty="0"/>
          </a:p>
          <a:p>
            <a:pPr lvl="0">
              <a:buFont typeface="Arial" pitchFamily="34" charset="0"/>
              <a:buChar char="•"/>
            </a:pPr>
            <a:r>
              <a:rPr lang="sr-Latn-CS" dirty="0"/>
              <a:t>Princip vremena i rastojanja pravilnog položaja pri odbrani strogo pojačani;</a:t>
            </a:r>
            <a:endParaRPr lang="en-US" dirty="0"/>
          </a:p>
          <a:p>
            <a:pPr lvl="0">
              <a:buFont typeface="Arial" pitchFamily="34" charset="0"/>
              <a:buChar char="•"/>
            </a:pPr>
            <a:r>
              <a:rPr lang="sr-Latn-CS" dirty="0"/>
              <a:t>Iskusne sudije koje sude utakmicu košarke invalida na kolicima, neće dozvoliti da jačina zvuka koji se stvara pri kontaktu da utiče na donošenje odluke</a:t>
            </a:r>
            <a:endParaRPr lang="en-US" dirty="0"/>
          </a:p>
          <a:p>
            <a:endParaRPr lang="en-US" dirty="0"/>
          </a:p>
        </p:txBody>
      </p:sp>
    </p:spTree>
    <p:extLst>
      <p:ext uri="{BB962C8B-B14F-4D97-AF65-F5344CB8AC3E}">
        <p14:creationId xmlns:p14="http://schemas.microsoft.com/office/powerpoint/2010/main" val="325551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Pravilo 3 sekunde</a:t>
            </a:r>
            <a:endParaRPr lang="en-US" dirty="0"/>
          </a:p>
        </p:txBody>
      </p:sp>
      <p:sp>
        <p:nvSpPr>
          <p:cNvPr id="3" name="Content Placeholder 2"/>
          <p:cNvSpPr>
            <a:spLocks noGrp="1"/>
          </p:cNvSpPr>
          <p:nvPr>
            <p:ph idx="1"/>
          </p:nvPr>
        </p:nvSpPr>
        <p:spPr/>
        <p:txBody>
          <a:bodyPr/>
          <a:lstStyle/>
          <a:p>
            <a:r>
              <a:rPr lang="sr-Latn-CS" dirty="0"/>
              <a:t>Dimenzije kolica igrača omogućavaju da ih često zaustavljaju suparnici pri pokušaju da uspore kretanje. Ukoliko se ovo dešava sudije imaju pravo da se uzdrže od sviranja prekršaja do trenutka dok igrač pokušava da se odvoji. Istovremeno odbrambeni igrač može biti kažnjen ličnom greškom za zadržavanje svojih kolica. Veoma bitno razlika u pravilima 3 sekunde je činjenica, da napadač ne sme da se nalazi u ograničenoj zoni dok lopta ne bude predana igraču koji šutira van granice terena. </a:t>
            </a:r>
            <a:endParaRPr lang="en-US" dirty="0"/>
          </a:p>
          <a:p>
            <a:endParaRPr lang="en-US" dirty="0"/>
          </a:p>
        </p:txBody>
      </p:sp>
    </p:spTree>
    <p:extLst>
      <p:ext uri="{BB962C8B-B14F-4D97-AF65-F5344CB8AC3E}">
        <p14:creationId xmlns:p14="http://schemas.microsoft.com/office/powerpoint/2010/main" val="924351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Princip vertikalnosti</a:t>
            </a:r>
            <a:endParaRPr lang="en-US" dirty="0"/>
          </a:p>
        </p:txBody>
      </p:sp>
      <p:sp>
        <p:nvSpPr>
          <p:cNvPr id="3" name="Content Placeholder 2"/>
          <p:cNvSpPr>
            <a:spLocks noGrp="1"/>
          </p:cNvSpPr>
          <p:nvPr>
            <p:ph idx="1"/>
          </p:nvPr>
        </p:nvSpPr>
        <p:spPr/>
        <p:txBody>
          <a:bodyPr/>
          <a:lstStyle/>
          <a:p>
            <a:r>
              <a:rPr lang="sr-Latn-CS" dirty="0"/>
              <a:t>Svaki igrač ima pravo na svoj prostor (cilindar) u igri na terenu. Ovaj prostor zauzimaju kolica i trup igrača u vertikalno sedećem položaju. Ukoliko u procesu šuta odbrambeni igrač ulazi u prostor igrača koji šutira u tom slučaju izazove kontakt sa njegovom rukom, telom ili kolicima to će dovesti do dodeljivanja lične greške. Ovo se kažnjava iz razloga što se smatra da igrač koji je pomeren kontaktom iz svog početnog položaja u kolicima nije sposoban da precizno baci loptu, što je u suštini zabluda. Samo u izuzetnim slučajevima igrači ne mogu da se vrate u svoj prvobitni položaj u kolicima. Ni u kom slučaju sudije ne smeju pomagati u uspostavljanju položaju igrača. Ukoliko igrač zaista ispadne iz kolica i to neposredno utiče na igru, u tom slučaju sudije imaju prava da zaustave igre i dozvole košarkašu da se vrati u prvobitni položaj. Ako igrač koji je pao ne učestvuje neposredno u igri to sudije moraju da se uzdrže od sviranja do prekida igre.</a:t>
            </a:r>
            <a:endParaRPr lang="en-US" dirty="0"/>
          </a:p>
          <a:p>
            <a:endParaRPr lang="en-US" dirty="0"/>
          </a:p>
        </p:txBody>
      </p:sp>
    </p:spTree>
    <p:extLst>
      <p:ext uri="{BB962C8B-B14F-4D97-AF65-F5344CB8AC3E}">
        <p14:creationId xmlns:p14="http://schemas.microsoft.com/office/powerpoint/2010/main" val="1532092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196752"/>
            <a:ext cx="7520940" cy="548640"/>
          </a:xfrm>
        </p:spPr>
        <p:txBody>
          <a:bodyPr/>
          <a:lstStyle/>
          <a:p>
            <a:pPr algn="ctr"/>
            <a:r>
              <a:rPr lang="sr-Latn-CS" dirty="0" smtClean="0"/>
              <a:t>Hvala na pažnji!</a:t>
            </a:r>
            <a:endParaRPr lang="en-US" dirty="0"/>
          </a:p>
        </p:txBody>
      </p:sp>
      <p:pic>
        <p:nvPicPr>
          <p:cNvPr id="4" name="Picture 3" descr="C:\Documents and Settings\Korisnik\Desktop\imagesaaaa.jpg"/>
          <p:cNvPicPr/>
          <p:nvPr/>
        </p:nvPicPr>
        <p:blipFill>
          <a:blip r:embed="rId2">
            <a:extLst>
              <a:ext uri="{28A0092B-C50C-407E-A947-70E740481C1C}">
                <a14:useLocalDpi xmlns:a14="http://schemas.microsoft.com/office/drawing/2010/main" val="0"/>
              </a:ext>
            </a:extLst>
          </a:blip>
          <a:srcRect/>
          <a:stretch>
            <a:fillRect/>
          </a:stretch>
        </p:blipFill>
        <p:spPr bwMode="auto">
          <a:xfrm>
            <a:off x="2987823" y="2276872"/>
            <a:ext cx="3402965" cy="2562225"/>
          </a:xfrm>
          <a:prstGeom prst="rect">
            <a:avLst/>
          </a:prstGeom>
          <a:noFill/>
          <a:ln>
            <a:noFill/>
          </a:ln>
        </p:spPr>
      </p:pic>
    </p:spTree>
    <p:extLst>
      <p:ext uri="{BB962C8B-B14F-4D97-AF65-F5344CB8AC3E}">
        <p14:creationId xmlns:p14="http://schemas.microsoft.com/office/powerpoint/2010/main" val="3220515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Uvod</a:t>
            </a:r>
            <a:endParaRPr lang="en-US" dirty="0"/>
          </a:p>
        </p:txBody>
      </p:sp>
      <p:sp>
        <p:nvSpPr>
          <p:cNvPr id="3" name="Content Placeholder 2"/>
          <p:cNvSpPr>
            <a:spLocks noGrp="1"/>
          </p:cNvSpPr>
          <p:nvPr>
            <p:ph idx="1"/>
          </p:nvPr>
        </p:nvSpPr>
        <p:spPr/>
        <p:txBody>
          <a:bodyPr/>
          <a:lstStyle/>
          <a:p>
            <a:r>
              <a:rPr lang="en-US" dirty="0" err="1"/>
              <a:t>Košarka</a:t>
            </a:r>
            <a:r>
              <a:rPr lang="en-US" dirty="0"/>
              <a:t> u </a:t>
            </a:r>
            <a:r>
              <a:rPr lang="en-US" dirty="0" err="1"/>
              <a:t>kolicima</a:t>
            </a:r>
            <a:r>
              <a:rPr lang="en-US" dirty="0"/>
              <a:t> je </a:t>
            </a:r>
            <a:r>
              <a:rPr lang="en-US" dirty="0" err="1"/>
              <a:t>paraolimpijski</a:t>
            </a:r>
            <a:r>
              <a:rPr lang="en-US" dirty="0"/>
              <a:t> sport od </a:t>
            </a:r>
            <a:r>
              <a:rPr lang="en-US" dirty="0" err="1"/>
              <a:t>prvih</a:t>
            </a:r>
            <a:r>
              <a:rPr lang="en-US" dirty="0"/>
              <a:t> </a:t>
            </a:r>
            <a:r>
              <a:rPr lang="en-US" dirty="0" err="1"/>
              <a:t>paraolimpijskih</a:t>
            </a:r>
            <a:r>
              <a:rPr lang="en-US" dirty="0"/>
              <a:t> </a:t>
            </a:r>
            <a:r>
              <a:rPr lang="en-US" dirty="0" err="1"/>
              <a:t>igara</a:t>
            </a:r>
            <a:r>
              <a:rPr lang="en-US" dirty="0"/>
              <a:t> </a:t>
            </a:r>
            <a:r>
              <a:rPr lang="en-US" dirty="0" err="1"/>
              <a:t>koje</a:t>
            </a:r>
            <a:r>
              <a:rPr lang="en-US" dirty="0"/>
              <a:t> </a:t>
            </a:r>
            <a:r>
              <a:rPr lang="en-US" dirty="0" err="1"/>
              <a:t>su</a:t>
            </a:r>
            <a:r>
              <a:rPr lang="en-US" dirty="0"/>
              <a:t> </a:t>
            </a:r>
            <a:r>
              <a:rPr lang="en-US" dirty="0" err="1"/>
              <a:t>održane</a:t>
            </a:r>
            <a:r>
              <a:rPr lang="en-US" dirty="0"/>
              <a:t> 1960. </a:t>
            </a:r>
            <a:r>
              <a:rPr lang="en-US" dirty="0" err="1"/>
              <a:t>godine</a:t>
            </a:r>
            <a:r>
              <a:rPr lang="en-US" dirty="0"/>
              <a:t> u </a:t>
            </a:r>
            <a:r>
              <a:rPr lang="en-US" dirty="0" err="1"/>
              <a:t>Rimu</a:t>
            </a:r>
            <a:r>
              <a:rPr lang="en-US" dirty="0"/>
              <a:t>, a </a:t>
            </a:r>
            <a:r>
              <a:rPr lang="en-US" dirty="0" err="1"/>
              <a:t>igra</a:t>
            </a:r>
            <a:r>
              <a:rPr lang="en-US" dirty="0"/>
              <a:t> se </a:t>
            </a:r>
            <a:r>
              <a:rPr lang="en-US" dirty="0" err="1"/>
              <a:t>još</a:t>
            </a:r>
            <a:r>
              <a:rPr lang="en-US" dirty="0"/>
              <a:t> od </a:t>
            </a:r>
            <a:r>
              <a:rPr lang="en-US" dirty="0" err="1"/>
              <a:t>sredine</a:t>
            </a:r>
            <a:r>
              <a:rPr lang="en-US" dirty="0"/>
              <a:t> </a:t>
            </a:r>
            <a:r>
              <a:rPr lang="en-US" dirty="0" err="1"/>
              <a:t>četrdesetih</a:t>
            </a:r>
            <a:r>
              <a:rPr lang="en-US" dirty="0"/>
              <a:t> </a:t>
            </a:r>
            <a:r>
              <a:rPr lang="en-US" dirty="0" err="1"/>
              <a:t>godina</a:t>
            </a:r>
            <a:r>
              <a:rPr lang="en-US" dirty="0"/>
              <a:t> </a:t>
            </a:r>
            <a:r>
              <a:rPr lang="en-US" dirty="0" err="1"/>
              <a:t>prošlog</a:t>
            </a:r>
            <a:r>
              <a:rPr lang="en-US" dirty="0"/>
              <a:t> </a:t>
            </a:r>
            <a:r>
              <a:rPr lang="en-US" dirty="0" err="1"/>
              <a:t>veka</a:t>
            </a:r>
            <a:r>
              <a:rPr lang="en-US" dirty="0"/>
              <a:t>. </a:t>
            </a:r>
            <a:r>
              <a:rPr lang="en-US" dirty="0" err="1"/>
              <a:t>Ovaj</a:t>
            </a:r>
            <a:r>
              <a:rPr lang="en-US" dirty="0"/>
              <a:t> sport se </a:t>
            </a:r>
            <a:r>
              <a:rPr lang="en-US" dirty="0" err="1"/>
              <a:t>igra</a:t>
            </a:r>
            <a:r>
              <a:rPr lang="en-US" dirty="0"/>
              <a:t> </a:t>
            </a:r>
            <a:r>
              <a:rPr lang="en-US" dirty="0" err="1"/>
              <a:t>prema</a:t>
            </a:r>
            <a:r>
              <a:rPr lang="en-US" dirty="0"/>
              <a:t> </a:t>
            </a:r>
            <a:r>
              <a:rPr lang="en-US" dirty="0" err="1"/>
              <a:t>pravilima</a:t>
            </a:r>
            <a:r>
              <a:rPr lang="en-US" dirty="0"/>
              <a:t> </a:t>
            </a:r>
            <a:r>
              <a:rPr lang="en-US" dirty="0" err="1"/>
              <a:t>koja</a:t>
            </a:r>
            <a:r>
              <a:rPr lang="en-US" dirty="0"/>
              <a:t> </a:t>
            </a:r>
            <a:r>
              <a:rPr lang="en-US" dirty="0" err="1"/>
              <a:t>su</a:t>
            </a:r>
            <a:r>
              <a:rPr lang="en-US" dirty="0"/>
              <a:t> </a:t>
            </a:r>
            <a:r>
              <a:rPr lang="en-US" dirty="0" err="1"/>
              <a:t>gotovo</a:t>
            </a:r>
            <a:r>
              <a:rPr lang="en-US" dirty="0"/>
              <a:t> </a:t>
            </a:r>
            <a:r>
              <a:rPr lang="en-US" dirty="0" err="1"/>
              <a:t>identična</a:t>
            </a:r>
            <a:r>
              <a:rPr lang="en-US" dirty="0"/>
              <a:t> </a:t>
            </a:r>
            <a:r>
              <a:rPr lang="en-US" dirty="0" err="1"/>
              <a:t>sa</a:t>
            </a:r>
            <a:r>
              <a:rPr lang="en-US" dirty="0"/>
              <a:t> </a:t>
            </a:r>
            <a:r>
              <a:rPr lang="en-US" dirty="0" err="1"/>
              <a:t>pravilima</a:t>
            </a:r>
            <a:r>
              <a:rPr lang="en-US" dirty="0"/>
              <a:t> </a:t>
            </a:r>
            <a:r>
              <a:rPr lang="en-US" dirty="0" err="1"/>
              <a:t>Međunarodne</a:t>
            </a:r>
            <a:r>
              <a:rPr lang="en-US" dirty="0"/>
              <a:t> </a:t>
            </a:r>
            <a:r>
              <a:rPr lang="en-US" dirty="0" err="1"/>
              <a:t>košarkaške</a:t>
            </a:r>
            <a:r>
              <a:rPr lang="en-US" dirty="0"/>
              <a:t> </a:t>
            </a:r>
            <a:r>
              <a:rPr lang="en-US" dirty="0" err="1"/>
              <a:t>federacije</a:t>
            </a:r>
            <a:r>
              <a:rPr lang="en-US" dirty="0"/>
              <a:t> (FIBA). </a:t>
            </a:r>
            <a:r>
              <a:rPr lang="en-US" dirty="0" err="1"/>
              <a:t>Teren</a:t>
            </a:r>
            <a:r>
              <a:rPr lang="en-US" dirty="0"/>
              <a:t> je </a:t>
            </a:r>
            <a:r>
              <a:rPr lang="en-US" dirty="0" err="1"/>
              <a:t>istih</a:t>
            </a:r>
            <a:r>
              <a:rPr lang="en-US" dirty="0"/>
              <a:t> </a:t>
            </a:r>
            <a:r>
              <a:rPr lang="en-US" dirty="0" err="1"/>
              <a:t>dimenzija</a:t>
            </a:r>
            <a:r>
              <a:rPr lang="en-US" dirty="0"/>
              <a:t>, </a:t>
            </a:r>
            <a:r>
              <a:rPr lang="en-US" dirty="0" err="1"/>
              <a:t>kao</a:t>
            </a:r>
            <a:r>
              <a:rPr lang="en-US" dirty="0"/>
              <a:t> i </a:t>
            </a:r>
            <a:r>
              <a:rPr lang="en-US" dirty="0" err="1"/>
              <a:t>visina</a:t>
            </a:r>
            <a:r>
              <a:rPr lang="en-US" dirty="0"/>
              <a:t> </a:t>
            </a:r>
            <a:r>
              <a:rPr lang="en-US" dirty="0" err="1"/>
              <a:t>koševa</a:t>
            </a:r>
            <a:r>
              <a:rPr lang="en-US" dirty="0"/>
              <a:t>. </a:t>
            </a:r>
            <a:r>
              <a:rPr lang="en-US" dirty="0" err="1"/>
              <a:t>Utakmica</a:t>
            </a:r>
            <a:r>
              <a:rPr lang="en-US" dirty="0"/>
              <a:t> </a:t>
            </a:r>
            <a:r>
              <a:rPr lang="en-US" dirty="0" err="1"/>
              <a:t>traje</a:t>
            </a:r>
            <a:r>
              <a:rPr lang="en-US" dirty="0"/>
              <a:t> 40 </a:t>
            </a:r>
            <a:r>
              <a:rPr lang="en-US" dirty="0" err="1"/>
              <a:t>minuta</a:t>
            </a:r>
            <a:r>
              <a:rPr lang="en-US" dirty="0"/>
              <a:t>. </a:t>
            </a:r>
            <a:r>
              <a:rPr lang="en-US" dirty="0" err="1"/>
              <a:t>Postoje</a:t>
            </a:r>
            <a:r>
              <a:rPr lang="en-US" dirty="0"/>
              <a:t> </a:t>
            </a:r>
            <a:r>
              <a:rPr lang="en-US" dirty="0" err="1"/>
              <a:t>specifična</a:t>
            </a:r>
            <a:r>
              <a:rPr lang="en-US" dirty="0"/>
              <a:t> </a:t>
            </a:r>
            <a:r>
              <a:rPr lang="en-US" dirty="0" err="1"/>
              <a:t>pravila</a:t>
            </a:r>
            <a:r>
              <a:rPr lang="en-US" dirty="0"/>
              <a:t> </a:t>
            </a:r>
            <a:r>
              <a:rPr lang="en-US" dirty="0" err="1"/>
              <a:t>koja</a:t>
            </a:r>
            <a:r>
              <a:rPr lang="en-US" dirty="0"/>
              <a:t> se </a:t>
            </a:r>
            <a:r>
              <a:rPr lang="en-US" dirty="0" err="1"/>
              <a:t>odnose</a:t>
            </a:r>
            <a:r>
              <a:rPr lang="en-US" dirty="0"/>
              <a:t> </a:t>
            </a:r>
            <a:r>
              <a:rPr lang="en-US" dirty="0" err="1"/>
              <a:t>na</a:t>
            </a:r>
            <a:r>
              <a:rPr lang="en-US" dirty="0"/>
              <a:t> </a:t>
            </a:r>
            <a:r>
              <a:rPr lang="en-US" dirty="0" err="1"/>
              <a:t>kretanje</a:t>
            </a:r>
            <a:r>
              <a:rPr lang="en-US" dirty="0"/>
              <a:t> </a:t>
            </a:r>
            <a:r>
              <a:rPr lang="en-US" dirty="0" err="1" smtClean="0"/>
              <a:t>igrača</a:t>
            </a:r>
            <a:r>
              <a:rPr lang="en-US" dirty="0"/>
              <a:t>, s </a:t>
            </a:r>
            <a:r>
              <a:rPr lang="en-US" dirty="0" err="1"/>
              <a:t>obzirom</a:t>
            </a:r>
            <a:r>
              <a:rPr lang="en-US" dirty="0"/>
              <a:t> da </a:t>
            </a:r>
            <a:r>
              <a:rPr lang="en-US" dirty="0" err="1"/>
              <a:t>su</a:t>
            </a:r>
            <a:r>
              <a:rPr lang="en-US" dirty="0"/>
              <a:t> </a:t>
            </a:r>
            <a:r>
              <a:rPr lang="en-US" dirty="0" err="1"/>
              <a:t>takmičari</a:t>
            </a:r>
            <a:r>
              <a:rPr lang="en-US" dirty="0"/>
              <a:t> u </a:t>
            </a:r>
            <a:r>
              <a:rPr lang="en-US" dirty="0" err="1"/>
              <a:t>kolicima</a:t>
            </a:r>
            <a:r>
              <a:rPr lang="en-US" dirty="0" smtClean="0"/>
              <a:t>.</a:t>
            </a:r>
            <a:endParaRPr lang="sr-Latn-CS" dirty="0" smtClean="0"/>
          </a:p>
          <a:p>
            <a:endParaRPr lang="en-US" dirty="0"/>
          </a:p>
        </p:txBody>
      </p:sp>
      <p:pic>
        <p:nvPicPr>
          <p:cNvPr id="5" name="Picture 4" descr="C:\Documents and Settings\Korisnik\Desktop\downloadaa.jpg"/>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852936"/>
            <a:ext cx="3024336" cy="3629203"/>
          </a:xfrm>
          <a:prstGeom prst="rect">
            <a:avLst/>
          </a:prstGeom>
          <a:noFill/>
          <a:ln>
            <a:noFill/>
          </a:ln>
        </p:spPr>
      </p:pic>
    </p:spTree>
    <p:extLst>
      <p:ext uri="{BB962C8B-B14F-4D97-AF65-F5344CB8AC3E}">
        <p14:creationId xmlns:p14="http://schemas.microsoft.com/office/powerpoint/2010/main" val="179192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Istorija i pravila</a:t>
            </a:r>
            <a:endParaRPr lang="en-US" dirty="0"/>
          </a:p>
        </p:txBody>
      </p:sp>
      <p:sp>
        <p:nvSpPr>
          <p:cNvPr id="3" name="Content Placeholder 2"/>
          <p:cNvSpPr>
            <a:spLocks noGrp="1"/>
          </p:cNvSpPr>
          <p:nvPr>
            <p:ph idx="1"/>
          </p:nvPr>
        </p:nvSpPr>
        <p:spPr/>
        <p:txBody>
          <a:bodyPr/>
          <a:lstStyle/>
          <a:p>
            <a:r>
              <a:rPr lang="sr-Latn-CS" dirty="0"/>
              <a:t>Košarka na invalidskim kolicima je igra koja je ineresantna isto kao i košarkaka zdravih sporista. Kako? Brzinom,sudarima,padovima,tehnikom vođenja lopte. Vidite i razmislite čime još i ako ste  vi neinvalid, probajte da ubacite loptu kroz obruč iz sedećeg položaja. Nezaboravimo, neinvalidima je korisno baviti se košarkom na invalidskim kolicima, u cilju razvoja muskulature ruku.</a:t>
            </a:r>
            <a:endParaRPr lang="en-US" dirty="0"/>
          </a:p>
          <a:p>
            <a:r>
              <a:rPr lang="sr-Latn-CS" dirty="0"/>
              <a:t>Kod čoveka koji je zadobio traumu u predelu kičmene moždine ili preživeo amputaciju nogu, vrlo je važno da prođe ne samo fizičku rehabilitaciju već i psihološku.  Košarka na invalidskim kolicima doprinosi i fizičkoj rehabiliaciji, uključujući u sebe oporavak u ovoj ili onoj meri iygubljenih funkcija organa a  takođe i podizanje kompenzatornih mehanizama od stane drugih organa i sisema, ali i psihološku rehabilitaciju, predpostavljajući voljnu mobilizaciju spremnosti za rad i angažovanje uopšte.</a:t>
            </a:r>
            <a:endParaRPr lang="en-US" dirty="0"/>
          </a:p>
          <a:p>
            <a:endParaRPr lang="en-US" dirty="0"/>
          </a:p>
        </p:txBody>
      </p:sp>
    </p:spTree>
    <p:extLst>
      <p:ext uri="{BB962C8B-B14F-4D97-AF65-F5344CB8AC3E}">
        <p14:creationId xmlns:p14="http://schemas.microsoft.com/office/powerpoint/2010/main" val="2350645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Pravila Takmičenja</a:t>
            </a:r>
            <a:endParaRPr lang="en-US" dirty="0"/>
          </a:p>
        </p:txBody>
      </p:sp>
      <p:sp>
        <p:nvSpPr>
          <p:cNvPr id="3" name="Content Placeholder 2"/>
          <p:cNvSpPr>
            <a:spLocks noGrp="1"/>
          </p:cNvSpPr>
          <p:nvPr>
            <p:ph idx="1"/>
          </p:nvPr>
        </p:nvSpPr>
        <p:spPr/>
        <p:txBody>
          <a:bodyPr>
            <a:normAutofit fontScale="77500" lnSpcReduction="20000"/>
          </a:bodyPr>
          <a:lstStyle/>
          <a:p>
            <a:r>
              <a:rPr lang="sr-Latn-CS" dirty="0"/>
              <a:t>Košarka na invalidskim kolicima se bazira na pravilima utvrdjenim od strane Međunarodne federacije košarke.</a:t>
            </a:r>
            <a:endParaRPr lang="en-US" dirty="0"/>
          </a:p>
          <a:p>
            <a:r>
              <a:rPr lang="sr-Latn-CS" dirty="0"/>
              <a:t>Osnovne razlike se baziraju na sledećem:</a:t>
            </a:r>
            <a:endParaRPr lang="en-US" dirty="0"/>
          </a:p>
          <a:p>
            <a:pPr lvl="0">
              <a:buFont typeface="Arial" pitchFamily="34" charset="0"/>
              <a:buChar char="•"/>
            </a:pPr>
            <a:r>
              <a:rPr lang="sr-Latn-CS" dirty="0"/>
              <a:t>Kolica</a:t>
            </a:r>
            <a:endParaRPr lang="en-US" dirty="0"/>
          </a:p>
          <a:p>
            <a:pPr lvl="0">
              <a:buFont typeface="Arial" pitchFamily="34" charset="0"/>
              <a:buChar char="•"/>
            </a:pPr>
            <a:r>
              <a:rPr lang="sr-Latn-CS" dirty="0"/>
              <a:t>Klasifikacija igrača</a:t>
            </a:r>
            <a:endParaRPr lang="en-US" dirty="0"/>
          </a:p>
          <a:p>
            <a:pPr lvl="0">
              <a:buFont typeface="Arial" pitchFamily="34" charset="0"/>
              <a:buChar char="•"/>
            </a:pPr>
            <a:r>
              <a:rPr lang="sr-Latn-CS" dirty="0"/>
              <a:t>Broj bodova igrača koji učestvuju</a:t>
            </a:r>
            <a:endParaRPr lang="en-US" dirty="0"/>
          </a:p>
          <a:p>
            <a:pPr lvl="0">
              <a:buFont typeface="Arial" pitchFamily="34" charset="0"/>
              <a:buChar char="•"/>
            </a:pPr>
            <a:r>
              <a:rPr lang="sr-Latn-CS" dirty="0"/>
              <a:t>Pravila vođenja takmičenja</a:t>
            </a:r>
            <a:endParaRPr lang="en-US" dirty="0"/>
          </a:p>
          <a:p>
            <a:pPr lvl="0">
              <a:buFont typeface="Arial" pitchFamily="34" charset="0"/>
              <a:buChar char="•"/>
            </a:pPr>
            <a:r>
              <a:rPr lang="sr-Latn-CS" dirty="0"/>
              <a:t>Proces neizmeničnog posedovanja lopte</a:t>
            </a:r>
            <a:endParaRPr lang="en-US" dirty="0"/>
          </a:p>
          <a:p>
            <a:pPr lvl="0">
              <a:buFont typeface="Arial" pitchFamily="34" charset="0"/>
              <a:buChar char="•"/>
            </a:pPr>
            <a:r>
              <a:rPr lang="sr-Latn-CS" dirty="0"/>
              <a:t>Tehnički faul igrača</a:t>
            </a:r>
            <a:endParaRPr lang="en-US" dirty="0"/>
          </a:p>
          <a:p>
            <a:pPr lvl="0">
              <a:buFont typeface="Arial" pitchFamily="34" charset="0"/>
              <a:buChar char="•"/>
            </a:pPr>
            <a:r>
              <a:rPr lang="sr-Latn-CS" dirty="0"/>
              <a:t>Zamena</a:t>
            </a:r>
            <a:endParaRPr lang="en-US" dirty="0"/>
          </a:p>
          <a:p>
            <a:pPr lvl="0">
              <a:buFont typeface="Arial" pitchFamily="34" charset="0"/>
              <a:buChar char="•"/>
            </a:pPr>
            <a:r>
              <a:rPr lang="sr-Latn-CS" dirty="0"/>
              <a:t>Proces bacanja</a:t>
            </a:r>
            <a:endParaRPr lang="en-US" dirty="0"/>
          </a:p>
          <a:p>
            <a:pPr lvl="0">
              <a:buFont typeface="Arial" pitchFamily="34" charset="0"/>
              <a:buChar char="•"/>
            </a:pPr>
            <a:r>
              <a:rPr lang="sr-Latn-CS" dirty="0"/>
              <a:t>Napuštanje borilišta bez odluke</a:t>
            </a:r>
            <a:endParaRPr lang="en-US" dirty="0"/>
          </a:p>
          <a:p>
            <a:pPr lvl="0">
              <a:buFont typeface="Arial" pitchFamily="34" charset="0"/>
              <a:buChar char="•"/>
            </a:pPr>
            <a:r>
              <a:rPr lang="sr-Latn-CS" dirty="0"/>
              <a:t>Situacije kontakta</a:t>
            </a:r>
            <a:endParaRPr lang="en-US" dirty="0"/>
          </a:p>
          <a:p>
            <a:pPr lvl="0">
              <a:buFont typeface="Arial" pitchFamily="34" charset="0"/>
              <a:buChar char="•"/>
            </a:pPr>
            <a:r>
              <a:rPr lang="sr-Latn-CS" dirty="0"/>
              <a:t>Pravilo tri sekunde</a:t>
            </a:r>
            <a:endParaRPr lang="en-US" dirty="0"/>
          </a:p>
          <a:p>
            <a:pPr lvl="0">
              <a:buFont typeface="Arial" pitchFamily="34" charset="0"/>
              <a:buChar char="•"/>
            </a:pPr>
            <a:r>
              <a:rPr lang="sr-Latn-CS" dirty="0"/>
              <a:t>Princip vertikalnosti</a:t>
            </a:r>
            <a:endParaRPr lang="en-US" dirty="0"/>
          </a:p>
          <a:p>
            <a:endParaRPr lang="en-US" dirty="0"/>
          </a:p>
        </p:txBody>
      </p:sp>
    </p:spTree>
    <p:extLst>
      <p:ext uri="{BB962C8B-B14F-4D97-AF65-F5344CB8AC3E}">
        <p14:creationId xmlns:p14="http://schemas.microsoft.com/office/powerpoint/2010/main" val="2941847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Kolica</a:t>
            </a:r>
            <a:endParaRPr lang="en-US" dirty="0"/>
          </a:p>
        </p:txBody>
      </p:sp>
      <p:sp>
        <p:nvSpPr>
          <p:cNvPr id="3" name="Content Placeholder 2"/>
          <p:cNvSpPr>
            <a:spLocks noGrp="1"/>
          </p:cNvSpPr>
          <p:nvPr>
            <p:ph idx="1"/>
          </p:nvPr>
        </p:nvSpPr>
        <p:spPr/>
        <p:txBody>
          <a:bodyPr/>
          <a:lstStyle/>
          <a:p>
            <a:r>
              <a:rPr lang="sr-Latn-CS" dirty="0"/>
              <a:t>Obaveza sudije je da kontrolišu da li kolica odgovaraju određenim dopustivim razmerama, jer se ona smatraju sastavnim delom igrača i koliko ona, uzimajući u obzir težinu igrača odgovaraju. Nedovoljna usaglašenost sa datim pravilom dovodi do nedozvoljavanja da kolica učestvuju u igri.</a:t>
            </a:r>
            <a:endParaRPr lang="en-US" dirty="0"/>
          </a:p>
          <a:p>
            <a:r>
              <a:rPr lang="sr-Latn-CS" dirty="0"/>
              <a:t>Utvrđivanje ovog zahteva odnosi se na: ivicu, papučice, maksimalnu visinu kolica, razmere velikih točkova, manjih rolajućih, podlaktica, odsustvo upravljajućih mehanizama.</a:t>
            </a:r>
            <a:endParaRPr lang="en-US" dirty="0"/>
          </a:p>
          <a:p>
            <a:endParaRPr lang="en-US" dirty="0"/>
          </a:p>
        </p:txBody>
      </p:sp>
    </p:spTree>
    <p:extLst>
      <p:ext uri="{BB962C8B-B14F-4D97-AF65-F5344CB8AC3E}">
        <p14:creationId xmlns:p14="http://schemas.microsoft.com/office/powerpoint/2010/main" val="178053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Klasifikacija igrača</a:t>
            </a:r>
            <a:endParaRPr lang="en-US" dirty="0"/>
          </a:p>
        </p:txBody>
      </p:sp>
      <p:sp>
        <p:nvSpPr>
          <p:cNvPr id="3" name="Content Placeholder 2"/>
          <p:cNvSpPr>
            <a:spLocks noGrp="1"/>
          </p:cNvSpPr>
          <p:nvPr>
            <p:ph idx="1"/>
          </p:nvPr>
        </p:nvSpPr>
        <p:spPr/>
        <p:txBody>
          <a:bodyPr/>
          <a:lstStyle/>
          <a:p>
            <a:r>
              <a:rPr lang="sr-Latn-CS" dirty="0"/>
              <a:t>Klasifikacija igrača podleže komisiji za klasifikaciju igrača i IWBF i moraju odgovarati sledećim brojevima: 1,0; 1,5; 2,0; 2,5; 3,0; 3,5; 4,0; 4,5. Niže vrednosti bodova odnosi se na igrače sa najvećim stepenom invalidnosti, igrači sa većim vrednostima bodova su sa najmanjim stepenom invalidnosti. Ostali bodovi koji odgovaraju promenljivim stepenima invalidnosti utvrđuje komisija.</a:t>
            </a:r>
            <a:endParaRPr lang="en-US" dirty="0"/>
          </a:p>
          <a:p>
            <a:endParaRPr lang="en-US" dirty="0"/>
          </a:p>
        </p:txBody>
      </p:sp>
    </p:spTree>
    <p:extLst>
      <p:ext uri="{BB962C8B-B14F-4D97-AF65-F5344CB8AC3E}">
        <p14:creationId xmlns:p14="http://schemas.microsoft.com/office/powerpoint/2010/main" val="3483224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Broj bodova igrača koji učestvuju</a:t>
            </a:r>
            <a:endParaRPr lang="en-US" dirty="0"/>
          </a:p>
        </p:txBody>
      </p:sp>
      <p:sp>
        <p:nvSpPr>
          <p:cNvPr id="3" name="Content Placeholder 2"/>
          <p:cNvSpPr>
            <a:spLocks noGrp="1"/>
          </p:cNvSpPr>
          <p:nvPr>
            <p:ph idx="1"/>
          </p:nvPr>
        </p:nvSpPr>
        <p:spPr/>
        <p:txBody>
          <a:bodyPr/>
          <a:lstStyle/>
          <a:p>
            <a:r>
              <a:rPr lang="sr-Latn-CS" dirty="0"/>
              <a:t>Za vreme igre u ekipi koja je na terenu, ne mogu istovremeno učestvovati igrači čiji zbir bodova prelazi 14. Ukoliko u bilo koje vreme igre zbir bodova igrača pređe 14 dodeljuje se tehnička greška treneru i on je dužan da istovremeno promeni sastav dovodeći zbir bodova na dozvoljen nivo. Kartoni igrača se nalaze kod sudije za stolom u cilju provere klasifikacije igrača i ukupnog zbira bodova igrača koji su u igri.</a:t>
            </a:r>
            <a:endParaRPr lang="en-US" dirty="0"/>
          </a:p>
          <a:p>
            <a:endParaRPr lang="en-US" dirty="0"/>
          </a:p>
        </p:txBody>
      </p:sp>
    </p:spTree>
    <p:extLst>
      <p:ext uri="{BB962C8B-B14F-4D97-AF65-F5344CB8AC3E}">
        <p14:creationId xmlns:p14="http://schemas.microsoft.com/office/powerpoint/2010/main" val="3825263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Pravila vođenja lopte</a:t>
            </a:r>
            <a:endParaRPr lang="en-US" dirty="0"/>
          </a:p>
        </p:txBody>
      </p:sp>
      <p:sp>
        <p:nvSpPr>
          <p:cNvPr id="3" name="Content Placeholder 2"/>
          <p:cNvSpPr>
            <a:spLocks noGrp="1"/>
          </p:cNvSpPr>
          <p:nvPr>
            <p:ph idx="1"/>
          </p:nvPr>
        </p:nvSpPr>
        <p:spPr/>
        <p:txBody>
          <a:bodyPr/>
          <a:lstStyle/>
          <a:p>
            <a:r>
              <a:rPr lang="sr-Latn-CS" dirty="0"/>
              <a:t>Vođenje lopte počinje onog trenutka kada igrač uspostavi kontrolu nad loptom na terenu, tog trenutka pomera kolica i vodi loptu, ili neizmenično pomera kolica i vodi loptu. Lopta mora da se nalazi na krugu za vreme pomeranje kolica, a jedan ili dva guranja kolica moraju da budu praćenja jednim ili sa više udaraca loptom o pod.</a:t>
            </a:r>
            <a:endParaRPr lang="en-US" dirty="0"/>
          </a:p>
          <a:p>
            <a:endParaRPr lang="en-US" dirty="0"/>
          </a:p>
        </p:txBody>
      </p:sp>
    </p:spTree>
    <p:extLst>
      <p:ext uri="{BB962C8B-B14F-4D97-AF65-F5344CB8AC3E}">
        <p14:creationId xmlns:p14="http://schemas.microsoft.com/office/powerpoint/2010/main" val="4071408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Proces neizmečnog poseda lopte</a:t>
            </a:r>
            <a:endParaRPr lang="en-US" dirty="0"/>
          </a:p>
        </p:txBody>
      </p:sp>
      <p:sp>
        <p:nvSpPr>
          <p:cNvPr id="3" name="Content Placeholder 2"/>
          <p:cNvSpPr>
            <a:spLocks noGrp="1"/>
          </p:cNvSpPr>
          <p:nvPr>
            <p:ph idx="1"/>
          </p:nvPr>
        </p:nvSpPr>
        <p:spPr/>
        <p:txBody>
          <a:bodyPr/>
          <a:lstStyle/>
          <a:p>
            <a:r>
              <a:rPr lang="sr-Latn-CS" dirty="0"/>
              <a:t>Početak svakog dela igre počinje podbacivanjem lopte. Ekipa, koja ne izbori kontrolu nad loptom posle podbacivanja, počinje proces neizmeničnog poseda lopte. Sva naredna ubacivanja događaju se iza granice-linije terena preko puta produžetka najduže linije slobodnog bacanja ili u produžetku centralne linije preko puta zapisničkog stola, u zavisnosti od toga gde je nastao prekršaj.</a:t>
            </a:r>
            <a:endParaRPr lang="en-US" dirty="0"/>
          </a:p>
          <a:p>
            <a:endParaRPr lang="en-US" dirty="0"/>
          </a:p>
        </p:txBody>
      </p:sp>
    </p:spTree>
    <p:extLst>
      <p:ext uri="{BB962C8B-B14F-4D97-AF65-F5344CB8AC3E}">
        <p14:creationId xmlns:p14="http://schemas.microsoft.com/office/powerpoint/2010/main" val="1193261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TotalTime>
  <Words>1282</Words>
  <Application>Microsoft Office PowerPoint</Application>
  <PresentationFormat>On-screen Show (4:3)</PresentationFormat>
  <Paragraphs>52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Franklin Gothic Book</vt:lpstr>
      <vt:lpstr>Franklin Gothic Medium</vt:lpstr>
      <vt:lpstr>Tunga</vt:lpstr>
      <vt:lpstr>Wingdings</vt:lpstr>
      <vt:lpstr>Angles</vt:lpstr>
      <vt:lpstr>Košarka na invalidskim kolicima</vt:lpstr>
      <vt:lpstr>Uvod</vt:lpstr>
      <vt:lpstr>Istorija i pravila</vt:lpstr>
      <vt:lpstr>Pravila Takmičenja</vt:lpstr>
      <vt:lpstr>Kolica</vt:lpstr>
      <vt:lpstr>Klasifikacija igrača</vt:lpstr>
      <vt:lpstr>Broj bodova igrača koji učestvuju</vt:lpstr>
      <vt:lpstr>Pravila vođenja lopte</vt:lpstr>
      <vt:lpstr>Proces neizmečnog poseda lopte</vt:lpstr>
      <vt:lpstr>Tehničke greške igrača</vt:lpstr>
      <vt:lpstr>Zamene</vt:lpstr>
      <vt:lpstr>Proces Bacanja (šut na koš)</vt:lpstr>
      <vt:lpstr>Napuštanja terena bez dozvole</vt:lpstr>
      <vt:lpstr>Situacija kontakta</vt:lpstr>
      <vt:lpstr>Pravilo 3 sekunde</vt:lpstr>
      <vt:lpstr>Princip vertikalnosti</vt:lpstr>
      <vt:lpstr>Hvala na pažnji!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Košarka na invalidskim kolicima</dc:title>
  <dc:creator>Enes</dc:creator>
  <cp:lastModifiedBy>Mujanovic</cp:lastModifiedBy>
  <cp:revision>3</cp:revision>
  <dcterms:created xsi:type="dcterms:W3CDTF">2018-12-20T17:40:54Z</dcterms:created>
  <dcterms:modified xsi:type="dcterms:W3CDTF">2019-12-12T22:19:21Z</dcterms:modified>
</cp:coreProperties>
</file>