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8" r:id="rId3"/>
    <p:sldId id="259" r:id="rId4"/>
    <p:sldId id="264" r:id="rId5"/>
    <p:sldId id="261" r:id="rId6"/>
    <p:sldId id="265" r:id="rId7"/>
    <p:sldId id="262" r:id="rId8"/>
    <p:sldId id="263" r:id="rId9"/>
    <p:sldId id="266" r:id="rId10"/>
    <p:sldId id="267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985"/>
    <a:srgbClr val="FE73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470" autoAdjust="0"/>
  </p:normalViewPr>
  <p:slideViewPr>
    <p:cSldViewPr showGuides="1">
      <p:cViewPr varScale="1">
        <p:scale>
          <a:sx n="95" d="100"/>
          <a:sy n="95" d="100"/>
        </p:scale>
        <p:origin x="1194" y="9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38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5C924D-45A7-4C1D-AF88-AE95F604699D}" type="datetime1">
              <a:rPr lang="pt-BR" smtClean="0"/>
              <a:t>20/10/2024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355ACA8-1F3E-4963-8945-564BD69B4AF1}" type="datetime1">
              <a:rPr lang="pt-BR" noProof="0" smtClean="0"/>
              <a:t>20/10/2024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pt-BR" noProof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264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064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346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034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685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630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106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noProof="0" smtClean="0"/>
              <a:t>10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1297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/>
          <a:p>
            <a:pPr rtl="0"/>
            <a:fld id="{9B1970B0-4AB0-47CC-8B28-054A928DF05C}" type="datetime1">
              <a:rPr lang="pt-BR" noProof="0" smtClean="0"/>
              <a:t>20/10/2024</a:t>
            </a:fld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43CB12-5A5F-48BF-AD5A-91118DE02BD7}" type="datetime1">
              <a:rPr lang="pt-BR" noProof="0" smtClean="0"/>
              <a:t>20/10/2024</a:t>
            </a:fld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361B95-B036-4166-B45D-5ED7EF40ADAB}" type="datetime1">
              <a:rPr lang="pt-BR" noProof="0" smtClean="0"/>
              <a:t>20/10/2024</a:t>
            </a:fld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FB6042-C40A-456E-AAEC-AB83EA831A44}" type="datetime1">
              <a:rPr lang="pt-BR" noProof="0" smtClean="0"/>
              <a:t>20/10/2024</a:t>
            </a:fld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8210B2-5E2A-4F0C-8FC7-92AA8C62822F}" type="datetime1">
              <a:rPr lang="pt-BR" noProof="0" smtClean="0"/>
              <a:t>20/10/2024</a:t>
            </a:fld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83806A-D432-4D36-9A2D-04244CBF32AC}" type="datetime1">
              <a:rPr lang="pt-BR" noProof="0" smtClean="0"/>
              <a:t>20/10/2024</a:t>
            </a:fld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FD5CF7-0BE4-410D-AD22-E95DDA9FED77}" type="datetime1">
              <a:rPr lang="pt-BR" noProof="0" smtClean="0"/>
              <a:t>20/10/2024</a:t>
            </a:fld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D716A8-A353-4879-9E45-35AA5B9DD773}" type="datetime1">
              <a:rPr lang="pt-BR" noProof="0" smtClean="0"/>
              <a:t>20/10/2024</a:t>
            </a:fld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36852D-045B-46CD-9ECA-C8263450F4B9}" type="datetime1">
              <a:rPr lang="pt-BR" noProof="0" smtClean="0"/>
              <a:t>20/10/2024</a:t>
            </a:fld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FC373-CCB1-4C1D-8574-3A4DE024D39A}" type="datetime1">
              <a:rPr lang="pt-BR" noProof="0" smtClean="0"/>
              <a:t>20/10/2024</a:t>
            </a:fld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deseja adiciona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3C63187F-BB4B-4784-84EF-176447C88552}" type="datetime1">
              <a:rPr lang="pt-BR" noProof="0" smtClean="0"/>
              <a:t>20/10/2024</a:t>
            </a:fld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AEAE4A8-A6E5-453E-B946-FB774B73F48C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6037310" cy="2514601"/>
          </a:xfrm>
        </p:spPr>
        <p:txBody>
          <a:bodyPr rtlCol="0">
            <a:normAutofit/>
          </a:bodyPr>
          <a:lstStyle/>
          <a:p>
            <a:pPr algn="ctr" rtl="0"/>
            <a:r>
              <a:rPr lang="pt-BR" dirty="0"/>
              <a:t>Ciência de Dados para a previsão da qualidade em um Processo de Mineração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subTitle" idx="1"/>
          </p:nvPr>
        </p:nvSpPr>
        <p:spPr>
          <a:xfrm>
            <a:off x="807506" y="3429000"/>
            <a:ext cx="6552726" cy="504056"/>
          </a:xfrm>
        </p:spPr>
        <p:txBody>
          <a:bodyPr rtlCol="0"/>
          <a:lstStyle/>
          <a:p>
            <a:pPr algn="ctr" rtl="0"/>
            <a:r>
              <a:rPr lang="pt-BR" dirty="0"/>
              <a:t>Apresentado por: Aldino Normelio Brun Polo</a:t>
            </a: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49C2FAD3-4F1D-5EA1-D729-008530432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0" y="0"/>
            <a:ext cx="3491724" cy="4392488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pt-BR" b="1" dirty="0"/>
              <a:t>Correlação de Pearson para as variáveis numéricas</a:t>
            </a:r>
          </a:p>
          <a:p>
            <a:pPr marL="45720" indent="0" algn="just">
              <a:buNone/>
            </a:pPr>
            <a:endParaRPr lang="pt-BR" b="1" dirty="0"/>
          </a:p>
          <a:p>
            <a:pPr marL="45720" indent="0" algn="just">
              <a:buNone/>
            </a:pPr>
            <a:r>
              <a:rPr lang="pt-BR" dirty="0"/>
              <a:t>Selecionou-se a correlação de Pearson, porque é interessante para quantificar a força e a direção de uma relação linear entre variáveis numéricas.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A10092A-8E86-3734-F586-9879934FA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638" y="6007"/>
            <a:ext cx="8739187" cy="6858000"/>
          </a:xfrm>
          <a:prstGeom prst="rect">
            <a:avLst/>
          </a:prstGeom>
        </p:spPr>
      </p:pic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E613BCB8-9219-564C-6CE1-4A3DF88F579B}"/>
              </a:ext>
            </a:extLst>
          </p:cNvPr>
          <p:cNvSpPr/>
          <p:nvPr/>
        </p:nvSpPr>
        <p:spPr>
          <a:xfrm>
            <a:off x="10342884" y="3645024"/>
            <a:ext cx="792088" cy="1296144"/>
          </a:xfrm>
          <a:prstGeom prst="downArrow">
            <a:avLst/>
          </a:prstGeom>
          <a:solidFill>
            <a:srgbClr val="FE730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Seta: para Baixo 18">
            <a:extLst>
              <a:ext uri="{FF2B5EF4-FFF2-40B4-BE49-F238E27FC236}">
                <a16:creationId xmlns:a16="http://schemas.microsoft.com/office/drawing/2014/main" id="{B5A5A4DA-2F6A-0DB2-B591-CEC260C6F5BC}"/>
              </a:ext>
            </a:extLst>
          </p:cNvPr>
          <p:cNvSpPr/>
          <p:nvPr/>
        </p:nvSpPr>
        <p:spPr>
          <a:xfrm>
            <a:off x="5679600" y="3645024"/>
            <a:ext cx="792088" cy="1296144"/>
          </a:xfrm>
          <a:prstGeom prst="downArrow">
            <a:avLst/>
          </a:prstGeom>
          <a:solidFill>
            <a:srgbClr val="FFB98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Seta: para Baixo 20">
            <a:extLst>
              <a:ext uri="{FF2B5EF4-FFF2-40B4-BE49-F238E27FC236}">
                <a16:creationId xmlns:a16="http://schemas.microsoft.com/office/drawing/2014/main" id="{8C5BEE69-7F3B-D6E2-EF63-04CA3DA7C576}"/>
              </a:ext>
            </a:extLst>
          </p:cNvPr>
          <p:cNvSpPr/>
          <p:nvPr/>
        </p:nvSpPr>
        <p:spPr>
          <a:xfrm>
            <a:off x="6206526" y="3645024"/>
            <a:ext cx="792088" cy="1296144"/>
          </a:xfrm>
          <a:prstGeom prst="downArrow">
            <a:avLst/>
          </a:prstGeom>
          <a:solidFill>
            <a:srgbClr val="FFB98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Seta: para Baixo 21">
            <a:extLst>
              <a:ext uri="{FF2B5EF4-FFF2-40B4-BE49-F238E27FC236}">
                <a16:creationId xmlns:a16="http://schemas.microsoft.com/office/drawing/2014/main" id="{8F2B92D9-8C82-62B6-62FA-991FD5EE96F0}"/>
              </a:ext>
            </a:extLst>
          </p:cNvPr>
          <p:cNvSpPr/>
          <p:nvPr/>
        </p:nvSpPr>
        <p:spPr>
          <a:xfrm>
            <a:off x="6733452" y="3645024"/>
            <a:ext cx="792088" cy="1296144"/>
          </a:xfrm>
          <a:prstGeom prst="downArrow">
            <a:avLst/>
          </a:prstGeom>
          <a:solidFill>
            <a:srgbClr val="FFB98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Seta: para Baixo 22">
            <a:extLst>
              <a:ext uri="{FF2B5EF4-FFF2-40B4-BE49-F238E27FC236}">
                <a16:creationId xmlns:a16="http://schemas.microsoft.com/office/drawing/2014/main" id="{D7AE7F11-AF6F-AAEE-6538-E4888A02ADC1}"/>
              </a:ext>
            </a:extLst>
          </p:cNvPr>
          <p:cNvSpPr/>
          <p:nvPr/>
        </p:nvSpPr>
        <p:spPr>
          <a:xfrm>
            <a:off x="6997211" y="3645024"/>
            <a:ext cx="792088" cy="1296144"/>
          </a:xfrm>
          <a:prstGeom prst="downArrow">
            <a:avLst/>
          </a:prstGeom>
          <a:solidFill>
            <a:srgbClr val="FFB98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Seta: para Baixo 23">
            <a:extLst>
              <a:ext uri="{FF2B5EF4-FFF2-40B4-BE49-F238E27FC236}">
                <a16:creationId xmlns:a16="http://schemas.microsoft.com/office/drawing/2014/main" id="{E30C0876-B40B-DE79-1C04-CF48191548CA}"/>
              </a:ext>
            </a:extLst>
          </p:cNvPr>
          <p:cNvSpPr/>
          <p:nvPr/>
        </p:nvSpPr>
        <p:spPr>
          <a:xfrm>
            <a:off x="7260378" y="3645024"/>
            <a:ext cx="792088" cy="1296144"/>
          </a:xfrm>
          <a:prstGeom prst="downArrow">
            <a:avLst/>
          </a:prstGeom>
          <a:solidFill>
            <a:srgbClr val="FFB98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Seta: para Baixo 24">
            <a:extLst>
              <a:ext uri="{FF2B5EF4-FFF2-40B4-BE49-F238E27FC236}">
                <a16:creationId xmlns:a16="http://schemas.microsoft.com/office/drawing/2014/main" id="{15214C62-2738-6B80-C8E2-5CA3D7BEA7EC}"/>
              </a:ext>
            </a:extLst>
          </p:cNvPr>
          <p:cNvSpPr/>
          <p:nvPr/>
        </p:nvSpPr>
        <p:spPr>
          <a:xfrm>
            <a:off x="9289031" y="3645024"/>
            <a:ext cx="792088" cy="1296144"/>
          </a:xfrm>
          <a:prstGeom prst="downArrow">
            <a:avLst/>
          </a:prstGeom>
          <a:solidFill>
            <a:srgbClr val="FFB98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Seta: para Baixo 25">
            <a:extLst>
              <a:ext uri="{FF2B5EF4-FFF2-40B4-BE49-F238E27FC236}">
                <a16:creationId xmlns:a16="http://schemas.microsoft.com/office/drawing/2014/main" id="{25FBFD0B-6B40-ABAD-811C-A183776B3562}"/>
              </a:ext>
            </a:extLst>
          </p:cNvPr>
          <p:cNvSpPr/>
          <p:nvPr/>
        </p:nvSpPr>
        <p:spPr>
          <a:xfrm>
            <a:off x="9566540" y="3645024"/>
            <a:ext cx="792088" cy="1296144"/>
          </a:xfrm>
          <a:prstGeom prst="downArrow">
            <a:avLst/>
          </a:prstGeom>
          <a:solidFill>
            <a:srgbClr val="FFB98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Seta: para Baixo 26">
            <a:extLst>
              <a:ext uri="{FF2B5EF4-FFF2-40B4-BE49-F238E27FC236}">
                <a16:creationId xmlns:a16="http://schemas.microsoft.com/office/drawing/2014/main" id="{5E513F1B-7DF5-6726-8587-40320D9BC827}"/>
              </a:ext>
            </a:extLst>
          </p:cNvPr>
          <p:cNvSpPr/>
          <p:nvPr/>
        </p:nvSpPr>
        <p:spPr>
          <a:xfrm>
            <a:off x="9828305" y="3642434"/>
            <a:ext cx="792088" cy="1296144"/>
          </a:xfrm>
          <a:prstGeom prst="downArrow">
            <a:avLst/>
          </a:prstGeom>
          <a:solidFill>
            <a:srgbClr val="FFB98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Seta: para Baixo 27">
            <a:extLst>
              <a:ext uri="{FF2B5EF4-FFF2-40B4-BE49-F238E27FC236}">
                <a16:creationId xmlns:a16="http://schemas.microsoft.com/office/drawing/2014/main" id="{80BAF0AA-DF42-80FA-ED41-B196ACC4F1EE}"/>
              </a:ext>
            </a:extLst>
          </p:cNvPr>
          <p:cNvSpPr/>
          <p:nvPr/>
        </p:nvSpPr>
        <p:spPr>
          <a:xfrm>
            <a:off x="10062197" y="3651031"/>
            <a:ext cx="792088" cy="1296144"/>
          </a:xfrm>
          <a:prstGeom prst="downArrow">
            <a:avLst/>
          </a:prstGeom>
          <a:solidFill>
            <a:srgbClr val="FFB98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120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E4236-386D-705A-2798-DB107853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1" y="0"/>
            <a:ext cx="8686801" cy="620688"/>
          </a:xfrm>
        </p:spPr>
        <p:txBody>
          <a:bodyPr/>
          <a:lstStyle/>
          <a:p>
            <a:r>
              <a:rPr lang="pt-BR" dirty="0" err="1"/>
              <a:t>Boxplot</a:t>
            </a:r>
            <a:r>
              <a:rPr lang="pt-BR" dirty="0"/>
              <a:t> para a variável objetivo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46FE342-E51F-37E2-8188-ED2314145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616397"/>
            <a:ext cx="3559810" cy="6229667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23F80D9-DDAF-1CB6-50D3-6D121EEA5466}"/>
              </a:ext>
            </a:extLst>
          </p:cNvPr>
          <p:cNvSpPr txBox="1"/>
          <p:nvPr/>
        </p:nvSpPr>
        <p:spPr>
          <a:xfrm>
            <a:off x="6310437" y="2551837"/>
            <a:ext cx="3888432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just"/>
            <a:r>
              <a:rPr lang="pt-BR" dirty="0"/>
              <a:t>Apesar de notarmos outliers , não foram feitas remoção dos mesmos, pois serão considerados que podem ocorrem e não como erros de coleta, então podem influenciar no processo.</a:t>
            </a:r>
          </a:p>
        </p:txBody>
      </p:sp>
    </p:spTree>
    <p:extLst>
      <p:ext uri="{BB962C8B-B14F-4D97-AF65-F5344CB8AC3E}">
        <p14:creationId xmlns:p14="http://schemas.microsoft.com/office/powerpoint/2010/main" val="252696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FCE0F-9C4F-B723-48C3-80396AC4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série temporal da variável 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24A3CC-9642-B3B4-0170-4B9FD20AE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pt-BR" sz="2800" dirty="0"/>
              <a:t>Considerações:</a:t>
            </a:r>
          </a:p>
          <a:p>
            <a:pPr algn="just"/>
            <a:r>
              <a:rPr lang="pt-BR" sz="2800" dirty="0"/>
              <a:t>Alguns períodos estavam faltando na série temporal e para correção foi utilizado o método de interpolação linear.</a:t>
            </a:r>
          </a:p>
          <a:p>
            <a:pPr algn="just"/>
            <a:r>
              <a:rPr lang="pt-BR" sz="2800" dirty="0"/>
              <a:t>A série temporal foi ajustada para uma periodicidade de dados horária.</a:t>
            </a:r>
          </a:p>
        </p:txBody>
      </p:sp>
    </p:spTree>
    <p:extLst>
      <p:ext uri="{BB962C8B-B14F-4D97-AF65-F5344CB8AC3E}">
        <p14:creationId xmlns:p14="http://schemas.microsoft.com/office/powerpoint/2010/main" val="213496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0C08D-55E0-19AB-DFA6-65EEFC35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tendência da variável 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2FC762-B1E0-51A6-7A77-B151A6DA0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Para a análise de tendência utilizou-se Teste de Mann-Kendall, onde confirmou-se a hipótese nula, ou seja, p = 0 sendo menor que </a:t>
            </a:r>
            <a:r>
              <a:rPr lang="el-GR" sz="2800" dirty="0"/>
              <a:t>α</a:t>
            </a:r>
            <a:r>
              <a:rPr lang="pt-BR" sz="2800" dirty="0"/>
              <a:t> = 0,05. Assim, pode-se inferir que não há tendência na série temporal da variável % </a:t>
            </a:r>
            <a:r>
              <a:rPr lang="pt-BR" sz="2800" dirty="0" err="1"/>
              <a:t>Silica</a:t>
            </a:r>
            <a:r>
              <a:rPr lang="pt-BR" sz="2800" dirty="0"/>
              <a:t> </a:t>
            </a:r>
            <a:r>
              <a:rPr lang="pt-BR" sz="2800" dirty="0" err="1"/>
              <a:t>Concentrate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481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C3B85-E76E-C296-CC9D-7E8CA3596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116632"/>
            <a:ext cx="8686801" cy="1066800"/>
          </a:xfrm>
        </p:spPr>
        <p:txBody>
          <a:bodyPr/>
          <a:lstStyle/>
          <a:p>
            <a:r>
              <a:rPr lang="pt-BR" dirty="0"/>
              <a:t>Análise de sazonalidade da variável objetivo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3CA5835-DEBD-9BC1-7947-84D902A5D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613" y="1268760"/>
            <a:ext cx="5588000" cy="41910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F3B9B62-FBFA-7640-1EAA-E21B5C11A973}"/>
              </a:ext>
            </a:extLst>
          </p:cNvPr>
          <p:cNvSpPr txBox="1"/>
          <p:nvPr/>
        </p:nvSpPr>
        <p:spPr>
          <a:xfrm>
            <a:off x="1065212" y="5831976"/>
            <a:ext cx="868680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just"/>
            <a:r>
              <a:rPr lang="pt-BR" dirty="0"/>
              <a:t>Pela análise gráfica, não é possível notar uma sazonalidade clara.</a:t>
            </a:r>
          </a:p>
        </p:txBody>
      </p:sp>
    </p:spTree>
    <p:extLst>
      <p:ext uri="{BB962C8B-B14F-4D97-AF65-F5344CB8AC3E}">
        <p14:creationId xmlns:p14="http://schemas.microsoft.com/office/powerpoint/2010/main" val="113409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53452-F8CD-366F-4016-C4961567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807368"/>
          </a:xfrm>
        </p:spPr>
        <p:txBody>
          <a:bodyPr/>
          <a:lstStyle/>
          <a:p>
            <a:r>
              <a:rPr lang="pt-BR" dirty="0" err="1"/>
              <a:t>Estacionariedade</a:t>
            </a:r>
            <a:r>
              <a:rPr lang="pt-BR" dirty="0"/>
              <a:t> da variável objetivo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3C4A67EE-5CC2-BC0E-4AE3-E997A2FA3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8" y="1484784"/>
            <a:ext cx="8381999" cy="4191000"/>
          </a:xfr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3AB6E05-B5C7-EB42-97BD-53F1F38DCC4D}"/>
              </a:ext>
            </a:extLst>
          </p:cNvPr>
          <p:cNvSpPr txBox="1"/>
          <p:nvPr/>
        </p:nvSpPr>
        <p:spPr>
          <a:xfrm>
            <a:off x="1197868" y="5734127"/>
            <a:ext cx="8381999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just"/>
            <a:r>
              <a:rPr lang="pt-BR" dirty="0"/>
              <a:t>Pela análise do gráfico, infere-se que a variável </a:t>
            </a:r>
            <a:r>
              <a:rPr lang="pt-BR" b="1" dirty="0"/>
              <a:t>% </a:t>
            </a:r>
            <a:r>
              <a:rPr lang="pt-BR" b="1" dirty="0" err="1"/>
              <a:t>Silica</a:t>
            </a:r>
            <a:r>
              <a:rPr lang="pt-BR" b="1" dirty="0"/>
              <a:t> </a:t>
            </a:r>
            <a:r>
              <a:rPr lang="pt-BR" b="1" dirty="0" err="1"/>
              <a:t>Concentrate</a:t>
            </a:r>
            <a:r>
              <a:rPr lang="pt-BR" dirty="0"/>
              <a:t> apresenta </a:t>
            </a:r>
            <a:r>
              <a:rPr lang="pt-BR" dirty="0" err="1"/>
              <a:t>estacionariedade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492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55784-B611-D59E-121C-3CF63B2E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para os modelos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E0852D-AC68-BA76-E91B-01A435814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pt-BR" sz="2400" b="1" dirty="0"/>
              <a:t>Modelos utilizados</a:t>
            </a:r>
          </a:p>
          <a:p>
            <a:r>
              <a:rPr lang="pt-BR" sz="2400" dirty="0"/>
              <a:t>Séries Temporais:</a:t>
            </a:r>
          </a:p>
          <a:p>
            <a:pPr lvl="1"/>
            <a:r>
              <a:rPr lang="pt-BR" sz="2400" dirty="0"/>
              <a:t>NeuralProphet</a:t>
            </a:r>
          </a:p>
          <a:p>
            <a:pPr lvl="1"/>
            <a:r>
              <a:rPr lang="pt-BR" sz="2400" dirty="0"/>
              <a:t>Prophet</a:t>
            </a:r>
          </a:p>
          <a:p>
            <a:r>
              <a:rPr lang="pt-BR" sz="2400" dirty="0"/>
              <a:t>Modelos de Regressão:</a:t>
            </a:r>
          </a:p>
          <a:p>
            <a:pPr lvl="1"/>
            <a:r>
              <a:rPr lang="pt-BR" sz="2400" dirty="0" err="1"/>
              <a:t>XGBoost</a:t>
            </a:r>
            <a:r>
              <a:rPr lang="pt-BR" sz="2400" dirty="0"/>
              <a:t> (XGBRegressor)</a:t>
            </a:r>
          </a:p>
          <a:p>
            <a:pPr lvl="1"/>
            <a:r>
              <a:rPr lang="pt-BR" sz="2400" dirty="0"/>
              <a:t>Redes Neurais LSTM</a:t>
            </a:r>
          </a:p>
        </p:txBody>
      </p:sp>
    </p:spTree>
    <p:extLst>
      <p:ext uri="{BB962C8B-B14F-4D97-AF65-F5344CB8AC3E}">
        <p14:creationId xmlns:p14="http://schemas.microsoft.com/office/powerpoint/2010/main" val="89572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A476D-2960-C96D-A6E9-B2F1F08E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sobre a construção dos modelos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7B7C1E-AD78-1A5C-1823-890027317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Construiu-se 4 modelos para os métodos de regressão e 5 modelos para os métodos de série temporal da seguinte forma:</a:t>
            </a:r>
          </a:p>
          <a:p>
            <a:pPr marL="708660" lvl="1" indent="-342900" algn="just">
              <a:buFont typeface="+mj-lt"/>
              <a:buAutoNum type="arabicPeriod"/>
            </a:pPr>
            <a:r>
              <a:rPr lang="pt-BR" dirty="0"/>
              <a:t>Utilizando todas as variáveis de entrada para prever a variável objetivo (% </a:t>
            </a:r>
            <a:r>
              <a:rPr lang="pt-BR" dirty="0" err="1"/>
              <a:t>Silica</a:t>
            </a:r>
            <a:r>
              <a:rPr lang="pt-BR" dirty="0"/>
              <a:t> </a:t>
            </a:r>
            <a:r>
              <a:rPr lang="pt-BR" dirty="0" err="1"/>
              <a:t>Concentrate</a:t>
            </a:r>
            <a:r>
              <a:rPr lang="pt-BR" dirty="0"/>
              <a:t>);</a:t>
            </a:r>
          </a:p>
          <a:p>
            <a:pPr marL="708660" lvl="1" indent="-342900" algn="just">
              <a:buFont typeface="+mj-lt"/>
              <a:buAutoNum type="arabicPeriod"/>
            </a:pPr>
            <a:r>
              <a:rPr lang="pt-BR" dirty="0"/>
              <a:t>Utilizando todas as variáveis de entrada, com exceção da variável % Iron </a:t>
            </a:r>
            <a:r>
              <a:rPr lang="pt-BR" dirty="0" err="1"/>
              <a:t>Concentrate</a:t>
            </a:r>
            <a:r>
              <a:rPr lang="pt-BR" dirty="0"/>
              <a:t>, para prever a variável objetivo (% </a:t>
            </a:r>
            <a:r>
              <a:rPr lang="pt-BR" dirty="0" err="1"/>
              <a:t>Silica</a:t>
            </a:r>
            <a:r>
              <a:rPr lang="pt-BR" dirty="0"/>
              <a:t> </a:t>
            </a:r>
            <a:r>
              <a:rPr lang="pt-BR" dirty="0" err="1"/>
              <a:t>Concentrate</a:t>
            </a:r>
            <a:r>
              <a:rPr lang="pt-BR" dirty="0"/>
              <a:t>);</a:t>
            </a:r>
          </a:p>
          <a:p>
            <a:pPr marL="708660" lvl="1" indent="-342900" algn="just">
              <a:buFont typeface="+mj-lt"/>
              <a:buAutoNum type="arabicPeriod"/>
            </a:pPr>
            <a:r>
              <a:rPr lang="pt-BR" dirty="0"/>
              <a:t>Selecionando as variáveis de entrada correlação de Pearson, com exceção da variável % Iron </a:t>
            </a:r>
            <a:r>
              <a:rPr lang="pt-BR" dirty="0" err="1"/>
              <a:t>Concentrate</a:t>
            </a:r>
            <a:r>
              <a:rPr lang="pt-BR" dirty="0"/>
              <a:t>, para prever a variável objetivo (% </a:t>
            </a:r>
            <a:r>
              <a:rPr lang="pt-BR" dirty="0" err="1"/>
              <a:t>Silica</a:t>
            </a:r>
            <a:r>
              <a:rPr lang="pt-BR" dirty="0"/>
              <a:t> </a:t>
            </a:r>
            <a:r>
              <a:rPr lang="pt-BR" dirty="0" err="1"/>
              <a:t>Concentrate</a:t>
            </a:r>
            <a:r>
              <a:rPr lang="pt-BR" dirty="0"/>
              <a:t>);</a:t>
            </a:r>
          </a:p>
          <a:p>
            <a:pPr marL="708660" lvl="1" indent="-342900" algn="just">
              <a:buFont typeface="+mj-lt"/>
              <a:buAutoNum type="arabicPeriod"/>
            </a:pPr>
            <a:r>
              <a:rPr lang="pt-BR" dirty="0"/>
              <a:t>Selecionando as variáveis de entrada correlação de Pearson para prever a variável objetivo (% </a:t>
            </a:r>
            <a:r>
              <a:rPr lang="pt-BR" dirty="0" err="1"/>
              <a:t>Silica</a:t>
            </a:r>
            <a:r>
              <a:rPr lang="pt-BR" dirty="0"/>
              <a:t> </a:t>
            </a:r>
            <a:r>
              <a:rPr lang="pt-BR" dirty="0" err="1"/>
              <a:t>Concentrate</a:t>
            </a:r>
            <a:r>
              <a:rPr lang="pt-BR" dirty="0"/>
              <a:t>);</a:t>
            </a:r>
          </a:p>
          <a:p>
            <a:pPr marL="708660" lvl="1" indent="-342900" algn="just">
              <a:buFont typeface="+mj-lt"/>
              <a:buAutoNum type="arabicPeriod"/>
            </a:pPr>
            <a:r>
              <a:rPr lang="pt-BR" dirty="0"/>
              <a:t>Fazendo um modelo </a:t>
            </a:r>
            <a:r>
              <a:rPr lang="pt-BR" dirty="0" err="1"/>
              <a:t>univariado</a:t>
            </a:r>
            <a:r>
              <a:rPr lang="pt-BR" dirty="0"/>
              <a:t>, ou seja, utilizando somente a variável objetivo % </a:t>
            </a:r>
            <a:r>
              <a:rPr lang="pt-BR" dirty="0" err="1"/>
              <a:t>Silica</a:t>
            </a:r>
            <a:r>
              <a:rPr lang="pt-BR" dirty="0"/>
              <a:t> </a:t>
            </a:r>
            <a:r>
              <a:rPr lang="pt-BR" dirty="0" err="1"/>
              <a:t>Concentrate</a:t>
            </a:r>
            <a:r>
              <a:rPr lang="pt-BR" dirty="0"/>
              <a:t> (apenas para os modelos de série temporal).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75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89AFD-393C-80AD-B951-FDED4694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sobre a construção dos modelos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C6A143-20D7-2FB1-188E-586619139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300"/>
              </a:spcAft>
            </a:pPr>
            <a:r>
              <a:rPr lang="pt-BR" dirty="0"/>
              <a:t>Todos os hiperparâmetros dos modelos foram ajustados utilizando a biblioteca </a:t>
            </a:r>
            <a:r>
              <a:rPr lang="pt-BR" dirty="0" err="1"/>
              <a:t>Optuna</a:t>
            </a:r>
            <a:r>
              <a:rPr lang="pt-BR" dirty="0"/>
              <a:t> que utiliza a otimização bayesiana para realizar o ajuste.</a:t>
            </a:r>
          </a:p>
          <a:p>
            <a:pPr marL="45720" indent="0" algn="just">
              <a:spcBef>
                <a:spcPts val="0"/>
              </a:spcBef>
              <a:spcAft>
                <a:spcPts val="300"/>
              </a:spcAft>
              <a:buNone/>
            </a:pPr>
            <a:endParaRPr lang="pt-BR" dirty="0"/>
          </a:p>
          <a:p>
            <a:pPr algn="just">
              <a:spcBef>
                <a:spcPts val="0"/>
              </a:spcBef>
              <a:spcAft>
                <a:spcPts val="300"/>
              </a:spcAft>
            </a:pPr>
            <a:r>
              <a:rPr lang="pt-BR" dirty="0"/>
              <a:t>Os modelos de séries temporais foram feitos para um horizonte de previsão de 24 horas utilizando o conjunto de dados ajustado com periodicidade horária.</a:t>
            </a:r>
          </a:p>
          <a:p>
            <a:pPr marL="45720" indent="0" algn="just">
              <a:spcBef>
                <a:spcPts val="0"/>
              </a:spcBef>
              <a:spcAft>
                <a:spcPts val="300"/>
              </a:spcAft>
              <a:buNone/>
            </a:pPr>
            <a:endParaRPr lang="pt-BR" dirty="0"/>
          </a:p>
          <a:p>
            <a:pPr algn="just">
              <a:spcBef>
                <a:spcPts val="0"/>
              </a:spcBef>
              <a:spcAft>
                <a:spcPts val="300"/>
              </a:spcAft>
            </a:pPr>
            <a:r>
              <a:rPr lang="pt-BR" dirty="0"/>
              <a:t>Os modelos de regressão foram feitos dividindo os dados de treino (80%) e teste (20%) de forma aleatória.</a:t>
            </a:r>
          </a:p>
          <a:p>
            <a:pPr algn="just">
              <a:spcBef>
                <a:spcPts val="0"/>
              </a:spcBef>
              <a:spcAft>
                <a:spcPts val="3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27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6D1E1-B9C7-D3F7-2585-15407AF7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sobre a construção dos modelos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E3F156-033E-6857-1398-114688706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 algn="just">
              <a:buNone/>
            </a:pPr>
            <a:r>
              <a:rPr lang="pt-BR" dirty="0"/>
              <a:t>As métricas utilizadas para os resultados dos modelos foram:</a:t>
            </a:r>
          </a:p>
          <a:p>
            <a:pPr algn="just"/>
            <a:r>
              <a:rPr lang="pt-BR" dirty="0"/>
              <a:t>Modelos de série temporal:</a:t>
            </a:r>
          </a:p>
          <a:p>
            <a:pPr lvl="1" algn="just"/>
            <a:r>
              <a:rPr lang="pt-BR" dirty="0"/>
              <a:t>RMSE: sensível a erros maiores, devido ao processo de quadratura que a produziu.</a:t>
            </a:r>
          </a:p>
          <a:p>
            <a:pPr lvl="1" algn="just"/>
            <a:r>
              <a:rPr lang="pt-BR" dirty="0"/>
              <a:t>MAE: mede a média da diferença entre o valor real com o predito.</a:t>
            </a:r>
          </a:p>
          <a:p>
            <a:pPr lvl="1" algn="just"/>
            <a:r>
              <a:rPr lang="pt-BR" dirty="0"/>
              <a:t>MAPE: aponta qual a porcentagem do erro sobre os valores reais.</a:t>
            </a:r>
          </a:p>
          <a:p>
            <a:pPr algn="just"/>
            <a:r>
              <a:rPr lang="pt-BR" dirty="0"/>
              <a:t>Modelos de regressão:</a:t>
            </a:r>
          </a:p>
          <a:p>
            <a:pPr lvl="1" algn="just"/>
            <a:r>
              <a:rPr lang="pt-BR" dirty="0"/>
              <a:t>R²: representa o percentual da variância dos dados que é explicado pelo modelo. Quanto maior é o valor de R², mais explicativo é o modelo.</a:t>
            </a:r>
          </a:p>
          <a:p>
            <a:pPr lvl="1" algn="just"/>
            <a:r>
              <a:rPr lang="pt-BR" dirty="0"/>
              <a:t>MSE: calcula a média de diferença entre o valor predito com o real.</a:t>
            </a:r>
          </a:p>
          <a:p>
            <a:pPr lvl="1" algn="just"/>
            <a:r>
              <a:rPr lang="pt-BR" dirty="0"/>
              <a:t>RMSE: sensível a erros maiores, devido ao processo de quadratura que a produziu.</a:t>
            </a:r>
          </a:p>
        </p:txBody>
      </p:sp>
    </p:spTree>
    <p:extLst>
      <p:ext uri="{BB962C8B-B14F-4D97-AF65-F5344CB8AC3E}">
        <p14:creationId xmlns:p14="http://schemas.microsoft.com/office/powerpoint/2010/main" val="310365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Contexto do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 rtl="0"/>
            <a:r>
              <a:rPr lang="pt-BR" sz="2400" b="1" dirty="0"/>
              <a:t>Desafio</a:t>
            </a:r>
            <a:r>
              <a:rPr lang="pt-BR" sz="2400" dirty="0"/>
              <a:t>: A variabilidade da qualidade do concentrado de minério em um processo de flotação na indústria de mineração.</a:t>
            </a:r>
          </a:p>
          <a:p>
            <a:pPr algn="just" rtl="0"/>
            <a:r>
              <a:rPr lang="pt-BR" sz="2400" b="1" dirty="0"/>
              <a:t>Oportunidade</a:t>
            </a:r>
            <a:r>
              <a:rPr lang="pt-BR" sz="2400" dirty="0"/>
              <a:t>: Utilizar os dados do processo disponíveis para desenvolver modelos preditivos que a ajudem a identificar a qualidade do minério.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0031D-D825-21C0-A1BD-609A284D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sobre os resultados iniciais apresentados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D70DF9-5297-182F-5B7D-4BC513682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pt-BR" sz="3200" dirty="0"/>
              <a:t>Os resultados que serão apresentados serão apenas dos modelos de série temporal e de regressão que obtiveram os melhores desempenhos de acordo com as métricas utilizadas.</a:t>
            </a:r>
          </a:p>
        </p:txBody>
      </p:sp>
    </p:spTree>
    <p:extLst>
      <p:ext uri="{BB962C8B-B14F-4D97-AF65-F5344CB8AC3E}">
        <p14:creationId xmlns:p14="http://schemas.microsoft.com/office/powerpoint/2010/main" val="2292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3406E-6ECD-9A13-6924-3EE285FA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0"/>
            <a:ext cx="8686801" cy="1066800"/>
          </a:xfrm>
        </p:spPr>
        <p:txBody>
          <a:bodyPr/>
          <a:lstStyle/>
          <a:p>
            <a:r>
              <a:rPr lang="pt-BR" dirty="0"/>
              <a:t>Resultados iniciais – Modelo de Série Temporal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B17C126-06D1-E5B7-1BC2-48BBC44DF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1" y="1124744"/>
            <a:ext cx="5101209" cy="2176264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just">
              <a:spcBef>
                <a:spcPts val="500"/>
              </a:spcBef>
            </a:pPr>
            <a:r>
              <a:rPr lang="pt-BR" b="1" dirty="0"/>
              <a:t>Modelo</a:t>
            </a:r>
            <a:r>
              <a:rPr lang="pt-BR" dirty="0"/>
              <a:t>: Prophet</a:t>
            </a:r>
          </a:p>
          <a:p>
            <a:pPr algn="just">
              <a:spcBef>
                <a:spcPts val="500"/>
              </a:spcBef>
            </a:pPr>
            <a:r>
              <a:rPr lang="pt-BR" b="1" dirty="0"/>
              <a:t>Variáveis</a:t>
            </a:r>
            <a:r>
              <a:rPr lang="pt-BR" dirty="0"/>
              <a:t>: selecionadas pela correlação de Pearson</a:t>
            </a:r>
          </a:p>
          <a:p>
            <a:pPr algn="just">
              <a:spcBef>
                <a:spcPts val="500"/>
              </a:spcBef>
            </a:pPr>
            <a:r>
              <a:rPr lang="pt-BR" b="1" dirty="0"/>
              <a:t>Hiperparâmetros</a:t>
            </a:r>
            <a:r>
              <a:rPr lang="pt-BR" dirty="0"/>
              <a:t>:</a:t>
            </a:r>
          </a:p>
          <a:p>
            <a:pPr lvl="1" algn="just">
              <a:spcBef>
                <a:spcPts val="500"/>
              </a:spcBef>
            </a:pPr>
            <a:r>
              <a:rPr lang="en-US" dirty="0"/>
              <a:t>growth: 'logistic’</a:t>
            </a:r>
          </a:p>
          <a:p>
            <a:pPr lvl="1" algn="just">
              <a:spcBef>
                <a:spcPts val="500"/>
              </a:spcBef>
            </a:pPr>
            <a:r>
              <a:rPr lang="en-US" dirty="0" err="1"/>
              <a:t>changepoint_prior_scale</a:t>
            </a:r>
            <a:r>
              <a:rPr lang="en-US" dirty="0"/>
              <a:t>: 0,8358</a:t>
            </a:r>
            <a:endParaRPr lang="pt-BR" dirty="0"/>
          </a:p>
        </p:txBody>
      </p:sp>
      <p:sp>
        <p:nvSpPr>
          <p:cNvPr id="9" name="Espaço Reservado para Conteúdo 7">
            <a:extLst>
              <a:ext uri="{FF2B5EF4-FFF2-40B4-BE49-F238E27FC236}">
                <a16:creationId xmlns:a16="http://schemas.microsoft.com/office/drawing/2014/main" id="{99FEF7A6-BFA4-69B8-AC4F-51116B6321B1}"/>
              </a:ext>
            </a:extLst>
          </p:cNvPr>
          <p:cNvSpPr txBox="1">
            <a:spLocks/>
          </p:cNvSpPr>
          <p:nvPr/>
        </p:nvSpPr>
        <p:spPr>
          <a:xfrm>
            <a:off x="6166420" y="1124744"/>
            <a:ext cx="5101209" cy="21762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500"/>
              </a:spcBef>
            </a:pPr>
            <a:r>
              <a:rPr lang="pt-BR" b="1" dirty="0"/>
              <a:t>Métricas do modelo:</a:t>
            </a:r>
          </a:p>
          <a:p>
            <a:pPr lvl="1" algn="just">
              <a:spcBef>
                <a:spcPts val="500"/>
              </a:spcBef>
            </a:pPr>
            <a:r>
              <a:rPr lang="pt-BR" dirty="0"/>
              <a:t>RMSE: 0,5676</a:t>
            </a:r>
          </a:p>
          <a:p>
            <a:pPr lvl="1" algn="just">
              <a:spcBef>
                <a:spcPts val="500"/>
              </a:spcBef>
            </a:pPr>
            <a:r>
              <a:rPr lang="pt-BR" dirty="0"/>
              <a:t>MAE: 0,4284</a:t>
            </a:r>
          </a:p>
          <a:p>
            <a:pPr lvl="1" algn="just">
              <a:spcBef>
                <a:spcPts val="500"/>
              </a:spcBef>
            </a:pPr>
            <a:r>
              <a:rPr lang="pt-BR" dirty="0"/>
              <a:t>MAPE: 19,96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A7A5C0E-5CA6-A9AD-605B-BC824BFC1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658" y="3374758"/>
            <a:ext cx="5215508" cy="347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9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262B2-3FE8-29B5-94E3-5FA7F08A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iniciais – Modelo de Série Temporal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E327EE-0252-913F-BB87-593429BE6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Considerações sobre o modelo Prophet:</a:t>
            </a:r>
          </a:p>
          <a:p>
            <a:pPr lvl="1" algn="just"/>
            <a:r>
              <a:rPr lang="pt-BR" sz="2000" dirty="0"/>
              <a:t>O modelo apresentou valores de métricas que podem ser melhorados.</a:t>
            </a:r>
          </a:p>
          <a:p>
            <a:pPr lvl="1" algn="just"/>
            <a:r>
              <a:rPr lang="pt-BR" sz="2000" dirty="0"/>
              <a:t>Utilizar outras técnicas de seleção de variáveis tais como análise de variância (ANOVA), SHAP, seleção sequencial de atributos (SFS), entre outras.</a:t>
            </a:r>
          </a:p>
          <a:p>
            <a:pPr lvl="1" algn="just"/>
            <a:r>
              <a:rPr lang="pt-BR" sz="2000" dirty="0"/>
              <a:t>Utilizar outros hiperparâmetros do modelo.</a:t>
            </a:r>
          </a:p>
          <a:p>
            <a:pPr lvl="1" algn="just"/>
            <a:r>
              <a:rPr lang="pt-BR" sz="2000" dirty="0"/>
              <a:t>Utilizar outros métodos de interpolação para os períodos faltantes.</a:t>
            </a:r>
          </a:p>
          <a:p>
            <a:pPr lvl="1" algn="just"/>
            <a:r>
              <a:rPr lang="pt-BR" sz="2000" dirty="0"/>
              <a:t>Realizar o tratamento dos outliers.</a:t>
            </a:r>
          </a:p>
          <a:p>
            <a:pPr lvl="1" algn="just"/>
            <a:r>
              <a:rPr lang="pt-BR" sz="2000" dirty="0"/>
              <a:t>Aumentar ou diminuir o horizonte de previsão.</a:t>
            </a:r>
          </a:p>
          <a:p>
            <a:pPr lvl="1" algn="just"/>
            <a:r>
              <a:rPr lang="pt-BR" sz="2000" dirty="0"/>
              <a:t>Se possível, coletar outras variáveis do processo de flotação.</a:t>
            </a:r>
          </a:p>
        </p:txBody>
      </p:sp>
    </p:spTree>
    <p:extLst>
      <p:ext uri="{BB962C8B-B14F-4D97-AF65-F5344CB8AC3E}">
        <p14:creationId xmlns:p14="http://schemas.microsoft.com/office/powerpoint/2010/main" val="109097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24650-A589-D0B8-01EB-29F1CB904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1" y="16117"/>
            <a:ext cx="8686801" cy="1066800"/>
          </a:xfrm>
        </p:spPr>
        <p:txBody>
          <a:bodyPr/>
          <a:lstStyle/>
          <a:p>
            <a:r>
              <a:rPr lang="pt-BR" dirty="0"/>
              <a:t>Resultados iniciais – Modelo de Regressão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4049FB-FDAF-5DF6-741F-786EA348B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305" y="1067126"/>
            <a:ext cx="5034107" cy="2361874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 lnSpcReduction="10000"/>
          </a:bodyPr>
          <a:lstStyle/>
          <a:p>
            <a:pPr>
              <a:spcBef>
                <a:spcPts val="100"/>
              </a:spcBef>
            </a:pPr>
            <a:r>
              <a:rPr lang="pt-BR" b="1" dirty="0"/>
              <a:t>Modelo</a:t>
            </a:r>
            <a:r>
              <a:rPr lang="pt-BR" dirty="0"/>
              <a:t>: XGBRegressor</a:t>
            </a:r>
          </a:p>
          <a:p>
            <a:pPr>
              <a:spcBef>
                <a:spcPts val="100"/>
              </a:spcBef>
            </a:pPr>
            <a:r>
              <a:rPr lang="pt-BR" b="1" dirty="0"/>
              <a:t>Variáveis</a:t>
            </a:r>
            <a:r>
              <a:rPr lang="pt-BR" dirty="0"/>
              <a:t>: todas as variáveis</a:t>
            </a:r>
          </a:p>
          <a:p>
            <a:pPr>
              <a:spcBef>
                <a:spcPts val="100"/>
              </a:spcBef>
            </a:pPr>
            <a:r>
              <a:rPr lang="pt-BR" b="1" dirty="0"/>
              <a:t>Hiperparâmetros</a:t>
            </a:r>
            <a:r>
              <a:rPr lang="pt-BR" dirty="0"/>
              <a:t>:</a:t>
            </a:r>
          </a:p>
          <a:p>
            <a:pPr lvl="1">
              <a:spcBef>
                <a:spcPts val="100"/>
              </a:spcBef>
            </a:pPr>
            <a:r>
              <a:rPr lang="pt-BR" sz="2000" dirty="0" err="1"/>
              <a:t>learning_rate</a:t>
            </a:r>
            <a:r>
              <a:rPr lang="pt-BR" sz="2000" dirty="0"/>
              <a:t>: 0,6852</a:t>
            </a:r>
          </a:p>
          <a:p>
            <a:pPr lvl="1">
              <a:spcBef>
                <a:spcPts val="100"/>
              </a:spcBef>
            </a:pPr>
            <a:r>
              <a:rPr lang="pt-BR" sz="2000" dirty="0" err="1"/>
              <a:t>min_split_loss</a:t>
            </a:r>
            <a:r>
              <a:rPr lang="pt-BR" sz="2000" dirty="0"/>
              <a:t>: 0,0059</a:t>
            </a:r>
          </a:p>
          <a:p>
            <a:pPr lvl="1">
              <a:spcBef>
                <a:spcPts val="100"/>
              </a:spcBef>
            </a:pPr>
            <a:r>
              <a:rPr lang="pt-BR" sz="2000" dirty="0" err="1"/>
              <a:t>max_depth</a:t>
            </a:r>
            <a:r>
              <a:rPr lang="pt-BR" sz="2000" dirty="0"/>
              <a:t>: 6</a:t>
            </a:r>
          </a:p>
          <a:p>
            <a:pPr lvl="1">
              <a:spcBef>
                <a:spcPts val="100"/>
              </a:spcBef>
            </a:pPr>
            <a:r>
              <a:rPr lang="pt-BR" sz="2000" dirty="0" err="1"/>
              <a:t>min_child_weight</a:t>
            </a:r>
            <a:r>
              <a:rPr lang="pt-BR" sz="2000" dirty="0"/>
              <a:t>: 8</a:t>
            </a:r>
          </a:p>
          <a:p>
            <a:pPr lvl="1">
              <a:spcBef>
                <a:spcPts val="100"/>
              </a:spcBef>
            </a:pPr>
            <a:r>
              <a:rPr lang="pt-BR" sz="2000" dirty="0" err="1"/>
              <a:t>colsample_bytree</a:t>
            </a:r>
            <a:r>
              <a:rPr lang="pt-BR" sz="2000" dirty="0"/>
              <a:t>: 0,9084</a:t>
            </a:r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8791554-55CE-690C-BE5A-5A3D699154A6}"/>
              </a:ext>
            </a:extLst>
          </p:cNvPr>
          <p:cNvSpPr txBox="1">
            <a:spLocks/>
          </p:cNvSpPr>
          <p:nvPr/>
        </p:nvSpPr>
        <p:spPr>
          <a:xfrm>
            <a:off x="6095905" y="1064821"/>
            <a:ext cx="5034107" cy="236187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</a:pPr>
            <a:r>
              <a:rPr lang="pt-BR" b="1" dirty="0"/>
              <a:t>Métricas do modelo:</a:t>
            </a:r>
          </a:p>
          <a:p>
            <a:pPr lvl="1"/>
            <a:r>
              <a:rPr lang="pt-BR" sz="2000" dirty="0"/>
              <a:t>R2: 0,9623</a:t>
            </a:r>
          </a:p>
          <a:p>
            <a:pPr lvl="1"/>
            <a:r>
              <a:rPr lang="pt-BR" sz="2000" dirty="0"/>
              <a:t>MSE: 0,0480</a:t>
            </a:r>
          </a:p>
          <a:p>
            <a:pPr lvl="1"/>
            <a:r>
              <a:rPr lang="pt-BR" sz="2000" dirty="0"/>
              <a:t>RMSE: 0,2191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C668BCD-4842-B972-DACA-7B26366F2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349" y="3501008"/>
            <a:ext cx="5568125" cy="334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1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3054B-1296-EADB-6B21-4E1AC223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iniciais – Modelo de Regressão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E7AC30-619C-DAB6-65BF-0515A2E7E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Considerações sobre o modelo XGBRegressor:</a:t>
            </a:r>
          </a:p>
          <a:p>
            <a:pPr lvl="1"/>
            <a:r>
              <a:rPr lang="pt-BR" dirty="0"/>
              <a:t>Modelo apresentou resultados satisfatórios, mas podem ser melhorados.</a:t>
            </a:r>
          </a:p>
          <a:p>
            <a:pPr lvl="1"/>
            <a:r>
              <a:rPr lang="pt-BR" dirty="0"/>
              <a:t>Utilizar outras técnicas de seleção de variáveis tais como análise de variância (ANOVA), SHAP, seleção sequencial de atributos (SFS), entre outras.</a:t>
            </a:r>
          </a:p>
          <a:p>
            <a:pPr lvl="1"/>
            <a:r>
              <a:rPr lang="pt-BR" dirty="0"/>
              <a:t>Utilizar outros hiperparâmetros do modelo.</a:t>
            </a:r>
          </a:p>
          <a:p>
            <a:pPr lvl="1"/>
            <a:r>
              <a:rPr lang="pt-BR" dirty="0"/>
              <a:t>Não respeita a ordem da série temporal.</a:t>
            </a:r>
          </a:p>
          <a:p>
            <a:pPr lvl="1"/>
            <a:r>
              <a:rPr lang="pt-BR" dirty="0"/>
              <a:t>Realizar o tratamento dos outliers.</a:t>
            </a:r>
          </a:p>
          <a:p>
            <a:pPr lvl="1"/>
            <a:r>
              <a:rPr lang="pt-BR" dirty="0"/>
              <a:t>Se possível, coletar outras variáveis do processo de flotação.</a:t>
            </a:r>
          </a:p>
          <a:p>
            <a:pPr lvl="1"/>
            <a:r>
              <a:rPr lang="pt-BR" dirty="0"/>
              <a:t>Modelo não respeita a ordem da série temporal.</a:t>
            </a:r>
          </a:p>
          <a:p>
            <a:pPr lvl="1"/>
            <a:r>
              <a:rPr lang="pt-BR" dirty="0"/>
              <a:t>Construir o modelo respeitando a ordem da série temporal e adicionar a coluna </a:t>
            </a:r>
            <a:r>
              <a:rPr lang="pt-BR" b="1" dirty="0"/>
              <a:t>date</a:t>
            </a:r>
            <a:r>
              <a:rPr lang="pt-BR" dirty="0"/>
              <a:t> (data) como variável do modelo.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737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011D6-6C74-3B36-808A-09640061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 e sugestões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D996B-F110-FCBF-8A16-169AAC972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 modelo Prophet apresentou resultados que podem ser melhorados e o modelo XGBRegressor apresentou resultados satisfatórios, mas também pode ser melhorado.</a:t>
            </a:r>
          </a:p>
          <a:p>
            <a:pPr algn="just"/>
            <a:r>
              <a:rPr lang="pt-BR" dirty="0"/>
              <a:t>Testar outras técnicas como por exemplo: </a:t>
            </a:r>
          </a:p>
          <a:p>
            <a:pPr lvl="1" algn="just"/>
            <a:r>
              <a:rPr lang="pt-BR" dirty="0"/>
              <a:t>TDNN (</a:t>
            </a:r>
            <a:r>
              <a:rPr lang="pt-BR" i="1" dirty="0"/>
              <a:t>Time Delay Neural Network</a:t>
            </a:r>
            <a:r>
              <a:rPr lang="pt-BR" dirty="0"/>
              <a:t> - Rede Neural com entradas atrasadas no tempo).</a:t>
            </a:r>
          </a:p>
          <a:p>
            <a:pPr lvl="1" algn="just"/>
            <a:r>
              <a:rPr lang="pt-BR" dirty="0"/>
              <a:t>Dividir a variável objetivo e realizar uma classificação binária ou </a:t>
            </a:r>
            <a:r>
              <a:rPr lang="pt-BR" dirty="0" err="1"/>
              <a:t>multiclasse</a:t>
            </a:r>
            <a:r>
              <a:rPr lang="pt-BR" dirty="0"/>
              <a:t>.</a:t>
            </a:r>
          </a:p>
          <a:p>
            <a:pPr lvl="1" algn="just"/>
            <a:r>
              <a:rPr lang="pt-BR" dirty="0"/>
              <a:t>Utilizar mais camadas no caso de Redes Neurais.</a:t>
            </a:r>
          </a:p>
          <a:p>
            <a:pPr algn="just"/>
            <a:r>
              <a:rPr lang="pt-BR" dirty="0"/>
              <a:t>Utilizar outros modelos como Rede Neural CNN, </a:t>
            </a:r>
            <a:r>
              <a:rPr lang="pt-BR" dirty="0" err="1"/>
              <a:t>LightGBM</a:t>
            </a:r>
            <a:r>
              <a:rPr lang="pt-BR" dirty="0"/>
              <a:t>, </a:t>
            </a:r>
            <a:r>
              <a:rPr lang="pt-BR" dirty="0" err="1"/>
              <a:t>RandomForestRegressor</a:t>
            </a:r>
            <a:r>
              <a:rPr lang="pt-BR" dirty="0"/>
              <a:t>, </a:t>
            </a:r>
            <a:r>
              <a:rPr lang="pt-BR" dirty="0" err="1"/>
              <a:t>TimesNet</a:t>
            </a:r>
            <a:r>
              <a:rPr lang="pt-BR" dirty="0"/>
              <a:t>, </a:t>
            </a:r>
            <a:r>
              <a:rPr lang="pt-BR" dirty="0" err="1"/>
              <a:t>TimeGPT</a:t>
            </a:r>
            <a:r>
              <a:rPr lang="pt-BR" dirty="0"/>
              <a:t>, entre outros.</a:t>
            </a:r>
          </a:p>
          <a:p>
            <a:pPr algn="just"/>
            <a:r>
              <a:rPr lang="pt-BR" dirty="0"/>
              <a:t>Coletar mais amostras e/ou coletar outras variáveis do processo flotação.</a:t>
            </a:r>
          </a:p>
        </p:txBody>
      </p:sp>
    </p:spTree>
    <p:extLst>
      <p:ext uri="{BB962C8B-B14F-4D97-AF65-F5344CB8AC3E}">
        <p14:creationId xmlns:p14="http://schemas.microsoft.com/office/powerpoint/2010/main" val="326226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 rtl="0"/>
            <a:r>
              <a:rPr lang="pt-BR" dirty="0"/>
              <a:t>Desenvolver um modelo para prever a qualidade do concentrado de minério.</a:t>
            </a:r>
          </a:p>
          <a:p>
            <a:pPr algn="just" rtl="0"/>
            <a:r>
              <a:rPr lang="pt-BR" dirty="0"/>
              <a:t>Analisar os dados para encontrar insights.</a:t>
            </a:r>
          </a:p>
          <a:p>
            <a:pPr algn="just" rtl="0"/>
            <a:r>
              <a:rPr lang="pt-BR" dirty="0"/>
              <a:t>Melhorar o processo de flotação do minério.</a:t>
            </a:r>
          </a:p>
          <a:p>
            <a:pPr algn="just" rtl="0"/>
            <a:r>
              <a:rPr lang="pt-BR" dirty="0"/>
              <a:t>Reduzir custos no processo de flotação do minério.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Os Dados Analisados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" indent="0" algn="just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Na documentação dos dados temos:</a:t>
            </a:r>
          </a:p>
          <a:p>
            <a:pPr algn="just" rt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Coluna </a:t>
            </a:r>
            <a:r>
              <a:rPr lang="pt-BR" b="1" dirty="0"/>
              <a:t>date</a:t>
            </a:r>
            <a:r>
              <a:rPr lang="pt-BR" dirty="0"/>
              <a:t>: período de coleta dos dados (março/2017 – setembro/2017).</a:t>
            </a:r>
          </a:p>
          <a:p>
            <a:pPr algn="just" rt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Colunas </a:t>
            </a:r>
            <a:r>
              <a:rPr lang="pt-BR" b="1" dirty="0"/>
              <a:t>% Iron Feed </a:t>
            </a:r>
            <a:r>
              <a:rPr lang="pt-BR" dirty="0"/>
              <a:t>e </a:t>
            </a:r>
            <a:r>
              <a:rPr lang="pt-BR" b="1" dirty="0"/>
              <a:t>% </a:t>
            </a:r>
            <a:r>
              <a:rPr lang="pt-BR" b="1" dirty="0" err="1"/>
              <a:t>Silica</a:t>
            </a:r>
            <a:r>
              <a:rPr lang="pt-BR" b="1" dirty="0"/>
              <a:t> Feed</a:t>
            </a:r>
            <a:r>
              <a:rPr lang="pt-BR" dirty="0"/>
              <a:t>: medidas de qualidade da polpa de minério de ferro antes de ser alimentada na planta de flotação.</a:t>
            </a:r>
          </a:p>
          <a:p>
            <a:pPr algn="just" rt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Colunas </a:t>
            </a:r>
            <a:r>
              <a:rPr lang="en-US" b="1" dirty="0"/>
              <a:t>Starch Flow, Amina Flow, Ore Pulp Flow, Ore Pulp pH </a:t>
            </a:r>
            <a:r>
              <a:rPr lang="en-US" dirty="0"/>
              <a:t>e</a:t>
            </a:r>
            <a:r>
              <a:rPr lang="en-US" b="1" dirty="0"/>
              <a:t> Ore Pulp Density: </a:t>
            </a:r>
            <a:r>
              <a:rPr lang="pt-BR" dirty="0"/>
              <a:t>as variáveis ​​mais importantes que impactam na qualidade do minério no final do processo.</a:t>
            </a:r>
          </a:p>
        </p:txBody>
      </p:sp>
    </p:spTree>
    <p:extLst>
      <p:ext uri="{BB962C8B-B14F-4D97-AF65-F5344CB8AC3E}">
        <p14:creationId xmlns:p14="http://schemas.microsoft.com/office/powerpoint/2010/main" val="199791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Os Dados Analisados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algn="just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Na documentação dos dados temos:</a:t>
            </a:r>
          </a:p>
          <a:p>
            <a:pPr algn="just" rt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Colunas </a:t>
            </a:r>
            <a:r>
              <a:rPr lang="en-US" b="1" dirty="0"/>
              <a:t>Flotation Column 01 Air Flow</a:t>
            </a:r>
            <a:r>
              <a:rPr lang="en-US" dirty="0"/>
              <a:t> até </a:t>
            </a:r>
            <a:r>
              <a:rPr lang="en-US" b="1" dirty="0"/>
              <a:t>Flotation Column 07 Air Flow </a:t>
            </a:r>
            <a:r>
              <a:rPr lang="en-US" dirty="0"/>
              <a:t>e</a:t>
            </a:r>
            <a:r>
              <a:rPr lang="en-US" b="1" dirty="0"/>
              <a:t> Flotation Column 01 Level </a:t>
            </a:r>
            <a:r>
              <a:rPr lang="en-US" dirty="0"/>
              <a:t>até</a:t>
            </a:r>
            <a:r>
              <a:rPr lang="en-US" b="1" dirty="0"/>
              <a:t> Flotation Column 07 Level: </a:t>
            </a:r>
            <a:r>
              <a:rPr lang="pt-BR" dirty="0"/>
              <a:t>os dados do processo (nível e fluxo de ar dentro das colunas de flotação).</a:t>
            </a:r>
          </a:p>
          <a:p>
            <a:pPr algn="just" rt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Colunas </a:t>
            </a:r>
            <a:r>
              <a:rPr lang="pt-BR" b="1" dirty="0"/>
              <a:t>% Iron </a:t>
            </a:r>
            <a:r>
              <a:rPr lang="pt-BR" b="1" dirty="0" err="1"/>
              <a:t>Concentrate</a:t>
            </a:r>
            <a:r>
              <a:rPr lang="pt-BR" b="1" dirty="0"/>
              <a:t> </a:t>
            </a:r>
            <a:r>
              <a:rPr lang="pt-BR" dirty="0"/>
              <a:t>e</a:t>
            </a:r>
            <a:r>
              <a:rPr lang="pt-BR" b="1" dirty="0"/>
              <a:t> % </a:t>
            </a:r>
            <a:r>
              <a:rPr lang="pt-BR" b="1" dirty="0" err="1"/>
              <a:t>Silica</a:t>
            </a:r>
            <a:r>
              <a:rPr lang="pt-BR" b="1" dirty="0"/>
              <a:t> </a:t>
            </a:r>
            <a:r>
              <a:rPr lang="pt-BR" b="1" dirty="0" err="1"/>
              <a:t>Concentrate</a:t>
            </a:r>
            <a:r>
              <a:rPr lang="pt-BR" b="1" dirty="0"/>
              <a:t>: </a:t>
            </a:r>
            <a:r>
              <a:rPr lang="pt-BR" dirty="0"/>
              <a:t>medição final, realizada em laboratório, da qualidade da polpa de minério de ferro do laboratório.</a:t>
            </a:r>
          </a:p>
          <a:p>
            <a:pPr algn="just" rt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Coluna </a:t>
            </a:r>
            <a:r>
              <a:rPr lang="pt-BR" b="1" dirty="0"/>
              <a:t>% </a:t>
            </a:r>
            <a:r>
              <a:rPr lang="pt-BR" b="1" dirty="0" err="1"/>
              <a:t>Silica</a:t>
            </a:r>
            <a:r>
              <a:rPr lang="pt-BR" b="1" dirty="0"/>
              <a:t> </a:t>
            </a:r>
            <a:r>
              <a:rPr lang="pt-BR" b="1" dirty="0" err="1"/>
              <a:t>Concentrate</a:t>
            </a:r>
            <a:r>
              <a:rPr lang="pt-BR" b="1" dirty="0"/>
              <a:t>: </a:t>
            </a:r>
            <a:r>
              <a:rPr lang="pt-BR" dirty="0"/>
              <a:t>variável objetivo.</a:t>
            </a:r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Os Dados Analisados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pt-BR" dirty="0"/>
              <a:t>Desafios com os dados:</a:t>
            </a:r>
          </a:p>
          <a:p>
            <a:pPr rtl="0"/>
            <a:r>
              <a:rPr lang="pt-BR" dirty="0"/>
              <a:t>Dados faltantes ou ruídos;</a:t>
            </a:r>
          </a:p>
          <a:p>
            <a:pPr rtl="0"/>
            <a:r>
              <a:rPr lang="pt-BR" dirty="0"/>
              <a:t>Grande volume de dados;</a:t>
            </a:r>
          </a:p>
          <a:p>
            <a:pPr rtl="0"/>
            <a:r>
              <a:rPr lang="pt-BR" dirty="0"/>
              <a:t>Períodos faltantes na série temporal dos dados.</a:t>
            </a:r>
          </a:p>
        </p:txBody>
      </p:sp>
    </p:spTree>
    <p:extLst>
      <p:ext uri="{BB962C8B-B14F-4D97-AF65-F5344CB8AC3E}">
        <p14:creationId xmlns:p14="http://schemas.microsoft.com/office/powerpoint/2010/main" val="159542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Conhecendo os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 rtl="0">
              <a:buFont typeface="Wingdings" panose="05000000000000000000" pitchFamily="2" charset="2"/>
              <a:buChar char="Ø"/>
            </a:pPr>
            <a:r>
              <a:rPr lang="pt-BR" dirty="0"/>
              <a:t>Dimensões do conjunto de dados:</a:t>
            </a:r>
          </a:p>
          <a:p>
            <a:pPr lvl="1" algn="just"/>
            <a:r>
              <a:rPr lang="pt-BR" dirty="0"/>
              <a:t>Linhas: 737453</a:t>
            </a:r>
          </a:p>
          <a:p>
            <a:pPr lvl="1" algn="just"/>
            <a:r>
              <a:rPr lang="pt-BR" dirty="0"/>
              <a:t>Colunas: 24</a:t>
            </a:r>
          </a:p>
          <a:p>
            <a:pPr algn="just" rtl="0">
              <a:buFont typeface="Wingdings" panose="05000000000000000000" pitchFamily="2" charset="2"/>
              <a:buChar char="Ø"/>
            </a:pPr>
            <a:r>
              <a:rPr lang="pt-BR" dirty="0"/>
              <a:t>Não há valores ausentes no conjunto de dados.</a:t>
            </a:r>
          </a:p>
          <a:p>
            <a:pPr algn="just" rtl="0">
              <a:buFont typeface="Wingdings" panose="05000000000000000000" pitchFamily="2" charset="2"/>
              <a:buChar char="Ø"/>
            </a:pPr>
            <a:r>
              <a:rPr lang="pt-BR" dirty="0"/>
              <a:t>Todas as colunas são do tipo numérica, com exceção da coluna </a:t>
            </a:r>
            <a:r>
              <a:rPr lang="pt-BR" b="1" dirty="0"/>
              <a:t>date</a:t>
            </a:r>
            <a:r>
              <a:rPr lang="pt-BR" dirty="0"/>
              <a:t> que é do tipo </a:t>
            </a:r>
            <a:r>
              <a:rPr lang="pt-BR" i="1" dirty="0" err="1"/>
              <a:t>timestamp</a:t>
            </a:r>
            <a:r>
              <a:rPr lang="pt-BR" dirty="0"/>
              <a:t> (marca temporal).</a:t>
            </a:r>
          </a:p>
          <a:p>
            <a:pPr algn="just" rtl="0">
              <a:buFont typeface="Wingdings" panose="05000000000000000000" pitchFamily="2" charset="2"/>
              <a:buChar char="Ø"/>
            </a:pPr>
            <a:r>
              <a:rPr lang="pt-BR" dirty="0"/>
              <a:t>Alguns períodos estavam faltando na série temporal, esses períodos foram preenchidos utilizando a técnica de interpolação linear.</a:t>
            </a:r>
          </a:p>
          <a:p>
            <a:pPr marL="45720" indent="0" algn="just" rtl="0">
              <a:buNone/>
            </a:pPr>
            <a:endParaRPr lang="pt-BR" dirty="0"/>
          </a:p>
          <a:p>
            <a:pPr marL="45720" indent="0" algn="just" rtl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Análise Exploratória dos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 rtl="0"/>
            <a:r>
              <a:rPr lang="pt-BR" dirty="0"/>
              <a:t>Algumas análises serão mostradas apenas para a variável objetivo (</a:t>
            </a:r>
            <a:r>
              <a:rPr lang="pt-BR" b="1" dirty="0"/>
              <a:t>% </a:t>
            </a:r>
            <a:r>
              <a:rPr lang="pt-BR" b="1" dirty="0" err="1"/>
              <a:t>Silica</a:t>
            </a:r>
            <a:r>
              <a:rPr lang="pt-BR" b="1" dirty="0"/>
              <a:t> </a:t>
            </a:r>
            <a:r>
              <a:rPr lang="pt-BR" b="1" dirty="0" err="1"/>
              <a:t>Concentrate</a:t>
            </a:r>
            <a:r>
              <a:rPr lang="pt-BR" dirty="0"/>
              <a:t>)</a:t>
            </a:r>
            <a:r>
              <a:rPr lang="pt-BR" b="1" dirty="0"/>
              <a:t>.</a:t>
            </a:r>
          </a:p>
          <a:p>
            <a:pPr algn="just" rtl="0"/>
            <a:r>
              <a:rPr lang="pt-BR" dirty="0"/>
              <a:t>Análises estatísticas no conjunto de dados: resumo estatístico, correlação de Pearson e presença de outliers.</a:t>
            </a:r>
          </a:p>
          <a:p>
            <a:pPr algn="just" rtl="0"/>
            <a:r>
              <a:rPr lang="pt-BR" dirty="0"/>
              <a:t>Para série temporal da variável </a:t>
            </a:r>
            <a:r>
              <a:rPr lang="pt-BR" b="1" dirty="0"/>
              <a:t>% </a:t>
            </a:r>
            <a:r>
              <a:rPr lang="pt-BR" b="1" dirty="0" err="1"/>
              <a:t>Silica</a:t>
            </a:r>
            <a:r>
              <a:rPr lang="pt-BR" b="1" dirty="0"/>
              <a:t> </a:t>
            </a:r>
            <a:r>
              <a:rPr lang="pt-BR" b="1" dirty="0" err="1"/>
              <a:t>Concentrate</a:t>
            </a:r>
            <a:r>
              <a:rPr lang="pt-BR" dirty="0"/>
              <a:t> foram feitas as seguintes análises: análise de tendência, análise de sazonalidade e análise visual da </a:t>
            </a:r>
            <a:r>
              <a:rPr lang="pt-BR" dirty="0" err="1"/>
              <a:t>estacionariedade</a:t>
            </a:r>
            <a:r>
              <a:rPr lang="pt-BR" dirty="0"/>
              <a:t>.</a:t>
            </a:r>
          </a:p>
          <a:p>
            <a:pPr marL="45720" indent="0" algn="just" rtl="0">
              <a:buNone/>
            </a:pPr>
            <a:endParaRPr lang="pt-BR" dirty="0"/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4589B-6EEB-F023-3582-5BC9348A7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estatístico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C6A0CCC-80FD-9DB5-BDC4-AA79F9476E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771995"/>
              </p:ext>
            </p:extLst>
          </p:nvPr>
        </p:nvGraphicFramePr>
        <p:xfrm>
          <a:off x="2607704" y="2132856"/>
          <a:ext cx="6973415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6991">
                  <a:extLst>
                    <a:ext uri="{9D8B030D-6E8A-4147-A177-3AD203B41FA5}">
                      <a16:colId xmlns:a16="http://schemas.microsoft.com/office/drawing/2014/main" val="2739443775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1530095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% </a:t>
                      </a:r>
                      <a:r>
                        <a:rPr lang="pt-BR" b="1" dirty="0" err="1"/>
                        <a:t>Silica</a:t>
                      </a:r>
                      <a:r>
                        <a:rPr lang="pt-BR" b="1" dirty="0"/>
                        <a:t> </a:t>
                      </a:r>
                      <a:r>
                        <a:rPr lang="pt-BR" b="1" dirty="0" err="1"/>
                        <a:t>Concentrate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8518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Contagem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737453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9273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Média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2,33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4507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Desvio padrão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1,13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5147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Valor mínimo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0,60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9250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1º quartil (25%)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1,44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6728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2º quartil (50% - mediana)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2,00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8670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3º quartil (75%)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3,01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20508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Valor máximo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5,53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98585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2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presentação da estratégia de negócios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61417024_TF03460663_Win32" id="{0D34498A-88C6-4F65-B40D-4A6EF7247949}" vid="{EEDBCEA9-9C4E-43BF-A5AF-DA815419E29B}"/>
    </a:ext>
  </a:extLst>
</a:theme>
</file>

<file path=ppt/theme/theme2.xml><?xml version="1.0" encoding="utf-8"?>
<a:theme xmlns:a="http://schemas.openxmlformats.org/drawingml/2006/main" name="Tema do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de estratégia de negócios</Template>
  <TotalTime>783</TotalTime>
  <Words>1468</Words>
  <Application>Microsoft Office PowerPoint</Application>
  <PresentationFormat>Personalizar</PresentationFormat>
  <Paragraphs>161</Paragraphs>
  <Slides>25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Palatino Linotype</vt:lpstr>
      <vt:lpstr>Wingdings</vt:lpstr>
      <vt:lpstr>Apresentação da estratégia de negócios</vt:lpstr>
      <vt:lpstr>Ciência de Dados para a previsão da qualidade em um Processo de Mineração</vt:lpstr>
      <vt:lpstr>Contexto do Projeto</vt:lpstr>
      <vt:lpstr>Objetivos</vt:lpstr>
      <vt:lpstr>Os Dados Analisados</vt:lpstr>
      <vt:lpstr>Os Dados Analisados</vt:lpstr>
      <vt:lpstr>Os Dados Analisados</vt:lpstr>
      <vt:lpstr>Conhecendo os dados</vt:lpstr>
      <vt:lpstr>Análise Exploratória dos Dados</vt:lpstr>
      <vt:lpstr>Resumo estatístico</vt:lpstr>
      <vt:lpstr>Apresentação do PowerPoint</vt:lpstr>
      <vt:lpstr>Boxplot para a variável objetivo</vt:lpstr>
      <vt:lpstr>Análise de série temporal da variável objetivo</vt:lpstr>
      <vt:lpstr>Análise de tendência da variável objetivo</vt:lpstr>
      <vt:lpstr>Análise de sazonalidade da variável objetivo</vt:lpstr>
      <vt:lpstr>Estacionariedade da variável objetivo</vt:lpstr>
      <vt:lpstr>Abordagem para os modelos </vt:lpstr>
      <vt:lpstr>Considerações sobre a construção dos modelos</vt:lpstr>
      <vt:lpstr>Considerações sobre a construção dos modelos</vt:lpstr>
      <vt:lpstr>Considerações sobre a construção dos modelos</vt:lpstr>
      <vt:lpstr>Considerações sobre os resultados iniciais apresentados</vt:lpstr>
      <vt:lpstr>Resultados iniciais – Modelo de Série Temporal</vt:lpstr>
      <vt:lpstr>Resultados iniciais – Modelo de Série Temporal</vt:lpstr>
      <vt:lpstr>Resultados iniciais – Modelo de Regressão</vt:lpstr>
      <vt:lpstr>Resultados iniciais – Modelo de Regressão</vt:lpstr>
      <vt:lpstr>Considerações finais e sugestões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Aldino Polo</dc:creator>
  <cp:lastModifiedBy>Aldino Polo</cp:lastModifiedBy>
  <cp:revision>10</cp:revision>
  <dcterms:created xsi:type="dcterms:W3CDTF">2024-10-17T14:11:07Z</dcterms:created>
  <dcterms:modified xsi:type="dcterms:W3CDTF">2024-10-20T17:26:59Z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