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Atkinson Hyperlegible Bold" charset="1" panose="00000000000000000000"/>
      <p:regular r:id="rId29"/>
    </p:embeddedFont>
    <p:embeddedFont>
      <p:font typeface="Atkinson Hyperlegible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6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64.png" Type="http://schemas.openxmlformats.org/officeDocument/2006/relationships/image"/><Relationship Id="rId5" Target="../media/image65.png" Type="http://schemas.openxmlformats.org/officeDocument/2006/relationships/image"/><Relationship Id="rId6" Target="../media/image66.svg" Type="http://schemas.openxmlformats.org/officeDocument/2006/relationships/image"/><Relationship Id="rId7" Target="../media/image67.png" Type="http://schemas.openxmlformats.org/officeDocument/2006/relationships/image"/><Relationship Id="rId8" Target="../media/image6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jpeg" Type="http://schemas.openxmlformats.org/officeDocument/2006/relationships/image"/><Relationship Id="rId11" Target="../media/image17.jpeg" Type="http://schemas.openxmlformats.org/officeDocument/2006/relationships/image"/><Relationship Id="rId12" Target="../media/image18.jpeg" Type="http://schemas.openxmlformats.org/officeDocument/2006/relationships/image"/><Relationship Id="rId13" Target="../media/image19.jpe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1372"/>
            <a:ext cx="3088078" cy="728853"/>
            <a:chOff x="0" y="0"/>
            <a:chExt cx="172187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1876" cy="406400"/>
            </a:xfrm>
            <a:custGeom>
              <a:avLst/>
              <a:gdLst/>
              <a:ahLst/>
              <a:cxnLst/>
              <a:rect r="r" b="b" t="t" l="l"/>
              <a:pathLst>
                <a:path h="406400" w="1721876">
                  <a:moveTo>
                    <a:pt x="1518676" y="0"/>
                  </a:moveTo>
                  <a:cubicBezTo>
                    <a:pt x="1630900" y="0"/>
                    <a:pt x="1721876" y="90976"/>
                    <a:pt x="1721876" y="203200"/>
                  </a:cubicBezTo>
                  <a:cubicBezTo>
                    <a:pt x="1721876" y="315424"/>
                    <a:pt x="1630900" y="406400"/>
                    <a:pt x="15186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4E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2187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027" y="1155304"/>
            <a:ext cx="460989" cy="46098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E89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26748" y="1228700"/>
            <a:ext cx="632552" cy="237998"/>
          </a:xfrm>
          <a:custGeom>
            <a:avLst/>
            <a:gdLst/>
            <a:ahLst/>
            <a:cxnLst/>
            <a:rect r="r" b="b" t="t" l="l"/>
            <a:pathLst>
              <a:path h="237998" w="632552">
                <a:moveTo>
                  <a:pt x="0" y="0"/>
                </a:moveTo>
                <a:lnTo>
                  <a:pt x="632552" y="0"/>
                </a:lnTo>
                <a:lnTo>
                  <a:pt x="632552" y="237998"/>
                </a:lnTo>
                <a:lnTo>
                  <a:pt x="0" y="237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64972" y="1085627"/>
            <a:ext cx="302742" cy="302742"/>
          </a:xfrm>
          <a:custGeom>
            <a:avLst/>
            <a:gdLst/>
            <a:ahLst/>
            <a:cxnLst/>
            <a:rect r="r" b="b" t="t" l="l"/>
            <a:pathLst>
              <a:path h="302742" w="302742">
                <a:moveTo>
                  <a:pt x="0" y="0"/>
                </a:moveTo>
                <a:lnTo>
                  <a:pt x="302742" y="0"/>
                </a:lnTo>
                <a:lnTo>
                  <a:pt x="302742" y="302742"/>
                </a:lnTo>
                <a:lnTo>
                  <a:pt x="0" y="302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655226"/>
            <a:ext cx="12094395" cy="334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11"/>
              </a:lnSpc>
            </a:pPr>
            <a:r>
              <a:rPr lang="en-US" sz="13817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Aprendizado de Máquina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1196" y="1248824"/>
            <a:ext cx="2559188" cy="34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26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IMD1101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917675"/>
            <a:ext cx="8421763" cy="34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26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CAUÃ BRASIL, DINORAH FARIAS, VICTOR AGUIAR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575323"/>
            <a:ext cx="2729245" cy="180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8"/>
              </a:lnSpc>
            </a:pPr>
            <a:r>
              <a:rPr lang="en-US" sz="1444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COMPONENTES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0010" y="5143500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488511" y="-6940727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6"/>
                </a:lnTo>
                <a:lnTo>
                  <a:pt x="0" y="1140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5601707"/>
            <a:ext cx="5202620" cy="3669077"/>
            <a:chOff x="0" y="0"/>
            <a:chExt cx="1370237" cy="966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0237" cy="966341"/>
            </a:xfrm>
            <a:custGeom>
              <a:avLst/>
              <a:gdLst/>
              <a:ahLst/>
              <a:cxnLst/>
              <a:rect r="r" b="b" t="t" l="l"/>
              <a:pathLst>
                <a:path h="966341" w="1370237">
                  <a:moveTo>
                    <a:pt x="75892" y="0"/>
                  </a:moveTo>
                  <a:lnTo>
                    <a:pt x="1294345" y="0"/>
                  </a:lnTo>
                  <a:cubicBezTo>
                    <a:pt x="1314473" y="0"/>
                    <a:pt x="1333776" y="7996"/>
                    <a:pt x="1348009" y="22228"/>
                  </a:cubicBezTo>
                  <a:cubicBezTo>
                    <a:pt x="1362242" y="36461"/>
                    <a:pt x="1370237" y="55764"/>
                    <a:pt x="1370237" y="75892"/>
                  </a:cubicBezTo>
                  <a:lnTo>
                    <a:pt x="1370237" y="890449"/>
                  </a:lnTo>
                  <a:cubicBezTo>
                    <a:pt x="1370237" y="910577"/>
                    <a:pt x="1362242" y="929880"/>
                    <a:pt x="1348009" y="944113"/>
                  </a:cubicBezTo>
                  <a:cubicBezTo>
                    <a:pt x="1333776" y="958345"/>
                    <a:pt x="1314473" y="966341"/>
                    <a:pt x="1294345" y="966341"/>
                  </a:cubicBezTo>
                  <a:lnTo>
                    <a:pt x="75892" y="966341"/>
                  </a:lnTo>
                  <a:cubicBezTo>
                    <a:pt x="33978" y="966341"/>
                    <a:pt x="0" y="932363"/>
                    <a:pt x="0" y="890449"/>
                  </a:cubicBezTo>
                  <a:lnTo>
                    <a:pt x="0" y="75892"/>
                  </a:lnTo>
                  <a:cubicBezTo>
                    <a:pt x="0" y="55764"/>
                    <a:pt x="7996" y="36461"/>
                    <a:pt x="22228" y="22228"/>
                  </a:cubicBezTo>
                  <a:cubicBezTo>
                    <a:pt x="36461" y="7996"/>
                    <a:pt x="55764" y="0"/>
                    <a:pt x="75892" y="0"/>
                  </a:cubicBezTo>
                  <a:close/>
                </a:path>
              </a:pathLst>
            </a:custGeom>
            <a:solidFill>
              <a:srgbClr val="FFF4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370237" cy="101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542690" y="5601707"/>
            <a:ext cx="5202620" cy="3669077"/>
            <a:chOff x="0" y="0"/>
            <a:chExt cx="1370237" cy="9663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0237" cy="966341"/>
            </a:xfrm>
            <a:custGeom>
              <a:avLst/>
              <a:gdLst/>
              <a:ahLst/>
              <a:cxnLst/>
              <a:rect r="r" b="b" t="t" l="l"/>
              <a:pathLst>
                <a:path h="966341" w="1370237">
                  <a:moveTo>
                    <a:pt x="75892" y="0"/>
                  </a:moveTo>
                  <a:lnTo>
                    <a:pt x="1294345" y="0"/>
                  </a:lnTo>
                  <a:cubicBezTo>
                    <a:pt x="1314473" y="0"/>
                    <a:pt x="1333776" y="7996"/>
                    <a:pt x="1348009" y="22228"/>
                  </a:cubicBezTo>
                  <a:cubicBezTo>
                    <a:pt x="1362242" y="36461"/>
                    <a:pt x="1370237" y="55764"/>
                    <a:pt x="1370237" y="75892"/>
                  </a:cubicBezTo>
                  <a:lnTo>
                    <a:pt x="1370237" y="890449"/>
                  </a:lnTo>
                  <a:cubicBezTo>
                    <a:pt x="1370237" y="910577"/>
                    <a:pt x="1362242" y="929880"/>
                    <a:pt x="1348009" y="944113"/>
                  </a:cubicBezTo>
                  <a:cubicBezTo>
                    <a:pt x="1333776" y="958345"/>
                    <a:pt x="1314473" y="966341"/>
                    <a:pt x="1294345" y="966341"/>
                  </a:cubicBezTo>
                  <a:lnTo>
                    <a:pt x="75892" y="966341"/>
                  </a:lnTo>
                  <a:cubicBezTo>
                    <a:pt x="33978" y="966341"/>
                    <a:pt x="0" y="932363"/>
                    <a:pt x="0" y="890449"/>
                  </a:cubicBezTo>
                  <a:lnTo>
                    <a:pt x="0" y="75892"/>
                  </a:lnTo>
                  <a:cubicBezTo>
                    <a:pt x="0" y="55764"/>
                    <a:pt x="7996" y="36461"/>
                    <a:pt x="22228" y="22228"/>
                  </a:cubicBezTo>
                  <a:cubicBezTo>
                    <a:pt x="36461" y="7996"/>
                    <a:pt x="55764" y="0"/>
                    <a:pt x="75892" y="0"/>
                  </a:cubicBezTo>
                  <a:close/>
                </a:path>
              </a:pathLst>
            </a:custGeom>
            <a:solidFill>
              <a:srgbClr val="FFF4E4"/>
            </a:solidFill>
            <a:ln w="28575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70237" cy="101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56680" y="5601707"/>
            <a:ext cx="5202620" cy="3669077"/>
            <a:chOff x="0" y="0"/>
            <a:chExt cx="1370237" cy="9663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0237" cy="966341"/>
            </a:xfrm>
            <a:custGeom>
              <a:avLst/>
              <a:gdLst/>
              <a:ahLst/>
              <a:cxnLst/>
              <a:rect r="r" b="b" t="t" l="l"/>
              <a:pathLst>
                <a:path h="966341" w="1370237">
                  <a:moveTo>
                    <a:pt x="75892" y="0"/>
                  </a:moveTo>
                  <a:lnTo>
                    <a:pt x="1294345" y="0"/>
                  </a:lnTo>
                  <a:cubicBezTo>
                    <a:pt x="1314473" y="0"/>
                    <a:pt x="1333776" y="7996"/>
                    <a:pt x="1348009" y="22228"/>
                  </a:cubicBezTo>
                  <a:cubicBezTo>
                    <a:pt x="1362242" y="36461"/>
                    <a:pt x="1370237" y="55764"/>
                    <a:pt x="1370237" y="75892"/>
                  </a:cubicBezTo>
                  <a:lnTo>
                    <a:pt x="1370237" y="890449"/>
                  </a:lnTo>
                  <a:cubicBezTo>
                    <a:pt x="1370237" y="910577"/>
                    <a:pt x="1362242" y="929880"/>
                    <a:pt x="1348009" y="944113"/>
                  </a:cubicBezTo>
                  <a:cubicBezTo>
                    <a:pt x="1333776" y="958345"/>
                    <a:pt x="1314473" y="966341"/>
                    <a:pt x="1294345" y="966341"/>
                  </a:cubicBezTo>
                  <a:lnTo>
                    <a:pt x="75892" y="966341"/>
                  </a:lnTo>
                  <a:cubicBezTo>
                    <a:pt x="33978" y="966341"/>
                    <a:pt x="0" y="932363"/>
                    <a:pt x="0" y="890449"/>
                  </a:cubicBezTo>
                  <a:lnTo>
                    <a:pt x="0" y="75892"/>
                  </a:lnTo>
                  <a:cubicBezTo>
                    <a:pt x="0" y="55764"/>
                    <a:pt x="7996" y="36461"/>
                    <a:pt x="22228" y="22228"/>
                  </a:cubicBezTo>
                  <a:cubicBezTo>
                    <a:pt x="36461" y="7996"/>
                    <a:pt x="55764" y="0"/>
                    <a:pt x="75892" y="0"/>
                  </a:cubicBezTo>
                  <a:close/>
                </a:path>
              </a:pathLst>
            </a:custGeom>
            <a:solidFill>
              <a:srgbClr val="FFF4E4"/>
            </a:solidFill>
            <a:ln w="28575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370237" cy="1013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853124" y="5365260"/>
            <a:ext cx="603716" cy="604472"/>
          </a:xfrm>
          <a:custGeom>
            <a:avLst/>
            <a:gdLst/>
            <a:ahLst/>
            <a:cxnLst/>
            <a:rect r="r" b="b" t="t" l="l"/>
            <a:pathLst>
              <a:path h="604472" w="603716">
                <a:moveTo>
                  <a:pt x="0" y="0"/>
                </a:moveTo>
                <a:lnTo>
                  <a:pt x="603716" y="0"/>
                </a:lnTo>
                <a:lnTo>
                  <a:pt x="603716" y="604472"/>
                </a:lnTo>
                <a:lnTo>
                  <a:pt x="0" y="604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70149" y="5299471"/>
            <a:ext cx="603716" cy="604472"/>
          </a:xfrm>
          <a:custGeom>
            <a:avLst/>
            <a:gdLst/>
            <a:ahLst/>
            <a:cxnLst/>
            <a:rect r="r" b="b" t="t" l="l"/>
            <a:pathLst>
              <a:path h="604472" w="603716">
                <a:moveTo>
                  <a:pt x="0" y="0"/>
                </a:moveTo>
                <a:lnTo>
                  <a:pt x="603716" y="0"/>
                </a:lnTo>
                <a:lnTo>
                  <a:pt x="603716" y="604471"/>
                </a:lnTo>
                <a:lnTo>
                  <a:pt x="0" y="604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10860" y="5523374"/>
            <a:ext cx="288244" cy="288244"/>
          </a:xfrm>
          <a:custGeom>
            <a:avLst/>
            <a:gdLst/>
            <a:ahLst/>
            <a:cxnLst/>
            <a:rect r="r" b="b" t="t" l="l"/>
            <a:pathLst>
              <a:path h="288244" w="288244">
                <a:moveTo>
                  <a:pt x="0" y="0"/>
                </a:moveTo>
                <a:lnTo>
                  <a:pt x="288244" y="0"/>
                </a:lnTo>
                <a:lnTo>
                  <a:pt x="288244" y="288244"/>
                </a:lnTo>
                <a:lnTo>
                  <a:pt x="0" y="2882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527885" y="5457585"/>
            <a:ext cx="288244" cy="288244"/>
          </a:xfrm>
          <a:custGeom>
            <a:avLst/>
            <a:gdLst/>
            <a:ahLst/>
            <a:cxnLst/>
            <a:rect r="r" b="b" t="t" l="l"/>
            <a:pathLst>
              <a:path h="288244" w="288244">
                <a:moveTo>
                  <a:pt x="0" y="0"/>
                </a:moveTo>
                <a:lnTo>
                  <a:pt x="288244" y="0"/>
                </a:lnTo>
                <a:lnTo>
                  <a:pt x="288244" y="288243"/>
                </a:lnTo>
                <a:lnTo>
                  <a:pt x="0" y="288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146929"/>
            <a:ext cx="7357542" cy="251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Naive Bayes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5756" y="6036407"/>
            <a:ext cx="3351715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26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Gaussian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5756" y="6674908"/>
            <a:ext cx="4548508" cy="989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17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Bases com distribuição normal, modelo recomendado para dados contínuos e com muitas caracteristicas, hiperparâmetros default.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69746" y="6036407"/>
            <a:ext cx="3961135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26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Multinomial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69746" y="6674908"/>
            <a:ext cx="4548508" cy="74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17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Bases com distribuições discretas, robusto para alta dimensionalidade, hiperparâmetros default.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83736" y="6036407"/>
            <a:ext cx="3890045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26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Complement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383736" y="6674908"/>
            <a:ext cx="4548508" cy="74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17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Bases com distribuições discretas, modelo recomendado para dados desbalanceados, hiperparâmetros default.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5912347" y="5299471"/>
            <a:ext cx="603716" cy="604472"/>
          </a:xfrm>
          <a:custGeom>
            <a:avLst/>
            <a:gdLst/>
            <a:ahLst/>
            <a:cxnLst/>
            <a:rect r="r" b="b" t="t" l="l"/>
            <a:pathLst>
              <a:path h="604472" w="603716">
                <a:moveTo>
                  <a:pt x="0" y="0"/>
                </a:moveTo>
                <a:lnTo>
                  <a:pt x="603716" y="0"/>
                </a:lnTo>
                <a:lnTo>
                  <a:pt x="603716" y="604471"/>
                </a:lnTo>
                <a:lnTo>
                  <a:pt x="0" y="604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070083" y="5457585"/>
            <a:ext cx="288244" cy="288244"/>
          </a:xfrm>
          <a:custGeom>
            <a:avLst/>
            <a:gdLst/>
            <a:ahLst/>
            <a:cxnLst/>
            <a:rect r="r" b="b" t="t" l="l"/>
            <a:pathLst>
              <a:path h="288244" w="288244">
                <a:moveTo>
                  <a:pt x="0" y="0"/>
                </a:moveTo>
                <a:lnTo>
                  <a:pt x="288244" y="0"/>
                </a:lnTo>
                <a:lnTo>
                  <a:pt x="288244" y="288243"/>
                </a:lnTo>
                <a:lnTo>
                  <a:pt x="0" y="288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605076" y="5324641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93925" y="-8558857"/>
            <a:ext cx="15014562" cy="15014562"/>
          </a:xfrm>
          <a:custGeom>
            <a:avLst/>
            <a:gdLst/>
            <a:ahLst/>
            <a:cxnLst/>
            <a:rect r="r" b="b" t="t" l="l"/>
            <a:pathLst>
              <a:path h="15014562" w="15014562">
                <a:moveTo>
                  <a:pt x="0" y="0"/>
                </a:moveTo>
                <a:lnTo>
                  <a:pt x="15014562" y="0"/>
                </a:lnTo>
                <a:lnTo>
                  <a:pt x="15014562" y="15014562"/>
                </a:lnTo>
                <a:lnTo>
                  <a:pt x="0" y="15014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634846"/>
            <a:ext cx="16487775" cy="6547869"/>
            <a:chOff x="0" y="0"/>
            <a:chExt cx="4342459" cy="17245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42459" cy="1724542"/>
            </a:xfrm>
            <a:custGeom>
              <a:avLst/>
              <a:gdLst/>
              <a:ahLst/>
              <a:cxnLst/>
              <a:rect r="r" b="b" t="t" l="l"/>
              <a:pathLst>
                <a:path h="1724542" w="4342459">
                  <a:moveTo>
                    <a:pt x="23947" y="0"/>
                  </a:moveTo>
                  <a:lnTo>
                    <a:pt x="4318512" y="0"/>
                  </a:lnTo>
                  <a:cubicBezTo>
                    <a:pt x="4324863" y="0"/>
                    <a:pt x="4330954" y="2523"/>
                    <a:pt x="4335445" y="7014"/>
                  </a:cubicBezTo>
                  <a:cubicBezTo>
                    <a:pt x="4339936" y="11505"/>
                    <a:pt x="4342459" y="17596"/>
                    <a:pt x="4342459" y="23947"/>
                  </a:cubicBezTo>
                  <a:lnTo>
                    <a:pt x="4342459" y="1700594"/>
                  </a:lnTo>
                  <a:cubicBezTo>
                    <a:pt x="4342459" y="1713820"/>
                    <a:pt x="4331738" y="1724542"/>
                    <a:pt x="4318512" y="1724542"/>
                  </a:cubicBezTo>
                  <a:lnTo>
                    <a:pt x="23947" y="1724542"/>
                  </a:lnTo>
                  <a:cubicBezTo>
                    <a:pt x="17596" y="1724542"/>
                    <a:pt x="11505" y="1722019"/>
                    <a:pt x="7014" y="1717528"/>
                  </a:cubicBezTo>
                  <a:cubicBezTo>
                    <a:pt x="2523" y="1713037"/>
                    <a:pt x="0" y="1706946"/>
                    <a:pt x="0" y="1700594"/>
                  </a:cubicBezTo>
                  <a:lnTo>
                    <a:pt x="0" y="23947"/>
                  </a:lnTo>
                  <a:cubicBezTo>
                    <a:pt x="0" y="17596"/>
                    <a:pt x="2523" y="11505"/>
                    <a:pt x="7014" y="7014"/>
                  </a:cubicBezTo>
                  <a:cubicBezTo>
                    <a:pt x="11505" y="2523"/>
                    <a:pt x="17596" y="0"/>
                    <a:pt x="23947" y="0"/>
                  </a:cubicBezTo>
                  <a:close/>
                </a:path>
              </a:pathLst>
            </a:custGeom>
            <a:solidFill>
              <a:srgbClr val="FFF4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42459" cy="1772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7738646" y="2572657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17488" y="1424651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35451" y="2878237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929754" y="1536917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8" y="0"/>
                </a:lnTo>
                <a:lnTo>
                  <a:pt x="346098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40428" y="2990503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7" y="0"/>
                </a:lnTo>
                <a:lnTo>
                  <a:pt x="346097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95105" y="3336600"/>
            <a:ext cx="6354965" cy="5524873"/>
          </a:xfrm>
          <a:custGeom>
            <a:avLst/>
            <a:gdLst/>
            <a:ahLst/>
            <a:cxnLst/>
            <a:rect r="r" b="b" t="t" l="l"/>
            <a:pathLst>
              <a:path h="5524873" w="6354965">
                <a:moveTo>
                  <a:pt x="0" y="0"/>
                </a:moveTo>
                <a:lnTo>
                  <a:pt x="6354965" y="0"/>
                </a:lnTo>
                <a:lnTo>
                  <a:pt x="6354965" y="5524873"/>
                </a:lnTo>
                <a:lnTo>
                  <a:pt x="0" y="5524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97207"/>
            <a:ext cx="12303263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Naive Bayes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693925" y="-8558857"/>
            <a:ext cx="15014562" cy="15014562"/>
          </a:xfrm>
          <a:custGeom>
            <a:avLst/>
            <a:gdLst/>
            <a:ahLst/>
            <a:cxnLst/>
            <a:rect r="r" b="b" t="t" l="l"/>
            <a:pathLst>
              <a:path h="15014562" w="15014562">
                <a:moveTo>
                  <a:pt x="0" y="0"/>
                </a:moveTo>
                <a:lnTo>
                  <a:pt x="15014562" y="0"/>
                </a:lnTo>
                <a:lnTo>
                  <a:pt x="15014562" y="15014562"/>
                </a:lnTo>
                <a:lnTo>
                  <a:pt x="0" y="15014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34846"/>
            <a:ext cx="16487775" cy="6547869"/>
            <a:chOff x="0" y="0"/>
            <a:chExt cx="4342459" cy="1724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42459" cy="1724542"/>
            </a:xfrm>
            <a:custGeom>
              <a:avLst/>
              <a:gdLst/>
              <a:ahLst/>
              <a:cxnLst/>
              <a:rect r="r" b="b" t="t" l="l"/>
              <a:pathLst>
                <a:path h="1724542" w="4342459">
                  <a:moveTo>
                    <a:pt x="23947" y="0"/>
                  </a:moveTo>
                  <a:lnTo>
                    <a:pt x="4318512" y="0"/>
                  </a:lnTo>
                  <a:cubicBezTo>
                    <a:pt x="4324863" y="0"/>
                    <a:pt x="4330954" y="2523"/>
                    <a:pt x="4335445" y="7014"/>
                  </a:cubicBezTo>
                  <a:cubicBezTo>
                    <a:pt x="4339936" y="11505"/>
                    <a:pt x="4342459" y="17596"/>
                    <a:pt x="4342459" y="23947"/>
                  </a:cubicBezTo>
                  <a:lnTo>
                    <a:pt x="4342459" y="1700594"/>
                  </a:lnTo>
                  <a:cubicBezTo>
                    <a:pt x="4342459" y="1713820"/>
                    <a:pt x="4331738" y="1724542"/>
                    <a:pt x="4318512" y="1724542"/>
                  </a:cubicBezTo>
                  <a:lnTo>
                    <a:pt x="23947" y="1724542"/>
                  </a:lnTo>
                  <a:cubicBezTo>
                    <a:pt x="17596" y="1724542"/>
                    <a:pt x="11505" y="1722019"/>
                    <a:pt x="7014" y="1717528"/>
                  </a:cubicBezTo>
                  <a:cubicBezTo>
                    <a:pt x="2523" y="1713037"/>
                    <a:pt x="0" y="1706946"/>
                    <a:pt x="0" y="1700594"/>
                  </a:cubicBezTo>
                  <a:lnTo>
                    <a:pt x="0" y="23947"/>
                  </a:lnTo>
                  <a:cubicBezTo>
                    <a:pt x="0" y="17596"/>
                    <a:pt x="2523" y="11505"/>
                    <a:pt x="7014" y="7014"/>
                  </a:cubicBezTo>
                  <a:cubicBezTo>
                    <a:pt x="11505" y="2523"/>
                    <a:pt x="17596" y="0"/>
                    <a:pt x="23947" y="0"/>
                  </a:cubicBezTo>
                  <a:close/>
                </a:path>
              </a:pathLst>
            </a:custGeom>
            <a:solidFill>
              <a:srgbClr val="FFF4E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42459" cy="1772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738646" y="2572657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17488" y="1424651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35451" y="2878237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29754" y="1536917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8" y="0"/>
                </a:lnTo>
                <a:lnTo>
                  <a:pt x="346098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40428" y="2990503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7" y="0"/>
                </a:lnTo>
                <a:lnTo>
                  <a:pt x="346097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69069" y="6455705"/>
            <a:ext cx="10607036" cy="2571940"/>
          </a:xfrm>
          <a:custGeom>
            <a:avLst/>
            <a:gdLst/>
            <a:ahLst/>
            <a:cxnLst/>
            <a:rect r="r" b="b" t="t" l="l"/>
            <a:pathLst>
              <a:path h="2571940" w="10607036">
                <a:moveTo>
                  <a:pt x="0" y="0"/>
                </a:moveTo>
                <a:lnTo>
                  <a:pt x="10607037" y="0"/>
                </a:lnTo>
                <a:lnTo>
                  <a:pt x="10607037" y="2571940"/>
                </a:lnTo>
                <a:lnTo>
                  <a:pt x="0" y="25719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197207"/>
            <a:ext cx="12303263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MLP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6145" y="3249276"/>
            <a:ext cx="6539051" cy="39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</a:pPr>
            <a:r>
              <a:rPr lang="en-US" sz="31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PRÉ - PROCESSAMENTO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31687" y="3348854"/>
            <a:ext cx="5874393" cy="141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5"/>
              </a:lnSpc>
            </a:pPr>
          </a:p>
          <a:p>
            <a:pPr algn="l" marL="580736" indent="-290368" lvl="1">
              <a:lnSpc>
                <a:spcPts val="3765"/>
              </a:lnSpc>
              <a:buFont typeface="Arial"/>
              <a:buChar char="•"/>
            </a:pPr>
            <a:r>
              <a:rPr lang="en-US" b="true" sz="26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Normalização</a:t>
            </a:r>
          </a:p>
          <a:p>
            <a:pPr algn="l" marL="580736" indent="-290368" lvl="1">
              <a:lnSpc>
                <a:spcPts val="3765"/>
              </a:lnSpc>
              <a:buFont typeface="Arial"/>
              <a:buChar char="•"/>
            </a:pPr>
            <a:r>
              <a:rPr lang="en-US" b="true" sz="26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Data Augmentation;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6145" y="3391716"/>
            <a:ext cx="10633161" cy="2846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5"/>
              </a:lnSpc>
            </a:pPr>
          </a:p>
          <a:p>
            <a:pPr algn="l" marL="580736" indent="-290368" lvl="1">
              <a:lnSpc>
                <a:spcPts val="3765"/>
              </a:lnSpc>
              <a:buFont typeface="Arial"/>
              <a:buChar char="•"/>
            </a:pPr>
            <a:r>
              <a:rPr lang="en-US" b="true" sz="26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Objetivos do Pré-processamento:</a:t>
            </a:r>
          </a:p>
          <a:p>
            <a:pPr algn="l" marL="580736" indent="-290368" lvl="1">
              <a:lnSpc>
                <a:spcPts val="3765"/>
              </a:lnSpc>
              <a:buFont typeface="Arial"/>
              <a:buChar char="•"/>
            </a:pPr>
            <a:r>
              <a:rPr lang="en-US" b="true" sz="26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Aumentar a variabilidade dos dados.</a:t>
            </a:r>
          </a:p>
          <a:p>
            <a:pPr algn="l" marL="580736" indent="-290368" lvl="1">
              <a:lnSpc>
                <a:spcPts val="3765"/>
              </a:lnSpc>
              <a:buFont typeface="Arial"/>
              <a:buChar char="•"/>
            </a:pPr>
            <a:r>
              <a:rPr lang="en-US" b="true" sz="26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Mitigar o desbalanceamento entre classes.</a:t>
            </a:r>
          </a:p>
          <a:p>
            <a:pPr algn="l" marL="580736" indent="-290368" lvl="1">
              <a:lnSpc>
                <a:spcPts val="3765"/>
              </a:lnSpc>
              <a:buFont typeface="Arial"/>
              <a:buChar char="•"/>
            </a:pPr>
            <a:r>
              <a:rPr lang="en-US" b="true" sz="26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Reduzir o overfitting e melhorar a capacidade de generalização do modelo.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605076" y="5324641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93925" y="-8558857"/>
            <a:ext cx="15014562" cy="15014562"/>
          </a:xfrm>
          <a:custGeom>
            <a:avLst/>
            <a:gdLst/>
            <a:ahLst/>
            <a:cxnLst/>
            <a:rect r="r" b="b" t="t" l="l"/>
            <a:pathLst>
              <a:path h="15014562" w="15014562">
                <a:moveTo>
                  <a:pt x="0" y="0"/>
                </a:moveTo>
                <a:lnTo>
                  <a:pt x="15014562" y="0"/>
                </a:lnTo>
                <a:lnTo>
                  <a:pt x="15014562" y="15014562"/>
                </a:lnTo>
                <a:lnTo>
                  <a:pt x="0" y="15014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634846"/>
            <a:ext cx="16487775" cy="6547869"/>
            <a:chOff x="0" y="0"/>
            <a:chExt cx="4342459" cy="17245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42459" cy="1724542"/>
            </a:xfrm>
            <a:custGeom>
              <a:avLst/>
              <a:gdLst/>
              <a:ahLst/>
              <a:cxnLst/>
              <a:rect r="r" b="b" t="t" l="l"/>
              <a:pathLst>
                <a:path h="1724542" w="4342459">
                  <a:moveTo>
                    <a:pt x="23947" y="0"/>
                  </a:moveTo>
                  <a:lnTo>
                    <a:pt x="4318512" y="0"/>
                  </a:lnTo>
                  <a:cubicBezTo>
                    <a:pt x="4324863" y="0"/>
                    <a:pt x="4330954" y="2523"/>
                    <a:pt x="4335445" y="7014"/>
                  </a:cubicBezTo>
                  <a:cubicBezTo>
                    <a:pt x="4339936" y="11505"/>
                    <a:pt x="4342459" y="17596"/>
                    <a:pt x="4342459" y="23947"/>
                  </a:cubicBezTo>
                  <a:lnTo>
                    <a:pt x="4342459" y="1700594"/>
                  </a:lnTo>
                  <a:cubicBezTo>
                    <a:pt x="4342459" y="1713820"/>
                    <a:pt x="4331738" y="1724542"/>
                    <a:pt x="4318512" y="1724542"/>
                  </a:cubicBezTo>
                  <a:lnTo>
                    <a:pt x="23947" y="1724542"/>
                  </a:lnTo>
                  <a:cubicBezTo>
                    <a:pt x="17596" y="1724542"/>
                    <a:pt x="11505" y="1722019"/>
                    <a:pt x="7014" y="1717528"/>
                  </a:cubicBezTo>
                  <a:cubicBezTo>
                    <a:pt x="2523" y="1713037"/>
                    <a:pt x="0" y="1706946"/>
                    <a:pt x="0" y="1700594"/>
                  </a:cubicBezTo>
                  <a:lnTo>
                    <a:pt x="0" y="23947"/>
                  </a:lnTo>
                  <a:cubicBezTo>
                    <a:pt x="0" y="17596"/>
                    <a:pt x="2523" y="11505"/>
                    <a:pt x="7014" y="7014"/>
                  </a:cubicBezTo>
                  <a:cubicBezTo>
                    <a:pt x="11505" y="2523"/>
                    <a:pt x="17596" y="0"/>
                    <a:pt x="23947" y="0"/>
                  </a:cubicBezTo>
                  <a:close/>
                </a:path>
              </a:pathLst>
            </a:custGeom>
            <a:solidFill>
              <a:srgbClr val="FFF4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42459" cy="1772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817488" y="1424651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29754" y="1536917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8" y="0"/>
                </a:lnTo>
                <a:lnTo>
                  <a:pt x="346098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197207"/>
            <a:ext cx="12303263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MLP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1709" y="3076228"/>
            <a:ext cx="6539051" cy="39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</a:pPr>
            <a:r>
              <a:rPr lang="en-US" sz="31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Configurações: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8792" y="3845881"/>
            <a:ext cx="15767591" cy="99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46" indent="-279573" lvl="1">
              <a:lnSpc>
                <a:spcPts val="2382"/>
              </a:lnSpc>
              <a:buFont typeface="Arial"/>
              <a:buChar char="•"/>
            </a:pP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O tamanho das camadas variou de uma única camada com 300 neurônios até cinco camadas com configurações como (300, 200, 150, 100, 50).</a:t>
            </a:r>
          </a:p>
          <a:p>
            <a:pPr algn="l">
              <a:lnSpc>
                <a:spcPts val="293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88792" y="4910668"/>
            <a:ext cx="15767591" cy="99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46" indent="-279573" lvl="1">
              <a:lnSpc>
                <a:spcPts val="2382"/>
              </a:lnSpc>
              <a:buFont typeface="Arial"/>
              <a:buChar char="•"/>
            </a:pP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Solver e Otimização: </a:t>
            </a: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O otimizador Adam foi utilizado em todas as configurações por sua robustez e capacidade de ajustar a taxa de aprendizado dinamicamente.</a:t>
            </a:r>
          </a:p>
          <a:p>
            <a:pPr algn="l">
              <a:lnSpc>
                <a:spcPts val="293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88792" y="5924600"/>
            <a:ext cx="15767591" cy="99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46" indent="-279573" lvl="1">
              <a:lnSpc>
                <a:spcPts val="2382"/>
              </a:lnSpc>
              <a:buFont typeface="Arial"/>
              <a:buChar char="•"/>
            </a:pP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Taxa de Aprendizado (Learning Rate):</a:t>
            </a: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0.001, 0.0001, e 5e-05, visando observar o impacto em estabilidade e convergência do modelo.</a:t>
            </a:r>
          </a:p>
          <a:p>
            <a:pPr algn="l">
              <a:lnSpc>
                <a:spcPts val="293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88792" y="6827180"/>
            <a:ext cx="15767591" cy="129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46" indent="-279573" lvl="1">
              <a:lnSpc>
                <a:spcPts val="2382"/>
              </a:lnSpc>
              <a:buFont typeface="Arial"/>
              <a:buChar char="•"/>
            </a:pP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Número Máximo de Iterações (Max Iter): </a:t>
            </a: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variamos o número de iterações máximas entre 1000, 1500, e 2000.</a:t>
            </a:r>
          </a:p>
          <a:p>
            <a:pPr algn="l">
              <a:lnSpc>
                <a:spcPts val="2382"/>
              </a:lnSpc>
            </a:pPr>
          </a:p>
          <a:p>
            <a:pPr algn="l">
              <a:lnSpc>
                <a:spcPts val="293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88792" y="7790759"/>
            <a:ext cx="15767591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46" indent="-279573" lvl="1">
              <a:lnSpc>
                <a:spcPts val="2382"/>
              </a:lnSpc>
              <a:buFont typeface="Arial"/>
              <a:buChar char="•"/>
            </a:pP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Divisão de 70% para treinamento e 30% para teste e a </a:t>
            </a: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Validação Cruzada 10-Fold para garantir maior confiabilidade nos resultados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605076" y="5324641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93925" y="-8558857"/>
            <a:ext cx="15014562" cy="15014562"/>
          </a:xfrm>
          <a:custGeom>
            <a:avLst/>
            <a:gdLst/>
            <a:ahLst/>
            <a:cxnLst/>
            <a:rect r="r" b="b" t="t" l="l"/>
            <a:pathLst>
              <a:path h="15014562" w="15014562">
                <a:moveTo>
                  <a:pt x="0" y="0"/>
                </a:moveTo>
                <a:lnTo>
                  <a:pt x="15014562" y="0"/>
                </a:lnTo>
                <a:lnTo>
                  <a:pt x="15014562" y="15014562"/>
                </a:lnTo>
                <a:lnTo>
                  <a:pt x="0" y="15014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634846"/>
            <a:ext cx="16487775" cy="6547869"/>
            <a:chOff x="0" y="0"/>
            <a:chExt cx="4342459" cy="17245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42459" cy="1724542"/>
            </a:xfrm>
            <a:custGeom>
              <a:avLst/>
              <a:gdLst/>
              <a:ahLst/>
              <a:cxnLst/>
              <a:rect r="r" b="b" t="t" l="l"/>
              <a:pathLst>
                <a:path h="1724542" w="4342459">
                  <a:moveTo>
                    <a:pt x="23947" y="0"/>
                  </a:moveTo>
                  <a:lnTo>
                    <a:pt x="4318512" y="0"/>
                  </a:lnTo>
                  <a:cubicBezTo>
                    <a:pt x="4324863" y="0"/>
                    <a:pt x="4330954" y="2523"/>
                    <a:pt x="4335445" y="7014"/>
                  </a:cubicBezTo>
                  <a:cubicBezTo>
                    <a:pt x="4339936" y="11505"/>
                    <a:pt x="4342459" y="17596"/>
                    <a:pt x="4342459" y="23947"/>
                  </a:cubicBezTo>
                  <a:lnTo>
                    <a:pt x="4342459" y="1700594"/>
                  </a:lnTo>
                  <a:cubicBezTo>
                    <a:pt x="4342459" y="1713820"/>
                    <a:pt x="4331738" y="1724542"/>
                    <a:pt x="4318512" y="1724542"/>
                  </a:cubicBezTo>
                  <a:lnTo>
                    <a:pt x="23947" y="1724542"/>
                  </a:lnTo>
                  <a:cubicBezTo>
                    <a:pt x="17596" y="1724542"/>
                    <a:pt x="11505" y="1722019"/>
                    <a:pt x="7014" y="1717528"/>
                  </a:cubicBezTo>
                  <a:cubicBezTo>
                    <a:pt x="2523" y="1713037"/>
                    <a:pt x="0" y="1706946"/>
                    <a:pt x="0" y="1700594"/>
                  </a:cubicBezTo>
                  <a:lnTo>
                    <a:pt x="0" y="23947"/>
                  </a:lnTo>
                  <a:cubicBezTo>
                    <a:pt x="0" y="17596"/>
                    <a:pt x="2523" y="11505"/>
                    <a:pt x="7014" y="7014"/>
                  </a:cubicBezTo>
                  <a:cubicBezTo>
                    <a:pt x="11505" y="2523"/>
                    <a:pt x="17596" y="0"/>
                    <a:pt x="23947" y="0"/>
                  </a:cubicBezTo>
                  <a:close/>
                </a:path>
              </a:pathLst>
            </a:custGeom>
            <a:solidFill>
              <a:srgbClr val="FFF4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42459" cy="1772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7738646" y="2572657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17488" y="1424651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35451" y="2878237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929754" y="1536917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8" y="0"/>
                </a:lnTo>
                <a:lnTo>
                  <a:pt x="346098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40428" y="2990503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7" y="0"/>
                </a:lnTo>
                <a:lnTo>
                  <a:pt x="346097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14279" y="2990503"/>
            <a:ext cx="11301259" cy="5579997"/>
          </a:xfrm>
          <a:custGeom>
            <a:avLst/>
            <a:gdLst/>
            <a:ahLst/>
            <a:cxnLst/>
            <a:rect r="r" b="b" t="t" l="l"/>
            <a:pathLst>
              <a:path h="5579997" w="11301259">
                <a:moveTo>
                  <a:pt x="0" y="0"/>
                </a:moveTo>
                <a:lnTo>
                  <a:pt x="11301259" y="0"/>
                </a:lnTo>
                <a:lnTo>
                  <a:pt x="11301259" y="5579996"/>
                </a:lnTo>
                <a:lnTo>
                  <a:pt x="0" y="55799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97207"/>
            <a:ext cx="12303263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MLP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605076" y="5324641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93925" y="-8558857"/>
            <a:ext cx="15014562" cy="15014562"/>
          </a:xfrm>
          <a:custGeom>
            <a:avLst/>
            <a:gdLst/>
            <a:ahLst/>
            <a:cxnLst/>
            <a:rect r="r" b="b" t="t" l="l"/>
            <a:pathLst>
              <a:path h="15014562" w="15014562">
                <a:moveTo>
                  <a:pt x="0" y="0"/>
                </a:moveTo>
                <a:lnTo>
                  <a:pt x="15014562" y="0"/>
                </a:lnTo>
                <a:lnTo>
                  <a:pt x="15014562" y="15014562"/>
                </a:lnTo>
                <a:lnTo>
                  <a:pt x="0" y="15014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634846"/>
            <a:ext cx="16487775" cy="6547869"/>
            <a:chOff x="0" y="0"/>
            <a:chExt cx="4342459" cy="17245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42459" cy="1724542"/>
            </a:xfrm>
            <a:custGeom>
              <a:avLst/>
              <a:gdLst/>
              <a:ahLst/>
              <a:cxnLst/>
              <a:rect r="r" b="b" t="t" l="l"/>
              <a:pathLst>
                <a:path h="1724542" w="4342459">
                  <a:moveTo>
                    <a:pt x="23947" y="0"/>
                  </a:moveTo>
                  <a:lnTo>
                    <a:pt x="4318512" y="0"/>
                  </a:lnTo>
                  <a:cubicBezTo>
                    <a:pt x="4324863" y="0"/>
                    <a:pt x="4330954" y="2523"/>
                    <a:pt x="4335445" y="7014"/>
                  </a:cubicBezTo>
                  <a:cubicBezTo>
                    <a:pt x="4339936" y="11505"/>
                    <a:pt x="4342459" y="17596"/>
                    <a:pt x="4342459" y="23947"/>
                  </a:cubicBezTo>
                  <a:lnTo>
                    <a:pt x="4342459" y="1700594"/>
                  </a:lnTo>
                  <a:cubicBezTo>
                    <a:pt x="4342459" y="1713820"/>
                    <a:pt x="4331738" y="1724542"/>
                    <a:pt x="4318512" y="1724542"/>
                  </a:cubicBezTo>
                  <a:lnTo>
                    <a:pt x="23947" y="1724542"/>
                  </a:lnTo>
                  <a:cubicBezTo>
                    <a:pt x="17596" y="1724542"/>
                    <a:pt x="11505" y="1722019"/>
                    <a:pt x="7014" y="1717528"/>
                  </a:cubicBezTo>
                  <a:cubicBezTo>
                    <a:pt x="2523" y="1713037"/>
                    <a:pt x="0" y="1706946"/>
                    <a:pt x="0" y="1700594"/>
                  </a:cubicBezTo>
                  <a:lnTo>
                    <a:pt x="0" y="23947"/>
                  </a:lnTo>
                  <a:cubicBezTo>
                    <a:pt x="0" y="17596"/>
                    <a:pt x="2523" y="11505"/>
                    <a:pt x="7014" y="7014"/>
                  </a:cubicBezTo>
                  <a:cubicBezTo>
                    <a:pt x="11505" y="2523"/>
                    <a:pt x="17596" y="0"/>
                    <a:pt x="23947" y="0"/>
                  </a:cubicBezTo>
                  <a:close/>
                </a:path>
              </a:pathLst>
            </a:custGeom>
            <a:solidFill>
              <a:srgbClr val="FFF4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42459" cy="1772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17738646" y="2572657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17488" y="1424651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35451" y="2878237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929754" y="1536917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8" y="0"/>
                </a:lnTo>
                <a:lnTo>
                  <a:pt x="346098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40428" y="2990503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7" y="0"/>
                </a:lnTo>
                <a:lnTo>
                  <a:pt x="346097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197207"/>
            <a:ext cx="12303263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MLP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1709" y="3076228"/>
            <a:ext cx="6539051" cy="39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4"/>
              </a:lnSpc>
            </a:pPr>
            <a:r>
              <a:rPr lang="en-US" sz="31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Análise de resultados: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8792" y="3923083"/>
            <a:ext cx="15767591" cy="129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46" indent="-279573" lvl="1">
              <a:lnSpc>
                <a:spcPts val="2382"/>
              </a:lnSpc>
              <a:buFont typeface="Arial"/>
              <a:buChar char="•"/>
            </a:pP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Melhor Configuração: A Configuração 1 (cinco camadas ocultas) foi a mais eficiente, alcançando 99.89% (70/30) e 98.04% (10-fold CV) nos datasets de VGG, mostrando-se robusta para problemas complexos.</a:t>
            </a:r>
          </a:p>
          <a:p>
            <a:pPr algn="l">
              <a:lnSpc>
                <a:spcPts val="293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88792" y="5453253"/>
            <a:ext cx="15767591" cy="99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46" indent="-279573" lvl="1">
              <a:lnSpc>
                <a:spcPts val="2382"/>
              </a:lnSpc>
              <a:buFont typeface="Arial"/>
              <a:buChar char="•"/>
            </a:pP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Taxa de Aprendizado: A taxa 0.001 mostrou-se mais estável e eficaz, enquanto taxas menores, como 5e-05, prejudicaram a convergência.</a:t>
            </a:r>
          </a:p>
          <a:p>
            <a:pPr algn="l">
              <a:lnSpc>
                <a:spcPts val="293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491709" y="6765351"/>
            <a:ext cx="15767591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46" indent="-279573" lvl="1">
              <a:lnSpc>
                <a:spcPts val="2382"/>
              </a:lnSpc>
              <a:buFont typeface="Arial"/>
              <a:buChar char="•"/>
            </a:pPr>
            <a:r>
              <a:rPr lang="en-US" b="true" sz="2589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Bases de Dados: Features de VGG tiveram os melhores resultados, enquanto HOG apresentou menor expressividade.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01713" y="-4547653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6" y="0"/>
                </a:lnTo>
                <a:lnTo>
                  <a:pt x="11405916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80400" y="4151084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8575" y="-28575"/>
            <a:ext cx="1817125" cy="1817125"/>
          </a:xfrm>
          <a:custGeom>
            <a:avLst/>
            <a:gdLst/>
            <a:ahLst/>
            <a:cxnLst/>
            <a:rect r="r" b="b" t="t" l="l"/>
            <a:pathLst>
              <a:path h="1817125" w="1817125">
                <a:moveTo>
                  <a:pt x="1817125" y="1817125"/>
                </a:moveTo>
                <a:lnTo>
                  <a:pt x="0" y="1817125"/>
                </a:lnTo>
                <a:lnTo>
                  <a:pt x="0" y="0"/>
                </a:lnTo>
                <a:lnTo>
                  <a:pt x="1817125" y="0"/>
                </a:lnTo>
                <a:lnTo>
                  <a:pt x="1817125" y="181712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16499450" y="8498450"/>
            <a:ext cx="1817125" cy="1817125"/>
          </a:xfrm>
          <a:custGeom>
            <a:avLst/>
            <a:gdLst/>
            <a:ahLst/>
            <a:cxnLst/>
            <a:rect r="r" b="b" t="t" l="l"/>
            <a:pathLst>
              <a:path h="1817125" w="1817125">
                <a:moveTo>
                  <a:pt x="1817125" y="1817125"/>
                </a:moveTo>
                <a:lnTo>
                  <a:pt x="0" y="1817125"/>
                </a:lnTo>
                <a:lnTo>
                  <a:pt x="0" y="0"/>
                </a:lnTo>
                <a:lnTo>
                  <a:pt x="1817125" y="0"/>
                </a:lnTo>
                <a:lnTo>
                  <a:pt x="1817125" y="181712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499450" y="1374077"/>
            <a:ext cx="755794" cy="728853"/>
            <a:chOff x="0" y="0"/>
            <a:chExt cx="421422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1422" cy="406400"/>
            </a:xfrm>
            <a:custGeom>
              <a:avLst/>
              <a:gdLst/>
              <a:ahLst/>
              <a:cxnLst/>
              <a:rect r="r" b="b" t="t" l="l"/>
              <a:pathLst>
                <a:path h="406400" w="421422">
                  <a:moveTo>
                    <a:pt x="218222" y="0"/>
                  </a:moveTo>
                  <a:cubicBezTo>
                    <a:pt x="330446" y="0"/>
                    <a:pt x="421422" y="90976"/>
                    <a:pt x="421422" y="203200"/>
                  </a:cubicBezTo>
                  <a:cubicBezTo>
                    <a:pt x="421422" y="315424"/>
                    <a:pt x="330446" y="406400"/>
                    <a:pt x="2182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15DC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142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52783" y="1508009"/>
            <a:ext cx="460989" cy="4609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5DC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864263" y="2331685"/>
            <a:ext cx="10988256" cy="6606689"/>
          </a:xfrm>
          <a:custGeom>
            <a:avLst/>
            <a:gdLst/>
            <a:ahLst/>
            <a:cxnLst/>
            <a:rect r="r" b="b" t="t" l="l"/>
            <a:pathLst>
              <a:path h="6606689" w="10988256">
                <a:moveTo>
                  <a:pt x="0" y="0"/>
                </a:moveTo>
                <a:lnTo>
                  <a:pt x="10988256" y="0"/>
                </a:lnTo>
                <a:lnTo>
                  <a:pt x="10988256" y="6606689"/>
                </a:lnTo>
                <a:lnTo>
                  <a:pt x="0" y="6606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3634175"/>
            <a:ext cx="2152542" cy="51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2"/>
              </a:lnSpc>
            </a:pPr>
            <a:r>
              <a:rPr lang="en-US" sz="40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Bagging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9987" y="4536866"/>
            <a:ext cx="5526266" cy="266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0"/>
              </a:lnSpc>
            </a:pPr>
            <a:r>
              <a:rPr lang="en-US" sz="2302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Em resumo, podemos inferir que o </a:t>
            </a:r>
            <a:r>
              <a:rPr lang="en-US" sz="2302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Bagging convencional</a:t>
            </a:r>
            <a:r>
              <a:rPr lang="en-US" sz="2302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tende a oferecer um desempenho </a:t>
            </a:r>
            <a:r>
              <a:rPr lang="en-US" sz="2302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melhor</a:t>
            </a:r>
            <a:r>
              <a:rPr lang="en-US" sz="2302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em termos de acurácia geral, enquanto o ajuste do parâmetro max_features pode ser útil dependendo do objetivo específico e do balanceamento desejado entre diversidade e precisão dos estimadores.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219872"/>
            <a:ext cx="9337312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Comitês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01713" y="-4547653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6" y="0"/>
                </a:lnTo>
                <a:lnTo>
                  <a:pt x="11405916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80400" y="4151084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8575" y="-28575"/>
            <a:ext cx="1817125" cy="1817125"/>
          </a:xfrm>
          <a:custGeom>
            <a:avLst/>
            <a:gdLst/>
            <a:ahLst/>
            <a:cxnLst/>
            <a:rect r="r" b="b" t="t" l="l"/>
            <a:pathLst>
              <a:path h="1817125" w="1817125">
                <a:moveTo>
                  <a:pt x="1817125" y="1817125"/>
                </a:moveTo>
                <a:lnTo>
                  <a:pt x="0" y="1817125"/>
                </a:lnTo>
                <a:lnTo>
                  <a:pt x="0" y="0"/>
                </a:lnTo>
                <a:lnTo>
                  <a:pt x="1817125" y="0"/>
                </a:lnTo>
                <a:lnTo>
                  <a:pt x="1817125" y="181712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16499450" y="8498450"/>
            <a:ext cx="1817125" cy="1817125"/>
          </a:xfrm>
          <a:custGeom>
            <a:avLst/>
            <a:gdLst/>
            <a:ahLst/>
            <a:cxnLst/>
            <a:rect r="r" b="b" t="t" l="l"/>
            <a:pathLst>
              <a:path h="1817125" w="1817125">
                <a:moveTo>
                  <a:pt x="1817125" y="1817125"/>
                </a:moveTo>
                <a:lnTo>
                  <a:pt x="0" y="1817125"/>
                </a:lnTo>
                <a:lnTo>
                  <a:pt x="0" y="0"/>
                </a:lnTo>
                <a:lnTo>
                  <a:pt x="1817125" y="0"/>
                </a:lnTo>
                <a:lnTo>
                  <a:pt x="1817125" y="181712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499450" y="1374077"/>
            <a:ext cx="755794" cy="728853"/>
            <a:chOff x="0" y="0"/>
            <a:chExt cx="421422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1422" cy="406400"/>
            </a:xfrm>
            <a:custGeom>
              <a:avLst/>
              <a:gdLst/>
              <a:ahLst/>
              <a:cxnLst/>
              <a:rect r="r" b="b" t="t" l="l"/>
              <a:pathLst>
                <a:path h="406400" w="421422">
                  <a:moveTo>
                    <a:pt x="218222" y="0"/>
                  </a:moveTo>
                  <a:cubicBezTo>
                    <a:pt x="330446" y="0"/>
                    <a:pt x="421422" y="90976"/>
                    <a:pt x="421422" y="203200"/>
                  </a:cubicBezTo>
                  <a:cubicBezTo>
                    <a:pt x="421422" y="315424"/>
                    <a:pt x="330446" y="406400"/>
                    <a:pt x="2182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15DC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142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52783" y="1508009"/>
            <a:ext cx="460989" cy="4609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5DC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400694" y="2521614"/>
            <a:ext cx="10203977" cy="6543300"/>
          </a:xfrm>
          <a:custGeom>
            <a:avLst/>
            <a:gdLst/>
            <a:ahLst/>
            <a:cxnLst/>
            <a:rect r="r" b="b" t="t" l="l"/>
            <a:pathLst>
              <a:path h="6543300" w="10203977">
                <a:moveTo>
                  <a:pt x="0" y="0"/>
                </a:moveTo>
                <a:lnTo>
                  <a:pt x="10203977" y="0"/>
                </a:lnTo>
                <a:lnTo>
                  <a:pt x="10203977" y="6543300"/>
                </a:lnTo>
                <a:lnTo>
                  <a:pt x="0" y="6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3634175"/>
            <a:ext cx="2490516" cy="51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2"/>
              </a:lnSpc>
            </a:pPr>
            <a:r>
              <a:rPr lang="en-US" sz="40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Boosting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9987" y="4649525"/>
            <a:ext cx="6214023" cy="2745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9"/>
              </a:lnSpc>
            </a:pPr>
            <a:r>
              <a:rPr lang="en-US" sz="23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NB parece ser um classificador mais robusto e consistente em termos de precisão para as estratégias analisadas. O AD, embora tenha uma variação maior, ainda apresenta resultados competitivos. As médias dos classificadores mostram que combinar os dois métodos resulta em uma precisão estável, mas ligeiramente inferior ao NB isoladamente.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219872"/>
            <a:ext cx="9337312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Comitês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88467" y="2521614"/>
            <a:ext cx="10119545" cy="6362664"/>
          </a:xfrm>
          <a:custGeom>
            <a:avLst/>
            <a:gdLst/>
            <a:ahLst/>
            <a:cxnLst/>
            <a:rect r="r" b="b" t="t" l="l"/>
            <a:pathLst>
              <a:path h="6362664" w="10119545">
                <a:moveTo>
                  <a:pt x="0" y="0"/>
                </a:moveTo>
                <a:lnTo>
                  <a:pt x="10119546" y="0"/>
                </a:lnTo>
                <a:lnTo>
                  <a:pt x="10119546" y="6362664"/>
                </a:lnTo>
                <a:lnTo>
                  <a:pt x="0" y="6362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634175"/>
            <a:ext cx="4022667" cy="51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2"/>
              </a:lnSpc>
            </a:pPr>
            <a:r>
              <a:rPr lang="en-US" sz="40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Random Forest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9987" y="4649525"/>
            <a:ext cx="6214023" cy="308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9"/>
              </a:lnSpc>
            </a:pPr>
            <a:r>
              <a:rPr lang="en-US" sz="23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Random Forest mostra excelente performance e estabilidade em todas as estratégias analisadas, com pequenas diferenças entre os métodos de Gini, Entropy e Log-loss. </a:t>
            </a:r>
          </a:p>
          <a:p>
            <a:pPr algn="l">
              <a:lnSpc>
                <a:spcPts val="2719"/>
              </a:lnSpc>
            </a:pPr>
          </a:p>
          <a:p>
            <a:pPr algn="l">
              <a:lnSpc>
                <a:spcPts val="2719"/>
              </a:lnSpc>
            </a:pPr>
            <a:r>
              <a:rPr lang="en-US" sz="23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 escolha do método específico pode depender de outros fatores além da precisão, como o tempo de computação ou a interpretabilidade.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19872"/>
            <a:ext cx="9337312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Comitês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28773" y="2762028"/>
            <a:ext cx="9230527" cy="5746003"/>
          </a:xfrm>
          <a:custGeom>
            <a:avLst/>
            <a:gdLst/>
            <a:ahLst/>
            <a:cxnLst/>
            <a:rect r="r" b="b" t="t" l="l"/>
            <a:pathLst>
              <a:path h="5746003" w="9230527">
                <a:moveTo>
                  <a:pt x="0" y="0"/>
                </a:moveTo>
                <a:lnTo>
                  <a:pt x="9230527" y="0"/>
                </a:lnTo>
                <a:lnTo>
                  <a:pt x="9230527" y="5746003"/>
                </a:lnTo>
                <a:lnTo>
                  <a:pt x="0" y="5746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634175"/>
            <a:ext cx="2152542" cy="51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2"/>
              </a:lnSpc>
            </a:pPr>
            <a:r>
              <a:rPr lang="en-US" sz="40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Stacking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9987" y="4659050"/>
            <a:ext cx="7148785" cy="432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7"/>
              </a:lnSpc>
            </a:pPr>
            <a:r>
              <a:rPr lang="en-US" sz="21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MLP (Perceptron Multi-Camadas)</a:t>
            </a:r>
            <a:r>
              <a:rPr lang="en-US" sz="2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apresentou a maior e mais consistente precisão (~0,98).</a:t>
            </a:r>
          </a:p>
          <a:p>
            <a:pPr algn="l">
              <a:lnSpc>
                <a:spcPts val="2487"/>
              </a:lnSpc>
            </a:pPr>
          </a:p>
          <a:p>
            <a:pPr algn="l">
              <a:lnSpc>
                <a:spcPts val="2487"/>
              </a:lnSpc>
            </a:pPr>
            <a:r>
              <a:rPr lang="en-US" sz="21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KNN (K-Nearest Neighbors)</a:t>
            </a:r>
            <a:r>
              <a:rPr lang="en-US" sz="2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teve precisão constante (~0,9792), independentemente do número de classificadores.</a:t>
            </a:r>
          </a:p>
          <a:p>
            <a:pPr algn="l">
              <a:lnSpc>
                <a:spcPts val="2487"/>
              </a:lnSpc>
            </a:pPr>
          </a:p>
          <a:p>
            <a:pPr algn="l">
              <a:lnSpc>
                <a:spcPts val="2487"/>
              </a:lnSpc>
            </a:pPr>
            <a:r>
              <a:rPr lang="en-US" sz="21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NB (Naive Bayes)</a:t>
            </a:r>
            <a:r>
              <a:rPr lang="en-US" sz="2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teve um ligeiro declínio na precisão à medida que o número de classificadores aumentou, mas permaneceu acima de 0,95.</a:t>
            </a:r>
          </a:p>
          <a:p>
            <a:pPr algn="l">
              <a:lnSpc>
                <a:spcPts val="2487"/>
              </a:lnSpc>
            </a:pPr>
          </a:p>
          <a:p>
            <a:pPr algn="l">
              <a:lnSpc>
                <a:spcPts val="2487"/>
              </a:lnSpc>
            </a:pPr>
            <a:r>
              <a:rPr lang="en-US" sz="21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DT (Árvore de Decisão) </a:t>
            </a:r>
            <a:r>
              <a:rPr lang="en-US" sz="2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mostrou a menor precisão (~0,9221) consistentemente.</a:t>
            </a:r>
          </a:p>
          <a:p>
            <a:pPr algn="l">
              <a:lnSpc>
                <a:spcPts val="202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19872"/>
            <a:ext cx="9337312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Comitês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74258" y="-4432134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6" y="0"/>
                </a:lnTo>
                <a:lnTo>
                  <a:pt x="11405916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78785" y="3197572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045984"/>
            <a:ext cx="5702958" cy="6212316"/>
            <a:chOff x="0" y="0"/>
            <a:chExt cx="1502014" cy="1636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2014" cy="1636165"/>
            </a:xfrm>
            <a:custGeom>
              <a:avLst/>
              <a:gdLst/>
              <a:ahLst/>
              <a:cxnLst/>
              <a:rect r="r" b="b" t="t" l="l"/>
              <a:pathLst>
                <a:path h="1636165" w="1502014">
                  <a:moveTo>
                    <a:pt x="69234" y="0"/>
                  </a:moveTo>
                  <a:lnTo>
                    <a:pt x="1432780" y="0"/>
                  </a:lnTo>
                  <a:cubicBezTo>
                    <a:pt x="1451142" y="0"/>
                    <a:pt x="1468752" y="7294"/>
                    <a:pt x="1481735" y="20278"/>
                  </a:cubicBezTo>
                  <a:cubicBezTo>
                    <a:pt x="1494719" y="33262"/>
                    <a:pt x="1502014" y="50872"/>
                    <a:pt x="1502014" y="69234"/>
                  </a:cubicBezTo>
                  <a:lnTo>
                    <a:pt x="1502014" y="1566932"/>
                  </a:lnTo>
                  <a:cubicBezTo>
                    <a:pt x="1502014" y="1585294"/>
                    <a:pt x="1494719" y="1602903"/>
                    <a:pt x="1481735" y="1615887"/>
                  </a:cubicBezTo>
                  <a:cubicBezTo>
                    <a:pt x="1468752" y="1628871"/>
                    <a:pt x="1451142" y="1636165"/>
                    <a:pt x="1432780" y="1636165"/>
                  </a:cubicBezTo>
                  <a:lnTo>
                    <a:pt x="69234" y="1636165"/>
                  </a:lnTo>
                  <a:cubicBezTo>
                    <a:pt x="30997" y="1636165"/>
                    <a:pt x="0" y="1605168"/>
                    <a:pt x="0" y="1566932"/>
                  </a:cubicBezTo>
                  <a:lnTo>
                    <a:pt x="0" y="69234"/>
                  </a:lnTo>
                  <a:cubicBezTo>
                    <a:pt x="0" y="50872"/>
                    <a:pt x="7294" y="33262"/>
                    <a:pt x="20278" y="20278"/>
                  </a:cubicBezTo>
                  <a:cubicBezTo>
                    <a:pt x="33262" y="7294"/>
                    <a:pt x="50872" y="0"/>
                    <a:pt x="69234" y="0"/>
                  </a:cubicBezTo>
                  <a:close/>
                </a:path>
              </a:pathLst>
            </a:custGeom>
            <a:solidFill>
              <a:srgbClr val="315DC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502014" cy="168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2412375" y="1656703"/>
            <a:ext cx="3502691" cy="0"/>
          </a:xfrm>
          <a:prstGeom prst="line">
            <a:avLst/>
          </a:prstGeom>
          <a:ln cap="flat" w="19050">
            <a:solidFill>
              <a:srgbClr val="315DC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2325234" y="7215781"/>
            <a:ext cx="3120027" cy="0"/>
          </a:xfrm>
          <a:prstGeom prst="line">
            <a:avLst/>
          </a:prstGeom>
          <a:ln cap="flat" w="19050">
            <a:solidFill>
              <a:srgbClr val="FFF4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38160" y="7540497"/>
            <a:ext cx="4094175" cy="0"/>
          </a:xfrm>
          <a:prstGeom prst="line">
            <a:avLst/>
          </a:prstGeom>
          <a:ln cap="flat" w="19050">
            <a:solidFill>
              <a:srgbClr val="FFF4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91948" y="8449737"/>
            <a:ext cx="747743" cy="365459"/>
          </a:xfrm>
          <a:custGeom>
            <a:avLst/>
            <a:gdLst/>
            <a:ahLst/>
            <a:cxnLst/>
            <a:rect r="r" b="b" t="t" l="l"/>
            <a:pathLst>
              <a:path h="365459" w="747743">
                <a:moveTo>
                  <a:pt x="0" y="0"/>
                </a:moveTo>
                <a:lnTo>
                  <a:pt x="747743" y="0"/>
                </a:lnTo>
                <a:lnTo>
                  <a:pt x="747743" y="365459"/>
                </a:lnTo>
                <a:lnTo>
                  <a:pt x="0" y="365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36351" y="3693924"/>
            <a:ext cx="4195985" cy="4195985"/>
          </a:xfrm>
          <a:custGeom>
            <a:avLst/>
            <a:gdLst/>
            <a:ahLst/>
            <a:cxnLst/>
            <a:rect r="r" b="b" t="t" l="l"/>
            <a:pathLst>
              <a:path h="4195985" w="4195985">
                <a:moveTo>
                  <a:pt x="0" y="0"/>
                </a:moveTo>
                <a:lnTo>
                  <a:pt x="4195984" y="0"/>
                </a:lnTo>
                <a:lnTo>
                  <a:pt x="4195984" y="4195985"/>
                </a:lnTo>
                <a:lnTo>
                  <a:pt x="0" y="41959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368944" y="4532561"/>
            <a:ext cx="4650420" cy="45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2"/>
              </a:lnSpc>
            </a:pPr>
            <a:r>
              <a:rPr lang="en-US" sz="35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Relevância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68944" y="3055509"/>
            <a:ext cx="9693851" cy="920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  <a:r>
              <a:rPr lang="en-US" sz="3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Classificação de imagens de gatos e cachorros, com o objetivo de identificar a espécie e a raça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68944" y="5143500"/>
            <a:ext cx="9890356" cy="420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905" indent="-281452" lvl="1">
              <a:lnSpc>
                <a:spcPts val="3024"/>
              </a:lnSpc>
              <a:buFont typeface="Arial"/>
              <a:buChar char="•"/>
            </a:pPr>
            <a:r>
              <a:rPr lang="en-US" b="true" sz="2607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</a:t>
            </a:r>
            <a:r>
              <a:rPr lang="en-US" b="true" sz="2607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ontrole de animais domésticos: </a:t>
            </a:r>
            <a:r>
              <a:rPr lang="en-US" sz="2607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Ajudar na identificação e controle de animais, como no caso de animais perdidos ou encontrados.</a:t>
            </a:r>
          </a:p>
          <a:p>
            <a:pPr algn="l" marL="562905" indent="-281452" lvl="1">
              <a:lnSpc>
                <a:spcPts val="3024"/>
              </a:lnSpc>
              <a:buFont typeface="Arial"/>
              <a:buChar char="•"/>
            </a:pPr>
            <a:r>
              <a:rPr lang="en-US" b="true" sz="2607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Pesquisa genética: </a:t>
            </a:r>
            <a:r>
              <a:rPr lang="en-US" sz="2607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Monitorar e categorizar raças de animais para estudos genéticos.</a:t>
            </a:r>
          </a:p>
          <a:p>
            <a:pPr algn="l" marL="562905" indent="-281452" lvl="1">
              <a:lnSpc>
                <a:spcPts val="3024"/>
              </a:lnSpc>
              <a:buFont typeface="Arial"/>
              <a:buChar char="•"/>
            </a:pPr>
            <a:r>
              <a:rPr lang="en-US" b="true" sz="2607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Plataformas de adoção:</a:t>
            </a:r>
            <a:r>
              <a:rPr lang="en-US" sz="2607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Melhorar a identificação e categorização de animais disponíveis para adoção.</a:t>
            </a:r>
          </a:p>
          <a:p>
            <a:pPr algn="l" marL="562905" indent="-281452" lvl="1">
              <a:lnSpc>
                <a:spcPts val="3024"/>
              </a:lnSpc>
              <a:buFont typeface="Arial"/>
              <a:buChar char="•"/>
            </a:pPr>
            <a:r>
              <a:rPr lang="en-US" b="true" sz="2607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Automação: </a:t>
            </a:r>
            <a:r>
              <a:rPr lang="en-US" sz="2607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Possibilitar a categorização automatizada com alta precisão, agilizando a interação com sistemas de imagem em várias áreas.</a:t>
            </a:r>
          </a:p>
          <a:p>
            <a:pPr algn="l">
              <a:lnSpc>
                <a:spcPts val="3024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258038"/>
            <a:ext cx="13038249" cy="1302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Sobre o Problema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99450" y="1374077"/>
            <a:ext cx="755794" cy="728853"/>
            <a:chOff x="0" y="0"/>
            <a:chExt cx="42142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422" cy="406400"/>
            </a:xfrm>
            <a:custGeom>
              <a:avLst/>
              <a:gdLst/>
              <a:ahLst/>
              <a:cxnLst/>
              <a:rect r="r" b="b" t="t" l="l"/>
              <a:pathLst>
                <a:path h="406400" w="421422">
                  <a:moveTo>
                    <a:pt x="218222" y="0"/>
                  </a:moveTo>
                  <a:cubicBezTo>
                    <a:pt x="330446" y="0"/>
                    <a:pt x="421422" y="90976"/>
                    <a:pt x="421422" y="203200"/>
                  </a:cubicBezTo>
                  <a:cubicBezTo>
                    <a:pt x="421422" y="315424"/>
                    <a:pt x="330446" y="406400"/>
                    <a:pt x="2182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15DC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2142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652783" y="1508009"/>
            <a:ext cx="460989" cy="46098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5DC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461576" y="2658975"/>
            <a:ext cx="9793669" cy="5839475"/>
          </a:xfrm>
          <a:custGeom>
            <a:avLst/>
            <a:gdLst/>
            <a:ahLst/>
            <a:cxnLst/>
            <a:rect r="r" b="b" t="t" l="l"/>
            <a:pathLst>
              <a:path h="5839475" w="9793669">
                <a:moveTo>
                  <a:pt x="0" y="0"/>
                </a:moveTo>
                <a:lnTo>
                  <a:pt x="9793669" y="0"/>
                </a:lnTo>
                <a:lnTo>
                  <a:pt x="9793669" y="5839475"/>
                </a:lnTo>
                <a:lnTo>
                  <a:pt x="0" y="5839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3634175"/>
            <a:ext cx="2152542" cy="51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2"/>
              </a:lnSpc>
            </a:pPr>
            <a:r>
              <a:rPr lang="en-US" sz="40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Votting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9987" y="4514429"/>
            <a:ext cx="6214023" cy="470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7"/>
              </a:lnSpc>
            </a:pPr>
            <a:r>
              <a:rPr lang="en-US" sz="21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MLP (Multi-Layer Perceptron)</a:t>
            </a:r>
            <a:r>
              <a:rPr lang="en-US" sz="2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apresenta a maior precisão média, variando de 0.9855 a 0.9875.</a:t>
            </a:r>
          </a:p>
          <a:p>
            <a:pPr algn="l">
              <a:lnSpc>
                <a:spcPts val="2487"/>
              </a:lnSpc>
            </a:pPr>
          </a:p>
          <a:p>
            <a:pPr algn="l">
              <a:lnSpc>
                <a:spcPts val="2487"/>
              </a:lnSpc>
            </a:pPr>
            <a:r>
              <a:rPr lang="en-US" sz="21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KNN (K-Nearest Neighbors)</a:t>
            </a:r>
            <a:r>
              <a:rPr lang="en-US" sz="2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também mostra alta precisão, mas com uma ligeira queda de 0.9855 para 0.9813 à medida que o número de classificadores aumenta.</a:t>
            </a:r>
          </a:p>
          <a:p>
            <a:pPr algn="l">
              <a:lnSpc>
                <a:spcPts val="2487"/>
              </a:lnSpc>
            </a:pPr>
          </a:p>
          <a:p>
            <a:pPr algn="l">
              <a:lnSpc>
                <a:spcPts val="2487"/>
              </a:lnSpc>
            </a:pPr>
            <a:r>
              <a:rPr lang="en-US" sz="21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NB (Naive Bayes)</a:t>
            </a:r>
            <a:r>
              <a:rPr lang="en-US" sz="2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mantém uma precisão constante de 0.9657, independentemente do número de classificadores.</a:t>
            </a:r>
          </a:p>
          <a:p>
            <a:pPr algn="l">
              <a:lnSpc>
                <a:spcPts val="2487"/>
              </a:lnSpc>
            </a:pPr>
          </a:p>
          <a:p>
            <a:pPr algn="l">
              <a:lnSpc>
                <a:spcPts val="2487"/>
              </a:lnSpc>
            </a:pPr>
            <a:r>
              <a:rPr lang="en-US" sz="21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DT (Decision Tree</a:t>
            </a:r>
            <a:r>
              <a:rPr lang="en-US" sz="2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) tem a menor precisão, variando de 0.9169 a 0.9200.</a:t>
            </a:r>
          </a:p>
          <a:p>
            <a:pPr algn="l">
              <a:lnSpc>
                <a:spcPts val="248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219872"/>
            <a:ext cx="9337312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Comitês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634175"/>
            <a:ext cx="2963680" cy="51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2"/>
              </a:lnSpc>
            </a:pPr>
            <a:r>
              <a:rPr lang="en-US" sz="40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Resultados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9987" y="4514429"/>
            <a:ext cx="16003290" cy="414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7"/>
              </a:lnSpc>
            </a:pPr>
          </a:p>
          <a:p>
            <a:pPr algn="l">
              <a:lnSpc>
                <a:spcPts val="2835"/>
              </a:lnSpc>
            </a:pPr>
            <a:r>
              <a:rPr lang="en-US" sz="24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MLP e K-NN</a:t>
            </a:r>
            <a:r>
              <a:rPr lang="en-US" sz="24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consistentemente mostram a melhor performance em ambas as variações de Bagging, com altas taxas de precisão.</a:t>
            </a:r>
          </a:p>
          <a:p>
            <a:pPr algn="l">
              <a:lnSpc>
                <a:spcPts val="2835"/>
              </a:lnSpc>
            </a:pPr>
            <a:r>
              <a:rPr lang="en-US" sz="24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Bagging regular </a:t>
            </a:r>
            <a:r>
              <a:rPr lang="en-US" sz="24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(sem limitar max_features) geralmente apresenta melhor desempenho em comparação com </a:t>
            </a:r>
            <a:r>
              <a:rPr lang="en-US" sz="24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Bagging_max_features_0.5.</a:t>
            </a:r>
          </a:p>
          <a:p>
            <a:pPr algn="l">
              <a:lnSpc>
                <a:spcPts val="2835"/>
              </a:lnSpc>
            </a:pPr>
            <a:r>
              <a:rPr lang="en-US" sz="2443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NB e AD</a:t>
            </a:r>
            <a:r>
              <a:rPr lang="en-US" sz="24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têm precisões mais baixas em comparação com MLP e K-NN, mas ainda mostram melhorias quando max_features é limitado a 0.5.</a:t>
            </a:r>
          </a:p>
          <a:p>
            <a:pPr algn="l">
              <a:lnSpc>
                <a:spcPts val="2835"/>
              </a:lnSpc>
            </a:pPr>
          </a:p>
          <a:p>
            <a:pPr algn="l">
              <a:lnSpc>
                <a:spcPts val="2835"/>
              </a:lnSpc>
            </a:pPr>
            <a:r>
              <a:rPr lang="en-US" sz="24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Esses resultados indicam que MLP e K-NN são escolhas robustas para métodos de Bagging, apresentando alta precisão em várias estratégias. Limitar o número de características (max_features) pode ser útil dependendo do contexto, mas geralmente leva a um desempenho ligeiramente inferior.</a:t>
            </a:r>
          </a:p>
          <a:p>
            <a:pPr algn="l">
              <a:lnSpc>
                <a:spcPts val="248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19175" y="1219872"/>
            <a:ext cx="9337312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Comitês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01713" y="-4547653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6" y="0"/>
                </a:lnTo>
                <a:lnTo>
                  <a:pt x="11405916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80400" y="4151084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045984"/>
            <a:ext cx="5702958" cy="6212316"/>
            <a:chOff x="0" y="0"/>
            <a:chExt cx="1502014" cy="1636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2014" cy="1636165"/>
            </a:xfrm>
            <a:custGeom>
              <a:avLst/>
              <a:gdLst/>
              <a:ahLst/>
              <a:cxnLst/>
              <a:rect r="r" b="b" t="t" l="l"/>
              <a:pathLst>
                <a:path h="1636165" w="1502014">
                  <a:moveTo>
                    <a:pt x="69234" y="0"/>
                  </a:moveTo>
                  <a:lnTo>
                    <a:pt x="1432780" y="0"/>
                  </a:lnTo>
                  <a:cubicBezTo>
                    <a:pt x="1451142" y="0"/>
                    <a:pt x="1468752" y="7294"/>
                    <a:pt x="1481735" y="20278"/>
                  </a:cubicBezTo>
                  <a:cubicBezTo>
                    <a:pt x="1494719" y="33262"/>
                    <a:pt x="1502014" y="50872"/>
                    <a:pt x="1502014" y="69234"/>
                  </a:cubicBezTo>
                  <a:lnTo>
                    <a:pt x="1502014" y="1566932"/>
                  </a:lnTo>
                  <a:cubicBezTo>
                    <a:pt x="1502014" y="1585294"/>
                    <a:pt x="1494719" y="1602903"/>
                    <a:pt x="1481735" y="1615887"/>
                  </a:cubicBezTo>
                  <a:cubicBezTo>
                    <a:pt x="1468752" y="1628871"/>
                    <a:pt x="1451142" y="1636165"/>
                    <a:pt x="1432780" y="1636165"/>
                  </a:cubicBezTo>
                  <a:lnTo>
                    <a:pt x="69234" y="1636165"/>
                  </a:lnTo>
                  <a:cubicBezTo>
                    <a:pt x="30997" y="1636165"/>
                    <a:pt x="0" y="1605168"/>
                    <a:pt x="0" y="1566932"/>
                  </a:cubicBezTo>
                  <a:lnTo>
                    <a:pt x="0" y="69234"/>
                  </a:lnTo>
                  <a:cubicBezTo>
                    <a:pt x="0" y="50872"/>
                    <a:pt x="7294" y="33262"/>
                    <a:pt x="20278" y="20278"/>
                  </a:cubicBezTo>
                  <a:cubicBezTo>
                    <a:pt x="33262" y="7294"/>
                    <a:pt x="50872" y="0"/>
                    <a:pt x="69234" y="0"/>
                  </a:cubicBezTo>
                  <a:close/>
                </a:path>
              </a:pathLst>
            </a:custGeom>
            <a:solidFill>
              <a:srgbClr val="315DC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502014" cy="168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66529" y="8716774"/>
            <a:ext cx="5018270" cy="231380"/>
            <a:chOff x="0" y="0"/>
            <a:chExt cx="8814167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814167" cy="406400"/>
            </a:xfrm>
            <a:custGeom>
              <a:avLst/>
              <a:gdLst/>
              <a:ahLst/>
              <a:cxnLst/>
              <a:rect r="r" b="b" t="t" l="l"/>
              <a:pathLst>
                <a:path h="406400" w="8814167">
                  <a:moveTo>
                    <a:pt x="8610967" y="0"/>
                  </a:moveTo>
                  <a:cubicBezTo>
                    <a:pt x="8723192" y="0"/>
                    <a:pt x="8814167" y="90976"/>
                    <a:pt x="8814167" y="203200"/>
                  </a:cubicBezTo>
                  <a:cubicBezTo>
                    <a:pt x="8814167" y="315424"/>
                    <a:pt x="8723192" y="406400"/>
                    <a:pt x="86109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4E4">
                    <a:alpha val="100000"/>
                  </a:srgbClr>
                </a:gs>
                <a:gs pos="100000">
                  <a:srgbClr val="4BE890">
                    <a:alpha val="100000"/>
                  </a:srgbClr>
                </a:gs>
              </a:gsLst>
              <a:lin ang="0"/>
            </a:gradFill>
            <a:ln w="19050" cap="sq">
              <a:solidFill>
                <a:srgbClr val="4BE89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81416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8483025" y="1643212"/>
            <a:ext cx="5032995" cy="0"/>
          </a:xfrm>
          <a:prstGeom prst="line">
            <a:avLst/>
          </a:prstGeom>
          <a:ln cap="flat" w="19050">
            <a:solidFill>
              <a:srgbClr val="315DC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8483025" y="1833794"/>
            <a:ext cx="5032995" cy="0"/>
          </a:xfrm>
          <a:prstGeom prst="line">
            <a:avLst/>
          </a:prstGeom>
          <a:ln cap="flat" w="19050">
            <a:solidFill>
              <a:srgbClr val="315DC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66529" y="3412440"/>
            <a:ext cx="5018270" cy="5018270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38000" t="0" r="-3800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562065" y="2743379"/>
            <a:ext cx="636227" cy="605211"/>
          </a:xfrm>
          <a:custGeom>
            <a:avLst/>
            <a:gdLst/>
            <a:ahLst/>
            <a:cxnLst/>
            <a:rect r="r" b="b" t="t" l="l"/>
            <a:pathLst>
              <a:path h="605211" w="636227">
                <a:moveTo>
                  <a:pt x="0" y="0"/>
                </a:moveTo>
                <a:lnTo>
                  <a:pt x="636228" y="0"/>
                </a:lnTo>
                <a:lnTo>
                  <a:pt x="636228" y="605211"/>
                </a:lnTo>
                <a:lnTo>
                  <a:pt x="0" y="6052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759845" y="2931399"/>
            <a:ext cx="240667" cy="240667"/>
          </a:xfrm>
          <a:custGeom>
            <a:avLst/>
            <a:gdLst/>
            <a:ahLst/>
            <a:cxnLst/>
            <a:rect r="r" b="b" t="t" l="l"/>
            <a:pathLst>
              <a:path h="240667" w="240667">
                <a:moveTo>
                  <a:pt x="0" y="0"/>
                </a:moveTo>
                <a:lnTo>
                  <a:pt x="240667" y="0"/>
                </a:lnTo>
                <a:lnTo>
                  <a:pt x="240667" y="240668"/>
                </a:lnTo>
                <a:lnTo>
                  <a:pt x="0" y="2406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565449" y="3007599"/>
            <a:ext cx="5090883" cy="37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9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Desempenho dos modelos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65449" y="3524932"/>
            <a:ext cx="9693851" cy="88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1297" indent="-220649" lvl="1">
              <a:lnSpc>
                <a:spcPts val="2371"/>
              </a:lnSpc>
              <a:buFont typeface="Arial"/>
              <a:buChar char="•"/>
            </a:pPr>
            <a:r>
              <a:rPr lang="en-US" sz="20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MLP e comitês apresentaram os melhores resultados em classificação de espécies e raças.</a:t>
            </a:r>
          </a:p>
          <a:p>
            <a:pPr algn="l">
              <a:lnSpc>
                <a:spcPts val="237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565449" y="6350485"/>
            <a:ext cx="2563698" cy="37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9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Conclusão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200822"/>
            <a:ext cx="8115300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Conclusão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65449" y="4487815"/>
            <a:ext cx="5090883" cy="37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989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Desafios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565449" y="5003709"/>
            <a:ext cx="9693851" cy="118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1297" indent="-220649" lvl="1">
              <a:lnSpc>
                <a:spcPts val="2371"/>
              </a:lnSpc>
              <a:buFont typeface="Arial"/>
              <a:buChar char="•"/>
            </a:pPr>
            <a:r>
              <a:rPr lang="en-US" sz="20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Qualidade dos Dados.</a:t>
            </a:r>
          </a:p>
          <a:p>
            <a:pPr algn="l" marL="441297" indent="-220649" lvl="1">
              <a:lnSpc>
                <a:spcPts val="2371"/>
              </a:lnSpc>
              <a:buFont typeface="Arial"/>
              <a:buChar char="•"/>
            </a:pPr>
            <a:r>
              <a:rPr lang="en-US" sz="20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Escolha de Hiperparâmetros</a:t>
            </a:r>
          </a:p>
          <a:p>
            <a:pPr algn="l" marL="441297" indent="-220649" lvl="1">
              <a:lnSpc>
                <a:spcPts val="2371"/>
              </a:lnSpc>
              <a:buFont typeface="Arial"/>
              <a:buChar char="•"/>
            </a:pPr>
            <a:r>
              <a:rPr lang="en-US" sz="20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Generalização</a:t>
            </a:r>
          </a:p>
          <a:p>
            <a:pPr algn="l">
              <a:lnSpc>
                <a:spcPts val="2371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7565449" y="6953512"/>
            <a:ext cx="9693851" cy="147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1297" indent="-220649" lvl="1">
              <a:lnSpc>
                <a:spcPts val="2371"/>
              </a:lnSpc>
              <a:buFont typeface="Arial"/>
              <a:buChar char="•"/>
            </a:pPr>
            <a:r>
              <a:rPr lang="en-US" sz="20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Concluímos o projeto com sucesso, desenvolvendo um modelo eficiente e aplicável para classificação de imagens, combinando pré-processamento avançado com técnicas robustas de aprendizado de máquina, como MLP e comitês</a:t>
            </a:r>
          </a:p>
          <a:p>
            <a:pPr algn="l">
              <a:lnSpc>
                <a:spcPts val="2371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048267" y="4368779"/>
            <a:ext cx="5211033" cy="0"/>
          </a:xfrm>
          <a:prstGeom prst="line">
            <a:avLst/>
          </a:prstGeom>
          <a:ln cap="flat" w="19050">
            <a:solidFill>
              <a:srgbClr val="FFF4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2048267" y="5971554"/>
            <a:ext cx="5211033" cy="0"/>
          </a:xfrm>
          <a:prstGeom prst="line">
            <a:avLst/>
          </a:prstGeom>
          <a:ln cap="flat" w="19050">
            <a:solidFill>
              <a:srgbClr val="FFF4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048267" y="7563900"/>
            <a:ext cx="5211033" cy="0"/>
          </a:xfrm>
          <a:prstGeom prst="line">
            <a:avLst/>
          </a:prstGeom>
          <a:ln cap="flat" w="19050">
            <a:solidFill>
              <a:srgbClr val="FFF4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409001"/>
            <a:ext cx="9370245" cy="334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11"/>
              </a:lnSpc>
            </a:pPr>
            <a:r>
              <a:rPr lang="en-US" sz="13817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Muito obrigado!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07362" y="3349890"/>
            <a:ext cx="5561349" cy="76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4"/>
              </a:lnSpc>
            </a:pPr>
            <a:r>
              <a:rPr lang="en-US" sz="21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HTTPS://COLAB.RESEARCH.GOOGLE.COM/DRIVE/10IOFIPP_R1CC_SR0TF_XXHVELMD_LPAP#SCROLLTO=S2DC9-6QIW1Z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48267" y="2410309"/>
            <a:ext cx="4254936" cy="47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6"/>
              </a:lnSpc>
            </a:pPr>
            <a:r>
              <a:rPr lang="en-US" sz="3843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REFERÊNCIAS: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48267" y="4693081"/>
            <a:ext cx="5479538" cy="1011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4"/>
              </a:lnSpc>
            </a:pPr>
            <a:r>
              <a:rPr lang="en-US" sz="21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HTTPS://DOCS.GOOGLE.COM/SPREADSHEETS/D/1N4W8PSWY1YMKMPXPFFLBCR3YI8QSUH-1/EDIT?S=&amp;GID=1885511017#GID=1885511017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48267" y="6285879"/>
            <a:ext cx="5561349" cy="1011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4"/>
              </a:lnSpc>
            </a:pPr>
            <a:r>
              <a:rPr lang="en-US" sz="21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HTTPS://DOCS.GOOGLE.COM/SPREADSHEETS/D/1GG8LI59Y59QS2QYCSRAMT8VNRE1IFUDZKKFKNZ0TZNM/EDIT?USP=SHARING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209225" y="5750319"/>
            <a:ext cx="4679263" cy="4920134"/>
          </a:xfrm>
          <a:custGeom>
            <a:avLst/>
            <a:gdLst/>
            <a:ahLst/>
            <a:cxnLst/>
            <a:rect r="r" b="b" t="t" l="l"/>
            <a:pathLst>
              <a:path h="4920134" w="4679263">
                <a:moveTo>
                  <a:pt x="0" y="0"/>
                </a:moveTo>
                <a:lnTo>
                  <a:pt x="4679263" y="0"/>
                </a:lnTo>
                <a:lnTo>
                  <a:pt x="4679263" y="4920134"/>
                </a:lnTo>
                <a:lnTo>
                  <a:pt x="0" y="4920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5932" t="-15422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01713" y="-4547653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6" y="0"/>
                </a:lnTo>
                <a:lnTo>
                  <a:pt x="11405916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5327" y="-223125"/>
            <a:ext cx="4679263" cy="4920134"/>
          </a:xfrm>
          <a:custGeom>
            <a:avLst/>
            <a:gdLst/>
            <a:ahLst/>
            <a:cxnLst/>
            <a:rect r="r" b="b" t="t" l="l"/>
            <a:pathLst>
              <a:path h="4920134" w="4679263">
                <a:moveTo>
                  <a:pt x="0" y="0"/>
                </a:moveTo>
                <a:lnTo>
                  <a:pt x="4679264" y="0"/>
                </a:lnTo>
                <a:lnTo>
                  <a:pt x="4679264" y="4920135"/>
                </a:lnTo>
                <a:lnTo>
                  <a:pt x="0" y="4920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05932" t="-15422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80400" y="4151084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8671898" y="1247417"/>
            <a:ext cx="608645" cy="272368"/>
          </a:xfrm>
          <a:custGeom>
            <a:avLst/>
            <a:gdLst/>
            <a:ahLst/>
            <a:cxnLst/>
            <a:rect r="r" b="b" t="t" l="l"/>
            <a:pathLst>
              <a:path h="272368" w="608645">
                <a:moveTo>
                  <a:pt x="608645" y="0"/>
                </a:moveTo>
                <a:lnTo>
                  <a:pt x="0" y="0"/>
                </a:lnTo>
                <a:lnTo>
                  <a:pt x="0" y="272369"/>
                </a:lnTo>
                <a:lnTo>
                  <a:pt x="608645" y="272369"/>
                </a:lnTo>
                <a:lnTo>
                  <a:pt x="60864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1028700"/>
            <a:ext cx="744789" cy="728853"/>
            <a:chOff x="0" y="0"/>
            <a:chExt cx="415286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5286" cy="406400"/>
            </a:xfrm>
            <a:custGeom>
              <a:avLst/>
              <a:gdLst/>
              <a:ahLst/>
              <a:cxnLst/>
              <a:rect r="r" b="b" t="t" l="l"/>
              <a:pathLst>
                <a:path h="406400" w="415286">
                  <a:moveTo>
                    <a:pt x="212086" y="0"/>
                  </a:moveTo>
                  <a:cubicBezTo>
                    <a:pt x="324310" y="0"/>
                    <a:pt x="415286" y="90976"/>
                    <a:pt x="415286" y="203200"/>
                  </a:cubicBezTo>
                  <a:cubicBezTo>
                    <a:pt x="415286" y="315424"/>
                    <a:pt x="324310" y="406400"/>
                    <a:pt x="2120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15DC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1528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71027" y="1162632"/>
            <a:ext cx="460989" cy="46098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5DC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8334637"/>
            <a:ext cx="3586385" cy="864946"/>
            <a:chOff x="0" y="0"/>
            <a:chExt cx="1685084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85084" cy="406400"/>
            </a:xfrm>
            <a:custGeom>
              <a:avLst/>
              <a:gdLst/>
              <a:ahLst/>
              <a:cxnLst/>
              <a:rect r="r" b="b" t="t" l="l"/>
              <a:pathLst>
                <a:path h="406400" w="1685084">
                  <a:moveTo>
                    <a:pt x="1481884" y="0"/>
                  </a:moveTo>
                  <a:cubicBezTo>
                    <a:pt x="1594108" y="0"/>
                    <a:pt x="1685084" y="90976"/>
                    <a:pt x="1685084" y="203200"/>
                  </a:cubicBezTo>
                  <a:cubicBezTo>
                    <a:pt x="1685084" y="315424"/>
                    <a:pt x="1594108" y="406400"/>
                    <a:pt x="148188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15DC1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685084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243061" y="8334637"/>
            <a:ext cx="3586385" cy="864946"/>
            <a:chOff x="0" y="0"/>
            <a:chExt cx="1685084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85084" cy="406400"/>
            </a:xfrm>
            <a:custGeom>
              <a:avLst/>
              <a:gdLst/>
              <a:ahLst/>
              <a:cxnLst/>
              <a:rect r="r" b="b" t="t" l="l"/>
              <a:pathLst>
                <a:path h="406400" w="1685084">
                  <a:moveTo>
                    <a:pt x="1481884" y="0"/>
                  </a:moveTo>
                  <a:cubicBezTo>
                    <a:pt x="1594108" y="0"/>
                    <a:pt x="1685084" y="90976"/>
                    <a:pt x="1685084" y="203200"/>
                  </a:cubicBezTo>
                  <a:cubicBezTo>
                    <a:pt x="1685084" y="315424"/>
                    <a:pt x="1594108" y="406400"/>
                    <a:pt x="148188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15DC1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685084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457988" y="8334637"/>
            <a:ext cx="3586385" cy="864946"/>
            <a:chOff x="0" y="0"/>
            <a:chExt cx="1685084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85084" cy="406400"/>
            </a:xfrm>
            <a:custGeom>
              <a:avLst/>
              <a:gdLst/>
              <a:ahLst/>
              <a:cxnLst/>
              <a:rect r="r" b="b" t="t" l="l"/>
              <a:pathLst>
                <a:path h="406400" w="1685084">
                  <a:moveTo>
                    <a:pt x="1481884" y="0"/>
                  </a:moveTo>
                  <a:cubicBezTo>
                    <a:pt x="1594108" y="0"/>
                    <a:pt x="1685084" y="90976"/>
                    <a:pt x="1685084" y="203200"/>
                  </a:cubicBezTo>
                  <a:cubicBezTo>
                    <a:pt x="1685084" y="315424"/>
                    <a:pt x="1594108" y="406400"/>
                    <a:pt x="148188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15DC1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685084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672915" y="8334637"/>
            <a:ext cx="3586385" cy="864946"/>
            <a:chOff x="0" y="0"/>
            <a:chExt cx="1685084" cy="406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685084" cy="406400"/>
            </a:xfrm>
            <a:custGeom>
              <a:avLst/>
              <a:gdLst/>
              <a:ahLst/>
              <a:cxnLst/>
              <a:rect r="r" b="b" t="t" l="l"/>
              <a:pathLst>
                <a:path h="406400" w="1685084">
                  <a:moveTo>
                    <a:pt x="1481884" y="0"/>
                  </a:moveTo>
                  <a:cubicBezTo>
                    <a:pt x="1594108" y="0"/>
                    <a:pt x="1685084" y="90976"/>
                    <a:pt x="1685084" y="203200"/>
                  </a:cubicBezTo>
                  <a:cubicBezTo>
                    <a:pt x="1685084" y="315424"/>
                    <a:pt x="1594108" y="406400"/>
                    <a:pt x="148188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15DC1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685084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2424390" y="1383602"/>
            <a:ext cx="5689915" cy="0"/>
          </a:xfrm>
          <a:prstGeom prst="line">
            <a:avLst/>
          </a:prstGeom>
          <a:ln cap="flat" w="19050">
            <a:solidFill>
              <a:srgbClr val="315DC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9883217" y="1393127"/>
            <a:ext cx="6392800" cy="0"/>
          </a:xfrm>
          <a:prstGeom prst="line">
            <a:avLst/>
          </a:prstGeom>
          <a:ln cap="flat" w="19050">
            <a:solidFill>
              <a:srgbClr val="315DC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6548856" y="1341863"/>
            <a:ext cx="710444" cy="83477"/>
          </a:xfrm>
          <a:custGeom>
            <a:avLst/>
            <a:gdLst/>
            <a:ahLst/>
            <a:cxnLst/>
            <a:rect r="r" b="b" t="t" l="l"/>
            <a:pathLst>
              <a:path h="83477" w="710444">
                <a:moveTo>
                  <a:pt x="0" y="0"/>
                </a:moveTo>
                <a:lnTo>
                  <a:pt x="710444" y="0"/>
                </a:lnTo>
                <a:lnTo>
                  <a:pt x="710444" y="83477"/>
                </a:lnTo>
                <a:lnTo>
                  <a:pt x="0" y="834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8700" y="4213257"/>
            <a:ext cx="3496221" cy="3882679"/>
          </a:xfrm>
          <a:custGeom>
            <a:avLst/>
            <a:gdLst/>
            <a:ahLst/>
            <a:cxnLst/>
            <a:rect r="r" b="b" t="t" l="l"/>
            <a:pathLst>
              <a:path h="3882679" w="3496221">
                <a:moveTo>
                  <a:pt x="0" y="0"/>
                </a:moveTo>
                <a:lnTo>
                  <a:pt x="3496221" y="0"/>
                </a:lnTo>
                <a:lnTo>
                  <a:pt x="3496221" y="3882679"/>
                </a:lnTo>
                <a:lnTo>
                  <a:pt x="0" y="38826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673" t="0" r="-8377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283828" y="3875927"/>
            <a:ext cx="3504853" cy="4334459"/>
          </a:xfrm>
          <a:custGeom>
            <a:avLst/>
            <a:gdLst/>
            <a:ahLst/>
            <a:cxnLst/>
            <a:rect r="r" b="b" t="t" l="l"/>
            <a:pathLst>
              <a:path h="4334459" w="3504853">
                <a:moveTo>
                  <a:pt x="0" y="0"/>
                </a:moveTo>
                <a:lnTo>
                  <a:pt x="3504853" y="0"/>
                </a:lnTo>
                <a:lnTo>
                  <a:pt x="3504853" y="4334459"/>
                </a:lnTo>
                <a:lnTo>
                  <a:pt x="0" y="43344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0958" t="0" r="-12711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457988" y="4843386"/>
            <a:ext cx="3586385" cy="3241280"/>
          </a:xfrm>
          <a:custGeom>
            <a:avLst/>
            <a:gdLst/>
            <a:ahLst/>
            <a:cxnLst/>
            <a:rect r="r" b="b" t="t" l="l"/>
            <a:pathLst>
              <a:path h="3241280" w="3586385">
                <a:moveTo>
                  <a:pt x="0" y="0"/>
                </a:moveTo>
                <a:lnTo>
                  <a:pt x="3586385" y="0"/>
                </a:lnTo>
                <a:lnTo>
                  <a:pt x="3586385" y="3241281"/>
                </a:lnTo>
                <a:lnTo>
                  <a:pt x="0" y="32412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3940919" y="4319607"/>
            <a:ext cx="3050377" cy="3890778"/>
          </a:xfrm>
          <a:custGeom>
            <a:avLst/>
            <a:gdLst/>
            <a:ahLst/>
            <a:cxnLst/>
            <a:rect r="r" b="b" t="t" l="l"/>
            <a:pathLst>
              <a:path h="3890778" w="3050377">
                <a:moveTo>
                  <a:pt x="0" y="0"/>
                </a:moveTo>
                <a:lnTo>
                  <a:pt x="3050377" y="0"/>
                </a:lnTo>
                <a:lnTo>
                  <a:pt x="3050377" y="3890779"/>
                </a:lnTo>
                <a:lnTo>
                  <a:pt x="0" y="389077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6964" t="0" r="-10586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028700" y="2473366"/>
            <a:ext cx="13480843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Nossas raças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53930" y="8633597"/>
            <a:ext cx="2735926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6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Bengal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668291" y="8633597"/>
            <a:ext cx="2735926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6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Ragdoll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83217" y="8633597"/>
            <a:ext cx="2735926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6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Pug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884964" y="8633597"/>
            <a:ext cx="3162287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6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American Bulldog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0158652" y="1135672"/>
            <a:ext cx="11361401" cy="3606411"/>
            <a:chOff x="0" y="0"/>
            <a:chExt cx="2992303" cy="949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2303" cy="949837"/>
            </a:xfrm>
            <a:custGeom>
              <a:avLst/>
              <a:gdLst/>
              <a:ahLst/>
              <a:cxnLst/>
              <a:rect r="r" b="b" t="t" l="l"/>
              <a:pathLst>
                <a:path h="949837" w="2992303">
                  <a:moveTo>
                    <a:pt x="34753" y="0"/>
                  </a:moveTo>
                  <a:lnTo>
                    <a:pt x="2957550" y="0"/>
                  </a:lnTo>
                  <a:cubicBezTo>
                    <a:pt x="2976744" y="0"/>
                    <a:pt x="2992303" y="15559"/>
                    <a:pt x="2992303" y="34753"/>
                  </a:cubicBezTo>
                  <a:lnTo>
                    <a:pt x="2992303" y="915084"/>
                  </a:lnTo>
                  <a:cubicBezTo>
                    <a:pt x="2992303" y="934277"/>
                    <a:pt x="2976744" y="949837"/>
                    <a:pt x="2957550" y="949837"/>
                  </a:cubicBezTo>
                  <a:lnTo>
                    <a:pt x="34753" y="949837"/>
                  </a:lnTo>
                  <a:cubicBezTo>
                    <a:pt x="15559" y="949837"/>
                    <a:pt x="0" y="934277"/>
                    <a:pt x="0" y="915084"/>
                  </a:cubicBezTo>
                  <a:lnTo>
                    <a:pt x="0" y="34753"/>
                  </a:lnTo>
                  <a:cubicBezTo>
                    <a:pt x="0" y="15559"/>
                    <a:pt x="15559" y="0"/>
                    <a:pt x="3475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4E4">
                    <a:alpha val="100000"/>
                  </a:srgbClr>
                </a:gs>
                <a:gs pos="100000">
                  <a:srgbClr val="4BE89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92303" cy="997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37665" y="1884327"/>
            <a:ext cx="5431596" cy="2109102"/>
            <a:chOff x="0" y="0"/>
            <a:chExt cx="1430544" cy="5554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0544" cy="555484"/>
            </a:xfrm>
            <a:custGeom>
              <a:avLst/>
              <a:gdLst/>
              <a:ahLst/>
              <a:cxnLst/>
              <a:rect r="r" b="b" t="t" l="l"/>
              <a:pathLst>
                <a:path h="555484" w="1430544">
                  <a:moveTo>
                    <a:pt x="72693" y="0"/>
                  </a:moveTo>
                  <a:lnTo>
                    <a:pt x="1357851" y="0"/>
                  </a:lnTo>
                  <a:cubicBezTo>
                    <a:pt x="1397998" y="0"/>
                    <a:pt x="1430544" y="32546"/>
                    <a:pt x="1430544" y="72693"/>
                  </a:cubicBezTo>
                  <a:lnTo>
                    <a:pt x="1430544" y="482791"/>
                  </a:lnTo>
                  <a:cubicBezTo>
                    <a:pt x="1430544" y="522938"/>
                    <a:pt x="1397998" y="555484"/>
                    <a:pt x="1357851" y="555484"/>
                  </a:cubicBezTo>
                  <a:lnTo>
                    <a:pt x="72693" y="555484"/>
                  </a:lnTo>
                  <a:cubicBezTo>
                    <a:pt x="32546" y="555484"/>
                    <a:pt x="0" y="522938"/>
                    <a:pt x="0" y="482791"/>
                  </a:cubicBezTo>
                  <a:lnTo>
                    <a:pt x="0" y="72693"/>
                  </a:lnTo>
                  <a:cubicBezTo>
                    <a:pt x="0" y="32546"/>
                    <a:pt x="32546" y="0"/>
                    <a:pt x="72693" y="0"/>
                  </a:cubicBezTo>
                  <a:close/>
                </a:path>
              </a:pathLst>
            </a:custGeom>
            <a:solidFill>
              <a:srgbClr val="315DC1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30544" cy="603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6375689" y="2272690"/>
            <a:ext cx="223173" cy="1332375"/>
          </a:xfrm>
          <a:custGeom>
            <a:avLst/>
            <a:gdLst/>
            <a:ahLst/>
            <a:cxnLst/>
            <a:rect r="r" b="b" t="t" l="l"/>
            <a:pathLst>
              <a:path h="1332375" w="223173">
                <a:moveTo>
                  <a:pt x="0" y="0"/>
                </a:moveTo>
                <a:lnTo>
                  <a:pt x="223173" y="0"/>
                </a:lnTo>
                <a:lnTo>
                  <a:pt x="223173" y="1332376"/>
                </a:lnTo>
                <a:lnTo>
                  <a:pt x="0" y="1332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86496" y="2738098"/>
            <a:ext cx="401559" cy="401559"/>
          </a:xfrm>
          <a:custGeom>
            <a:avLst/>
            <a:gdLst/>
            <a:ahLst/>
            <a:cxnLst/>
            <a:rect r="r" b="b" t="t" l="l"/>
            <a:pathLst>
              <a:path h="401559" w="401559">
                <a:moveTo>
                  <a:pt x="0" y="0"/>
                </a:moveTo>
                <a:lnTo>
                  <a:pt x="401559" y="0"/>
                </a:lnTo>
                <a:lnTo>
                  <a:pt x="401559" y="401560"/>
                </a:lnTo>
                <a:lnTo>
                  <a:pt x="0" y="401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59008" y="1616293"/>
            <a:ext cx="2237066" cy="2821988"/>
          </a:xfrm>
          <a:custGeom>
            <a:avLst/>
            <a:gdLst/>
            <a:ahLst/>
            <a:cxnLst/>
            <a:rect r="r" b="b" t="t" l="l"/>
            <a:pathLst>
              <a:path h="2821988" w="2237066">
                <a:moveTo>
                  <a:pt x="0" y="0"/>
                </a:moveTo>
                <a:lnTo>
                  <a:pt x="2237066" y="0"/>
                </a:lnTo>
                <a:lnTo>
                  <a:pt x="2237066" y="2821988"/>
                </a:lnTo>
                <a:lnTo>
                  <a:pt x="0" y="2821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076169"/>
            <a:ext cx="7888717" cy="376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99"/>
              </a:lnSpc>
            </a:pPr>
            <a:r>
              <a:rPr lang="en-US" sz="15542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Base de Dados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95710" y="5124211"/>
            <a:ext cx="7100648" cy="472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5"/>
              </a:lnSpc>
            </a:pPr>
          </a:p>
          <a:p>
            <a:pPr algn="l" marL="635603" indent="-317801" lvl="1">
              <a:lnSpc>
                <a:spcPts val="3415"/>
              </a:lnSpc>
              <a:buFont typeface="Arial"/>
              <a:buChar char="•"/>
            </a:pPr>
            <a:r>
              <a:rPr lang="en-US" b="true" sz="2943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Imagens</a:t>
            </a:r>
            <a:r>
              <a:rPr lang="en-US" sz="2943">
                <a:solidFill>
                  <a:srgbClr val="FFF4E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 200 gatos Bengal, 200 gatos Ragdoll, 200 cachorros Pug, 200 cachorros American Bulldog, totalizando 400 imagens.</a:t>
            </a:r>
          </a:p>
          <a:p>
            <a:pPr algn="l" marL="635603" indent="-317801" lvl="1">
              <a:lnSpc>
                <a:spcPts val="3415"/>
              </a:lnSpc>
              <a:buFont typeface="Arial"/>
              <a:buChar char="•"/>
            </a:pPr>
            <a:r>
              <a:rPr lang="en-US" b="true" sz="2943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Transformadores utilizados</a:t>
            </a:r>
            <a:r>
              <a:rPr lang="en-US" sz="2943">
                <a:solidFill>
                  <a:srgbClr val="FFF4E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</a:p>
          <a:p>
            <a:pPr algn="l" marL="1271205" indent="-423735" lvl="2">
              <a:lnSpc>
                <a:spcPts val="3415"/>
              </a:lnSpc>
              <a:buFont typeface="Arial"/>
              <a:buChar char="⚬"/>
            </a:pPr>
            <a:r>
              <a:rPr lang="en-US" sz="2943">
                <a:solidFill>
                  <a:srgbClr val="FFF4E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Histogram of Oriented Gradients (HOG).</a:t>
            </a:r>
          </a:p>
          <a:p>
            <a:pPr algn="l" marL="1271205" indent="-423735" lvl="2">
              <a:lnSpc>
                <a:spcPts val="3415"/>
              </a:lnSpc>
              <a:buFont typeface="Arial"/>
              <a:buChar char="⚬"/>
            </a:pPr>
            <a:r>
              <a:rPr lang="en-US" sz="2943">
                <a:solidFill>
                  <a:srgbClr val="FFF4E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Convolutional Neural Networks (CNN).</a:t>
            </a:r>
          </a:p>
          <a:p>
            <a:pPr algn="l">
              <a:lnSpc>
                <a:spcPts val="341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419983" y="7657717"/>
            <a:ext cx="7408494" cy="7303541"/>
          </a:xfrm>
          <a:custGeom>
            <a:avLst/>
            <a:gdLst/>
            <a:ahLst/>
            <a:cxnLst/>
            <a:rect r="r" b="b" t="t" l="l"/>
            <a:pathLst>
              <a:path h="7303541" w="7408494">
                <a:moveTo>
                  <a:pt x="0" y="0"/>
                </a:moveTo>
                <a:lnTo>
                  <a:pt x="7408495" y="0"/>
                </a:lnTo>
                <a:lnTo>
                  <a:pt x="7408495" y="7303541"/>
                </a:lnTo>
                <a:lnTo>
                  <a:pt x="0" y="7303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80400" y="-3928145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6"/>
                </a:lnTo>
                <a:lnTo>
                  <a:pt x="0" y="11405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01713" y="3555342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6" y="0"/>
                </a:lnTo>
                <a:lnTo>
                  <a:pt x="11405916" y="11405916"/>
                </a:lnTo>
                <a:lnTo>
                  <a:pt x="0" y="11405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57287" y="-134094"/>
            <a:ext cx="3523669" cy="2103092"/>
          </a:xfrm>
          <a:custGeom>
            <a:avLst/>
            <a:gdLst/>
            <a:ahLst/>
            <a:cxnLst/>
            <a:rect r="r" b="b" t="t" l="l"/>
            <a:pathLst>
              <a:path h="2103092" w="3523669">
                <a:moveTo>
                  <a:pt x="0" y="0"/>
                </a:moveTo>
                <a:lnTo>
                  <a:pt x="3523669" y="0"/>
                </a:lnTo>
                <a:lnTo>
                  <a:pt x="3523669" y="2103092"/>
                </a:lnTo>
                <a:lnTo>
                  <a:pt x="0" y="2103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84801" r="-40023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4264" y="294328"/>
            <a:ext cx="17719471" cy="9698344"/>
            <a:chOff x="0" y="0"/>
            <a:chExt cx="148503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85036" cy="812800"/>
            </a:xfrm>
            <a:custGeom>
              <a:avLst/>
              <a:gdLst/>
              <a:ahLst/>
              <a:cxnLst/>
              <a:rect r="r" b="b" t="t" l="l"/>
              <a:pathLst>
                <a:path h="812800" w="1485036">
                  <a:moveTo>
                    <a:pt x="22283" y="0"/>
                  </a:moveTo>
                  <a:lnTo>
                    <a:pt x="1462753" y="0"/>
                  </a:lnTo>
                  <a:cubicBezTo>
                    <a:pt x="1475059" y="0"/>
                    <a:pt x="1485036" y="9976"/>
                    <a:pt x="1485036" y="22283"/>
                  </a:cubicBezTo>
                  <a:lnTo>
                    <a:pt x="1485036" y="790517"/>
                  </a:lnTo>
                  <a:cubicBezTo>
                    <a:pt x="1485036" y="796427"/>
                    <a:pt x="1482688" y="802095"/>
                    <a:pt x="1478509" y="806274"/>
                  </a:cubicBezTo>
                  <a:cubicBezTo>
                    <a:pt x="1474330" y="810452"/>
                    <a:pt x="1468663" y="812800"/>
                    <a:pt x="1462753" y="812800"/>
                  </a:cubicBezTo>
                  <a:lnTo>
                    <a:pt x="22283" y="812800"/>
                  </a:lnTo>
                  <a:cubicBezTo>
                    <a:pt x="9976" y="812800"/>
                    <a:pt x="0" y="802824"/>
                    <a:pt x="0" y="790517"/>
                  </a:cubicBezTo>
                  <a:lnTo>
                    <a:pt x="0" y="22283"/>
                  </a:lnTo>
                  <a:cubicBezTo>
                    <a:pt x="0" y="9976"/>
                    <a:pt x="9976" y="0"/>
                    <a:pt x="22283" y="0"/>
                  </a:cubicBezTo>
                  <a:close/>
                </a:path>
              </a:pathLst>
            </a:custGeom>
            <a:solidFill>
              <a:srgbClr val="FFF4E4"/>
            </a:solidFill>
            <a:ln w="19050" cap="rnd">
              <a:solidFill>
                <a:srgbClr val="315DC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48503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26391" y="1374077"/>
            <a:ext cx="728853" cy="728853"/>
            <a:chOff x="0" y="0"/>
            <a:chExt cx="4064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15DC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064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60323" y="1508009"/>
            <a:ext cx="460989" cy="4609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5DC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010959" y="1688272"/>
            <a:ext cx="760801" cy="173082"/>
          </a:xfrm>
          <a:custGeom>
            <a:avLst/>
            <a:gdLst/>
            <a:ahLst/>
            <a:cxnLst/>
            <a:rect r="r" b="b" t="t" l="l"/>
            <a:pathLst>
              <a:path h="173082" w="760801">
                <a:moveTo>
                  <a:pt x="0" y="0"/>
                </a:moveTo>
                <a:lnTo>
                  <a:pt x="760801" y="0"/>
                </a:lnTo>
                <a:lnTo>
                  <a:pt x="760801" y="173082"/>
                </a:lnTo>
                <a:lnTo>
                  <a:pt x="0" y="1730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148850"/>
            <a:ext cx="11680345" cy="251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Criação das Bases de Dados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6964" y="4381209"/>
            <a:ext cx="16575971" cy="41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6"/>
              </a:lnSpc>
            </a:pPr>
          </a:p>
          <a:p>
            <a:pPr algn="l" marL="678782" indent="-339391" lvl="1">
              <a:lnSpc>
                <a:spcPts val="3646"/>
              </a:lnSpc>
              <a:buFont typeface="Arial"/>
              <a:buChar char="•"/>
            </a:pPr>
            <a:r>
              <a:rPr lang="en-US" b="true" sz="3143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Transformadores utilizados:</a:t>
            </a:r>
          </a:p>
          <a:p>
            <a:pPr algn="l" marL="1357563" indent="-452521" lvl="2">
              <a:lnSpc>
                <a:spcPts val="3646"/>
              </a:lnSpc>
              <a:buFont typeface="Arial"/>
              <a:buChar char="⚬"/>
            </a:pPr>
            <a:r>
              <a:rPr lang="en-US" sz="3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HOG: Criaram 4 bases com diferentes configurações.</a:t>
            </a:r>
          </a:p>
          <a:p>
            <a:pPr algn="l" marL="1357563" indent="-452521" lvl="2">
              <a:lnSpc>
                <a:spcPts val="3646"/>
              </a:lnSpc>
              <a:buFont typeface="Arial"/>
              <a:buChar char="⚬"/>
            </a:pPr>
            <a:r>
              <a:rPr lang="en-US" sz="3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CNN: Criaram 8 bases com diferentes parâmetros.</a:t>
            </a:r>
          </a:p>
          <a:p>
            <a:pPr algn="l" marL="1357563" indent="-452521" lvl="2">
              <a:lnSpc>
                <a:spcPts val="3646"/>
              </a:lnSpc>
              <a:buFont typeface="Arial"/>
              <a:buChar char="⚬"/>
            </a:pPr>
            <a:r>
              <a:rPr lang="en-US" sz="3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PCA: Foi aplicado a 6 bases de dados selecionadas, com 10 componentes principais.</a:t>
            </a:r>
          </a:p>
          <a:p>
            <a:pPr algn="l" marL="678782" indent="-339391" lvl="1">
              <a:lnSpc>
                <a:spcPts val="3646"/>
              </a:lnSpc>
              <a:buFont typeface="Arial"/>
              <a:buChar char="•"/>
            </a:pPr>
            <a:r>
              <a:rPr lang="en-US" b="true" sz="3143">
                <a:solidFill>
                  <a:srgbClr val="315DC1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Total de Bases Criadas: 18 bases de dados diferentes.</a:t>
            </a:r>
          </a:p>
          <a:p>
            <a:pPr algn="l" marL="1357563" indent="-452521" lvl="2">
              <a:lnSpc>
                <a:spcPts val="3646"/>
              </a:lnSpc>
              <a:buFont typeface="Arial"/>
              <a:buChar char="⚬"/>
            </a:pPr>
            <a:r>
              <a:rPr lang="en-US" sz="3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6 Bases com PCA.</a:t>
            </a:r>
          </a:p>
          <a:p>
            <a:pPr algn="l" marL="1357563" indent="-452521" lvl="2">
              <a:lnSpc>
                <a:spcPts val="3646"/>
              </a:lnSpc>
              <a:buFont typeface="Arial"/>
              <a:buChar char="⚬"/>
            </a:pPr>
            <a:r>
              <a:rPr lang="en-US" sz="3143">
                <a:solidFill>
                  <a:srgbClr val="315DC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12 Bases com HOG e CNN, sendo as 6 melhores selecionadas para os experimentos.</a:t>
            </a:r>
          </a:p>
          <a:p>
            <a:pPr algn="l">
              <a:lnSpc>
                <a:spcPts val="364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191734" y="5664372"/>
            <a:ext cx="11361401" cy="3606411"/>
            <a:chOff x="0" y="0"/>
            <a:chExt cx="2992303" cy="949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2303" cy="949837"/>
            </a:xfrm>
            <a:custGeom>
              <a:avLst/>
              <a:gdLst/>
              <a:ahLst/>
              <a:cxnLst/>
              <a:rect r="r" b="b" t="t" l="l"/>
              <a:pathLst>
                <a:path h="949837" w="2992303">
                  <a:moveTo>
                    <a:pt x="34753" y="0"/>
                  </a:moveTo>
                  <a:lnTo>
                    <a:pt x="2957550" y="0"/>
                  </a:lnTo>
                  <a:cubicBezTo>
                    <a:pt x="2976744" y="0"/>
                    <a:pt x="2992303" y="15559"/>
                    <a:pt x="2992303" y="34753"/>
                  </a:cubicBezTo>
                  <a:lnTo>
                    <a:pt x="2992303" y="915084"/>
                  </a:lnTo>
                  <a:cubicBezTo>
                    <a:pt x="2992303" y="934277"/>
                    <a:pt x="2976744" y="949837"/>
                    <a:pt x="2957550" y="949837"/>
                  </a:cubicBezTo>
                  <a:lnTo>
                    <a:pt x="34753" y="949837"/>
                  </a:lnTo>
                  <a:cubicBezTo>
                    <a:pt x="15559" y="949837"/>
                    <a:pt x="0" y="934277"/>
                    <a:pt x="0" y="915084"/>
                  </a:cubicBezTo>
                  <a:lnTo>
                    <a:pt x="0" y="34753"/>
                  </a:lnTo>
                  <a:cubicBezTo>
                    <a:pt x="0" y="15559"/>
                    <a:pt x="15559" y="0"/>
                    <a:pt x="3475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4E4">
                    <a:alpha val="100000"/>
                  </a:srgbClr>
                </a:gs>
                <a:gs pos="100000">
                  <a:srgbClr val="4BE89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92303" cy="997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216795"/>
            <a:ext cx="2501564" cy="2501564"/>
          </a:xfrm>
          <a:custGeom>
            <a:avLst/>
            <a:gdLst/>
            <a:ahLst/>
            <a:cxnLst/>
            <a:rect r="r" b="b" t="t" l="l"/>
            <a:pathLst>
              <a:path h="2501564" w="2501564">
                <a:moveTo>
                  <a:pt x="0" y="0"/>
                </a:moveTo>
                <a:lnTo>
                  <a:pt x="2501564" y="0"/>
                </a:lnTo>
                <a:lnTo>
                  <a:pt x="2501564" y="2501565"/>
                </a:lnTo>
                <a:lnTo>
                  <a:pt x="0" y="250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70419" y="6987728"/>
            <a:ext cx="959698" cy="95969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5DC1"/>
            </a:solidFill>
            <a:ln w="38100" cap="sq">
              <a:solidFill>
                <a:srgbClr val="315DC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5083033" y="7286294"/>
            <a:ext cx="334469" cy="362568"/>
          </a:xfrm>
          <a:custGeom>
            <a:avLst/>
            <a:gdLst/>
            <a:ahLst/>
            <a:cxnLst/>
            <a:rect r="r" b="b" t="t" l="l"/>
            <a:pathLst>
              <a:path h="362568" w="334469">
                <a:moveTo>
                  <a:pt x="0" y="0"/>
                </a:moveTo>
                <a:lnTo>
                  <a:pt x="334469" y="0"/>
                </a:lnTo>
                <a:lnTo>
                  <a:pt x="334469" y="362567"/>
                </a:lnTo>
                <a:lnTo>
                  <a:pt x="0" y="362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20082" y="1181081"/>
            <a:ext cx="1114845" cy="1114845"/>
          </a:xfrm>
          <a:custGeom>
            <a:avLst/>
            <a:gdLst/>
            <a:ahLst/>
            <a:cxnLst/>
            <a:rect r="r" b="b" t="t" l="l"/>
            <a:pathLst>
              <a:path h="1114845" w="1114845">
                <a:moveTo>
                  <a:pt x="0" y="0"/>
                </a:moveTo>
                <a:lnTo>
                  <a:pt x="1114844" y="0"/>
                </a:lnTo>
                <a:lnTo>
                  <a:pt x="1114844" y="1114845"/>
                </a:lnTo>
                <a:lnTo>
                  <a:pt x="0" y="1114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59514" y="1748028"/>
            <a:ext cx="1093412" cy="84761"/>
          </a:xfrm>
          <a:custGeom>
            <a:avLst/>
            <a:gdLst/>
            <a:ahLst/>
            <a:cxnLst/>
            <a:rect r="r" b="b" t="t" l="l"/>
            <a:pathLst>
              <a:path h="84761" w="1093412">
                <a:moveTo>
                  <a:pt x="0" y="0"/>
                </a:moveTo>
                <a:lnTo>
                  <a:pt x="1093412" y="0"/>
                </a:lnTo>
                <a:lnTo>
                  <a:pt x="1093412" y="84761"/>
                </a:lnTo>
                <a:lnTo>
                  <a:pt x="0" y="847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33214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203355" y="1748028"/>
            <a:ext cx="1093412" cy="84761"/>
          </a:xfrm>
          <a:custGeom>
            <a:avLst/>
            <a:gdLst/>
            <a:ahLst/>
            <a:cxnLst/>
            <a:rect r="r" b="b" t="t" l="l"/>
            <a:pathLst>
              <a:path h="84761" w="1093412">
                <a:moveTo>
                  <a:pt x="0" y="0"/>
                </a:moveTo>
                <a:lnTo>
                  <a:pt x="1093412" y="0"/>
                </a:lnTo>
                <a:lnTo>
                  <a:pt x="1093412" y="84761"/>
                </a:lnTo>
                <a:lnTo>
                  <a:pt x="0" y="847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33214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49167" y="1748028"/>
            <a:ext cx="1093412" cy="84761"/>
          </a:xfrm>
          <a:custGeom>
            <a:avLst/>
            <a:gdLst/>
            <a:ahLst/>
            <a:cxnLst/>
            <a:rect r="r" b="b" t="t" l="l"/>
            <a:pathLst>
              <a:path h="84761" w="1093412">
                <a:moveTo>
                  <a:pt x="0" y="0"/>
                </a:moveTo>
                <a:lnTo>
                  <a:pt x="1093412" y="0"/>
                </a:lnTo>
                <a:lnTo>
                  <a:pt x="1093412" y="84761"/>
                </a:lnTo>
                <a:lnTo>
                  <a:pt x="0" y="847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332148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730179" y="1691178"/>
            <a:ext cx="94650" cy="94650"/>
          </a:xfrm>
          <a:custGeom>
            <a:avLst/>
            <a:gdLst/>
            <a:ahLst/>
            <a:cxnLst/>
            <a:rect r="r" b="b" t="t" l="l"/>
            <a:pathLst>
              <a:path h="94650" w="94650">
                <a:moveTo>
                  <a:pt x="0" y="0"/>
                </a:moveTo>
                <a:lnTo>
                  <a:pt x="94650" y="0"/>
                </a:lnTo>
                <a:lnTo>
                  <a:pt x="94650" y="94650"/>
                </a:lnTo>
                <a:lnTo>
                  <a:pt x="0" y="946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323975"/>
            <a:ext cx="6419196" cy="251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K-Nearest Neighbors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41468" y="3055804"/>
            <a:ext cx="3508593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26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Pré Processamento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41468" y="6391949"/>
            <a:ext cx="3282018" cy="33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2689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Conclusões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41468" y="3694305"/>
            <a:ext cx="9013776" cy="74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1743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Para a utilização do KNN é necessário que a label que contém as classes para treinamento possua variáveis numéricas, trazendo a necessidade de realizar essa mudança nas bases de dados, pois as label que possui as classes é categórica.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41468" y="7030450"/>
            <a:ext cx="9013776" cy="49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1743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Modelo menos robusto para grande quantidade de características, acurácias mais baixas e hiperparâmetros default.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693925" y="-8558857"/>
            <a:ext cx="15014562" cy="15014562"/>
          </a:xfrm>
          <a:custGeom>
            <a:avLst/>
            <a:gdLst/>
            <a:ahLst/>
            <a:cxnLst/>
            <a:rect r="r" b="b" t="t" l="l"/>
            <a:pathLst>
              <a:path h="15014562" w="15014562">
                <a:moveTo>
                  <a:pt x="0" y="0"/>
                </a:moveTo>
                <a:lnTo>
                  <a:pt x="15014562" y="0"/>
                </a:lnTo>
                <a:lnTo>
                  <a:pt x="15014562" y="15014562"/>
                </a:lnTo>
                <a:lnTo>
                  <a:pt x="0" y="15014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34846"/>
            <a:ext cx="16487775" cy="6547869"/>
            <a:chOff x="0" y="0"/>
            <a:chExt cx="4342459" cy="1724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42459" cy="1724542"/>
            </a:xfrm>
            <a:custGeom>
              <a:avLst/>
              <a:gdLst/>
              <a:ahLst/>
              <a:cxnLst/>
              <a:rect r="r" b="b" t="t" l="l"/>
              <a:pathLst>
                <a:path h="1724542" w="4342459">
                  <a:moveTo>
                    <a:pt x="23947" y="0"/>
                  </a:moveTo>
                  <a:lnTo>
                    <a:pt x="4318512" y="0"/>
                  </a:lnTo>
                  <a:cubicBezTo>
                    <a:pt x="4324863" y="0"/>
                    <a:pt x="4330954" y="2523"/>
                    <a:pt x="4335445" y="7014"/>
                  </a:cubicBezTo>
                  <a:cubicBezTo>
                    <a:pt x="4339936" y="11505"/>
                    <a:pt x="4342459" y="17596"/>
                    <a:pt x="4342459" y="23947"/>
                  </a:cubicBezTo>
                  <a:lnTo>
                    <a:pt x="4342459" y="1700594"/>
                  </a:lnTo>
                  <a:cubicBezTo>
                    <a:pt x="4342459" y="1713820"/>
                    <a:pt x="4331738" y="1724542"/>
                    <a:pt x="4318512" y="1724542"/>
                  </a:cubicBezTo>
                  <a:lnTo>
                    <a:pt x="23947" y="1724542"/>
                  </a:lnTo>
                  <a:cubicBezTo>
                    <a:pt x="17596" y="1724542"/>
                    <a:pt x="11505" y="1722019"/>
                    <a:pt x="7014" y="1717528"/>
                  </a:cubicBezTo>
                  <a:cubicBezTo>
                    <a:pt x="2523" y="1713037"/>
                    <a:pt x="0" y="1706946"/>
                    <a:pt x="0" y="1700594"/>
                  </a:cubicBezTo>
                  <a:lnTo>
                    <a:pt x="0" y="23947"/>
                  </a:lnTo>
                  <a:cubicBezTo>
                    <a:pt x="0" y="17596"/>
                    <a:pt x="2523" y="11505"/>
                    <a:pt x="7014" y="7014"/>
                  </a:cubicBezTo>
                  <a:cubicBezTo>
                    <a:pt x="11505" y="2523"/>
                    <a:pt x="17596" y="0"/>
                    <a:pt x="23947" y="0"/>
                  </a:cubicBezTo>
                  <a:close/>
                </a:path>
              </a:pathLst>
            </a:custGeom>
            <a:solidFill>
              <a:srgbClr val="FFF4E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42459" cy="1772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21958" y="2878237"/>
            <a:ext cx="11301259" cy="5636503"/>
          </a:xfrm>
          <a:custGeom>
            <a:avLst/>
            <a:gdLst/>
            <a:ahLst/>
            <a:cxnLst/>
            <a:rect r="r" b="b" t="t" l="l"/>
            <a:pathLst>
              <a:path h="5636503" w="11301259">
                <a:moveTo>
                  <a:pt x="0" y="0"/>
                </a:moveTo>
                <a:lnTo>
                  <a:pt x="11301259" y="0"/>
                </a:lnTo>
                <a:lnTo>
                  <a:pt x="11301259" y="5636503"/>
                </a:lnTo>
                <a:lnTo>
                  <a:pt x="0" y="5636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7207"/>
            <a:ext cx="3831545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KNN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191734" y="5664372"/>
            <a:ext cx="11361401" cy="3606411"/>
            <a:chOff x="0" y="0"/>
            <a:chExt cx="2992303" cy="949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2303" cy="949837"/>
            </a:xfrm>
            <a:custGeom>
              <a:avLst/>
              <a:gdLst/>
              <a:ahLst/>
              <a:cxnLst/>
              <a:rect r="r" b="b" t="t" l="l"/>
              <a:pathLst>
                <a:path h="949837" w="2992303">
                  <a:moveTo>
                    <a:pt x="34753" y="0"/>
                  </a:moveTo>
                  <a:lnTo>
                    <a:pt x="2957550" y="0"/>
                  </a:lnTo>
                  <a:cubicBezTo>
                    <a:pt x="2976744" y="0"/>
                    <a:pt x="2992303" y="15559"/>
                    <a:pt x="2992303" y="34753"/>
                  </a:cubicBezTo>
                  <a:lnTo>
                    <a:pt x="2992303" y="915084"/>
                  </a:lnTo>
                  <a:cubicBezTo>
                    <a:pt x="2992303" y="934277"/>
                    <a:pt x="2976744" y="949837"/>
                    <a:pt x="2957550" y="949837"/>
                  </a:cubicBezTo>
                  <a:lnTo>
                    <a:pt x="34753" y="949837"/>
                  </a:lnTo>
                  <a:cubicBezTo>
                    <a:pt x="15559" y="949837"/>
                    <a:pt x="0" y="934277"/>
                    <a:pt x="0" y="915084"/>
                  </a:cubicBezTo>
                  <a:lnTo>
                    <a:pt x="0" y="34753"/>
                  </a:lnTo>
                  <a:cubicBezTo>
                    <a:pt x="0" y="15559"/>
                    <a:pt x="15559" y="0"/>
                    <a:pt x="3475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4E4">
                    <a:alpha val="100000"/>
                  </a:srgbClr>
                </a:gs>
                <a:gs pos="100000">
                  <a:srgbClr val="4BE89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92303" cy="997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89492" y="6216795"/>
            <a:ext cx="2501564" cy="2501564"/>
          </a:xfrm>
          <a:custGeom>
            <a:avLst/>
            <a:gdLst/>
            <a:ahLst/>
            <a:cxnLst/>
            <a:rect r="r" b="b" t="t" l="l"/>
            <a:pathLst>
              <a:path h="2501564" w="2501564">
                <a:moveTo>
                  <a:pt x="0" y="0"/>
                </a:moveTo>
                <a:lnTo>
                  <a:pt x="2501565" y="0"/>
                </a:lnTo>
                <a:lnTo>
                  <a:pt x="2501565" y="2501565"/>
                </a:lnTo>
                <a:lnTo>
                  <a:pt x="0" y="250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30179" y="1691178"/>
            <a:ext cx="94650" cy="94650"/>
          </a:xfrm>
          <a:custGeom>
            <a:avLst/>
            <a:gdLst/>
            <a:ahLst/>
            <a:cxnLst/>
            <a:rect r="r" b="b" t="t" l="l"/>
            <a:pathLst>
              <a:path h="94650" w="94650">
                <a:moveTo>
                  <a:pt x="0" y="0"/>
                </a:moveTo>
                <a:lnTo>
                  <a:pt x="94650" y="0"/>
                </a:lnTo>
                <a:lnTo>
                  <a:pt x="94650" y="94650"/>
                </a:lnTo>
                <a:lnTo>
                  <a:pt x="0" y="94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814859" y="-6361072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6" y="0"/>
                </a:lnTo>
                <a:lnTo>
                  <a:pt x="11405916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21045" y="5044843"/>
            <a:ext cx="11405915" cy="11405915"/>
          </a:xfrm>
          <a:custGeom>
            <a:avLst/>
            <a:gdLst/>
            <a:ahLst/>
            <a:cxnLst/>
            <a:rect r="r" b="b" t="t" l="l"/>
            <a:pathLst>
              <a:path h="11405915" w="11405915">
                <a:moveTo>
                  <a:pt x="0" y="0"/>
                </a:moveTo>
                <a:lnTo>
                  <a:pt x="11405915" y="0"/>
                </a:lnTo>
                <a:lnTo>
                  <a:pt x="11405915" y="11405915"/>
                </a:lnTo>
                <a:lnTo>
                  <a:pt x="0" y="114059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23975"/>
            <a:ext cx="6419196" cy="251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Decision Tree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20082" y="4777120"/>
            <a:ext cx="9013776" cy="49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1743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Loop para realizar testes alternando os níveis de profundidade, acurácia mais baixa devido ao grande número de características e hiperparâmetros default.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5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605076" y="5324641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93925" y="-8558857"/>
            <a:ext cx="15014562" cy="15014562"/>
          </a:xfrm>
          <a:custGeom>
            <a:avLst/>
            <a:gdLst/>
            <a:ahLst/>
            <a:cxnLst/>
            <a:rect r="r" b="b" t="t" l="l"/>
            <a:pathLst>
              <a:path h="15014562" w="15014562">
                <a:moveTo>
                  <a:pt x="0" y="0"/>
                </a:moveTo>
                <a:lnTo>
                  <a:pt x="15014562" y="0"/>
                </a:lnTo>
                <a:lnTo>
                  <a:pt x="15014562" y="15014562"/>
                </a:lnTo>
                <a:lnTo>
                  <a:pt x="0" y="15014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634846"/>
            <a:ext cx="16487775" cy="6547869"/>
            <a:chOff x="0" y="0"/>
            <a:chExt cx="4342459" cy="17245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42459" cy="1724542"/>
            </a:xfrm>
            <a:custGeom>
              <a:avLst/>
              <a:gdLst/>
              <a:ahLst/>
              <a:cxnLst/>
              <a:rect r="r" b="b" t="t" l="l"/>
              <a:pathLst>
                <a:path h="1724542" w="4342459">
                  <a:moveTo>
                    <a:pt x="23947" y="0"/>
                  </a:moveTo>
                  <a:lnTo>
                    <a:pt x="4318512" y="0"/>
                  </a:lnTo>
                  <a:cubicBezTo>
                    <a:pt x="4324863" y="0"/>
                    <a:pt x="4330954" y="2523"/>
                    <a:pt x="4335445" y="7014"/>
                  </a:cubicBezTo>
                  <a:cubicBezTo>
                    <a:pt x="4339936" y="11505"/>
                    <a:pt x="4342459" y="17596"/>
                    <a:pt x="4342459" y="23947"/>
                  </a:cubicBezTo>
                  <a:lnTo>
                    <a:pt x="4342459" y="1700594"/>
                  </a:lnTo>
                  <a:cubicBezTo>
                    <a:pt x="4342459" y="1713820"/>
                    <a:pt x="4331738" y="1724542"/>
                    <a:pt x="4318512" y="1724542"/>
                  </a:cubicBezTo>
                  <a:lnTo>
                    <a:pt x="23947" y="1724542"/>
                  </a:lnTo>
                  <a:cubicBezTo>
                    <a:pt x="17596" y="1724542"/>
                    <a:pt x="11505" y="1722019"/>
                    <a:pt x="7014" y="1717528"/>
                  </a:cubicBezTo>
                  <a:cubicBezTo>
                    <a:pt x="2523" y="1713037"/>
                    <a:pt x="0" y="1706946"/>
                    <a:pt x="0" y="1700594"/>
                  </a:cubicBezTo>
                  <a:lnTo>
                    <a:pt x="0" y="23947"/>
                  </a:lnTo>
                  <a:cubicBezTo>
                    <a:pt x="0" y="17596"/>
                    <a:pt x="2523" y="11505"/>
                    <a:pt x="7014" y="7014"/>
                  </a:cubicBezTo>
                  <a:cubicBezTo>
                    <a:pt x="11505" y="2523"/>
                    <a:pt x="17596" y="0"/>
                    <a:pt x="23947" y="0"/>
                  </a:cubicBezTo>
                  <a:close/>
                </a:path>
              </a:pathLst>
            </a:custGeom>
            <a:solidFill>
              <a:srgbClr val="FFF4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42459" cy="1772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009194" y="2102930"/>
            <a:ext cx="15014562" cy="15014562"/>
          </a:xfrm>
          <a:custGeom>
            <a:avLst/>
            <a:gdLst/>
            <a:ahLst/>
            <a:cxnLst/>
            <a:rect r="r" b="b" t="t" l="l"/>
            <a:pathLst>
              <a:path h="15014562" w="15014562">
                <a:moveTo>
                  <a:pt x="0" y="0"/>
                </a:moveTo>
                <a:lnTo>
                  <a:pt x="15014562" y="0"/>
                </a:lnTo>
                <a:lnTo>
                  <a:pt x="15014562" y="15014562"/>
                </a:lnTo>
                <a:lnTo>
                  <a:pt x="0" y="15014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7738646" y="2572657"/>
            <a:ext cx="684086" cy="4114800"/>
          </a:xfrm>
          <a:custGeom>
            <a:avLst/>
            <a:gdLst/>
            <a:ahLst/>
            <a:cxnLst/>
            <a:rect r="r" b="b" t="t" l="l"/>
            <a:pathLst>
              <a:path h="4114800" w="684086">
                <a:moveTo>
                  <a:pt x="0" y="0"/>
                </a:moveTo>
                <a:lnTo>
                  <a:pt x="684085" y="0"/>
                </a:lnTo>
                <a:lnTo>
                  <a:pt x="6840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17488" y="1424651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35451" y="2878237"/>
            <a:ext cx="570629" cy="570629"/>
          </a:xfrm>
          <a:custGeom>
            <a:avLst/>
            <a:gdLst/>
            <a:ahLst/>
            <a:cxnLst/>
            <a:rect r="r" b="b" t="t" l="l"/>
            <a:pathLst>
              <a:path h="570629" w="570629">
                <a:moveTo>
                  <a:pt x="0" y="0"/>
                </a:moveTo>
                <a:lnTo>
                  <a:pt x="570630" y="0"/>
                </a:lnTo>
                <a:lnTo>
                  <a:pt x="570630" y="570629"/>
                </a:lnTo>
                <a:lnTo>
                  <a:pt x="0" y="570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29754" y="1536917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8" y="0"/>
                </a:lnTo>
                <a:lnTo>
                  <a:pt x="346098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40428" y="2990503"/>
            <a:ext cx="346097" cy="346097"/>
          </a:xfrm>
          <a:custGeom>
            <a:avLst/>
            <a:gdLst/>
            <a:ahLst/>
            <a:cxnLst/>
            <a:rect r="r" b="b" t="t" l="l"/>
            <a:pathLst>
              <a:path h="346097" w="346097">
                <a:moveTo>
                  <a:pt x="0" y="0"/>
                </a:moveTo>
                <a:lnTo>
                  <a:pt x="346097" y="0"/>
                </a:lnTo>
                <a:lnTo>
                  <a:pt x="346097" y="346097"/>
                </a:lnTo>
                <a:lnTo>
                  <a:pt x="0" y="346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93371" y="2878237"/>
            <a:ext cx="11301259" cy="5636503"/>
          </a:xfrm>
          <a:custGeom>
            <a:avLst/>
            <a:gdLst/>
            <a:ahLst/>
            <a:cxnLst/>
            <a:rect r="r" b="b" t="t" l="l"/>
            <a:pathLst>
              <a:path h="5636503" w="11301259">
                <a:moveTo>
                  <a:pt x="0" y="0"/>
                </a:moveTo>
                <a:lnTo>
                  <a:pt x="11301258" y="0"/>
                </a:lnTo>
                <a:lnTo>
                  <a:pt x="11301258" y="5636503"/>
                </a:lnTo>
                <a:lnTo>
                  <a:pt x="0" y="56365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197207"/>
            <a:ext cx="12303263" cy="130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sz="10356" b="true">
                <a:solidFill>
                  <a:srgbClr val="FFF4E4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DT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DAGcOMnlaZo</dc:identifier>
  <dcterms:modified xsi:type="dcterms:W3CDTF">2011-08-01T06:04:30Z</dcterms:modified>
  <cp:revision>1</cp:revision>
  <dc:title>Business Development Presentation</dc:title>
</cp:coreProperties>
</file>