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702" r:id="rId5"/>
    <p:sldMasterId id="2147483677" r:id="rId6"/>
  </p:sldMasterIdLst>
  <p:notesMasterIdLst>
    <p:notesMasterId r:id="rId21"/>
  </p:notesMasterIdLst>
  <p:sldIdLst>
    <p:sldId id="602" r:id="rId7"/>
    <p:sldId id="604" r:id="rId8"/>
    <p:sldId id="956" r:id="rId9"/>
    <p:sldId id="959" r:id="rId10"/>
    <p:sldId id="960" r:id="rId11"/>
    <p:sldId id="961" r:id="rId12"/>
    <p:sldId id="966" r:id="rId13"/>
    <p:sldId id="972" r:id="rId14"/>
    <p:sldId id="971" r:id="rId15"/>
    <p:sldId id="964" r:id="rId16"/>
    <p:sldId id="967" r:id="rId17"/>
    <p:sldId id="970" r:id="rId18"/>
    <p:sldId id="969" r:id="rId19"/>
    <p:sldId id="571" r:id="rId20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1128" userDrawn="1">
          <p15:clr>
            <a:srgbClr val="A4A3A4"/>
          </p15:clr>
        </p15:guide>
        <p15:guide id="4" pos="528" userDrawn="1">
          <p15:clr>
            <a:srgbClr val="A4A3A4"/>
          </p15:clr>
        </p15:guide>
        <p15:guide id="5" orient="horz" pos="5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A"/>
    <a:srgbClr val="4CCCE6"/>
    <a:srgbClr val="6CD5EA"/>
    <a:srgbClr val="2BC3E1"/>
    <a:srgbClr val="57CFE7"/>
    <a:srgbClr val="AAC42C"/>
    <a:srgbClr val="F26B6C"/>
    <a:srgbClr val="A156F4"/>
    <a:srgbClr val="C0C0C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6740" autoAdjust="0"/>
  </p:normalViewPr>
  <p:slideViewPr>
    <p:cSldViewPr>
      <p:cViewPr>
        <p:scale>
          <a:sx n="50" d="100"/>
          <a:sy n="50" d="100"/>
        </p:scale>
        <p:origin x="486" y="264"/>
      </p:cViewPr>
      <p:guideLst>
        <p:guide orient="horz" pos="3240"/>
        <p:guide pos="5760"/>
        <p:guide orient="horz" pos="1128"/>
        <p:guide pos="528"/>
        <p:guide orient="horz" pos="5976"/>
      </p:guideLst>
    </p:cSldViewPr>
  </p:slideViewPr>
  <p:outlineViewPr>
    <p:cViewPr>
      <p:scale>
        <a:sx n="33" d="100"/>
        <a:sy n="33" d="100"/>
      </p:scale>
      <p:origin x="0" y="-3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6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‹Nº›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82677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9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49672" y="2857500"/>
            <a:ext cx="9109528" cy="5105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05000" y="2705100"/>
            <a:ext cx="5832928" cy="51054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09750" y="3295650"/>
            <a:ext cx="3695700" cy="36957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2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your logo</a:t>
            </a:r>
            <a:endParaRPr lang="uk-UA" sz="2000" b="1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your logo</a:t>
            </a:r>
            <a:endParaRPr lang="uk-UA" sz="2000" b="1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9" r:id="rId2"/>
    <p:sldLayoutId id="2147483670" r:id="rId3"/>
    <p:sldLayoutId id="2147483671" r:id="rId4"/>
    <p:sldLayoutId id="2147483780" r:id="rId5"/>
    <p:sldLayoutId id="2147483701" r:id="rId6"/>
    <p:sldLayoutId id="2147483700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76" r:id="rId13"/>
    <p:sldLayoutId id="2147483695" r:id="rId14"/>
    <p:sldLayoutId id="2147483696" r:id="rId15"/>
    <p:sldLayoutId id="2147483783" r:id="rId16"/>
    <p:sldLayoutId id="2147483784" r:id="rId17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your logo</a:t>
            </a:r>
            <a:endParaRPr lang="uk-UA" sz="2000" b="1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9" r:id="rId4"/>
    <p:sldLayoutId id="2147483720" r:id="rId5"/>
    <p:sldLayoutId id="2147483717" r:id="rId6"/>
    <p:sldLayoutId id="2147483718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79" r:id="rId24"/>
    <p:sldLayoutId id="2147483781" r:id="rId25"/>
    <p:sldLayoutId id="2147483782" r:id="rId26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7600" y="12573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Objetivos</a:t>
            </a:r>
            <a:r>
              <a:rPr lang="en-US" sz="6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del </a:t>
            </a:r>
            <a:r>
              <a:rPr lang="en-US" sz="6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Desafío</a:t>
            </a:r>
            <a:r>
              <a:rPr lang="en-US" sz="6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6600" b="1" dirty="0">
                <a:ea typeface="Roboto Condensed" panose="02000000000000000000" pitchFamily="2" charset="0"/>
                <a:cs typeface="Lato Semibold" panose="020F0502020204030203" pitchFamily="34" charset="0"/>
              </a:rPr>
              <a:t>1</a:t>
            </a:r>
            <a:endParaRPr lang="ru-RU" sz="6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1125498"/>
            <a:ext cx="685800" cy="685800"/>
            <a:chOff x="6324600" y="4114799"/>
            <a:chExt cx="685800" cy="6858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tx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tx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3639800" y="1790700"/>
            <a:ext cx="685800" cy="685800"/>
            <a:chOff x="6324600" y="4114799"/>
            <a:chExt cx="685800" cy="6858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tx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tx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CF89AE2-BCCD-472F-A990-24ED44A87362}"/>
              </a:ext>
            </a:extLst>
          </p:cNvPr>
          <p:cNvGrpSpPr/>
          <p:nvPr/>
        </p:nvGrpSpPr>
        <p:grpSpPr>
          <a:xfrm>
            <a:off x="2667000" y="3771900"/>
            <a:ext cx="685800" cy="685800"/>
            <a:chOff x="6324600" y="4114799"/>
            <a:chExt cx="685800" cy="685800"/>
          </a:xfrm>
        </p:grpSpPr>
        <p:cxnSp>
          <p:nvCxnSpPr>
            <p:cNvPr id="17" name="Straight Connector 9">
              <a:extLst>
                <a:ext uri="{FF2B5EF4-FFF2-40B4-BE49-F238E27FC236}">
                  <a16:creationId xmlns:a16="http://schemas.microsoft.com/office/drawing/2014/main" id="{76616F7B-6018-49D0-BB53-0E33EFC2896D}"/>
                </a:ext>
              </a:extLst>
            </p:cNvPr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">
              <a:extLst>
                <a:ext uri="{FF2B5EF4-FFF2-40B4-BE49-F238E27FC236}">
                  <a16:creationId xmlns:a16="http://schemas.microsoft.com/office/drawing/2014/main" id="{B5E8683B-3625-42DC-97EC-496E0756A10C}"/>
                </a:ext>
              </a:extLst>
            </p:cNvPr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2E61536-046B-43DD-9CFF-F13F3C2E6B6F}"/>
              </a:ext>
            </a:extLst>
          </p:cNvPr>
          <p:cNvGrpSpPr/>
          <p:nvPr/>
        </p:nvGrpSpPr>
        <p:grpSpPr>
          <a:xfrm rot="10800000">
            <a:off x="15316201" y="7353300"/>
            <a:ext cx="685800" cy="685800"/>
            <a:chOff x="6324600" y="4114799"/>
            <a:chExt cx="685800" cy="685800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85BECB89-E5C2-4B39-97AF-34B95FF7BBFB}"/>
                </a:ext>
              </a:extLst>
            </p:cNvPr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A025B70D-1157-4062-89CC-7BB9C69FDE80}"/>
                </a:ext>
              </a:extLst>
            </p:cNvPr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">
            <a:extLst>
              <a:ext uri="{FF2B5EF4-FFF2-40B4-BE49-F238E27FC236}">
                <a16:creationId xmlns:a16="http://schemas.microsoft.com/office/drawing/2014/main" id="{B8E85CB5-6FB5-4BDD-82BE-F449A44BF79F}"/>
              </a:ext>
            </a:extLst>
          </p:cNvPr>
          <p:cNvSpPr txBox="1"/>
          <p:nvPr/>
        </p:nvSpPr>
        <p:spPr>
          <a:xfrm>
            <a:off x="2828928" y="4024848"/>
            <a:ext cx="12944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>
                <a:solidFill>
                  <a:schemeClr val="bg2"/>
                </a:solidFill>
              </a:rPr>
              <a:t>Depuración del </a:t>
            </a:r>
            <a:r>
              <a:rPr lang="es-AR" sz="4000" b="1" dirty="0" err="1" smtClean="0">
                <a:solidFill>
                  <a:schemeClr val="bg2"/>
                </a:solidFill>
              </a:rPr>
              <a:t>Dataset</a:t>
            </a:r>
            <a:r>
              <a:rPr lang="es-AR" sz="4000" b="1" dirty="0" smtClean="0">
                <a:solidFill>
                  <a:schemeClr val="bg2"/>
                </a:solidFill>
              </a:rPr>
              <a:t> y diseño de estrategias para el tratamiento de los datos faltantes</a:t>
            </a:r>
          </a:p>
          <a:p>
            <a:pPr algn="ctr"/>
            <a:endParaRPr lang="es-AR" sz="4000" b="1" dirty="0">
              <a:solidFill>
                <a:schemeClr val="bg2"/>
              </a:solidFill>
            </a:endParaRPr>
          </a:p>
          <a:p>
            <a:pPr algn="ctr"/>
            <a:r>
              <a:rPr lang="es-AR" sz="4000" b="1" dirty="0" smtClean="0">
                <a:solidFill>
                  <a:schemeClr val="bg2"/>
                </a:solidFill>
              </a:rPr>
              <a:t>Análisis descriptivo de las principales variables</a:t>
            </a:r>
          </a:p>
          <a:p>
            <a:pPr algn="ctr"/>
            <a:endParaRPr lang="es-AR" sz="4000" b="1" dirty="0">
              <a:solidFill>
                <a:schemeClr val="bg2"/>
              </a:solidFill>
            </a:endParaRPr>
          </a:p>
          <a:p>
            <a:pPr algn="ctr"/>
            <a:r>
              <a:rPr lang="es-AR" sz="4000" b="1" dirty="0" smtClean="0">
                <a:solidFill>
                  <a:schemeClr val="bg2"/>
                </a:solidFill>
              </a:rPr>
              <a:t>Creación de nuevas columnas de valor predictivo</a:t>
            </a:r>
            <a:endParaRPr lang="uk-UA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H="1" flipV="1">
            <a:off x="0" y="-381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-1702792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03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408" y="152400"/>
            <a:ext cx="33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</a:p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Descriptivo</a:t>
            </a:r>
            <a:endParaRPr lang="en-US" sz="40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2344400" y="927735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Datos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fuera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rango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5849600" y="88011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Outliers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689" t="26302" r="36917" b="26823"/>
          <a:stretch/>
        </p:blipFill>
        <p:spPr>
          <a:xfrm>
            <a:off x="5715000" y="2319069"/>
            <a:ext cx="12136017" cy="5572661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0980212" y="3367147"/>
            <a:ext cx="5284039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Analizamos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medias y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dispersión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por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barrios y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provincias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observando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puntos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extremos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distorsivos</a:t>
            </a:r>
            <a:endParaRPr lang="ru-RU" sz="3200" i="1" dirty="0">
              <a:ln w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3" name="Triángulo isósceles 22"/>
          <p:cNvSpPr/>
          <p:nvPr/>
        </p:nvSpPr>
        <p:spPr>
          <a:xfrm rot="10800000">
            <a:off x="8271294" y="4610100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24" name="Triángulo isósceles 23"/>
          <p:cNvSpPr/>
          <p:nvPr/>
        </p:nvSpPr>
        <p:spPr>
          <a:xfrm rot="10800000">
            <a:off x="7568241" y="3695700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26" name="Triángulo isósceles 25"/>
          <p:cNvSpPr/>
          <p:nvPr/>
        </p:nvSpPr>
        <p:spPr>
          <a:xfrm rot="10800000">
            <a:off x="7747959" y="5313152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27" name="Triángulo isósceles 26"/>
          <p:cNvSpPr/>
          <p:nvPr/>
        </p:nvSpPr>
        <p:spPr>
          <a:xfrm rot="10800000">
            <a:off x="9119559" y="5389353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29" name="Triángulo isósceles 28"/>
          <p:cNvSpPr/>
          <p:nvPr/>
        </p:nvSpPr>
        <p:spPr>
          <a:xfrm rot="10800000">
            <a:off x="8458200" y="5829299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30" name="Triángulo isósceles 29"/>
          <p:cNvSpPr/>
          <p:nvPr/>
        </p:nvSpPr>
        <p:spPr>
          <a:xfrm rot="10800000">
            <a:off x="10481094" y="5981699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31" name="Triángulo isósceles 30"/>
          <p:cNvSpPr/>
          <p:nvPr/>
        </p:nvSpPr>
        <p:spPr>
          <a:xfrm rot="10800000">
            <a:off x="14249400" y="5905500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8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H="1" flipV="1">
            <a:off x="0" y="-381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-1702792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03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408" y="152400"/>
            <a:ext cx="33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</a:p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Descriptivo</a:t>
            </a:r>
            <a:endParaRPr lang="en-US" sz="40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4020800" y="927735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Coeficientes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4706600" y="88011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Correlaciones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53100" y="2865477"/>
            <a:ext cx="11849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800" i="1" dirty="0" smtClean="0">
                <a:cs typeface="Arial" panose="020B0604020202020204" pitchFamily="34" charset="0"/>
              </a:rPr>
              <a:t>Barrio - Tipo de Propiedad</a:t>
            </a:r>
          </a:p>
          <a:p>
            <a:pPr marL="571500" indent="-571500">
              <a:lnSpc>
                <a:spcPct val="2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800" i="1" dirty="0" smtClean="0">
                <a:cs typeface="Arial" panose="020B0604020202020204" pitchFamily="34" charset="0"/>
              </a:rPr>
              <a:t>Precio por metro cuadrado promedio - Provincia y Barrio</a:t>
            </a:r>
          </a:p>
          <a:p>
            <a:pPr marL="571500" indent="-571500">
              <a:lnSpc>
                <a:spcPct val="2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800" i="1" dirty="0" smtClean="0">
                <a:cs typeface="Arial" panose="020B0604020202020204" pitchFamily="34" charset="0"/>
              </a:rPr>
              <a:t>Desconcentración hacia áreas suburbanas – Mayor superficie y superficie cubierta</a:t>
            </a:r>
          </a:p>
          <a:p>
            <a:pPr marL="571500" indent="-571500">
              <a:lnSpc>
                <a:spcPct val="2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800" i="1" dirty="0" smtClean="0">
                <a:cs typeface="Arial" panose="020B0604020202020204" pitchFamily="34" charset="0"/>
              </a:rPr>
              <a:t>Mayor cantidad de </a:t>
            </a:r>
            <a:r>
              <a:rPr lang="es-AR" sz="2800" i="1" dirty="0" err="1" smtClean="0">
                <a:cs typeface="Arial" panose="020B0604020202020204" pitchFamily="34" charset="0"/>
              </a:rPr>
              <a:t>amenities</a:t>
            </a:r>
            <a:r>
              <a:rPr lang="es-AR" sz="2800" i="1" dirty="0" smtClean="0">
                <a:cs typeface="Arial" panose="020B0604020202020204" pitchFamily="34" charset="0"/>
              </a:rPr>
              <a:t> – Mayor precio por metro cuadrado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838200" y="8902125"/>
            <a:ext cx="528403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Alternativas</a:t>
            </a:r>
            <a:r>
              <a:rPr lang="en-US" sz="3200" i="1" dirty="0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por</a:t>
            </a:r>
            <a:r>
              <a:rPr lang="en-US" sz="3200" i="1" dirty="0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explorar</a:t>
            </a:r>
            <a:endParaRPr lang="ru-RU" sz="3200" i="1" dirty="0">
              <a:ln w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9163050" y="17907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Correlaciones</a:t>
            </a:r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…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7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V="1">
            <a:off x="13144500" y="-1905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12622808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04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990600" y="87493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Por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tipo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propiedad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457200" y="2667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Geolocalización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4706600" y="559088"/>
            <a:ext cx="3379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Visualización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2915" t="27371" r="41449" b="5208"/>
          <a:stretch/>
        </p:blipFill>
        <p:spPr>
          <a:xfrm>
            <a:off x="890984" y="1735542"/>
            <a:ext cx="11377216" cy="7751359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1327561" y="7810500"/>
            <a:ext cx="528403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Existe</a:t>
            </a:r>
            <a:r>
              <a:rPr lang="en-US" sz="3200" i="1" dirty="0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una</a:t>
            </a:r>
            <a:r>
              <a:rPr lang="en-US" sz="3200" i="1" dirty="0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correlación</a:t>
            </a:r>
            <a:r>
              <a:rPr lang="en-US" sz="3200" i="1" dirty="0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 entre zona y </a:t>
            </a:r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tipo</a:t>
            </a:r>
            <a:r>
              <a:rPr lang="en-US" sz="3200" i="1" dirty="0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 de </a:t>
            </a:r>
            <a:r>
              <a:rPr lang="en-US" sz="3200" i="1" dirty="0" err="1" smtClean="0">
                <a:ln w="0"/>
                <a:ea typeface="Lato Semibold" panose="020F0502020204030203" pitchFamily="34" charset="0"/>
                <a:cs typeface="Lato Semibold" panose="020F0502020204030203" pitchFamily="34" charset="0"/>
              </a:rPr>
              <a:t>propiedad</a:t>
            </a:r>
            <a:endParaRPr lang="ru-RU" sz="3200" i="1" dirty="0">
              <a:ln w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2487275" y="5600700"/>
            <a:ext cx="126008" cy="152400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rgbClr val="00B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641858" y="5467290"/>
            <a:ext cx="3226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Stores</a:t>
            </a:r>
            <a:endParaRPr lang="es-AR" sz="2000" dirty="0" smtClean="0"/>
          </a:p>
          <a:p>
            <a:r>
              <a:rPr lang="es-AR" sz="2000" dirty="0" err="1" smtClean="0"/>
              <a:t>Apartments</a:t>
            </a:r>
            <a:endParaRPr lang="es-AR" sz="2000" dirty="0" smtClean="0"/>
          </a:p>
          <a:p>
            <a:r>
              <a:rPr lang="es-AR" sz="2000" dirty="0" err="1" smtClean="0"/>
              <a:t>PHs</a:t>
            </a:r>
            <a:endParaRPr lang="es-AR" sz="2000" dirty="0" smtClean="0"/>
          </a:p>
          <a:p>
            <a:r>
              <a:rPr lang="es-AR" sz="2000" dirty="0" err="1" smtClean="0"/>
              <a:t>Houses</a:t>
            </a:r>
            <a:endParaRPr lang="es-AR" sz="2000" dirty="0"/>
          </a:p>
        </p:txBody>
      </p:sp>
      <p:sp>
        <p:nvSpPr>
          <p:cNvPr id="19" name="Elipse 18"/>
          <p:cNvSpPr/>
          <p:nvPr/>
        </p:nvSpPr>
        <p:spPr>
          <a:xfrm>
            <a:off x="12487275" y="5905500"/>
            <a:ext cx="126008" cy="152400"/>
          </a:xfrm>
          <a:prstGeom prst="ellipse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rgbClr val="00B05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2487275" y="6210300"/>
            <a:ext cx="126008" cy="152400"/>
          </a:xfrm>
          <a:prstGeom prst="ellipse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rgbClr val="00B05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2487275" y="6515100"/>
            <a:ext cx="126008" cy="152400"/>
          </a:xfrm>
          <a:prstGeom prst="ellipse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V="1">
            <a:off x="13144500" y="-1905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12622808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04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712192" y="874931"/>
            <a:ext cx="1346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ea typeface="Roboto Condensed" panose="02000000000000000000" pitchFamily="2" charset="0"/>
                <a:cs typeface="Lato Semibold" panose="020F0502020204030203" pitchFamily="34" charset="0"/>
              </a:rPr>
              <a:t>O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tras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consideraciones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en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vistas al </a:t>
            </a:r>
            <a:r>
              <a:rPr lang="en-US" sz="3600" b="1" u="sng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cotizador</a:t>
            </a:r>
            <a:r>
              <a:rPr lang="en-US" sz="3600" b="1" u="sng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u="sng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automático</a:t>
            </a:r>
            <a:endParaRPr lang="ru-RU" sz="3600" b="1" u="sng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254992" y="2667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Conclusiones</a:t>
            </a:r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Generales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4680208" y="549414"/>
            <a:ext cx="3379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Conclusiones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38200" y="1790700"/>
            <a:ext cx="118491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600" i="1" dirty="0" smtClean="0">
                <a:cs typeface="Arial" panose="020B0604020202020204" pitchFamily="34" charset="0"/>
              </a:rPr>
              <a:t>Se observan diferencias y correlación entre los promedios de precios por metro cuadrado </a:t>
            </a:r>
            <a:r>
              <a:rPr lang="es-AR" sz="2600" i="1" dirty="0" smtClean="0">
                <a:cs typeface="Arial" panose="020B0604020202020204" pitchFamily="34" charset="0"/>
              </a:rPr>
              <a:t>cubiertos </a:t>
            </a:r>
            <a:r>
              <a:rPr lang="es-AR" sz="2600" i="1" dirty="0" smtClean="0">
                <a:cs typeface="Arial" panose="020B0604020202020204" pitchFamily="34" charset="0"/>
              </a:rPr>
              <a:t>en dólares según la provincia y barrio</a:t>
            </a: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s-AR" sz="2600" i="1" dirty="0" smtClean="0">
              <a:cs typeface="Arial" panose="020B0604020202020204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600" i="1" dirty="0" smtClean="0">
                <a:cs typeface="Arial" panose="020B0604020202020204" pitchFamily="34" charset="0"/>
              </a:rPr>
              <a:t>Se dan ciertas características distintivas según el tipo de </a:t>
            </a:r>
            <a:r>
              <a:rPr lang="es-AR" sz="2600" i="1" dirty="0" smtClean="0">
                <a:cs typeface="Arial" panose="020B0604020202020204" pitchFamily="34" charset="0"/>
              </a:rPr>
              <a:t>propiedad (superficie cubierta)</a:t>
            </a:r>
            <a:endParaRPr lang="es-AR" sz="2600" i="1" dirty="0" smtClean="0">
              <a:cs typeface="Arial" panose="020B0604020202020204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s-AR" sz="2600" i="1" dirty="0">
              <a:cs typeface="Arial" panose="020B0604020202020204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600" i="1" dirty="0" smtClean="0">
                <a:cs typeface="Arial" panose="020B0604020202020204" pitchFamily="34" charset="0"/>
              </a:rPr>
              <a:t>Concentración de </a:t>
            </a:r>
            <a:r>
              <a:rPr lang="es-AR" sz="2600" i="1" dirty="0" err="1" smtClean="0">
                <a:cs typeface="Arial" panose="020B0604020202020204" pitchFamily="34" charset="0"/>
              </a:rPr>
              <a:t>stores</a:t>
            </a:r>
            <a:r>
              <a:rPr lang="es-AR" sz="2600" i="1" dirty="0" smtClean="0">
                <a:cs typeface="Arial" panose="020B0604020202020204" pitchFamily="34" charset="0"/>
              </a:rPr>
              <a:t> y </a:t>
            </a:r>
            <a:r>
              <a:rPr lang="es-AR" sz="2600" i="1" dirty="0" err="1" smtClean="0">
                <a:cs typeface="Arial" panose="020B0604020202020204" pitchFamily="34" charset="0"/>
              </a:rPr>
              <a:t>apartments</a:t>
            </a:r>
            <a:r>
              <a:rPr lang="es-AR" sz="2600" i="1" dirty="0" smtClean="0">
                <a:cs typeface="Arial" panose="020B0604020202020204" pitchFamily="34" charset="0"/>
              </a:rPr>
              <a:t> en zonas cercanas a microcentro. Predominio de </a:t>
            </a:r>
            <a:r>
              <a:rPr lang="es-AR" sz="2600" i="1" dirty="0" err="1" smtClean="0">
                <a:cs typeface="Arial" panose="020B0604020202020204" pitchFamily="34" charset="0"/>
              </a:rPr>
              <a:t>houses</a:t>
            </a:r>
            <a:r>
              <a:rPr lang="es-AR" sz="2600" i="1" dirty="0" smtClean="0">
                <a:cs typeface="Arial" panose="020B0604020202020204" pitchFamily="34" charset="0"/>
              </a:rPr>
              <a:t> y </a:t>
            </a:r>
            <a:r>
              <a:rPr lang="es-AR" sz="2600" i="1" dirty="0" err="1" smtClean="0">
                <a:cs typeface="Arial" panose="020B0604020202020204" pitchFamily="34" charset="0"/>
              </a:rPr>
              <a:t>PHs</a:t>
            </a:r>
            <a:r>
              <a:rPr lang="es-AR" sz="2600" i="1" dirty="0" smtClean="0">
                <a:cs typeface="Arial" panose="020B0604020202020204" pitchFamily="34" charset="0"/>
              </a:rPr>
              <a:t> </a:t>
            </a:r>
            <a:r>
              <a:rPr lang="es-AR" sz="2600" i="1" dirty="0" smtClean="0">
                <a:cs typeface="Arial" panose="020B0604020202020204" pitchFamily="34" charset="0"/>
              </a:rPr>
              <a:t>en zonas del gran Buenos Aires (podría ir en la de los gráficos de la ciudad y no acá)</a:t>
            </a: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s-AR" sz="2600" i="1" dirty="0" smtClean="0">
              <a:cs typeface="Arial" panose="020B0604020202020204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600" i="1" dirty="0" err="1" smtClean="0">
                <a:cs typeface="Arial" panose="020B0604020202020204" pitchFamily="34" charset="0"/>
              </a:rPr>
              <a:t>Stores</a:t>
            </a:r>
            <a:r>
              <a:rPr lang="es-AR" sz="2600" i="1" dirty="0" smtClean="0">
                <a:cs typeface="Arial" panose="020B0604020202020204" pitchFamily="34" charset="0"/>
              </a:rPr>
              <a:t> se deberán analizar con otro tipo de modelo (más del tipo de flujo de fondos proyectado del negocio)</a:t>
            </a: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s-AR" sz="2600" i="1" dirty="0">
              <a:cs typeface="Arial" panose="020B0604020202020204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AR" sz="2600" i="1" dirty="0" smtClean="0">
                <a:cs typeface="Arial" panose="020B0604020202020204" pitchFamily="34" charset="0"/>
              </a:rPr>
              <a:t>Podrían ser utilizadas otras técnicas de análisis para perfeccionar el </a:t>
            </a:r>
            <a:r>
              <a:rPr lang="es-AR" sz="2600" i="1" dirty="0" err="1" smtClean="0">
                <a:cs typeface="Arial" panose="020B0604020202020204" pitchFamily="34" charset="0"/>
              </a:rPr>
              <a:t>cotizador</a:t>
            </a:r>
            <a:r>
              <a:rPr lang="es-AR" sz="2600" i="1" dirty="0" smtClean="0">
                <a:cs typeface="Arial" panose="020B0604020202020204" pitchFamily="34" charset="0"/>
              </a:rPr>
              <a:t> automático:</a:t>
            </a:r>
          </a:p>
          <a:p>
            <a:pPr marL="1143000" lvl="1" indent="-457200">
              <a:buClr>
                <a:schemeClr val="accent6"/>
              </a:buClr>
              <a:buFontTx/>
              <a:buChar char="-"/>
            </a:pPr>
            <a:r>
              <a:rPr lang="es-AR" sz="2600" i="1" dirty="0" smtClean="0">
                <a:cs typeface="Arial" panose="020B0604020202020204" pitchFamily="34" charset="0"/>
              </a:rPr>
              <a:t>Text </a:t>
            </a:r>
            <a:r>
              <a:rPr lang="es-AR" sz="2600" i="1" dirty="0" err="1" smtClean="0">
                <a:cs typeface="Arial" panose="020B0604020202020204" pitchFamily="34" charset="0"/>
              </a:rPr>
              <a:t>mining</a:t>
            </a:r>
            <a:r>
              <a:rPr lang="es-AR" sz="2600" i="1" dirty="0" smtClean="0">
                <a:cs typeface="Arial" panose="020B0604020202020204" pitchFamily="34" charset="0"/>
              </a:rPr>
              <a:t> en descripción y título para incorporar </a:t>
            </a:r>
            <a:r>
              <a:rPr lang="es-AR" sz="2600" i="1" dirty="0" err="1" smtClean="0">
                <a:cs typeface="Arial" panose="020B0604020202020204" pitchFamily="34" charset="0"/>
              </a:rPr>
              <a:t>amenities</a:t>
            </a:r>
            <a:r>
              <a:rPr lang="es-AR" sz="2600" i="1" dirty="0" smtClean="0">
                <a:cs typeface="Arial" panose="020B0604020202020204" pitchFamily="34" charset="0"/>
              </a:rPr>
              <a:t> y/o servicios diferenciales</a:t>
            </a:r>
          </a:p>
          <a:p>
            <a:pPr marL="1143000" lvl="1" indent="-457200">
              <a:buClr>
                <a:schemeClr val="accent6"/>
              </a:buClr>
              <a:buFontTx/>
              <a:buChar char="-"/>
            </a:pPr>
            <a:r>
              <a:rPr lang="es-AR" sz="2600" i="1" dirty="0" smtClean="0">
                <a:cs typeface="Arial" panose="020B0604020202020204" pitchFamily="34" charset="0"/>
              </a:rPr>
              <a:t>Cercanía a puntos de interés, comisarías, bomberos, etc.</a:t>
            </a:r>
          </a:p>
          <a:p>
            <a:pPr marL="1143000" lvl="1" indent="-457200">
              <a:buClr>
                <a:schemeClr val="accent6"/>
              </a:buClr>
              <a:buFontTx/>
              <a:buChar char="-"/>
            </a:pPr>
            <a:r>
              <a:rPr lang="es-AR" sz="2600" i="1" dirty="0" smtClean="0">
                <a:cs typeface="Arial" panose="020B0604020202020204" pitchFamily="34" charset="0"/>
              </a:rPr>
              <a:t>de </a:t>
            </a:r>
            <a:r>
              <a:rPr lang="es-AR" sz="2600" i="1" dirty="0">
                <a:cs typeface="Arial" panose="020B0604020202020204" pitchFamily="34" charset="0"/>
              </a:rPr>
              <a:t>imágenes</a:t>
            </a:r>
            <a:r>
              <a:rPr lang="es-AR" sz="2600" i="1" dirty="0" smtClean="0">
                <a:cs typeface="Arial" panose="020B0604020202020204" pitchFamily="34" charset="0"/>
              </a:rPr>
              <a:t> adicionales para su incidencia en el </a:t>
            </a:r>
            <a:r>
              <a:rPr lang="es-AR" sz="2600" i="1" dirty="0" err="1" smtClean="0">
                <a:cs typeface="Arial" panose="020B0604020202020204" pitchFamily="34" charset="0"/>
              </a:rPr>
              <a:t>cotizador</a:t>
            </a:r>
            <a:r>
              <a:rPr lang="es-AR" sz="2600" i="1" dirty="0" smtClean="0">
                <a:cs typeface="Arial" panose="020B0604020202020204" pitchFamily="34" charset="0"/>
              </a:rPr>
              <a:t> (ej.: luminosidad)</a:t>
            </a:r>
          </a:p>
        </p:txBody>
      </p:sp>
    </p:spTree>
    <p:extLst>
      <p:ext uri="{BB962C8B-B14F-4D97-AF65-F5344CB8AC3E}">
        <p14:creationId xmlns:p14="http://schemas.microsoft.com/office/powerpoint/2010/main" val="19616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1700" y="403705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Gracias!</a:t>
            </a:r>
            <a:endParaRPr lang="ru-RU" sz="6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56325" y="390525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1445875" y="459105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7"/>
          <p:cNvSpPr txBox="1"/>
          <p:nvPr/>
        </p:nvSpPr>
        <p:spPr>
          <a:xfrm>
            <a:off x="3657600" y="5540454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Nuestro</a:t>
            </a:r>
            <a:r>
              <a:rPr lang="en-US" sz="48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48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Equipo</a:t>
            </a:r>
            <a:r>
              <a:rPr lang="en-US" sz="48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:</a:t>
            </a:r>
          </a:p>
          <a:p>
            <a:pPr algn="ctr"/>
            <a:r>
              <a:rPr lang="en-US" sz="48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Micaela Kim</a:t>
            </a:r>
          </a:p>
          <a:p>
            <a:pPr algn="ctr"/>
            <a:r>
              <a:rPr lang="en-US" sz="48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Luciana Sonnet</a:t>
            </a:r>
          </a:p>
          <a:p>
            <a:pPr algn="ctr"/>
            <a:r>
              <a:rPr lang="en-US" sz="48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Dino </a:t>
            </a:r>
            <a:r>
              <a:rPr lang="en-US" sz="4800" b="1" dirty="0" err="1" smtClean="0">
                <a:ea typeface="Lato Semibold" panose="020F0502020204030203" pitchFamily="34" charset="0"/>
                <a:cs typeface="Lato Semibold" panose="020F0502020204030203" pitchFamily="34" charset="0"/>
              </a:rPr>
              <a:t>Ronconi</a:t>
            </a:r>
            <a:endParaRPr lang="ru-RU" sz="48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0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extLst>
              <a:ext uri="{FF2B5EF4-FFF2-40B4-BE49-F238E27FC236}">
                <a16:creationId xmlns:a16="http://schemas.microsoft.com/office/drawing/2014/main" id="{314D29B4-3D61-41E2-8296-EC5BF23FD349}"/>
              </a:ext>
            </a:extLst>
          </p:cNvPr>
          <p:cNvSpPr/>
          <p:nvPr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E051C2D-86D9-4569-992E-C953685BEB4E}"/>
              </a:ext>
            </a:extLst>
          </p:cNvPr>
          <p:cNvSpPr txBox="1">
            <a:spLocks/>
          </p:cNvSpPr>
          <p:nvPr/>
        </p:nvSpPr>
        <p:spPr>
          <a:xfrm>
            <a:off x="876300" y="495300"/>
            <a:ext cx="5448300" cy="1338828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1"/>
                </a:solidFill>
              </a:rPr>
              <a:t>Índice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Contenidos</a:t>
            </a:r>
            <a:endParaRPr lang="uk-UA" dirty="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86764337-3A99-4DA1-97D2-83444DE830D0}"/>
              </a:ext>
            </a:extLst>
          </p:cNvPr>
          <p:cNvGrpSpPr/>
          <p:nvPr/>
        </p:nvGrpSpPr>
        <p:grpSpPr>
          <a:xfrm>
            <a:off x="1562101" y="3053723"/>
            <a:ext cx="7239000" cy="2041616"/>
            <a:chOff x="1562101" y="3053723"/>
            <a:chExt cx="7239000" cy="2041616"/>
          </a:xfrm>
        </p:grpSpPr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A7C4F934-021F-46F1-A997-F9506DB0DA89}"/>
                </a:ext>
              </a:extLst>
            </p:cNvPr>
            <p:cNvSpPr txBox="1"/>
            <p:nvPr/>
          </p:nvSpPr>
          <p:spPr>
            <a:xfrm>
              <a:off x="1562101" y="3053723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500" b="1">
                  <a:solidFill>
                    <a:schemeClr val="accent1"/>
                  </a:solidFill>
                  <a:latin typeface="+mj-lt"/>
                </a:rPr>
                <a:t>01</a:t>
              </a:r>
              <a:endParaRPr lang="uk-UA" sz="11500" b="1">
                <a:solidFill>
                  <a:schemeClr val="accent1"/>
                </a:solidFill>
                <a:latin typeface="+mj-lt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F15C95A4-BABA-4F37-A5C2-AD5469FF2F99}"/>
                </a:ext>
              </a:extLst>
            </p:cNvPr>
            <p:cNvGrpSpPr/>
            <p:nvPr/>
          </p:nvGrpSpPr>
          <p:grpSpPr>
            <a:xfrm>
              <a:off x="3657601" y="3206123"/>
              <a:ext cx="5143500" cy="1889216"/>
              <a:chOff x="3657601" y="3206123"/>
              <a:chExt cx="5143500" cy="1889216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660EAE29-CA05-4803-9768-E4E686F52ECB}"/>
                  </a:ext>
                </a:extLst>
              </p:cNvPr>
              <p:cNvSpPr txBox="1"/>
              <p:nvPr/>
            </p:nvSpPr>
            <p:spPr>
              <a:xfrm>
                <a:off x="3657601" y="3206123"/>
                <a:ext cx="514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Análisis</a:t>
                </a:r>
                <a:r>
                  <a:rPr lang="en-US" sz="36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Exploratorio</a:t>
                </a:r>
                <a:endParaRPr lang="uk-UA" sz="3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TextBox 7">
                <a:extLst>
                  <a:ext uri="{FF2B5EF4-FFF2-40B4-BE49-F238E27FC236}">
                    <a16:creationId xmlns:a16="http://schemas.microsoft.com/office/drawing/2014/main" id="{A889CDF9-C855-4898-A48A-853774D3DD0C}"/>
                  </a:ext>
                </a:extLst>
              </p:cNvPr>
              <p:cNvSpPr txBox="1"/>
              <p:nvPr/>
            </p:nvSpPr>
            <p:spPr>
              <a:xfrm>
                <a:off x="3657601" y="3771900"/>
                <a:ext cx="51435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Carga</a:t>
                </a:r>
                <a:r>
                  <a:rPr lang="en-US" sz="2000" dirty="0">
                    <a:solidFill>
                      <a:schemeClr val="bg1"/>
                    </a:solidFill>
                  </a:rPr>
                  <a:t> del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dataset </a:t>
                </a:r>
              </a:p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Familiarizacion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con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los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datos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Análisis</a:t>
                </a:r>
                <a:r>
                  <a:rPr lang="en-US" sz="2000" dirty="0">
                    <a:solidFill>
                      <a:schemeClr val="bg1"/>
                    </a:solidFill>
                  </a:rPr>
                  <a:t> de la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calidad</a:t>
                </a:r>
                <a:r>
                  <a:rPr lang="en-US" sz="2000" dirty="0">
                    <a:solidFill>
                      <a:schemeClr val="bg1"/>
                    </a:solidFill>
                  </a:rPr>
                  <a:t> de los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datos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s-MX" sz="2000" dirty="0" smtClean="0">
                    <a:solidFill>
                      <a:schemeClr val="bg1"/>
                    </a:solidFill>
                  </a:rPr>
                  <a:t>Diseño estrategias completitud</a:t>
                </a:r>
                <a:endParaRPr lang="uk-U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EE64B8A9-B2E2-4B58-99C6-19DAAC82418A}"/>
              </a:ext>
            </a:extLst>
          </p:cNvPr>
          <p:cNvGrpSpPr/>
          <p:nvPr/>
        </p:nvGrpSpPr>
        <p:grpSpPr>
          <a:xfrm>
            <a:off x="1562100" y="5371229"/>
            <a:ext cx="7924800" cy="1862048"/>
            <a:chOff x="1562101" y="5371229"/>
            <a:chExt cx="7924799" cy="1862048"/>
          </a:xfrm>
        </p:grpSpPr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968AE9AA-FBD2-4DB6-9BF9-6A09D57C9D2B}"/>
                </a:ext>
              </a:extLst>
            </p:cNvPr>
            <p:cNvSpPr txBox="1"/>
            <p:nvPr/>
          </p:nvSpPr>
          <p:spPr>
            <a:xfrm>
              <a:off x="1562101" y="5371229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500" b="1" dirty="0">
                  <a:solidFill>
                    <a:schemeClr val="accent1"/>
                  </a:solidFill>
                  <a:latin typeface="+mj-lt"/>
                </a:rPr>
                <a:t>03</a:t>
              </a:r>
              <a:endParaRPr lang="uk-UA" sz="11500" b="1" dirty="0">
                <a:solidFill>
                  <a:schemeClr val="accent1"/>
                </a:solidFill>
                <a:latin typeface="+mj-lt"/>
              </a:endParaRPr>
            </a:p>
          </p:txBody>
        </p:sp>
        <p:grpSp>
          <p:nvGrpSpPr>
            <p:cNvPr id="41" name="Group 5">
              <a:extLst>
                <a:ext uri="{FF2B5EF4-FFF2-40B4-BE49-F238E27FC236}">
                  <a16:creationId xmlns:a16="http://schemas.microsoft.com/office/drawing/2014/main" id="{82892B36-2650-4438-8A90-4375E2FF441C}"/>
                </a:ext>
              </a:extLst>
            </p:cNvPr>
            <p:cNvGrpSpPr/>
            <p:nvPr/>
          </p:nvGrpSpPr>
          <p:grpSpPr>
            <a:xfrm>
              <a:off x="3657601" y="5523629"/>
              <a:ext cx="5829299" cy="1661994"/>
              <a:chOff x="3657601" y="5523629"/>
              <a:chExt cx="5829299" cy="1661994"/>
            </a:xfrm>
          </p:grpSpPr>
          <p:sp>
            <p:nvSpPr>
              <p:cNvPr id="42" name="TextBox 11">
                <a:extLst>
                  <a:ext uri="{FF2B5EF4-FFF2-40B4-BE49-F238E27FC236}">
                    <a16:creationId xmlns:a16="http://schemas.microsoft.com/office/drawing/2014/main" id="{0FF92917-7870-494C-A457-D66EBD5A5911}"/>
                  </a:ext>
                </a:extLst>
              </p:cNvPr>
              <p:cNvSpPr txBox="1"/>
              <p:nvPr/>
            </p:nvSpPr>
            <p:spPr>
              <a:xfrm>
                <a:off x="3657601" y="5523629"/>
                <a:ext cx="5829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Análisis</a:t>
                </a:r>
                <a:r>
                  <a:rPr lang="en-US" sz="36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3600" dirty="0" err="1" smtClean="0">
                    <a:solidFill>
                      <a:schemeClr val="bg1"/>
                    </a:solidFill>
                    <a:latin typeface="+mj-lt"/>
                  </a:rPr>
                  <a:t>Descriptivo</a:t>
                </a:r>
                <a:r>
                  <a:rPr lang="en-US" sz="3600" dirty="0" smtClean="0">
                    <a:solidFill>
                      <a:schemeClr val="bg1"/>
                    </a:solidFill>
                    <a:latin typeface="+mj-lt"/>
                  </a:rPr>
                  <a:t>. </a:t>
                </a:r>
                <a:r>
                  <a:rPr lang="en-US" sz="3600" dirty="0" err="1" smtClean="0">
                    <a:solidFill>
                      <a:schemeClr val="bg1"/>
                    </a:solidFill>
                    <a:latin typeface="+mj-lt"/>
                  </a:rPr>
                  <a:t>Estadístico</a:t>
                </a:r>
                <a:endParaRPr lang="uk-UA" sz="3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D85C3192-52FA-4EDA-83A7-81852DBC9111}"/>
                  </a:ext>
                </a:extLst>
              </p:cNvPr>
              <p:cNvSpPr txBox="1"/>
              <p:nvPr/>
            </p:nvSpPr>
            <p:spPr>
              <a:xfrm>
                <a:off x="3657601" y="6169960"/>
                <a:ext cx="5143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Análisis</a:t>
                </a:r>
                <a:r>
                  <a:rPr lang="en-US" sz="2000" dirty="0">
                    <a:solidFill>
                      <a:schemeClr val="bg1"/>
                    </a:solidFill>
                  </a:rPr>
                  <a:t> a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fondo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Estadísticos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representativos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r>
                  <a:rPr lang="en-US" sz="2000" dirty="0" err="1" smtClean="0">
                    <a:solidFill>
                      <a:schemeClr val="bg2"/>
                    </a:solidFill>
                  </a:rPr>
                  <a:t>Correlaciones</a:t>
                </a:r>
                <a:endParaRPr lang="uk-UA" sz="20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44" name="Group 25">
            <a:extLst>
              <a:ext uri="{FF2B5EF4-FFF2-40B4-BE49-F238E27FC236}">
                <a16:creationId xmlns:a16="http://schemas.microsoft.com/office/drawing/2014/main" id="{962356C4-F252-4481-93B1-A3ABE9B84B78}"/>
              </a:ext>
            </a:extLst>
          </p:cNvPr>
          <p:cNvGrpSpPr/>
          <p:nvPr/>
        </p:nvGrpSpPr>
        <p:grpSpPr>
          <a:xfrm>
            <a:off x="9486900" y="3053723"/>
            <a:ext cx="7239000" cy="1862048"/>
            <a:chOff x="9486900" y="3053723"/>
            <a:chExt cx="7239000" cy="1862048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00C1B967-EAE7-4D46-89DB-712E6A8B1A07}"/>
                </a:ext>
              </a:extLst>
            </p:cNvPr>
            <p:cNvSpPr txBox="1"/>
            <p:nvPr/>
          </p:nvSpPr>
          <p:spPr>
            <a:xfrm>
              <a:off x="9486900" y="3053723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500" b="1">
                  <a:solidFill>
                    <a:schemeClr val="accent1"/>
                  </a:solidFill>
                  <a:latin typeface="+mj-lt"/>
                </a:rPr>
                <a:t>02</a:t>
              </a:r>
              <a:endParaRPr lang="uk-UA" sz="11500" b="1">
                <a:solidFill>
                  <a:schemeClr val="accent1"/>
                </a:solidFill>
                <a:latin typeface="+mj-lt"/>
              </a:endParaRPr>
            </a:p>
          </p:txBody>
        </p:sp>
        <p:grpSp>
          <p:nvGrpSpPr>
            <p:cNvPr id="46" name="Group 22">
              <a:extLst>
                <a:ext uri="{FF2B5EF4-FFF2-40B4-BE49-F238E27FC236}">
                  <a16:creationId xmlns:a16="http://schemas.microsoft.com/office/drawing/2014/main" id="{C0AB2E36-0FF9-416B-B45D-0FD4E4BC9167}"/>
                </a:ext>
              </a:extLst>
            </p:cNvPr>
            <p:cNvGrpSpPr/>
            <p:nvPr/>
          </p:nvGrpSpPr>
          <p:grpSpPr>
            <a:xfrm>
              <a:off x="11582400" y="3206123"/>
              <a:ext cx="5143500" cy="1661994"/>
              <a:chOff x="11582400" y="3206123"/>
              <a:chExt cx="5143500" cy="1661994"/>
            </a:xfrm>
          </p:grpSpPr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7107CBF8-134F-49B4-8D07-776A65DE621E}"/>
                  </a:ext>
                </a:extLst>
              </p:cNvPr>
              <p:cNvSpPr txBox="1"/>
              <p:nvPr/>
            </p:nvSpPr>
            <p:spPr>
              <a:xfrm>
                <a:off x="11582400" y="3206123"/>
                <a:ext cx="514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Limpieza</a:t>
                </a:r>
                <a:r>
                  <a:rPr lang="en-US" sz="3600" dirty="0">
                    <a:solidFill>
                      <a:schemeClr val="bg1"/>
                    </a:solidFill>
                    <a:latin typeface="+mj-lt"/>
                  </a:rPr>
                  <a:t> de los </a:t>
                </a:r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datos</a:t>
                </a:r>
                <a:endParaRPr lang="uk-UA" sz="3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TextBox 16">
                <a:extLst>
                  <a:ext uri="{FF2B5EF4-FFF2-40B4-BE49-F238E27FC236}">
                    <a16:creationId xmlns:a16="http://schemas.microsoft.com/office/drawing/2014/main" id="{7280B37A-0D4A-4CA4-B61A-D9D57F432E3D}"/>
                  </a:ext>
                </a:extLst>
              </p:cNvPr>
              <p:cNvSpPr txBox="1"/>
              <p:nvPr/>
            </p:nvSpPr>
            <p:spPr>
              <a:xfrm>
                <a:off x="11582400" y="3852454"/>
                <a:ext cx="5143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Eliminación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de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campos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prescindibles</a:t>
                </a:r>
                <a:endParaRPr lang="uk-UA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Completar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datos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faltantes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Generación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nuevos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datos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con valor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9F689F37-7FEB-4B86-952C-E9E66B425DA8}"/>
              </a:ext>
            </a:extLst>
          </p:cNvPr>
          <p:cNvGrpSpPr/>
          <p:nvPr/>
        </p:nvGrpSpPr>
        <p:grpSpPr>
          <a:xfrm>
            <a:off x="9100887" y="5397557"/>
            <a:ext cx="8958514" cy="2095842"/>
            <a:chOff x="9160933" y="5397557"/>
            <a:chExt cx="7564967" cy="2095842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A16D8F59-D298-4CB6-B6CE-C463FDA1DBF0}"/>
                </a:ext>
              </a:extLst>
            </p:cNvPr>
            <p:cNvSpPr txBox="1"/>
            <p:nvPr/>
          </p:nvSpPr>
          <p:spPr>
            <a:xfrm>
              <a:off x="9160933" y="5397557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500" b="1" dirty="0">
                  <a:solidFill>
                    <a:schemeClr val="accent1"/>
                  </a:solidFill>
                  <a:latin typeface="+mj-lt"/>
                </a:rPr>
                <a:t>04</a:t>
              </a:r>
              <a:endParaRPr lang="uk-UA" sz="11500" b="1" dirty="0">
                <a:solidFill>
                  <a:schemeClr val="accent1"/>
                </a:solidFill>
                <a:latin typeface="+mj-lt"/>
              </a:endParaRPr>
            </a:p>
          </p:txBody>
        </p:sp>
        <p:grpSp>
          <p:nvGrpSpPr>
            <p:cNvPr id="51" name="Group 23">
              <a:extLst>
                <a:ext uri="{FF2B5EF4-FFF2-40B4-BE49-F238E27FC236}">
                  <a16:creationId xmlns:a16="http://schemas.microsoft.com/office/drawing/2014/main" id="{240695E4-462D-4B6E-83A6-7A6BB8F042A2}"/>
                </a:ext>
              </a:extLst>
            </p:cNvPr>
            <p:cNvGrpSpPr/>
            <p:nvPr/>
          </p:nvGrpSpPr>
          <p:grpSpPr>
            <a:xfrm>
              <a:off x="11256433" y="5523629"/>
              <a:ext cx="5469467" cy="1969770"/>
              <a:chOff x="11256433" y="5523629"/>
              <a:chExt cx="5469467" cy="1969770"/>
            </a:xfrm>
          </p:grpSpPr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B5409B07-F962-4E28-82D3-32D60F6A7093}"/>
                  </a:ext>
                </a:extLst>
              </p:cNvPr>
              <p:cNvSpPr txBox="1"/>
              <p:nvPr/>
            </p:nvSpPr>
            <p:spPr>
              <a:xfrm>
                <a:off x="11256433" y="5523629"/>
                <a:ext cx="5469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Visualización</a:t>
                </a:r>
                <a:r>
                  <a:rPr lang="en-US" sz="36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:r>
                  <a:rPr lang="en-US" sz="3600" dirty="0" err="1">
                    <a:solidFill>
                      <a:schemeClr val="bg1"/>
                    </a:solidFill>
                    <a:latin typeface="+mj-lt"/>
                  </a:rPr>
                  <a:t>Conclusiones</a:t>
                </a:r>
                <a:r>
                  <a:rPr lang="en-US" sz="3600" dirty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uk-UA" sz="3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TextBox 20">
                <a:extLst>
                  <a:ext uri="{FF2B5EF4-FFF2-40B4-BE49-F238E27FC236}">
                    <a16:creationId xmlns:a16="http://schemas.microsoft.com/office/drawing/2014/main" id="{526D04E5-E2E7-4876-9A68-EEB08002CB2D}"/>
                  </a:ext>
                </a:extLst>
              </p:cNvPr>
              <p:cNvSpPr txBox="1"/>
              <p:nvPr/>
            </p:nvSpPr>
            <p:spPr>
              <a:xfrm>
                <a:off x="11256433" y="6169960"/>
                <a:ext cx="54694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Geolocalizaciones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Conclusiones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e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información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relevante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Otras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consideraciones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para el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cotizador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automático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uk-U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3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>
            <a:off x="13487400" y="5524500"/>
            <a:ext cx="4800600" cy="4762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14923492" y="7124700"/>
            <a:ext cx="328830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>
                <a:solidFill>
                  <a:schemeClr val="bg1"/>
                </a:solidFill>
                <a:latin typeface="+mj-lt"/>
              </a:rPr>
              <a:t>01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5008" y="6438900"/>
            <a:ext cx="3379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err="1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  <a:endParaRPr lang="es-AR" sz="44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ctr"/>
            <a:r>
              <a:rPr lang="es-AR" sz="44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Exploratorio</a:t>
            </a:r>
            <a:endParaRPr lang="en-US" sz="44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3" name="Freeform 80"/>
          <p:cNvSpPr>
            <a:spLocks noEditPoints="1"/>
          </p:cNvSpPr>
          <p:nvPr/>
        </p:nvSpPr>
        <p:spPr bwMode="auto">
          <a:xfrm>
            <a:off x="15011400" y="610459"/>
            <a:ext cx="2628041" cy="2628041"/>
          </a:xfrm>
          <a:custGeom>
            <a:avLst/>
            <a:gdLst>
              <a:gd name="T0" fmla="*/ 162 w 176"/>
              <a:gd name="T1" fmla="*/ 68 h 176"/>
              <a:gd name="T2" fmla="*/ 159 w 176"/>
              <a:gd name="T3" fmla="*/ 42 h 176"/>
              <a:gd name="T4" fmla="*/ 142 w 176"/>
              <a:gd name="T5" fmla="*/ 17 h 176"/>
              <a:gd name="T6" fmla="*/ 134 w 176"/>
              <a:gd name="T7" fmla="*/ 17 h 176"/>
              <a:gd name="T8" fmla="*/ 108 w 176"/>
              <a:gd name="T9" fmla="*/ 14 h 176"/>
              <a:gd name="T10" fmla="*/ 100 w 176"/>
              <a:gd name="T11" fmla="*/ 0 h 176"/>
              <a:gd name="T12" fmla="*/ 70 w 176"/>
              <a:gd name="T13" fmla="*/ 6 h 176"/>
              <a:gd name="T14" fmla="*/ 50 w 176"/>
              <a:gd name="T15" fmla="*/ 22 h 176"/>
              <a:gd name="T16" fmla="*/ 38 w 176"/>
              <a:gd name="T17" fmla="*/ 16 h 176"/>
              <a:gd name="T18" fmla="*/ 17 w 176"/>
              <a:gd name="T19" fmla="*/ 34 h 176"/>
              <a:gd name="T20" fmla="*/ 22 w 176"/>
              <a:gd name="T21" fmla="*/ 50 h 176"/>
              <a:gd name="T22" fmla="*/ 6 w 176"/>
              <a:gd name="T23" fmla="*/ 70 h 176"/>
              <a:gd name="T24" fmla="*/ 0 w 176"/>
              <a:gd name="T25" fmla="*/ 100 h 176"/>
              <a:gd name="T26" fmla="*/ 14 w 176"/>
              <a:gd name="T27" fmla="*/ 108 h 176"/>
              <a:gd name="T28" fmla="*/ 17 w 176"/>
              <a:gd name="T29" fmla="*/ 134 h 176"/>
              <a:gd name="T30" fmla="*/ 34 w 176"/>
              <a:gd name="T31" fmla="*/ 159 h 176"/>
              <a:gd name="T32" fmla="*/ 42 w 176"/>
              <a:gd name="T33" fmla="*/ 159 h 176"/>
              <a:gd name="T34" fmla="*/ 68 w 176"/>
              <a:gd name="T35" fmla="*/ 162 h 176"/>
              <a:gd name="T36" fmla="*/ 76 w 176"/>
              <a:gd name="T37" fmla="*/ 176 h 176"/>
              <a:gd name="T38" fmla="*/ 106 w 176"/>
              <a:gd name="T39" fmla="*/ 170 h 176"/>
              <a:gd name="T40" fmla="*/ 126 w 176"/>
              <a:gd name="T41" fmla="*/ 154 h 176"/>
              <a:gd name="T42" fmla="*/ 138 w 176"/>
              <a:gd name="T43" fmla="*/ 160 h 176"/>
              <a:gd name="T44" fmla="*/ 159 w 176"/>
              <a:gd name="T45" fmla="*/ 142 h 176"/>
              <a:gd name="T46" fmla="*/ 154 w 176"/>
              <a:gd name="T47" fmla="*/ 126 h 176"/>
              <a:gd name="T48" fmla="*/ 170 w 176"/>
              <a:gd name="T49" fmla="*/ 106 h 176"/>
              <a:gd name="T50" fmla="*/ 176 w 176"/>
              <a:gd name="T51" fmla="*/ 76 h 176"/>
              <a:gd name="T52" fmla="*/ 168 w 176"/>
              <a:gd name="T53" fmla="*/ 98 h 176"/>
              <a:gd name="T54" fmla="*/ 160 w 176"/>
              <a:gd name="T55" fmla="*/ 100 h 176"/>
              <a:gd name="T56" fmla="*/ 147 w 176"/>
              <a:gd name="T57" fmla="*/ 122 h 176"/>
              <a:gd name="T58" fmla="*/ 152 w 176"/>
              <a:gd name="T59" fmla="*/ 138 h 176"/>
              <a:gd name="T60" fmla="*/ 138 w 176"/>
              <a:gd name="T61" fmla="*/ 152 h 176"/>
              <a:gd name="T62" fmla="*/ 126 w 176"/>
              <a:gd name="T63" fmla="*/ 146 h 176"/>
              <a:gd name="T64" fmla="*/ 106 w 176"/>
              <a:gd name="T65" fmla="*/ 154 h 176"/>
              <a:gd name="T66" fmla="*/ 98 w 176"/>
              <a:gd name="T67" fmla="*/ 168 h 176"/>
              <a:gd name="T68" fmla="*/ 78 w 176"/>
              <a:gd name="T69" fmla="*/ 168 h 176"/>
              <a:gd name="T70" fmla="*/ 70 w 176"/>
              <a:gd name="T71" fmla="*/ 154 h 176"/>
              <a:gd name="T72" fmla="*/ 50 w 176"/>
              <a:gd name="T73" fmla="*/ 146 h 176"/>
              <a:gd name="T74" fmla="*/ 39 w 176"/>
              <a:gd name="T75" fmla="*/ 152 h 176"/>
              <a:gd name="T76" fmla="*/ 24 w 176"/>
              <a:gd name="T77" fmla="*/ 138 h 176"/>
              <a:gd name="T78" fmla="*/ 29 w 176"/>
              <a:gd name="T79" fmla="*/ 122 h 176"/>
              <a:gd name="T80" fmla="*/ 16 w 176"/>
              <a:gd name="T81" fmla="*/ 100 h 176"/>
              <a:gd name="T82" fmla="*/ 8 w 176"/>
              <a:gd name="T83" fmla="*/ 98 h 176"/>
              <a:gd name="T84" fmla="*/ 16 w 176"/>
              <a:gd name="T85" fmla="*/ 76 h 176"/>
              <a:gd name="T86" fmla="*/ 29 w 176"/>
              <a:gd name="T87" fmla="*/ 54 h 176"/>
              <a:gd name="T88" fmla="*/ 24 w 176"/>
              <a:gd name="T89" fmla="*/ 38 h 176"/>
              <a:gd name="T90" fmla="*/ 38 w 176"/>
              <a:gd name="T91" fmla="*/ 24 h 176"/>
              <a:gd name="T92" fmla="*/ 50 w 176"/>
              <a:gd name="T93" fmla="*/ 30 h 176"/>
              <a:gd name="T94" fmla="*/ 70 w 176"/>
              <a:gd name="T95" fmla="*/ 22 h 176"/>
              <a:gd name="T96" fmla="*/ 78 w 176"/>
              <a:gd name="T97" fmla="*/ 8 h 176"/>
              <a:gd name="T98" fmla="*/ 98 w 176"/>
              <a:gd name="T99" fmla="*/ 8 h 176"/>
              <a:gd name="T100" fmla="*/ 106 w 176"/>
              <a:gd name="T101" fmla="*/ 22 h 176"/>
              <a:gd name="T102" fmla="*/ 126 w 176"/>
              <a:gd name="T103" fmla="*/ 30 h 176"/>
              <a:gd name="T104" fmla="*/ 138 w 176"/>
              <a:gd name="T105" fmla="*/ 24 h 176"/>
              <a:gd name="T106" fmla="*/ 152 w 176"/>
              <a:gd name="T107" fmla="*/ 39 h 176"/>
              <a:gd name="T108" fmla="*/ 147 w 176"/>
              <a:gd name="T109" fmla="*/ 54 h 176"/>
              <a:gd name="T110" fmla="*/ 160 w 176"/>
              <a:gd name="T111" fmla="*/ 76 h 176"/>
              <a:gd name="T112" fmla="*/ 168 w 176"/>
              <a:gd name="T113" fmla="*/ 98 h 176"/>
              <a:gd name="T114" fmla="*/ 48 w 176"/>
              <a:gd name="T115" fmla="*/ 88 h 176"/>
              <a:gd name="T116" fmla="*/ 128 w 176"/>
              <a:gd name="T117" fmla="*/ 88 h 176"/>
              <a:gd name="T118" fmla="*/ 88 w 176"/>
              <a:gd name="T119" fmla="*/ 120 h 176"/>
              <a:gd name="T120" fmla="*/ 88 w 176"/>
              <a:gd name="T121" fmla="*/ 56 h 176"/>
              <a:gd name="T122" fmla="*/ 88 w 176"/>
              <a:gd name="T123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413294" y="9157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Familiarización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con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los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datos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703053" y="3823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Exploración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90700"/>
            <a:ext cx="6655509" cy="77533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807953"/>
            <a:ext cx="2542766" cy="7722884"/>
          </a:xfrm>
          <a:prstGeom prst="rect">
            <a:avLst/>
          </a:prstGeom>
        </p:spPr>
      </p:pic>
      <p:sp>
        <p:nvSpPr>
          <p:cNvPr id="21" name="Triángulo isósceles 20"/>
          <p:cNvSpPr/>
          <p:nvPr/>
        </p:nvSpPr>
        <p:spPr>
          <a:xfrm rot="5400000" flipH="1">
            <a:off x="7883105" y="5278647"/>
            <a:ext cx="304800" cy="457200"/>
          </a:xfrm>
          <a:prstGeom prst="triangl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1201400" y="5291435"/>
            <a:ext cx="35052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/>
              <a:t>Renombramos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8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>
            <a:off x="13487400" y="5524500"/>
            <a:ext cx="4800600" cy="4762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14923492" y="7124700"/>
            <a:ext cx="328830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>
                <a:solidFill>
                  <a:schemeClr val="bg1"/>
                </a:solidFill>
                <a:latin typeface="+mj-lt"/>
              </a:rPr>
              <a:t>01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5008" y="6438900"/>
            <a:ext cx="3379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err="1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  <a:endParaRPr lang="es-AR" sz="44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ctr"/>
            <a:r>
              <a:rPr lang="es-AR" sz="44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Exploratorio</a:t>
            </a:r>
            <a:endParaRPr lang="en-US" sz="44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3" name="Freeform 80"/>
          <p:cNvSpPr>
            <a:spLocks noEditPoints="1"/>
          </p:cNvSpPr>
          <p:nvPr/>
        </p:nvSpPr>
        <p:spPr bwMode="auto">
          <a:xfrm>
            <a:off x="15011400" y="610459"/>
            <a:ext cx="2628041" cy="2628041"/>
          </a:xfrm>
          <a:custGeom>
            <a:avLst/>
            <a:gdLst>
              <a:gd name="T0" fmla="*/ 162 w 176"/>
              <a:gd name="T1" fmla="*/ 68 h 176"/>
              <a:gd name="T2" fmla="*/ 159 w 176"/>
              <a:gd name="T3" fmla="*/ 42 h 176"/>
              <a:gd name="T4" fmla="*/ 142 w 176"/>
              <a:gd name="T5" fmla="*/ 17 h 176"/>
              <a:gd name="T6" fmla="*/ 134 w 176"/>
              <a:gd name="T7" fmla="*/ 17 h 176"/>
              <a:gd name="T8" fmla="*/ 108 w 176"/>
              <a:gd name="T9" fmla="*/ 14 h 176"/>
              <a:gd name="T10" fmla="*/ 100 w 176"/>
              <a:gd name="T11" fmla="*/ 0 h 176"/>
              <a:gd name="T12" fmla="*/ 70 w 176"/>
              <a:gd name="T13" fmla="*/ 6 h 176"/>
              <a:gd name="T14" fmla="*/ 50 w 176"/>
              <a:gd name="T15" fmla="*/ 22 h 176"/>
              <a:gd name="T16" fmla="*/ 38 w 176"/>
              <a:gd name="T17" fmla="*/ 16 h 176"/>
              <a:gd name="T18" fmla="*/ 17 w 176"/>
              <a:gd name="T19" fmla="*/ 34 h 176"/>
              <a:gd name="T20" fmla="*/ 22 w 176"/>
              <a:gd name="T21" fmla="*/ 50 h 176"/>
              <a:gd name="T22" fmla="*/ 6 w 176"/>
              <a:gd name="T23" fmla="*/ 70 h 176"/>
              <a:gd name="T24" fmla="*/ 0 w 176"/>
              <a:gd name="T25" fmla="*/ 100 h 176"/>
              <a:gd name="T26" fmla="*/ 14 w 176"/>
              <a:gd name="T27" fmla="*/ 108 h 176"/>
              <a:gd name="T28" fmla="*/ 17 w 176"/>
              <a:gd name="T29" fmla="*/ 134 h 176"/>
              <a:gd name="T30" fmla="*/ 34 w 176"/>
              <a:gd name="T31" fmla="*/ 159 h 176"/>
              <a:gd name="T32" fmla="*/ 42 w 176"/>
              <a:gd name="T33" fmla="*/ 159 h 176"/>
              <a:gd name="T34" fmla="*/ 68 w 176"/>
              <a:gd name="T35" fmla="*/ 162 h 176"/>
              <a:gd name="T36" fmla="*/ 76 w 176"/>
              <a:gd name="T37" fmla="*/ 176 h 176"/>
              <a:gd name="T38" fmla="*/ 106 w 176"/>
              <a:gd name="T39" fmla="*/ 170 h 176"/>
              <a:gd name="T40" fmla="*/ 126 w 176"/>
              <a:gd name="T41" fmla="*/ 154 h 176"/>
              <a:gd name="T42" fmla="*/ 138 w 176"/>
              <a:gd name="T43" fmla="*/ 160 h 176"/>
              <a:gd name="T44" fmla="*/ 159 w 176"/>
              <a:gd name="T45" fmla="*/ 142 h 176"/>
              <a:gd name="T46" fmla="*/ 154 w 176"/>
              <a:gd name="T47" fmla="*/ 126 h 176"/>
              <a:gd name="T48" fmla="*/ 170 w 176"/>
              <a:gd name="T49" fmla="*/ 106 h 176"/>
              <a:gd name="T50" fmla="*/ 176 w 176"/>
              <a:gd name="T51" fmla="*/ 76 h 176"/>
              <a:gd name="T52" fmla="*/ 168 w 176"/>
              <a:gd name="T53" fmla="*/ 98 h 176"/>
              <a:gd name="T54" fmla="*/ 160 w 176"/>
              <a:gd name="T55" fmla="*/ 100 h 176"/>
              <a:gd name="T56" fmla="*/ 147 w 176"/>
              <a:gd name="T57" fmla="*/ 122 h 176"/>
              <a:gd name="T58" fmla="*/ 152 w 176"/>
              <a:gd name="T59" fmla="*/ 138 h 176"/>
              <a:gd name="T60" fmla="*/ 138 w 176"/>
              <a:gd name="T61" fmla="*/ 152 h 176"/>
              <a:gd name="T62" fmla="*/ 126 w 176"/>
              <a:gd name="T63" fmla="*/ 146 h 176"/>
              <a:gd name="T64" fmla="*/ 106 w 176"/>
              <a:gd name="T65" fmla="*/ 154 h 176"/>
              <a:gd name="T66" fmla="*/ 98 w 176"/>
              <a:gd name="T67" fmla="*/ 168 h 176"/>
              <a:gd name="T68" fmla="*/ 78 w 176"/>
              <a:gd name="T69" fmla="*/ 168 h 176"/>
              <a:gd name="T70" fmla="*/ 70 w 176"/>
              <a:gd name="T71" fmla="*/ 154 h 176"/>
              <a:gd name="T72" fmla="*/ 50 w 176"/>
              <a:gd name="T73" fmla="*/ 146 h 176"/>
              <a:gd name="T74" fmla="*/ 39 w 176"/>
              <a:gd name="T75" fmla="*/ 152 h 176"/>
              <a:gd name="T76" fmla="*/ 24 w 176"/>
              <a:gd name="T77" fmla="*/ 138 h 176"/>
              <a:gd name="T78" fmla="*/ 29 w 176"/>
              <a:gd name="T79" fmla="*/ 122 h 176"/>
              <a:gd name="T80" fmla="*/ 16 w 176"/>
              <a:gd name="T81" fmla="*/ 100 h 176"/>
              <a:gd name="T82" fmla="*/ 8 w 176"/>
              <a:gd name="T83" fmla="*/ 98 h 176"/>
              <a:gd name="T84" fmla="*/ 16 w 176"/>
              <a:gd name="T85" fmla="*/ 76 h 176"/>
              <a:gd name="T86" fmla="*/ 29 w 176"/>
              <a:gd name="T87" fmla="*/ 54 h 176"/>
              <a:gd name="T88" fmla="*/ 24 w 176"/>
              <a:gd name="T89" fmla="*/ 38 h 176"/>
              <a:gd name="T90" fmla="*/ 38 w 176"/>
              <a:gd name="T91" fmla="*/ 24 h 176"/>
              <a:gd name="T92" fmla="*/ 50 w 176"/>
              <a:gd name="T93" fmla="*/ 30 h 176"/>
              <a:gd name="T94" fmla="*/ 70 w 176"/>
              <a:gd name="T95" fmla="*/ 22 h 176"/>
              <a:gd name="T96" fmla="*/ 78 w 176"/>
              <a:gd name="T97" fmla="*/ 8 h 176"/>
              <a:gd name="T98" fmla="*/ 98 w 176"/>
              <a:gd name="T99" fmla="*/ 8 h 176"/>
              <a:gd name="T100" fmla="*/ 106 w 176"/>
              <a:gd name="T101" fmla="*/ 22 h 176"/>
              <a:gd name="T102" fmla="*/ 126 w 176"/>
              <a:gd name="T103" fmla="*/ 30 h 176"/>
              <a:gd name="T104" fmla="*/ 138 w 176"/>
              <a:gd name="T105" fmla="*/ 24 h 176"/>
              <a:gd name="T106" fmla="*/ 152 w 176"/>
              <a:gd name="T107" fmla="*/ 39 h 176"/>
              <a:gd name="T108" fmla="*/ 147 w 176"/>
              <a:gd name="T109" fmla="*/ 54 h 176"/>
              <a:gd name="T110" fmla="*/ 160 w 176"/>
              <a:gd name="T111" fmla="*/ 76 h 176"/>
              <a:gd name="T112" fmla="*/ 168 w 176"/>
              <a:gd name="T113" fmla="*/ 98 h 176"/>
              <a:gd name="T114" fmla="*/ 48 w 176"/>
              <a:gd name="T115" fmla="*/ 88 h 176"/>
              <a:gd name="T116" fmla="*/ 128 w 176"/>
              <a:gd name="T117" fmla="*/ 88 h 176"/>
              <a:gd name="T118" fmla="*/ 88 w 176"/>
              <a:gd name="T119" fmla="*/ 120 h 176"/>
              <a:gd name="T120" fmla="*/ 88 w 176"/>
              <a:gd name="T121" fmla="*/ 56 h 176"/>
              <a:gd name="T122" fmla="*/ 88 w 176"/>
              <a:gd name="T123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413294" y="9157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 la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calidad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datos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703053" y="3823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Exploración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6656" t="43697" r="74015" b="4161"/>
          <a:stretch/>
        </p:blipFill>
        <p:spPr>
          <a:xfrm>
            <a:off x="457200" y="2705098"/>
            <a:ext cx="4572000" cy="69342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6442" t="43233" r="73060" b="4633"/>
          <a:stretch/>
        </p:blipFill>
        <p:spPr>
          <a:xfrm>
            <a:off x="5209309" y="2705098"/>
            <a:ext cx="4849091" cy="693420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838200" y="1753969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Evaluación</a:t>
            </a:r>
            <a:r>
              <a:rPr lang="en-US" sz="3600" dirty="0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de </a:t>
            </a:r>
            <a:r>
              <a:rPr lang="en-US" sz="3600" dirty="0" err="1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valores</a:t>
            </a:r>
            <a:r>
              <a:rPr lang="en-US" sz="3600" dirty="0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nulos</a:t>
            </a:r>
            <a:r>
              <a:rPr lang="en-US" sz="3600" dirty="0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en</a:t>
            </a:r>
            <a:r>
              <a:rPr lang="en-US" sz="3600" dirty="0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cantidades</a:t>
            </a:r>
            <a:r>
              <a:rPr lang="en-US" sz="3600" dirty="0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y </a:t>
            </a:r>
            <a:r>
              <a:rPr lang="en-US" sz="3600" dirty="0" err="1" smtClean="0">
                <a:ln w="0"/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porcentajes</a:t>
            </a:r>
            <a:endParaRPr lang="ru-RU" sz="3600" dirty="0">
              <a:ln w="0"/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" name="Triángulo isósceles 3"/>
          <p:cNvSpPr/>
          <p:nvPr/>
        </p:nvSpPr>
        <p:spPr>
          <a:xfrm rot="16200000">
            <a:off x="10041147" y="3238498"/>
            <a:ext cx="304800" cy="457200"/>
          </a:xfrm>
          <a:prstGeom prst="triangl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  <p:sp>
        <p:nvSpPr>
          <p:cNvPr id="16" name="Triángulo isósceles 15"/>
          <p:cNvSpPr/>
          <p:nvPr/>
        </p:nvSpPr>
        <p:spPr>
          <a:xfrm rot="16200000">
            <a:off x="10053433" y="7160164"/>
            <a:ext cx="304800" cy="457200"/>
          </a:xfrm>
          <a:prstGeom prst="triangl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17" name="Triángulo isósceles 16"/>
          <p:cNvSpPr/>
          <p:nvPr/>
        </p:nvSpPr>
        <p:spPr>
          <a:xfrm rot="16200000">
            <a:off x="10058400" y="6540499"/>
            <a:ext cx="304800" cy="457200"/>
          </a:xfrm>
          <a:prstGeom prst="triangl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  <p:sp>
        <p:nvSpPr>
          <p:cNvPr id="20" name="Triángulo isósceles 19"/>
          <p:cNvSpPr/>
          <p:nvPr/>
        </p:nvSpPr>
        <p:spPr>
          <a:xfrm rot="16200000">
            <a:off x="10041147" y="7945646"/>
            <a:ext cx="304800" cy="457200"/>
          </a:xfrm>
          <a:prstGeom prst="triangle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5" name="Cerrar llave 4"/>
          <p:cNvSpPr/>
          <p:nvPr/>
        </p:nvSpPr>
        <p:spPr>
          <a:xfrm>
            <a:off x="9755397" y="7717045"/>
            <a:ext cx="152400" cy="914400"/>
          </a:xfrm>
          <a:prstGeom prst="rightBrace">
            <a:avLst/>
          </a:prstGeom>
          <a:solidFill>
            <a:srgbClr val="FFFF00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errar llave 20"/>
          <p:cNvSpPr/>
          <p:nvPr/>
        </p:nvSpPr>
        <p:spPr>
          <a:xfrm>
            <a:off x="9740900" y="7094798"/>
            <a:ext cx="152400" cy="576000"/>
          </a:xfrm>
          <a:prstGeom prst="rightBrace">
            <a:avLst/>
          </a:prstGeom>
          <a:solidFill>
            <a:schemeClr val="accent3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Cerrar llave 21"/>
          <p:cNvSpPr/>
          <p:nvPr/>
        </p:nvSpPr>
        <p:spPr>
          <a:xfrm>
            <a:off x="9740900" y="6472498"/>
            <a:ext cx="152400" cy="576000"/>
          </a:xfrm>
          <a:prstGeom prst="rightBrace">
            <a:avLst/>
          </a:prstGeom>
          <a:solidFill>
            <a:schemeClr val="accent3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Cerrar llave 22"/>
          <p:cNvSpPr/>
          <p:nvPr/>
        </p:nvSpPr>
        <p:spPr>
          <a:xfrm>
            <a:off x="9755397" y="2933698"/>
            <a:ext cx="152400" cy="1044000"/>
          </a:xfrm>
          <a:prstGeom prst="rightBrace">
            <a:avLst/>
          </a:prstGeom>
          <a:solidFill>
            <a:schemeClr val="accent3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0481094" y="3162298"/>
            <a:ext cx="44196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Críticos</a:t>
            </a:r>
            <a:r>
              <a:rPr lang="en-US" dirty="0"/>
              <a:t> y </a:t>
            </a:r>
            <a:r>
              <a:rPr lang="en-US" dirty="0" err="1"/>
              <a:t>completos</a:t>
            </a:r>
            <a:endParaRPr lang="ru-RU" dirty="0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0557055" y="6784070"/>
            <a:ext cx="44196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Críticos</a:t>
            </a:r>
            <a:r>
              <a:rPr lang="en-US" dirty="0"/>
              <a:t> e </a:t>
            </a:r>
            <a:r>
              <a:rPr lang="en-US" dirty="0" err="1"/>
              <a:t>incompletos</a:t>
            </a:r>
            <a:endParaRPr lang="ru-RU" dirty="0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0557055" y="7873423"/>
            <a:ext cx="44196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Deseables</a:t>
            </a:r>
            <a:r>
              <a:rPr lang="en-US" dirty="0"/>
              <a:t> </a:t>
            </a:r>
            <a:r>
              <a:rPr lang="en-US" dirty="0" err="1"/>
              <a:t>incompletos</a:t>
            </a:r>
            <a:endParaRPr lang="ru-RU" dirty="0"/>
          </a:p>
        </p:txBody>
      </p:sp>
      <p:sp>
        <p:nvSpPr>
          <p:cNvPr id="7" name="Rectángulo 6"/>
          <p:cNvSpPr/>
          <p:nvPr/>
        </p:nvSpPr>
        <p:spPr>
          <a:xfrm>
            <a:off x="533400" y="6470098"/>
            <a:ext cx="9252000" cy="11880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35298" y="7732939"/>
            <a:ext cx="9252000" cy="864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32717" y="2840245"/>
            <a:ext cx="9252000" cy="123573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>
            <a:off x="13487400" y="5524500"/>
            <a:ext cx="4800600" cy="4762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14923492" y="7124700"/>
            <a:ext cx="328830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>
                <a:solidFill>
                  <a:schemeClr val="bg1"/>
                </a:solidFill>
                <a:latin typeface="+mj-lt"/>
              </a:rPr>
              <a:t>01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5008" y="6438900"/>
            <a:ext cx="3379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err="1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  <a:endParaRPr lang="es-AR" sz="44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ctr"/>
            <a:r>
              <a:rPr lang="es-AR" sz="44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Exploratorio</a:t>
            </a:r>
            <a:endParaRPr lang="en-US" sz="44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3" name="Freeform 80"/>
          <p:cNvSpPr>
            <a:spLocks noEditPoints="1"/>
          </p:cNvSpPr>
          <p:nvPr/>
        </p:nvSpPr>
        <p:spPr bwMode="auto">
          <a:xfrm>
            <a:off x="15011400" y="610459"/>
            <a:ext cx="2628041" cy="2628041"/>
          </a:xfrm>
          <a:custGeom>
            <a:avLst/>
            <a:gdLst>
              <a:gd name="T0" fmla="*/ 162 w 176"/>
              <a:gd name="T1" fmla="*/ 68 h 176"/>
              <a:gd name="T2" fmla="*/ 159 w 176"/>
              <a:gd name="T3" fmla="*/ 42 h 176"/>
              <a:gd name="T4" fmla="*/ 142 w 176"/>
              <a:gd name="T5" fmla="*/ 17 h 176"/>
              <a:gd name="T6" fmla="*/ 134 w 176"/>
              <a:gd name="T7" fmla="*/ 17 h 176"/>
              <a:gd name="T8" fmla="*/ 108 w 176"/>
              <a:gd name="T9" fmla="*/ 14 h 176"/>
              <a:gd name="T10" fmla="*/ 100 w 176"/>
              <a:gd name="T11" fmla="*/ 0 h 176"/>
              <a:gd name="T12" fmla="*/ 70 w 176"/>
              <a:gd name="T13" fmla="*/ 6 h 176"/>
              <a:gd name="T14" fmla="*/ 50 w 176"/>
              <a:gd name="T15" fmla="*/ 22 h 176"/>
              <a:gd name="T16" fmla="*/ 38 w 176"/>
              <a:gd name="T17" fmla="*/ 16 h 176"/>
              <a:gd name="T18" fmla="*/ 17 w 176"/>
              <a:gd name="T19" fmla="*/ 34 h 176"/>
              <a:gd name="T20" fmla="*/ 22 w 176"/>
              <a:gd name="T21" fmla="*/ 50 h 176"/>
              <a:gd name="T22" fmla="*/ 6 w 176"/>
              <a:gd name="T23" fmla="*/ 70 h 176"/>
              <a:gd name="T24" fmla="*/ 0 w 176"/>
              <a:gd name="T25" fmla="*/ 100 h 176"/>
              <a:gd name="T26" fmla="*/ 14 w 176"/>
              <a:gd name="T27" fmla="*/ 108 h 176"/>
              <a:gd name="T28" fmla="*/ 17 w 176"/>
              <a:gd name="T29" fmla="*/ 134 h 176"/>
              <a:gd name="T30" fmla="*/ 34 w 176"/>
              <a:gd name="T31" fmla="*/ 159 h 176"/>
              <a:gd name="T32" fmla="*/ 42 w 176"/>
              <a:gd name="T33" fmla="*/ 159 h 176"/>
              <a:gd name="T34" fmla="*/ 68 w 176"/>
              <a:gd name="T35" fmla="*/ 162 h 176"/>
              <a:gd name="T36" fmla="*/ 76 w 176"/>
              <a:gd name="T37" fmla="*/ 176 h 176"/>
              <a:gd name="T38" fmla="*/ 106 w 176"/>
              <a:gd name="T39" fmla="*/ 170 h 176"/>
              <a:gd name="T40" fmla="*/ 126 w 176"/>
              <a:gd name="T41" fmla="*/ 154 h 176"/>
              <a:gd name="T42" fmla="*/ 138 w 176"/>
              <a:gd name="T43" fmla="*/ 160 h 176"/>
              <a:gd name="T44" fmla="*/ 159 w 176"/>
              <a:gd name="T45" fmla="*/ 142 h 176"/>
              <a:gd name="T46" fmla="*/ 154 w 176"/>
              <a:gd name="T47" fmla="*/ 126 h 176"/>
              <a:gd name="T48" fmla="*/ 170 w 176"/>
              <a:gd name="T49" fmla="*/ 106 h 176"/>
              <a:gd name="T50" fmla="*/ 176 w 176"/>
              <a:gd name="T51" fmla="*/ 76 h 176"/>
              <a:gd name="T52" fmla="*/ 168 w 176"/>
              <a:gd name="T53" fmla="*/ 98 h 176"/>
              <a:gd name="T54" fmla="*/ 160 w 176"/>
              <a:gd name="T55" fmla="*/ 100 h 176"/>
              <a:gd name="T56" fmla="*/ 147 w 176"/>
              <a:gd name="T57" fmla="*/ 122 h 176"/>
              <a:gd name="T58" fmla="*/ 152 w 176"/>
              <a:gd name="T59" fmla="*/ 138 h 176"/>
              <a:gd name="T60" fmla="*/ 138 w 176"/>
              <a:gd name="T61" fmla="*/ 152 h 176"/>
              <a:gd name="T62" fmla="*/ 126 w 176"/>
              <a:gd name="T63" fmla="*/ 146 h 176"/>
              <a:gd name="T64" fmla="*/ 106 w 176"/>
              <a:gd name="T65" fmla="*/ 154 h 176"/>
              <a:gd name="T66" fmla="*/ 98 w 176"/>
              <a:gd name="T67" fmla="*/ 168 h 176"/>
              <a:gd name="T68" fmla="*/ 78 w 176"/>
              <a:gd name="T69" fmla="*/ 168 h 176"/>
              <a:gd name="T70" fmla="*/ 70 w 176"/>
              <a:gd name="T71" fmla="*/ 154 h 176"/>
              <a:gd name="T72" fmla="*/ 50 w 176"/>
              <a:gd name="T73" fmla="*/ 146 h 176"/>
              <a:gd name="T74" fmla="*/ 39 w 176"/>
              <a:gd name="T75" fmla="*/ 152 h 176"/>
              <a:gd name="T76" fmla="*/ 24 w 176"/>
              <a:gd name="T77" fmla="*/ 138 h 176"/>
              <a:gd name="T78" fmla="*/ 29 w 176"/>
              <a:gd name="T79" fmla="*/ 122 h 176"/>
              <a:gd name="T80" fmla="*/ 16 w 176"/>
              <a:gd name="T81" fmla="*/ 100 h 176"/>
              <a:gd name="T82" fmla="*/ 8 w 176"/>
              <a:gd name="T83" fmla="*/ 98 h 176"/>
              <a:gd name="T84" fmla="*/ 16 w 176"/>
              <a:gd name="T85" fmla="*/ 76 h 176"/>
              <a:gd name="T86" fmla="*/ 29 w 176"/>
              <a:gd name="T87" fmla="*/ 54 h 176"/>
              <a:gd name="T88" fmla="*/ 24 w 176"/>
              <a:gd name="T89" fmla="*/ 38 h 176"/>
              <a:gd name="T90" fmla="*/ 38 w 176"/>
              <a:gd name="T91" fmla="*/ 24 h 176"/>
              <a:gd name="T92" fmla="*/ 50 w 176"/>
              <a:gd name="T93" fmla="*/ 30 h 176"/>
              <a:gd name="T94" fmla="*/ 70 w 176"/>
              <a:gd name="T95" fmla="*/ 22 h 176"/>
              <a:gd name="T96" fmla="*/ 78 w 176"/>
              <a:gd name="T97" fmla="*/ 8 h 176"/>
              <a:gd name="T98" fmla="*/ 98 w 176"/>
              <a:gd name="T99" fmla="*/ 8 h 176"/>
              <a:gd name="T100" fmla="*/ 106 w 176"/>
              <a:gd name="T101" fmla="*/ 22 h 176"/>
              <a:gd name="T102" fmla="*/ 126 w 176"/>
              <a:gd name="T103" fmla="*/ 30 h 176"/>
              <a:gd name="T104" fmla="*/ 138 w 176"/>
              <a:gd name="T105" fmla="*/ 24 h 176"/>
              <a:gd name="T106" fmla="*/ 152 w 176"/>
              <a:gd name="T107" fmla="*/ 39 h 176"/>
              <a:gd name="T108" fmla="*/ 147 w 176"/>
              <a:gd name="T109" fmla="*/ 54 h 176"/>
              <a:gd name="T110" fmla="*/ 160 w 176"/>
              <a:gd name="T111" fmla="*/ 76 h 176"/>
              <a:gd name="T112" fmla="*/ 168 w 176"/>
              <a:gd name="T113" fmla="*/ 98 h 176"/>
              <a:gd name="T114" fmla="*/ 48 w 176"/>
              <a:gd name="T115" fmla="*/ 88 h 176"/>
              <a:gd name="T116" fmla="*/ 128 w 176"/>
              <a:gd name="T117" fmla="*/ 88 h 176"/>
              <a:gd name="T118" fmla="*/ 88 w 176"/>
              <a:gd name="T119" fmla="*/ 120 h 176"/>
              <a:gd name="T120" fmla="*/ 88 w 176"/>
              <a:gd name="T121" fmla="*/ 56 h 176"/>
              <a:gd name="T122" fmla="*/ 88 w 176"/>
              <a:gd name="T123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413294" y="9525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Estrategias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completitud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703053" y="3823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Exploración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170"/>
            <a:ext cx="9468606" cy="7689730"/>
          </a:xfrm>
          <a:prstGeom prst="rect">
            <a:avLst/>
          </a:prstGeom>
        </p:spPr>
      </p:pic>
      <p:sp>
        <p:nvSpPr>
          <p:cNvPr id="12" name="Cerrar llave 11"/>
          <p:cNvSpPr/>
          <p:nvPr/>
        </p:nvSpPr>
        <p:spPr>
          <a:xfrm>
            <a:off x="10363200" y="5485500"/>
            <a:ext cx="152400" cy="1944000"/>
          </a:xfrm>
          <a:prstGeom prst="rightBrace">
            <a:avLst/>
          </a:prstGeom>
          <a:solidFill>
            <a:schemeClr val="accent6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0591800" y="4869240"/>
            <a:ext cx="44196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.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completar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</a:t>
            </a:r>
            <a:r>
              <a:rPr lang="en-US" dirty="0"/>
              <a:t>   </a:t>
            </a:r>
            <a:r>
              <a:rPr lang="en-US" dirty="0" err="1"/>
              <a:t>Superficie</a:t>
            </a:r>
            <a:r>
              <a:rPr lang="en-US" dirty="0"/>
              <a:t> </a:t>
            </a:r>
            <a:r>
              <a:rPr lang="en-US" dirty="0" err="1"/>
              <a:t>cubierta</a:t>
            </a:r>
            <a:endParaRPr lang="en-US" dirty="0"/>
          </a:p>
          <a:p>
            <a:pPr algn="l"/>
            <a:r>
              <a:rPr lang="en-US" dirty="0"/>
              <a:t>    Metro </a:t>
            </a:r>
            <a:r>
              <a:rPr lang="en-US" dirty="0" err="1"/>
              <a:t>por</a:t>
            </a:r>
            <a:r>
              <a:rPr lang="en-US" dirty="0"/>
              <a:t> m2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u$s</a:t>
            </a:r>
            <a:endParaRPr lang="ru-RU" dirty="0"/>
          </a:p>
        </p:txBody>
      </p:sp>
      <p:grpSp>
        <p:nvGrpSpPr>
          <p:cNvPr id="23" name="Grupo 22"/>
          <p:cNvGrpSpPr/>
          <p:nvPr/>
        </p:nvGrpSpPr>
        <p:grpSpPr>
          <a:xfrm>
            <a:off x="14816685" y="3543300"/>
            <a:ext cx="1527785" cy="2133600"/>
            <a:chOff x="11731015" y="7277100"/>
            <a:chExt cx="1527785" cy="2133600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6632" t="57292" r="82797" b="13541"/>
            <a:stretch/>
          </p:blipFill>
          <p:spPr>
            <a:xfrm>
              <a:off x="11731015" y="7277100"/>
              <a:ext cx="1375385" cy="2133600"/>
            </a:xfrm>
            <a:prstGeom prst="rect">
              <a:avLst/>
            </a:prstGeom>
          </p:spPr>
        </p:pic>
        <p:sp>
          <p:nvSpPr>
            <p:cNvPr id="11" name="Multiplicar 10"/>
            <p:cNvSpPr/>
            <p:nvPr/>
          </p:nvSpPr>
          <p:spPr>
            <a:xfrm>
              <a:off x="12954000" y="8249197"/>
              <a:ext cx="304800" cy="306050"/>
            </a:xfrm>
            <a:prstGeom prst="mathMultiply">
              <a:avLst/>
            </a:prstGeom>
            <a:solidFill>
              <a:srgbClr val="FF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Multiplicar 21"/>
            <p:cNvSpPr/>
            <p:nvPr/>
          </p:nvSpPr>
          <p:spPr>
            <a:xfrm>
              <a:off x="12954000" y="8834356"/>
              <a:ext cx="304800" cy="306050"/>
            </a:xfrm>
            <a:prstGeom prst="mathMultiply">
              <a:avLst/>
            </a:prstGeom>
            <a:solidFill>
              <a:srgbClr val="FF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838200" y="5486400"/>
            <a:ext cx="9410700" cy="1981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smtClean="0">
              <a:solidFill>
                <a:schemeClr val="tx1"/>
              </a:solidFill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0591800" y="6591300"/>
            <a:ext cx="44196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. </a:t>
            </a:r>
            <a:r>
              <a:rPr lang="en-US" dirty="0" err="1"/>
              <a:t>Restantes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media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provincia</a:t>
            </a:r>
            <a:r>
              <a:rPr lang="en-US" dirty="0" smtClean="0"/>
              <a:t>/barrio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7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429500"/>
            <a:ext cx="3657600" cy="1422207"/>
          </a:xfrm>
          <a:prstGeom prst="rect">
            <a:avLst/>
          </a:prstGeom>
        </p:spPr>
      </p:pic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H="1">
            <a:off x="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-1702792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02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408" y="6134100"/>
            <a:ext cx="33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Limpieza </a:t>
            </a:r>
          </a:p>
          <a:p>
            <a:pPr algn="ctr"/>
            <a:r>
              <a:rPr lang="es-AR" sz="4000" b="1" i="1" dirty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d</a:t>
            </a:r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e los Datos</a:t>
            </a:r>
            <a:endParaRPr lang="en-US" sz="40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7924800" y="506761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Datos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Faltantes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6896100" y="453557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Completitud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990600" y="87493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Campos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Prescindibles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457200" y="2667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Eliminación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9353550" y="88773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Nuevos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Datos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con Valor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Predictivo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5163800" y="93345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Generación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7F481332-B428-43ED-8D6B-520DAA3E6176}"/>
              </a:ext>
            </a:extLst>
          </p:cNvPr>
          <p:cNvSpPr/>
          <p:nvPr/>
        </p:nvSpPr>
        <p:spPr>
          <a:xfrm>
            <a:off x="15011400" y="190500"/>
            <a:ext cx="2895600" cy="2895600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10" y="1083613"/>
            <a:ext cx="3697111" cy="21767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3428250"/>
            <a:ext cx="3697111" cy="3925050"/>
          </a:xfrm>
          <a:prstGeom prst="rect">
            <a:avLst/>
          </a:prstGeom>
        </p:spPr>
      </p:pic>
      <p:sp>
        <p:nvSpPr>
          <p:cNvPr id="31" name="Cerrar llave 30"/>
          <p:cNvSpPr/>
          <p:nvPr/>
        </p:nvSpPr>
        <p:spPr>
          <a:xfrm>
            <a:off x="15544800" y="3913498"/>
            <a:ext cx="152400" cy="2304000"/>
          </a:xfrm>
          <a:prstGeom prst="rightBrace">
            <a:avLst/>
          </a:prstGeom>
          <a:solidFill>
            <a:schemeClr val="accent6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5891294" y="4838700"/>
            <a:ext cx="148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Críticos</a:t>
            </a:r>
            <a:endParaRPr lang="ru-RU" sz="2400" i="1" dirty="0">
              <a:ln w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5891294" y="6591300"/>
            <a:ext cx="186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Deseables</a:t>
            </a:r>
            <a:endParaRPr lang="ru-RU" sz="2400" i="1" dirty="0">
              <a:ln w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4" name="Cerrar llave 33"/>
          <p:cNvSpPr/>
          <p:nvPr/>
        </p:nvSpPr>
        <p:spPr>
          <a:xfrm>
            <a:off x="15544800" y="6303753"/>
            <a:ext cx="152400" cy="1008000"/>
          </a:xfrm>
          <a:prstGeom prst="rightBrace">
            <a:avLst/>
          </a:prstGeom>
          <a:solidFill>
            <a:srgbClr val="FFFF00"/>
          </a:solidFill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9" name="Grupo 38"/>
          <p:cNvGrpSpPr/>
          <p:nvPr/>
        </p:nvGrpSpPr>
        <p:grpSpPr>
          <a:xfrm>
            <a:off x="1621201" y="4610100"/>
            <a:ext cx="5389199" cy="3451216"/>
            <a:chOff x="263106" y="5789831"/>
            <a:chExt cx="5389199" cy="34512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5"/>
            <a:srcRect l="3733" t="52083" r="57028" b="3125"/>
            <a:stretch/>
          </p:blipFill>
          <p:spPr>
            <a:xfrm>
              <a:off x="263106" y="5789831"/>
              <a:ext cx="5105400" cy="3276600"/>
            </a:xfrm>
            <a:prstGeom prst="rect">
              <a:avLst/>
            </a:prstGeom>
          </p:spPr>
        </p:pic>
        <p:sp>
          <p:nvSpPr>
            <p:cNvPr id="38" name="Triángulo isósceles 37"/>
            <p:cNvSpPr/>
            <p:nvPr/>
          </p:nvSpPr>
          <p:spPr>
            <a:xfrm rot="5400000">
              <a:off x="5271305" y="8860047"/>
              <a:ext cx="304800" cy="457200"/>
            </a:xfrm>
            <a:prstGeom prst="triangl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280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0" name="Imagen 3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100000" l="9787" r="100000">
                        <a14:backgroundMark x1="62128" y1="93182" x2="62128" y2="93182"/>
                        <a14:backgroundMark x1="73617" y1="94091" x2="73617" y2="94091"/>
                        <a14:backgroundMark x1="70638" y1="96364" x2="70638" y2="96364"/>
                        <a14:backgroundMark x1="75745" y1="98636" x2="75745" y2="98636"/>
                        <a14:backgroundMark x1="80851" y1="98636" x2="80851" y2="98636"/>
                        <a14:backgroundMark x1="85532" y1="98636" x2="85532" y2="9863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71764" y="762530"/>
            <a:ext cx="1749436" cy="16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H="1" flipV="1">
            <a:off x="0" y="-381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-1702792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03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408" y="152400"/>
            <a:ext cx="33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</a:p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Descriptivo</a:t>
            </a:r>
            <a:endParaRPr lang="en-US" sz="40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7239000" y="9373969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Medidas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de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Tendencia</a:t>
            </a:r>
            <a:r>
              <a:rPr lang="en-US" sz="3600" b="1" dirty="0" smtClean="0">
                <a:ea typeface="Roboto Condensed" panose="02000000000000000000" pitchFamily="2" charset="0"/>
                <a:cs typeface="Lato Semibold" panose="020F0502020204030203" pitchFamily="34" charset="0"/>
              </a:rPr>
              <a:t> Central y </a:t>
            </a:r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Variabilidad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1430000" y="88011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Estadísticos</a:t>
            </a:r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Representativos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2342" t="30961" r="46706" b="6538"/>
          <a:stretch/>
        </p:blipFill>
        <p:spPr>
          <a:xfrm>
            <a:off x="7234256" y="1104900"/>
            <a:ext cx="10444144" cy="7202858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2057400" y="5397055"/>
            <a:ext cx="467443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3200" i="1">
                <a:ln w="0"/>
                <a:solidFill>
                  <a:schemeClr val="lt1"/>
                </a:solidFill>
                <a:ea typeface="Roboto Condensed" panose="02000000000000000000" pitchFamily="2" charset="0"/>
                <a:cs typeface="Lato Semibold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Analizamos</a:t>
            </a:r>
            <a:r>
              <a:rPr lang="en-US" dirty="0"/>
              <a:t> medias y </a:t>
            </a:r>
            <a:r>
              <a:rPr lang="en-US" dirty="0" err="1"/>
              <a:t>dispersión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barrios y </a:t>
            </a:r>
            <a:r>
              <a:rPr lang="en-US" dirty="0" err="1" smtClean="0"/>
              <a:t>provincias</a:t>
            </a:r>
            <a:r>
              <a:rPr lang="en-US" dirty="0" smtClean="0"/>
              <a:t>/barrios </a:t>
            </a:r>
            <a:r>
              <a:rPr lang="en-US" dirty="0"/>
              <a:t>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eliminación</a:t>
            </a:r>
            <a:r>
              <a:rPr lang="en-US" dirty="0"/>
              <a:t> de “</a:t>
            </a:r>
            <a:r>
              <a:rPr lang="en-US" dirty="0" err="1"/>
              <a:t>bigotes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3" name="Triángulo isósceles 12"/>
          <p:cNvSpPr/>
          <p:nvPr/>
        </p:nvSpPr>
        <p:spPr>
          <a:xfrm rot="10800000">
            <a:off x="8118893" y="5278647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18" name="Triángulo isósceles 17"/>
          <p:cNvSpPr/>
          <p:nvPr/>
        </p:nvSpPr>
        <p:spPr>
          <a:xfrm rot="10800000">
            <a:off x="11769306" y="5295900"/>
            <a:ext cx="304800" cy="457200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4325600" y="88011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Geolocalización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H="1" flipV="1">
            <a:off x="0" y="-381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-1702792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03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278408" y="152400"/>
            <a:ext cx="33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</a:p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Descriptivo</a:t>
            </a:r>
            <a:endParaRPr lang="en-US" sz="40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3639800" y="92773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Roboto Condensed" panose="02000000000000000000" pitchFamily="2" charset="0"/>
                <a:cs typeface="Lato Semibold" panose="020F0502020204030203" pitchFamily="34" charset="0"/>
              </a:rPr>
              <a:t>Concentración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643" t="24184" r="27249"/>
          <a:stretch/>
        </p:blipFill>
        <p:spPr>
          <a:xfrm>
            <a:off x="5562600" y="915568"/>
            <a:ext cx="12413781" cy="7656932"/>
          </a:xfrm>
          <a:prstGeom prst="rect">
            <a:avLst/>
          </a:prstGeom>
        </p:spPr>
      </p:pic>
      <p:sp>
        <p:nvSpPr>
          <p:cNvPr id="2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987054" y="7876282"/>
            <a:ext cx="5284039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Observamos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geolocalización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de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inmuebles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200" i="1" dirty="0" err="1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en</a:t>
            </a:r>
            <a:r>
              <a:rPr lang="en-US" sz="3200" i="1" dirty="0" smtClean="0">
                <a:ln w="0"/>
                <a:ea typeface="Roboto Condensed" panose="02000000000000000000" pitchFamily="2" charset="0"/>
                <a:cs typeface="Lato Semibold" panose="020F0502020204030203" pitchFamily="34" charset="0"/>
              </a:rPr>
              <a:t> CABA</a:t>
            </a:r>
            <a:endParaRPr lang="ru-RU" sz="3200" i="1" dirty="0">
              <a:ln w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6F94ED82-21A9-4E8A-9CE5-3B79A3B10186}"/>
              </a:ext>
            </a:extLst>
          </p:cNvPr>
          <p:cNvSpPr/>
          <p:nvPr/>
        </p:nvSpPr>
        <p:spPr>
          <a:xfrm flipH="1" flipV="1">
            <a:off x="0" y="-381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1643E6-671C-44AF-A4DA-E2111FE683F0}"/>
              </a:ext>
            </a:extLst>
          </p:cNvPr>
          <p:cNvSpPr txBox="1"/>
          <p:nvPr/>
        </p:nvSpPr>
        <p:spPr>
          <a:xfrm>
            <a:off x="-1702792" y="7504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 smtClean="0">
                <a:solidFill>
                  <a:schemeClr val="bg1"/>
                </a:solidFill>
                <a:latin typeface="+mj-lt"/>
              </a:rPr>
              <a:t>03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408" y="152400"/>
            <a:ext cx="33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Análisis</a:t>
            </a:r>
          </a:p>
          <a:p>
            <a:pPr algn="ctr"/>
            <a:r>
              <a:rPr lang="es-AR" sz="4000" b="1" i="1" dirty="0" smtClean="0">
                <a:latin typeface="Arial Narrow" panose="020B0606020202030204" pitchFamily="34" charset="0"/>
                <a:ea typeface="Roboto Condensed" panose="02000000000000000000" pitchFamily="2" charset="0"/>
                <a:cs typeface="Lato Semibold" panose="020F0502020204030203" pitchFamily="34" charset="0"/>
              </a:rPr>
              <a:t>Descriptivo</a:t>
            </a:r>
            <a:endParaRPr lang="en-US" sz="4000" b="1" i="1" dirty="0">
              <a:latin typeface="Arial Narrow" panose="020B0606020202030204" pitchFamily="34" charset="0"/>
              <a:ea typeface="Roboto Condensed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8153400" y="9373969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ea typeface="Lato Semibold" panose="020F0502020204030203" pitchFamily="34" charset="0"/>
                <a:cs typeface="Lato Semibold" panose="020F0502020204030203" pitchFamily="34" charset="0"/>
              </a:rPr>
              <a:t>Precios</a:t>
            </a:r>
            <a:r>
              <a:rPr lang="en-US" sz="36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Lato Semibold" panose="020F0502020204030203" pitchFamily="34" charset="0"/>
                <a:cs typeface="Lato Semibold" panose="020F0502020204030203" pitchFamily="34" charset="0"/>
              </a:rPr>
              <a:t>Máximos</a:t>
            </a:r>
            <a:r>
              <a:rPr lang="en-US" sz="36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Lato Semibold" panose="020F0502020204030203" pitchFamily="34" charset="0"/>
                <a:cs typeface="Lato Semibold" panose="020F0502020204030203" pitchFamily="34" charset="0"/>
              </a:rPr>
              <a:t>por</a:t>
            </a:r>
            <a:r>
              <a:rPr lang="en-US" sz="36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 Metros</a:t>
            </a:r>
            <a:r>
              <a:rPr lang="en-US" sz="3600" b="1" baseline="30000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  <a:r>
              <a:rPr lang="en-US" sz="36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Lato Semibold" panose="020F0502020204030203" pitchFamily="34" charset="0"/>
                <a:cs typeface="Lato Semibold" panose="020F0502020204030203" pitchFamily="34" charset="0"/>
              </a:rPr>
              <a:t>en</a:t>
            </a:r>
            <a:r>
              <a:rPr lang="en-US" sz="3600" b="1" dirty="0" smtClean="0"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ea typeface="Lato Semibold" panose="020F0502020204030203" pitchFamily="34" charset="0"/>
                <a:cs typeface="Lato Semibold" panose="020F0502020204030203" pitchFamily="34" charset="0"/>
              </a:rPr>
              <a:t>dólares</a:t>
            </a:r>
            <a:endParaRPr lang="ru-RU" sz="3600" b="1" dirty="0"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04900"/>
            <a:ext cx="6505575" cy="3657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4914900"/>
            <a:ext cx="6505575" cy="3657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371" y="1104900"/>
            <a:ext cx="6505575" cy="36576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625" y="4914900"/>
            <a:ext cx="6505575" cy="3657600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1430000" y="88011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Estadísticos</a:t>
            </a:r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Representativos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6477000" y="3823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Por</a:t>
            </a:r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Barrio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75B29C96-620F-4AF1-BEBC-45BA0B003C9B}"/>
              </a:ext>
            </a:extLst>
          </p:cNvPr>
          <p:cNvSpPr txBox="1"/>
          <p:nvPr/>
        </p:nvSpPr>
        <p:spPr>
          <a:xfrm>
            <a:off x="12877800" y="381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Por</a:t>
            </a:r>
            <a:r>
              <a:rPr lang="en-US" sz="3600" b="1" dirty="0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Provincia</a:t>
            </a:r>
            <a:endParaRPr lang="ru-RU" sz="3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ARAL LAYOUTS">
  <a:themeElements>
    <a:clrScheme name="SIMPLICITY - Green Yellow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BEDC07"/>
      </a:accent1>
      <a:accent2>
        <a:srgbClr val="C0C0C8"/>
      </a:accent2>
      <a:accent3>
        <a:srgbClr val="BEDC07"/>
      </a:accent3>
      <a:accent4>
        <a:srgbClr val="BEDC07"/>
      </a:accent4>
      <a:accent5>
        <a:srgbClr val="BEDC07"/>
      </a:accent5>
      <a:accent6>
        <a:srgbClr val="BEDC07"/>
      </a:accent6>
      <a:hlink>
        <a:srgbClr val="8EA505"/>
      </a:hlink>
      <a:folHlink>
        <a:srgbClr val="E3F95A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 SLIDES">
  <a:themeElements>
    <a:clrScheme name="SIMPLICITY - Green Yellow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BEDC07"/>
      </a:accent1>
      <a:accent2>
        <a:srgbClr val="C0C0C8"/>
      </a:accent2>
      <a:accent3>
        <a:srgbClr val="BEDC07"/>
      </a:accent3>
      <a:accent4>
        <a:srgbClr val="BEDC07"/>
      </a:accent4>
      <a:accent5>
        <a:srgbClr val="BEDC07"/>
      </a:accent5>
      <a:accent6>
        <a:srgbClr val="BEDC07"/>
      </a:accent6>
      <a:hlink>
        <a:srgbClr val="8EA505"/>
      </a:hlink>
      <a:folHlink>
        <a:srgbClr val="E3F95A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- Green Yellow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BEDC07"/>
      </a:accent1>
      <a:accent2>
        <a:srgbClr val="C0C0C8"/>
      </a:accent2>
      <a:accent3>
        <a:srgbClr val="BEDC07"/>
      </a:accent3>
      <a:accent4>
        <a:srgbClr val="BEDC07"/>
      </a:accent4>
      <a:accent5>
        <a:srgbClr val="BEDC07"/>
      </a:accent5>
      <a:accent6>
        <a:srgbClr val="BEDC07"/>
      </a:accent6>
      <a:hlink>
        <a:srgbClr val="8EA505"/>
      </a:hlink>
      <a:folHlink>
        <a:srgbClr val="E3F95A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6936F4A6E9E74D83C7C700DB11EDA9" ma:contentTypeVersion="5" ma:contentTypeDescription="Crear nuevo documento." ma:contentTypeScope="" ma:versionID="a206149416e51af50b4a97ac9ec8a7c4">
  <xsd:schema xmlns:xsd="http://www.w3.org/2001/XMLSchema" xmlns:xs="http://www.w3.org/2001/XMLSchema" xmlns:p="http://schemas.microsoft.com/office/2006/metadata/properties" xmlns:ns2="5d0465d7-d18e-4ea5-b5ed-2c129df21b05" xmlns:ns3="8e5352db-171e-4250-925a-bebbe892e8ab" targetNamespace="http://schemas.microsoft.com/office/2006/metadata/properties" ma:root="true" ma:fieldsID="429229ad6e94532efc2528705fd0803a" ns2:_="" ns3:_="">
    <xsd:import namespace="5d0465d7-d18e-4ea5-b5ed-2c129df21b05"/>
    <xsd:import namespace="8e5352db-171e-4250-925a-bebbe892e8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465d7-d18e-4ea5-b5ed-2c129df21b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352db-171e-4250-925a-bebbe892e8a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75CD87-4156-436C-BB74-78B0A2EDC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0465d7-d18e-4ea5-b5ed-2c129df21b05"/>
    <ds:schemaRef ds:uri="8e5352db-171e-4250-925a-bebbe892e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047D79-8B85-4776-A5D0-882B786DD832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8e5352db-171e-4250-925a-bebbe892e8ab"/>
    <ds:schemaRef ds:uri="5d0465d7-d18e-4ea5-b5ed-2c129df21b05"/>
  </ds:schemaRefs>
</ds:datastoreItem>
</file>

<file path=customXml/itemProps3.xml><?xml version="1.0" encoding="utf-8"?>
<ds:datastoreItem xmlns:ds="http://schemas.openxmlformats.org/officeDocument/2006/customXml" ds:itemID="{DCDCCE51-1E85-48E0-AA76-6591848E57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8760</TotalTime>
  <Words>481</Words>
  <Application>Microsoft Office PowerPoint</Application>
  <PresentationFormat>Personalizado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Calibri</vt:lpstr>
      <vt:lpstr>Lato Semibold</vt:lpstr>
      <vt:lpstr>Roboto</vt:lpstr>
      <vt:lpstr>Roboto Condensed</vt:lpstr>
      <vt:lpstr>Wingdings</vt:lpstr>
      <vt:lpstr>GENARAL LAYOUTS</vt:lpstr>
      <vt:lpstr>IMAGE SLIDES</vt:lpstr>
      <vt:lpstr>PORTFOLIO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Палотенце</dc:creator>
  <cp:lastModifiedBy>Luciana Sonnet</cp:lastModifiedBy>
  <cp:revision>1095</cp:revision>
  <dcterms:created xsi:type="dcterms:W3CDTF">2015-01-20T11:47:48Z</dcterms:created>
  <dcterms:modified xsi:type="dcterms:W3CDTF">2019-04-05T00:02:30Z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0x0101000D6936F4A6E9E74D83C7C700DB11EDA9</vt:lpwstr>
  </property>
</Properties>
</file>