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58" r:id="rId2"/>
    <p:sldId id="286" r:id="rId3"/>
    <p:sldId id="299" r:id="rId4"/>
    <p:sldId id="287" r:id="rId5"/>
    <p:sldId id="289" r:id="rId6"/>
    <p:sldId id="290" r:id="rId7"/>
    <p:sldId id="291" r:id="rId8"/>
    <p:sldId id="292" r:id="rId9"/>
    <p:sldId id="293" r:id="rId10"/>
    <p:sldId id="294" r:id="rId11"/>
    <p:sldId id="295" r:id="rId12"/>
    <p:sldId id="297" r:id="rId13"/>
    <p:sldId id="296" r:id="rId14"/>
    <p:sldId id="298" r:id="rId15"/>
    <p:sldId id="300" r:id="rId16"/>
    <p:sldId id="301" r:id="rId17"/>
    <p:sldId id="302" r:id="rId18"/>
    <p:sldId id="303" r:id="rId19"/>
    <p:sldId id="304" r:id="rId20"/>
    <p:sldId id="306"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9981D-20B9-4E40-AC6E-90177A37DC0B}" type="datetimeFigureOut">
              <a:rPr lang="en-US" smtClean="0"/>
              <a:t>18/05/2022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EA095-BE97-4299-9FA6-FF3484A379AF}" type="slidenum">
              <a:rPr lang="en-US" smtClean="0"/>
              <a:t>‹#›</a:t>
            </a:fld>
            <a:endParaRPr lang="en-US"/>
          </a:p>
        </p:txBody>
      </p:sp>
    </p:spTree>
    <p:extLst>
      <p:ext uri="{BB962C8B-B14F-4D97-AF65-F5344CB8AC3E}">
        <p14:creationId xmlns:p14="http://schemas.microsoft.com/office/powerpoint/2010/main" val="390360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479555" y="2914476"/>
            <a:ext cx="4712805" cy="4577051"/>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9" y="-432724"/>
            <a:ext cx="4091439" cy="2547835"/>
            <a:chOff x="-32" y="-215963"/>
            <a:chExt cx="2163561" cy="1347300"/>
          </a:xfrm>
        </p:grpSpPr>
        <p:sp>
          <p:nvSpPr>
            <p:cNvPr id="17" name="Google Shape;17;p2"/>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a:spLocks noGrp="1"/>
          </p:cNvSpPr>
          <p:nvPr>
            <p:ph type="ctrTitle"/>
          </p:nvPr>
        </p:nvSpPr>
        <p:spPr>
          <a:xfrm>
            <a:off x="914400" y="3671767"/>
            <a:ext cx="7562000" cy="1546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000"/>
              <a:buNone/>
              <a:defRPr sz="6667">
                <a:solidFill>
                  <a:schemeClr val="lt1"/>
                </a:solidFill>
              </a:defRPr>
            </a:lvl1pPr>
            <a:lvl2pPr lvl="1">
              <a:spcBef>
                <a:spcPts val="0"/>
              </a:spcBef>
              <a:spcAft>
                <a:spcPts val="0"/>
              </a:spcAft>
              <a:buClr>
                <a:schemeClr val="lt1"/>
              </a:buClr>
              <a:buSzPts val="5000"/>
              <a:buNone/>
              <a:defRPr sz="6667">
                <a:solidFill>
                  <a:schemeClr val="lt1"/>
                </a:solidFill>
              </a:defRPr>
            </a:lvl2pPr>
            <a:lvl3pPr lvl="2">
              <a:spcBef>
                <a:spcPts val="0"/>
              </a:spcBef>
              <a:spcAft>
                <a:spcPts val="0"/>
              </a:spcAft>
              <a:buClr>
                <a:schemeClr val="lt1"/>
              </a:buClr>
              <a:buSzPts val="5000"/>
              <a:buNone/>
              <a:defRPr sz="6667">
                <a:solidFill>
                  <a:schemeClr val="lt1"/>
                </a:solidFill>
              </a:defRPr>
            </a:lvl3pPr>
            <a:lvl4pPr lvl="3">
              <a:spcBef>
                <a:spcPts val="0"/>
              </a:spcBef>
              <a:spcAft>
                <a:spcPts val="0"/>
              </a:spcAft>
              <a:buClr>
                <a:schemeClr val="lt1"/>
              </a:buClr>
              <a:buSzPts val="5000"/>
              <a:buNone/>
              <a:defRPr sz="6667">
                <a:solidFill>
                  <a:schemeClr val="lt1"/>
                </a:solidFill>
              </a:defRPr>
            </a:lvl4pPr>
            <a:lvl5pPr lvl="4">
              <a:spcBef>
                <a:spcPts val="0"/>
              </a:spcBef>
              <a:spcAft>
                <a:spcPts val="0"/>
              </a:spcAft>
              <a:buClr>
                <a:schemeClr val="lt1"/>
              </a:buClr>
              <a:buSzPts val="5000"/>
              <a:buNone/>
              <a:defRPr sz="6667">
                <a:solidFill>
                  <a:schemeClr val="lt1"/>
                </a:solidFill>
              </a:defRPr>
            </a:lvl5pPr>
            <a:lvl6pPr lvl="5">
              <a:spcBef>
                <a:spcPts val="0"/>
              </a:spcBef>
              <a:spcAft>
                <a:spcPts val="0"/>
              </a:spcAft>
              <a:buClr>
                <a:schemeClr val="lt1"/>
              </a:buClr>
              <a:buSzPts val="5000"/>
              <a:buNone/>
              <a:defRPr sz="6667">
                <a:solidFill>
                  <a:schemeClr val="lt1"/>
                </a:solidFill>
              </a:defRPr>
            </a:lvl6pPr>
            <a:lvl7pPr lvl="6">
              <a:spcBef>
                <a:spcPts val="0"/>
              </a:spcBef>
              <a:spcAft>
                <a:spcPts val="0"/>
              </a:spcAft>
              <a:buClr>
                <a:schemeClr val="lt1"/>
              </a:buClr>
              <a:buSzPts val="5000"/>
              <a:buNone/>
              <a:defRPr sz="6667">
                <a:solidFill>
                  <a:schemeClr val="lt1"/>
                </a:solidFill>
              </a:defRPr>
            </a:lvl7pPr>
            <a:lvl8pPr lvl="7">
              <a:spcBef>
                <a:spcPts val="0"/>
              </a:spcBef>
              <a:spcAft>
                <a:spcPts val="0"/>
              </a:spcAft>
              <a:buClr>
                <a:schemeClr val="lt1"/>
              </a:buClr>
              <a:buSzPts val="5000"/>
              <a:buNone/>
              <a:defRPr sz="6667">
                <a:solidFill>
                  <a:schemeClr val="lt1"/>
                </a:solidFill>
              </a:defRPr>
            </a:lvl8pPr>
            <a:lvl9pPr lvl="8">
              <a:spcBef>
                <a:spcPts val="0"/>
              </a:spcBef>
              <a:spcAft>
                <a:spcPts val="0"/>
              </a:spcAft>
              <a:buClr>
                <a:schemeClr val="lt1"/>
              </a:buClr>
              <a:buSzPts val="5000"/>
              <a:buNone/>
              <a:defRPr sz="6667">
                <a:solidFill>
                  <a:schemeClr val="lt1"/>
                </a:solidFill>
              </a:defRPr>
            </a:lvl9pPr>
          </a:lstStyle>
          <a:p>
            <a:endParaRPr/>
          </a:p>
        </p:txBody>
      </p:sp>
    </p:spTree>
    <p:extLst>
      <p:ext uri="{BB962C8B-B14F-4D97-AF65-F5344CB8AC3E}">
        <p14:creationId xmlns:p14="http://schemas.microsoft.com/office/powerpoint/2010/main" val="388880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ransparent Shapes">
  <p:cSld name="Transparent Shapes">
    <p:bg>
      <p:bgPr>
        <a:solidFill>
          <a:schemeClr val="accent1"/>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8229600" y="3541492"/>
            <a:ext cx="3962339" cy="384820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42" y="-304036"/>
            <a:ext cx="2884748" cy="17964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971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4"/>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8229600" y="3541492"/>
            <a:ext cx="3962339" cy="384820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9208606" flipH="1">
              <a:off x="7481789" y="4276913"/>
              <a:ext cx="408796" cy="1016449"/>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30" name="Google Shape;30;p3"/>
          <p:cNvGrpSpPr/>
          <p:nvPr/>
        </p:nvGrpSpPr>
        <p:grpSpPr>
          <a:xfrm>
            <a:off x="-42" y="-304036"/>
            <a:ext cx="2884748" cy="1796400"/>
            <a:chOff x="-32" y="-215963"/>
            <a:chExt cx="2163561" cy="1347300"/>
          </a:xfrm>
        </p:grpSpPr>
        <p:sp>
          <p:nvSpPr>
            <p:cNvPr id="31" name="Google Shape;31;p3"/>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1591371" flipH="1">
              <a:off x="239463" y="-151890"/>
              <a:ext cx="434754" cy="1080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36" name="Google Shape;36;p3"/>
          <p:cNvSpPr txBox="1">
            <a:spLocks noGrp="1"/>
          </p:cNvSpPr>
          <p:nvPr>
            <p:ph type="ctrTitle"/>
          </p:nvPr>
        </p:nvSpPr>
        <p:spPr>
          <a:xfrm>
            <a:off x="914400" y="3228733"/>
            <a:ext cx="6766000" cy="154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Clr>
                <a:schemeClr val="lt1"/>
              </a:buClr>
              <a:buSzPts val="3600"/>
              <a:buNone/>
              <a:defRPr sz="4800">
                <a:solidFill>
                  <a:schemeClr val="lt1"/>
                </a:solidFill>
              </a:defRPr>
            </a:lvl2pPr>
            <a:lvl3pPr lvl="2" rtl="0">
              <a:spcBef>
                <a:spcPts val="0"/>
              </a:spcBef>
              <a:spcAft>
                <a:spcPts val="0"/>
              </a:spcAft>
              <a:buClr>
                <a:schemeClr val="lt1"/>
              </a:buClr>
              <a:buSzPts val="3600"/>
              <a:buNone/>
              <a:defRPr sz="4800">
                <a:solidFill>
                  <a:schemeClr val="lt1"/>
                </a:solidFill>
              </a:defRPr>
            </a:lvl3pPr>
            <a:lvl4pPr lvl="3" rtl="0">
              <a:spcBef>
                <a:spcPts val="0"/>
              </a:spcBef>
              <a:spcAft>
                <a:spcPts val="0"/>
              </a:spcAft>
              <a:buClr>
                <a:schemeClr val="lt1"/>
              </a:buClr>
              <a:buSzPts val="3600"/>
              <a:buNone/>
              <a:defRPr sz="4800">
                <a:solidFill>
                  <a:schemeClr val="lt1"/>
                </a:solidFill>
              </a:defRPr>
            </a:lvl4pPr>
            <a:lvl5pPr lvl="4" rtl="0">
              <a:spcBef>
                <a:spcPts val="0"/>
              </a:spcBef>
              <a:spcAft>
                <a:spcPts val="0"/>
              </a:spcAft>
              <a:buClr>
                <a:schemeClr val="lt1"/>
              </a:buClr>
              <a:buSzPts val="3600"/>
              <a:buNone/>
              <a:defRPr sz="4800">
                <a:solidFill>
                  <a:schemeClr val="lt1"/>
                </a:solidFill>
              </a:defRPr>
            </a:lvl5pPr>
            <a:lvl6pPr lvl="5" rtl="0">
              <a:spcBef>
                <a:spcPts val="0"/>
              </a:spcBef>
              <a:spcAft>
                <a:spcPts val="0"/>
              </a:spcAft>
              <a:buClr>
                <a:schemeClr val="lt1"/>
              </a:buClr>
              <a:buSzPts val="3600"/>
              <a:buNone/>
              <a:defRPr sz="4800">
                <a:solidFill>
                  <a:schemeClr val="lt1"/>
                </a:solidFill>
              </a:defRPr>
            </a:lvl6pPr>
            <a:lvl7pPr lvl="6" rtl="0">
              <a:spcBef>
                <a:spcPts val="0"/>
              </a:spcBef>
              <a:spcAft>
                <a:spcPts val="0"/>
              </a:spcAft>
              <a:buClr>
                <a:schemeClr val="lt1"/>
              </a:buClr>
              <a:buSzPts val="3600"/>
              <a:buNone/>
              <a:defRPr sz="4800">
                <a:solidFill>
                  <a:schemeClr val="lt1"/>
                </a:solidFill>
              </a:defRPr>
            </a:lvl7pPr>
            <a:lvl8pPr lvl="7" rtl="0">
              <a:spcBef>
                <a:spcPts val="0"/>
              </a:spcBef>
              <a:spcAft>
                <a:spcPts val="0"/>
              </a:spcAft>
              <a:buClr>
                <a:schemeClr val="lt1"/>
              </a:buClr>
              <a:buSzPts val="3600"/>
              <a:buNone/>
              <a:defRPr sz="4800">
                <a:solidFill>
                  <a:schemeClr val="lt1"/>
                </a:solidFill>
              </a:defRPr>
            </a:lvl8pPr>
            <a:lvl9pPr lvl="8" rtl="0">
              <a:spcBef>
                <a:spcPts val="0"/>
              </a:spcBef>
              <a:spcAft>
                <a:spcPts val="0"/>
              </a:spcAft>
              <a:buClr>
                <a:schemeClr val="lt1"/>
              </a:buClr>
              <a:buSzPts val="3600"/>
              <a:buNone/>
              <a:defRPr sz="4800">
                <a:solidFill>
                  <a:schemeClr val="lt1"/>
                </a:solidFill>
              </a:defRPr>
            </a:lvl9pPr>
          </a:lstStyle>
          <a:p>
            <a:endParaRPr/>
          </a:p>
        </p:txBody>
      </p:sp>
      <p:sp>
        <p:nvSpPr>
          <p:cNvPr id="37" name="Google Shape;37;p3"/>
          <p:cNvSpPr txBox="1">
            <a:spLocks noGrp="1"/>
          </p:cNvSpPr>
          <p:nvPr>
            <p:ph type="subTitle" idx="1"/>
          </p:nvPr>
        </p:nvSpPr>
        <p:spPr>
          <a:xfrm>
            <a:off x="914400" y="4599539"/>
            <a:ext cx="67660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endParaRPr/>
          </a:p>
        </p:txBody>
      </p:sp>
      <p:sp>
        <p:nvSpPr>
          <p:cNvPr id="38" name="Google Shape;38;p3"/>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0501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3763700" y="2882400"/>
            <a:ext cx="4664400" cy="10932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Clr>
                <a:schemeClr val="accent1"/>
              </a:buClr>
              <a:buSzPts val="2400"/>
              <a:buFont typeface="Oswald"/>
              <a:buChar char="»"/>
              <a:defRPr sz="3200">
                <a:solidFill>
                  <a:schemeClr val="accent1"/>
                </a:solidFill>
                <a:latin typeface="Oswald"/>
                <a:ea typeface="Oswald"/>
                <a:cs typeface="Oswald"/>
                <a:sym typeface="Oswald"/>
              </a:defRPr>
            </a:lvl1pPr>
            <a:lvl2pPr marL="1219170" lvl="1" indent="-507987" algn="ctr" rtl="0">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2pPr>
            <a:lvl3pPr marL="1828754" lvl="2" indent="-507987" algn="ctr" rtl="0">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3pPr>
            <a:lvl4pPr marL="2438339" lvl="3" indent="-507987" algn="ctr" rtl="0">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4pPr>
            <a:lvl5pPr marL="3047924" lvl="4" indent="-507987" algn="ctr" rtl="0">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5pPr>
            <a:lvl6pPr marL="3657509" lvl="5" indent="-507987" algn="ctr" rtl="0">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6pPr>
            <a:lvl7pPr marL="4267093" lvl="6" indent="-507987" algn="ctr" rtl="0">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7pPr>
            <a:lvl8pPr marL="4876678" lvl="7" indent="-507987" algn="ctr" rtl="0">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8pPr>
            <a:lvl9pPr marL="5486263" lvl="8" indent="-507987" algn="ctr">
              <a:spcBef>
                <a:spcPts val="0"/>
              </a:spcBef>
              <a:spcAft>
                <a:spcPts val="0"/>
              </a:spcAft>
              <a:buClr>
                <a:schemeClr val="accent1"/>
              </a:buClr>
              <a:buSzPts val="2400"/>
              <a:buFont typeface="Oswald"/>
              <a:buChar char="■"/>
              <a:defRPr sz="3200">
                <a:solidFill>
                  <a:schemeClr val="accent1"/>
                </a:solidFill>
                <a:latin typeface="Oswald"/>
                <a:ea typeface="Oswald"/>
                <a:cs typeface="Oswald"/>
                <a:sym typeface="Oswald"/>
              </a:defRPr>
            </a:lvl9pPr>
          </a:lstStyle>
          <a:p>
            <a:endParaRPr/>
          </a:p>
        </p:txBody>
      </p:sp>
      <p:grpSp>
        <p:nvGrpSpPr>
          <p:cNvPr id="41" name="Google Shape;41;p4"/>
          <p:cNvGrpSpPr/>
          <p:nvPr/>
        </p:nvGrpSpPr>
        <p:grpSpPr>
          <a:xfrm>
            <a:off x="7479555" y="2914476"/>
            <a:ext cx="4712805" cy="4577051"/>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4"/>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4"/>
            <p:cNvSpPr/>
            <p:nvPr/>
          </p:nvSpPr>
          <p:spPr>
            <a:xfrm rot="9208678" flipH="1">
              <a:off x="6287617" y="4657701"/>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9" y="-432724"/>
            <a:ext cx="4091439" cy="2547835"/>
            <a:chOff x="-32" y="-215963"/>
            <a:chExt cx="2163561" cy="1347300"/>
          </a:xfrm>
        </p:grpSpPr>
        <p:sp>
          <p:nvSpPr>
            <p:cNvPr id="48" name="Google Shape;48;p4"/>
            <p:cNvSpPr/>
            <p:nvPr/>
          </p:nvSpPr>
          <p:spPr>
            <a:xfrm rot="-1591408" flipH="1">
              <a:off x="1362169" y="-63166"/>
              <a:ext cx="205103" cy="509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4"/>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4"/>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lgn="r" rtl="0">
              <a:buNone/>
              <a:defRPr sz="1733">
                <a:solidFill>
                  <a:srgbClr val="4BB5D9"/>
                </a:solidFill>
                <a:latin typeface="Roboto Condensed"/>
                <a:ea typeface="Roboto Condensed"/>
                <a:cs typeface="Roboto Condensed"/>
                <a:sym typeface="Roboto Condensed"/>
              </a:defRPr>
            </a:lvl1pPr>
            <a:lvl2pPr lvl="1" algn="r" rtl="0">
              <a:buNone/>
              <a:defRPr sz="1733">
                <a:solidFill>
                  <a:srgbClr val="4BB5D9"/>
                </a:solidFill>
                <a:latin typeface="Roboto Condensed"/>
                <a:ea typeface="Roboto Condensed"/>
                <a:cs typeface="Roboto Condensed"/>
                <a:sym typeface="Roboto Condensed"/>
              </a:defRPr>
            </a:lvl2pPr>
            <a:lvl3pPr lvl="2" algn="r" rtl="0">
              <a:buNone/>
              <a:defRPr sz="1733">
                <a:solidFill>
                  <a:srgbClr val="4BB5D9"/>
                </a:solidFill>
                <a:latin typeface="Roboto Condensed"/>
                <a:ea typeface="Roboto Condensed"/>
                <a:cs typeface="Roboto Condensed"/>
                <a:sym typeface="Roboto Condensed"/>
              </a:defRPr>
            </a:lvl3pPr>
            <a:lvl4pPr lvl="3" algn="r" rtl="0">
              <a:buNone/>
              <a:defRPr sz="1733">
                <a:solidFill>
                  <a:srgbClr val="4BB5D9"/>
                </a:solidFill>
                <a:latin typeface="Roboto Condensed"/>
                <a:ea typeface="Roboto Condensed"/>
                <a:cs typeface="Roboto Condensed"/>
                <a:sym typeface="Roboto Condensed"/>
              </a:defRPr>
            </a:lvl4pPr>
            <a:lvl5pPr lvl="4" algn="r" rtl="0">
              <a:buNone/>
              <a:defRPr sz="1733">
                <a:solidFill>
                  <a:srgbClr val="4BB5D9"/>
                </a:solidFill>
                <a:latin typeface="Roboto Condensed"/>
                <a:ea typeface="Roboto Condensed"/>
                <a:cs typeface="Roboto Condensed"/>
                <a:sym typeface="Roboto Condensed"/>
              </a:defRPr>
            </a:lvl5pPr>
            <a:lvl6pPr lvl="5" algn="r" rtl="0">
              <a:buNone/>
              <a:defRPr sz="1733">
                <a:solidFill>
                  <a:srgbClr val="4BB5D9"/>
                </a:solidFill>
                <a:latin typeface="Roboto Condensed"/>
                <a:ea typeface="Roboto Condensed"/>
                <a:cs typeface="Roboto Condensed"/>
                <a:sym typeface="Roboto Condensed"/>
              </a:defRPr>
            </a:lvl6pPr>
            <a:lvl7pPr lvl="6" algn="r" rtl="0">
              <a:buNone/>
              <a:defRPr sz="1733">
                <a:solidFill>
                  <a:srgbClr val="4BB5D9"/>
                </a:solidFill>
                <a:latin typeface="Roboto Condensed"/>
                <a:ea typeface="Roboto Condensed"/>
                <a:cs typeface="Roboto Condensed"/>
                <a:sym typeface="Roboto Condensed"/>
              </a:defRPr>
            </a:lvl7pPr>
            <a:lvl8pPr lvl="7" algn="r" rtl="0">
              <a:buNone/>
              <a:defRPr sz="1733">
                <a:solidFill>
                  <a:srgbClr val="4BB5D9"/>
                </a:solidFill>
                <a:latin typeface="Roboto Condensed"/>
                <a:ea typeface="Roboto Condensed"/>
                <a:cs typeface="Roboto Condensed"/>
                <a:sym typeface="Roboto Condensed"/>
              </a:defRPr>
            </a:lvl8pPr>
            <a:lvl9pPr lvl="8" algn="r" rtl="0">
              <a:buNone/>
              <a:defRPr sz="1733">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434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8229600" y="3541492"/>
            <a:ext cx="3962339" cy="384820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5"/>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5"/>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61" name="Google Shape;61;p5"/>
          <p:cNvGrpSpPr/>
          <p:nvPr/>
        </p:nvGrpSpPr>
        <p:grpSpPr>
          <a:xfrm>
            <a:off x="-42" y="-304036"/>
            <a:ext cx="2884748" cy="1796400"/>
            <a:chOff x="-32" y="-215963"/>
            <a:chExt cx="2163561" cy="1347300"/>
          </a:xfrm>
        </p:grpSpPr>
        <p:sp>
          <p:nvSpPr>
            <p:cNvPr id="62" name="Google Shape;62;p5"/>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5"/>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5"/>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5"/>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67" name="Google Shape;67;p5"/>
          <p:cNvSpPr txBox="1">
            <a:spLocks noGrp="1"/>
          </p:cNvSpPr>
          <p:nvPr>
            <p:ph type="title"/>
          </p:nvPr>
        </p:nvSpPr>
        <p:spPr>
          <a:xfrm>
            <a:off x="1375233" y="1532967"/>
            <a:ext cx="7680400" cy="9076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375233" y="2369500"/>
            <a:ext cx="7680400" cy="3361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041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1375233" y="1532967"/>
            <a:ext cx="7680400" cy="9076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2" name="Google Shape;72;p6"/>
          <p:cNvSpPr txBox="1">
            <a:spLocks noGrp="1"/>
          </p:cNvSpPr>
          <p:nvPr>
            <p:ph type="body" idx="1"/>
          </p:nvPr>
        </p:nvSpPr>
        <p:spPr>
          <a:xfrm>
            <a:off x="1375233" y="2481167"/>
            <a:ext cx="3728000" cy="408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73" name="Google Shape;73;p6"/>
          <p:cNvSpPr txBox="1">
            <a:spLocks noGrp="1"/>
          </p:cNvSpPr>
          <p:nvPr>
            <p:ph type="body" idx="2"/>
          </p:nvPr>
        </p:nvSpPr>
        <p:spPr>
          <a:xfrm>
            <a:off x="5327696" y="2481167"/>
            <a:ext cx="3728000" cy="408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74" name="Google Shape;74;p6"/>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75" name="Google Shape;75;p6"/>
          <p:cNvGrpSpPr/>
          <p:nvPr/>
        </p:nvGrpSpPr>
        <p:grpSpPr>
          <a:xfrm>
            <a:off x="8229600" y="3541492"/>
            <a:ext cx="3962339" cy="3848201"/>
            <a:chOff x="6172200" y="2656118"/>
            <a:chExt cx="2971754" cy="2886151"/>
          </a:xfrm>
        </p:grpSpPr>
        <p:sp>
          <p:nvSpPr>
            <p:cNvPr id="76" name="Google Shape;76;p6"/>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6"/>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6"/>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6"/>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42" y="-304036"/>
            <a:ext cx="2884748" cy="1796400"/>
            <a:chOff x="-32" y="-215963"/>
            <a:chExt cx="2163561" cy="1347300"/>
          </a:xfrm>
        </p:grpSpPr>
        <p:sp>
          <p:nvSpPr>
            <p:cNvPr id="82" name="Google Shape;82;p6"/>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6"/>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6"/>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6"/>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Tree>
    <p:extLst>
      <p:ext uri="{BB962C8B-B14F-4D97-AF65-F5344CB8AC3E}">
        <p14:creationId xmlns:p14="http://schemas.microsoft.com/office/powerpoint/2010/main" val="395155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7"/>
        <p:cNvGrpSpPr/>
        <p:nvPr/>
      </p:nvGrpSpPr>
      <p:grpSpPr>
        <a:xfrm>
          <a:off x="0" y="0"/>
          <a:ext cx="0" cy="0"/>
          <a:chOff x="0" y="0"/>
          <a:chExt cx="0" cy="0"/>
        </a:xfrm>
      </p:grpSpPr>
      <p:grpSp>
        <p:nvGrpSpPr>
          <p:cNvPr id="88" name="Google Shape;88;p7"/>
          <p:cNvGrpSpPr/>
          <p:nvPr/>
        </p:nvGrpSpPr>
        <p:grpSpPr>
          <a:xfrm>
            <a:off x="8229600" y="3541492"/>
            <a:ext cx="3962339" cy="3848201"/>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7"/>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7"/>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94" name="Google Shape;94;p7"/>
          <p:cNvGrpSpPr/>
          <p:nvPr/>
        </p:nvGrpSpPr>
        <p:grpSpPr>
          <a:xfrm>
            <a:off x="-42" y="-304036"/>
            <a:ext cx="2884748" cy="1796400"/>
            <a:chOff x="-32" y="-215963"/>
            <a:chExt cx="2163561" cy="1347300"/>
          </a:xfrm>
        </p:grpSpPr>
        <p:sp>
          <p:nvSpPr>
            <p:cNvPr id="95" name="Google Shape;95;p7"/>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7"/>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7"/>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7"/>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00" name="Google Shape;100;p7"/>
          <p:cNvSpPr txBox="1">
            <a:spLocks noGrp="1"/>
          </p:cNvSpPr>
          <p:nvPr>
            <p:ph type="title"/>
          </p:nvPr>
        </p:nvSpPr>
        <p:spPr>
          <a:xfrm>
            <a:off x="1375233" y="1532967"/>
            <a:ext cx="8428000" cy="90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375233" y="2440567"/>
            <a:ext cx="2716800" cy="41272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2" name="Google Shape;102;p7"/>
          <p:cNvSpPr txBox="1">
            <a:spLocks noGrp="1"/>
          </p:cNvSpPr>
          <p:nvPr>
            <p:ph type="body" idx="2"/>
          </p:nvPr>
        </p:nvSpPr>
        <p:spPr>
          <a:xfrm>
            <a:off x="4231033" y="2440567"/>
            <a:ext cx="2716800" cy="41272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3" name="Google Shape;103;p7"/>
          <p:cNvSpPr txBox="1">
            <a:spLocks noGrp="1"/>
          </p:cNvSpPr>
          <p:nvPr>
            <p:ph type="body" idx="3"/>
          </p:nvPr>
        </p:nvSpPr>
        <p:spPr>
          <a:xfrm>
            <a:off x="7086833" y="2440567"/>
            <a:ext cx="2716800" cy="41272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104" name="Google Shape;104;p7"/>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548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5"/>
        <p:cNvGrpSpPr/>
        <p:nvPr/>
      </p:nvGrpSpPr>
      <p:grpSpPr>
        <a:xfrm>
          <a:off x="0" y="0"/>
          <a:ext cx="0" cy="0"/>
          <a:chOff x="0" y="0"/>
          <a:chExt cx="0" cy="0"/>
        </a:xfrm>
      </p:grpSpPr>
      <p:grpSp>
        <p:nvGrpSpPr>
          <p:cNvPr id="106" name="Google Shape;106;p8"/>
          <p:cNvGrpSpPr/>
          <p:nvPr/>
        </p:nvGrpSpPr>
        <p:grpSpPr>
          <a:xfrm>
            <a:off x="8229600" y="3541492"/>
            <a:ext cx="3962339" cy="384820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8"/>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8"/>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8"/>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12" name="Google Shape;112;p8"/>
          <p:cNvGrpSpPr/>
          <p:nvPr/>
        </p:nvGrpSpPr>
        <p:grpSpPr>
          <a:xfrm>
            <a:off x="-42" y="-304036"/>
            <a:ext cx="2884748" cy="1796400"/>
            <a:chOff x="-32" y="-215963"/>
            <a:chExt cx="2163561" cy="1347300"/>
          </a:xfrm>
        </p:grpSpPr>
        <p:sp>
          <p:nvSpPr>
            <p:cNvPr id="113" name="Google Shape;113;p8"/>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8"/>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8"/>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8"/>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18" name="Google Shape;118;p8"/>
          <p:cNvSpPr txBox="1">
            <a:spLocks noGrp="1"/>
          </p:cNvSpPr>
          <p:nvPr>
            <p:ph type="title"/>
          </p:nvPr>
        </p:nvSpPr>
        <p:spPr>
          <a:xfrm>
            <a:off x="1375233" y="1532967"/>
            <a:ext cx="7680400" cy="9076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9" name="Google Shape;119;p8"/>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5800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0"/>
        <p:cNvGrpSpPr/>
        <p:nvPr/>
      </p:nvGrpSpPr>
      <p:grpSpPr>
        <a:xfrm>
          <a:off x="0" y="0"/>
          <a:ext cx="0" cy="0"/>
          <a:chOff x="0" y="0"/>
          <a:chExt cx="0" cy="0"/>
        </a:xfrm>
      </p:grpSpPr>
      <p:grpSp>
        <p:nvGrpSpPr>
          <p:cNvPr id="121" name="Google Shape;121;p9"/>
          <p:cNvGrpSpPr/>
          <p:nvPr/>
        </p:nvGrpSpPr>
        <p:grpSpPr>
          <a:xfrm>
            <a:off x="8229600" y="3541492"/>
            <a:ext cx="3962339" cy="3848201"/>
            <a:chOff x="6172200" y="2656118"/>
            <a:chExt cx="2971754" cy="2886151"/>
          </a:xfrm>
        </p:grpSpPr>
        <p:sp>
          <p:nvSpPr>
            <p:cNvPr id="122" name="Google Shape;122;p9"/>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9"/>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9"/>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9"/>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27" name="Google Shape;127;p9"/>
          <p:cNvGrpSpPr/>
          <p:nvPr/>
        </p:nvGrpSpPr>
        <p:grpSpPr>
          <a:xfrm>
            <a:off x="-42" y="-304036"/>
            <a:ext cx="2884748" cy="1796400"/>
            <a:chOff x="-32" y="-215963"/>
            <a:chExt cx="2163561" cy="1347300"/>
          </a:xfrm>
        </p:grpSpPr>
        <p:sp>
          <p:nvSpPr>
            <p:cNvPr id="128" name="Google Shape;128;p9"/>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9"/>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9"/>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9"/>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33" name="Google Shape;133;p9"/>
          <p:cNvSpPr txBox="1">
            <a:spLocks noGrp="1"/>
          </p:cNvSpPr>
          <p:nvPr>
            <p:ph type="body" idx="1"/>
          </p:nvPr>
        </p:nvSpPr>
        <p:spPr>
          <a:xfrm>
            <a:off x="1463700" y="5367067"/>
            <a:ext cx="9264800" cy="692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endParaRPr/>
          </a:p>
        </p:txBody>
      </p:sp>
      <p:sp>
        <p:nvSpPr>
          <p:cNvPr id="134" name="Google Shape;134;p9"/>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372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8229600" y="3541492"/>
            <a:ext cx="3962339" cy="384820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0"/>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0"/>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0"/>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42" y="-304036"/>
            <a:ext cx="2884748" cy="17964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10"/>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0"/>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0"/>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a:spLocks noGrp="1"/>
          </p:cNvSpPr>
          <p:nvPr>
            <p:ph type="sldNum" idx="12"/>
          </p:nvPr>
        </p:nvSpPr>
        <p:spPr>
          <a:xfrm>
            <a:off x="11409045" y="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028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5233" y="1532967"/>
            <a:ext cx="7680400" cy="907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375233" y="2369500"/>
            <a:ext cx="7680400" cy="33616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marL="914400" lvl="1"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marL="1371600" lvl="2"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marL="1828800" lvl="3"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marL="2286000" lvl="4"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marL="2743200" lvl="5"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marL="3200400" lvl="6"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marL="3657600" lvl="7"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marL="4114800" lvl="8"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11409045" y="1"/>
            <a:ext cx="731600" cy="5248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2"/>
                </a:solidFill>
                <a:latin typeface="Roboto Condensed"/>
                <a:ea typeface="Roboto Condensed"/>
                <a:cs typeface="Roboto Condensed"/>
                <a:sym typeface="Roboto Condensed"/>
              </a:defRPr>
            </a:lvl1pPr>
            <a:lvl2pPr lvl="1" algn="r">
              <a:buNone/>
              <a:defRPr sz="1733">
                <a:solidFill>
                  <a:schemeClr val="accent2"/>
                </a:solidFill>
                <a:latin typeface="Roboto Condensed"/>
                <a:ea typeface="Roboto Condensed"/>
                <a:cs typeface="Roboto Condensed"/>
                <a:sym typeface="Roboto Condensed"/>
              </a:defRPr>
            </a:lvl2pPr>
            <a:lvl3pPr lvl="2" algn="r">
              <a:buNone/>
              <a:defRPr sz="1733">
                <a:solidFill>
                  <a:schemeClr val="accent2"/>
                </a:solidFill>
                <a:latin typeface="Roboto Condensed"/>
                <a:ea typeface="Roboto Condensed"/>
                <a:cs typeface="Roboto Condensed"/>
                <a:sym typeface="Roboto Condensed"/>
              </a:defRPr>
            </a:lvl3pPr>
            <a:lvl4pPr lvl="3" algn="r">
              <a:buNone/>
              <a:defRPr sz="1733">
                <a:solidFill>
                  <a:schemeClr val="accent2"/>
                </a:solidFill>
                <a:latin typeface="Roboto Condensed"/>
                <a:ea typeface="Roboto Condensed"/>
                <a:cs typeface="Roboto Condensed"/>
                <a:sym typeface="Roboto Condensed"/>
              </a:defRPr>
            </a:lvl4pPr>
            <a:lvl5pPr lvl="4" algn="r">
              <a:buNone/>
              <a:defRPr sz="1733">
                <a:solidFill>
                  <a:schemeClr val="accent2"/>
                </a:solidFill>
                <a:latin typeface="Roboto Condensed"/>
                <a:ea typeface="Roboto Condensed"/>
                <a:cs typeface="Roboto Condensed"/>
                <a:sym typeface="Roboto Condensed"/>
              </a:defRPr>
            </a:lvl5pPr>
            <a:lvl6pPr lvl="5" algn="r">
              <a:buNone/>
              <a:defRPr sz="1733">
                <a:solidFill>
                  <a:schemeClr val="accent2"/>
                </a:solidFill>
                <a:latin typeface="Roboto Condensed"/>
                <a:ea typeface="Roboto Condensed"/>
                <a:cs typeface="Roboto Condensed"/>
                <a:sym typeface="Roboto Condensed"/>
              </a:defRPr>
            </a:lvl6pPr>
            <a:lvl7pPr lvl="6" algn="r">
              <a:buNone/>
              <a:defRPr sz="1733">
                <a:solidFill>
                  <a:schemeClr val="accent2"/>
                </a:solidFill>
                <a:latin typeface="Roboto Condensed"/>
                <a:ea typeface="Roboto Condensed"/>
                <a:cs typeface="Roboto Condensed"/>
                <a:sym typeface="Roboto Condensed"/>
              </a:defRPr>
            </a:lvl7pPr>
            <a:lvl8pPr lvl="7" algn="r">
              <a:buNone/>
              <a:defRPr sz="1733">
                <a:solidFill>
                  <a:schemeClr val="accent2"/>
                </a:solidFill>
                <a:latin typeface="Roboto Condensed"/>
                <a:ea typeface="Roboto Condensed"/>
                <a:cs typeface="Roboto Condensed"/>
                <a:sym typeface="Roboto Condensed"/>
              </a:defRPr>
            </a:lvl8pPr>
            <a:lvl9pPr lvl="8" algn="r">
              <a:buNone/>
              <a:defRPr sz="1733">
                <a:solidFill>
                  <a:schemeClr val="accent2"/>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7459064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710215" y="3201251"/>
            <a:ext cx="8052046" cy="1546400"/>
          </a:xfrm>
          <a:prstGeom prst="rect">
            <a:avLst/>
          </a:prstGeom>
        </p:spPr>
        <p:txBody>
          <a:bodyPr spcFirstLastPara="1" wrap="square" lIns="121900" tIns="121900" rIns="121900" bIns="121900" anchor="b" anchorCtr="0">
            <a:noAutofit/>
          </a:bodyPr>
          <a:lstStyle/>
          <a:p>
            <a:pPr algn="ctr"/>
            <a:r>
              <a:rPr lang="en" sz="8000" dirty="0"/>
              <a:t>TÓM TẮT VĂN BẢN TIẾNG VIỆT</a:t>
            </a:r>
            <a:endParaRPr sz="8000" dirty="0"/>
          </a:p>
        </p:txBody>
      </p:sp>
      <p:sp>
        <p:nvSpPr>
          <p:cNvPr id="2" name="TextBox 1">
            <a:extLst>
              <a:ext uri="{FF2B5EF4-FFF2-40B4-BE49-F238E27FC236}">
                <a16:creationId xmlns:a16="http://schemas.microsoft.com/office/drawing/2014/main" id="{0B4BFD1E-B167-4539-963B-28885339435C}"/>
              </a:ext>
            </a:extLst>
          </p:cNvPr>
          <p:cNvSpPr txBox="1"/>
          <p:nvPr/>
        </p:nvSpPr>
        <p:spPr>
          <a:xfrm>
            <a:off x="577048" y="5060272"/>
            <a:ext cx="551895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Thành</a:t>
            </a: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viên</a:t>
            </a: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Lê Thanh Phong - 19475611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Trần</a:t>
            </a: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Tuấn</a:t>
            </a: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Vũ</a:t>
            </a: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- 19474281</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Đoàn</a:t>
            </a: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Minh </a:t>
            </a:r>
            <a:r>
              <a:rPr kumimoji="0" lang="en-US" sz="2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Trường</a:t>
            </a:r>
            <a:r>
              <a:rPr kumimoji="0" 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- 19519011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12930A-AEAB-4DAA-962E-F1D54ED12C6A}"/>
              </a:ext>
            </a:extLst>
          </p:cNvPr>
          <p:cNvSpPr txBox="1"/>
          <p:nvPr/>
        </p:nvSpPr>
        <p:spPr>
          <a:xfrm>
            <a:off x="4584577" y="477072"/>
            <a:ext cx="6094520" cy="369332"/>
          </a:xfrm>
          <a:prstGeom prst="rect">
            <a:avLst/>
          </a:prstGeom>
          <a:noFill/>
        </p:spPr>
        <p:txBody>
          <a:bodyPr wrap="square">
            <a:spAutoFit/>
          </a:bodyPr>
          <a:lstStyle/>
          <a:p>
            <a:r>
              <a:rPr lang="en-US" b="1" dirty="0" err="1"/>
              <a:t>Kết</a:t>
            </a:r>
            <a:r>
              <a:rPr lang="en-US" b="1" dirty="0"/>
              <a:t> </a:t>
            </a:r>
            <a:r>
              <a:rPr lang="en-US" b="1" dirty="0" err="1"/>
              <a:t>quả</a:t>
            </a:r>
            <a:r>
              <a:rPr lang="en-US" b="1" dirty="0"/>
              <a:t>: </a:t>
            </a:r>
          </a:p>
        </p:txBody>
      </p:sp>
      <p:sp>
        <p:nvSpPr>
          <p:cNvPr id="6" name="Rectangle 5">
            <a:extLst>
              <a:ext uri="{FF2B5EF4-FFF2-40B4-BE49-F238E27FC236}">
                <a16:creationId xmlns:a16="http://schemas.microsoft.com/office/drawing/2014/main" id="{66D798FB-6DF0-0714-898E-AF1AB61D7740}"/>
              </a:ext>
            </a:extLst>
          </p:cNvPr>
          <p:cNvSpPr/>
          <p:nvPr/>
        </p:nvSpPr>
        <p:spPr>
          <a:xfrm>
            <a:off x="5699464" y="2032986"/>
            <a:ext cx="6492536" cy="48250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B95BB3E-782C-9E30-FF62-E3B16AE13F06}"/>
              </a:ext>
            </a:extLst>
          </p:cNvPr>
          <p:cNvPicPr>
            <a:picLocks noChangeAspect="1"/>
          </p:cNvPicPr>
          <p:nvPr/>
        </p:nvPicPr>
        <p:blipFill>
          <a:blip r:embed="rId2"/>
          <a:stretch>
            <a:fillRect/>
          </a:stretch>
        </p:blipFill>
        <p:spPr>
          <a:xfrm>
            <a:off x="0" y="2075256"/>
            <a:ext cx="6492537" cy="3226830"/>
          </a:xfrm>
          <a:prstGeom prst="rect">
            <a:avLst/>
          </a:prstGeom>
        </p:spPr>
      </p:pic>
      <p:pic>
        <p:nvPicPr>
          <p:cNvPr id="8" name="Picture 7">
            <a:extLst>
              <a:ext uri="{FF2B5EF4-FFF2-40B4-BE49-F238E27FC236}">
                <a16:creationId xmlns:a16="http://schemas.microsoft.com/office/drawing/2014/main" id="{3C4675BE-6D45-45C6-DA76-883AA542DDC6}"/>
              </a:ext>
            </a:extLst>
          </p:cNvPr>
          <p:cNvPicPr>
            <a:picLocks noChangeAspect="1"/>
          </p:cNvPicPr>
          <p:nvPr/>
        </p:nvPicPr>
        <p:blipFill>
          <a:blip r:embed="rId3"/>
          <a:stretch>
            <a:fillRect/>
          </a:stretch>
        </p:blipFill>
        <p:spPr>
          <a:xfrm>
            <a:off x="6097480" y="2124082"/>
            <a:ext cx="6094520" cy="3311371"/>
          </a:xfrm>
          <a:prstGeom prst="rect">
            <a:avLst/>
          </a:prstGeom>
        </p:spPr>
      </p:pic>
    </p:spTree>
    <p:extLst>
      <p:ext uri="{BB962C8B-B14F-4D97-AF65-F5344CB8AC3E}">
        <p14:creationId xmlns:p14="http://schemas.microsoft.com/office/powerpoint/2010/main" val="165871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73A530-37F7-0D6D-8197-FE4811BA064D}"/>
              </a:ext>
            </a:extLst>
          </p:cNvPr>
          <p:cNvSpPr>
            <a:spLocks noGrp="1"/>
          </p:cNvSpPr>
          <p:nvPr>
            <p:ph type="body" idx="1"/>
          </p:nvPr>
        </p:nvSpPr>
        <p:spPr>
          <a:xfrm>
            <a:off x="6196181" y="421458"/>
            <a:ext cx="4664400" cy="1093200"/>
          </a:xfrm>
        </p:spPr>
        <p:txBody>
          <a:bodyPr/>
          <a:lstStyle/>
          <a:p>
            <a:pPr marL="101598" indent="0">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Text Summary model with Bidirectional</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LSTM</a:t>
            </a: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39FD4AA-8B43-6932-9C3E-B3CF801904D0}"/>
              </a:ext>
            </a:extLst>
          </p:cNvPr>
          <p:cNvSpPr txBox="1"/>
          <p:nvPr/>
        </p:nvSpPr>
        <p:spPr>
          <a:xfrm>
            <a:off x="4494590" y="1936116"/>
            <a:ext cx="8067583" cy="767390"/>
          </a:xfrm>
          <a:prstGeom prst="rect">
            <a:avLst/>
          </a:prstGeom>
          <a:noFill/>
        </p:spPr>
        <p:txBody>
          <a:bodyPr wrap="square">
            <a:spAutoFit/>
          </a:bodyPr>
          <a:lstStyle/>
          <a:p>
            <a:pPr marL="45720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Bidirectional LSTM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BiLSTM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encoder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decoder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Bidirectional LSTM</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98B992E-5852-568B-B103-42F2BE434EDC}"/>
              </a:ext>
            </a:extLst>
          </p:cNvPr>
          <p:cNvPicPr>
            <a:picLocks noChangeAspect="1"/>
          </p:cNvPicPr>
          <p:nvPr/>
        </p:nvPicPr>
        <p:blipFill>
          <a:blip r:embed="rId2"/>
          <a:stretch>
            <a:fillRect/>
          </a:stretch>
        </p:blipFill>
        <p:spPr>
          <a:xfrm>
            <a:off x="-1" y="0"/>
            <a:ext cx="5450889" cy="6858000"/>
          </a:xfrm>
          <a:prstGeom prst="rect">
            <a:avLst/>
          </a:prstGeom>
        </p:spPr>
      </p:pic>
    </p:spTree>
    <p:extLst>
      <p:ext uri="{BB962C8B-B14F-4D97-AF65-F5344CB8AC3E}">
        <p14:creationId xmlns:p14="http://schemas.microsoft.com/office/powerpoint/2010/main" val="253493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12930A-AEAB-4DAA-962E-F1D54ED12C6A}"/>
              </a:ext>
            </a:extLst>
          </p:cNvPr>
          <p:cNvSpPr txBox="1"/>
          <p:nvPr/>
        </p:nvSpPr>
        <p:spPr>
          <a:xfrm>
            <a:off x="4584577" y="477072"/>
            <a:ext cx="609452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252729"/>
                </a:solidFill>
                <a:effectLst/>
                <a:uLnTx/>
                <a:uFillTx/>
                <a:latin typeface="Arial"/>
                <a:ea typeface="+mn-ea"/>
                <a:cs typeface="+mn-cs"/>
              </a:rPr>
              <a:t>Kết</a:t>
            </a:r>
            <a:r>
              <a:rPr kumimoji="0" lang="en-US" sz="1800" b="1" i="0" u="none" strike="noStrike" kern="1200" cap="none" spc="0" normalizeH="0" baseline="0" noProof="0" dirty="0">
                <a:ln>
                  <a:noFill/>
                </a:ln>
                <a:solidFill>
                  <a:srgbClr val="252729"/>
                </a:solidFill>
                <a:effectLst/>
                <a:uLnTx/>
                <a:uFillTx/>
                <a:latin typeface="Arial"/>
                <a:ea typeface="+mn-ea"/>
                <a:cs typeface="+mn-cs"/>
              </a:rPr>
              <a:t> </a:t>
            </a:r>
            <a:r>
              <a:rPr kumimoji="0" lang="en-US" sz="1800" b="1" i="0" u="none" strike="noStrike" kern="1200" cap="none" spc="0" normalizeH="0" baseline="0" noProof="0" dirty="0" err="1">
                <a:ln>
                  <a:noFill/>
                </a:ln>
                <a:solidFill>
                  <a:srgbClr val="252729"/>
                </a:solidFill>
                <a:effectLst/>
                <a:uLnTx/>
                <a:uFillTx/>
                <a:latin typeface="Arial"/>
                <a:ea typeface="+mn-ea"/>
                <a:cs typeface="+mn-cs"/>
              </a:rPr>
              <a:t>quả</a:t>
            </a:r>
            <a:r>
              <a:rPr kumimoji="0" lang="en-US" sz="1800" b="1" i="0" u="none" strike="noStrike" kern="1200" cap="none" spc="0" normalizeH="0" baseline="0" noProof="0" dirty="0">
                <a:ln>
                  <a:noFill/>
                </a:ln>
                <a:solidFill>
                  <a:srgbClr val="252729"/>
                </a:solidFill>
                <a:effectLst/>
                <a:uLnTx/>
                <a:uFillTx/>
                <a:latin typeface="Arial"/>
                <a:ea typeface="+mn-ea"/>
                <a:cs typeface="+mn-cs"/>
              </a:rPr>
              <a:t>: </a:t>
            </a:r>
          </a:p>
        </p:txBody>
      </p:sp>
      <p:sp>
        <p:nvSpPr>
          <p:cNvPr id="6" name="Rectangle 5">
            <a:extLst>
              <a:ext uri="{FF2B5EF4-FFF2-40B4-BE49-F238E27FC236}">
                <a16:creationId xmlns:a16="http://schemas.microsoft.com/office/drawing/2014/main" id="{66D798FB-6DF0-0714-898E-AF1AB61D7740}"/>
              </a:ext>
            </a:extLst>
          </p:cNvPr>
          <p:cNvSpPr/>
          <p:nvPr/>
        </p:nvSpPr>
        <p:spPr>
          <a:xfrm>
            <a:off x="5699464" y="2032986"/>
            <a:ext cx="6492536" cy="48250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pic>
        <p:nvPicPr>
          <p:cNvPr id="11" name="Picture 10">
            <a:extLst>
              <a:ext uri="{FF2B5EF4-FFF2-40B4-BE49-F238E27FC236}">
                <a16:creationId xmlns:a16="http://schemas.microsoft.com/office/drawing/2014/main" id="{4ECDC1E3-3C43-6592-4F37-0B35BBE3A665}"/>
              </a:ext>
            </a:extLst>
          </p:cNvPr>
          <p:cNvPicPr>
            <a:picLocks noChangeAspect="1"/>
          </p:cNvPicPr>
          <p:nvPr/>
        </p:nvPicPr>
        <p:blipFill>
          <a:blip r:embed="rId2"/>
          <a:stretch>
            <a:fillRect/>
          </a:stretch>
        </p:blipFill>
        <p:spPr>
          <a:xfrm>
            <a:off x="30332" y="2032986"/>
            <a:ext cx="5943600" cy="3968319"/>
          </a:xfrm>
          <a:prstGeom prst="rect">
            <a:avLst/>
          </a:prstGeom>
        </p:spPr>
      </p:pic>
      <p:pic>
        <p:nvPicPr>
          <p:cNvPr id="12" name="Picture 11">
            <a:extLst>
              <a:ext uri="{FF2B5EF4-FFF2-40B4-BE49-F238E27FC236}">
                <a16:creationId xmlns:a16="http://schemas.microsoft.com/office/drawing/2014/main" id="{6AF9818E-13FA-13FB-3F6D-EF5E6E88A88B}"/>
              </a:ext>
            </a:extLst>
          </p:cNvPr>
          <p:cNvPicPr>
            <a:picLocks noChangeAspect="1"/>
          </p:cNvPicPr>
          <p:nvPr/>
        </p:nvPicPr>
        <p:blipFill>
          <a:blip r:embed="rId3"/>
          <a:stretch>
            <a:fillRect/>
          </a:stretch>
        </p:blipFill>
        <p:spPr>
          <a:xfrm>
            <a:off x="6111166" y="2139518"/>
            <a:ext cx="5943600" cy="3861787"/>
          </a:xfrm>
          <a:prstGeom prst="rect">
            <a:avLst/>
          </a:prstGeom>
        </p:spPr>
      </p:pic>
    </p:spTree>
    <p:extLst>
      <p:ext uri="{BB962C8B-B14F-4D97-AF65-F5344CB8AC3E}">
        <p14:creationId xmlns:p14="http://schemas.microsoft.com/office/powerpoint/2010/main" val="315734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55D019-2C7A-2580-0FCF-23D5F371EDFF}"/>
              </a:ext>
            </a:extLst>
          </p:cNvPr>
          <p:cNvSpPr>
            <a:spLocks noGrp="1"/>
          </p:cNvSpPr>
          <p:nvPr>
            <p:ph type="body" idx="1"/>
          </p:nvPr>
        </p:nvSpPr>
        <p:spPr>
          <a:xfrm>
            <a:off x="6719965" y="370021"/>
            <a:ext cx="4874274" cy="1093200"/>
          </a:xfrm>
        </p:spPr>
        <p:txBody>
          <a:bodyPr/>
          <a:lstStyle/>
          <a:p>
            <a:pPr marL="101598" indent="0">
              <a:buNone/>
            </a:pPr>
            <a:r>
              <a:rPr lang="en-US" b="1" dirty="0">
                <a:effectLst/>
                <a:latin typeface="Times New Roman" panose="02020603050405020304" pitchFamily="18" charset="0"/>
                <a:ea typeface="Calibri" panose="020F0502020204030204" pitchFamily="34" charset="0"/>
              </a:rPr>
              <a:t>Text Summary model with Hybrid Architecture</a:t>
            </a:r>
            <a:endParaRPr lang="en-US" sz="4800" dirty="0"/>
          </a:p>
        </p:txBody>
      </p:sp>
      <p:sp>
        <p:nvSpPr>
          <p:cNvPr id="5" name="TextBox 4">
            <a:extLst>
              <a:ext uri="{FF2B5EF4-FFF2-40B4-BE49-F238E27FC236}">
                <a16:creationId xmlns:a16="http://schemas.microsoft.com/office/drawing/2014/main" id="{70768BBB-297F-0932-B2DF-C6E14E3C2E5D}"/>
              </a:ext>
            </a:extLst>
          </p:cNvPr>
          <p:cNvSpPr txBox="1"/>
          <p:nvPr/>
        </p:nvSpPr>
        <p:spPr>
          <a:xfrm>
            <a:off x="5746071" y="1914007"/>
            <a:ext cx="7312981"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encoder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Bidirectional LSTMs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decoder </a:t>
            </a:r>
            <a:r>
              <a:rPr lang="en-US" sz="1800" dirty="0" err="1">
                <a:effectLst/>
                <a:latin typeface="Times New Roman" panose="02020603050405020304" pitchFamily="18" charset="0"/>
                <a:ea typeface="Calibri" panose="020F0502020204030204" pitchFamily="34" charset="0"/>
              </a:rPr>
              <a:t>chỉ</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LSTM</a:t>
            </a:r>
            <a:endParaRPr lang="en-US" dirty="0"/>
          </a:p>
        </p:txBody>
      </p:sp>
      <p:pic>
        <p:nvPicPr>
          <p:cNvPr id="6" name="Picture 5">
            <a:extLst>
              <a:ext uri="{FF2B5EF4-FFF2-40B4-BE49-F238E27FC236}">
                <a16:creationId xmlns:a16="http://schemas.microsoft.com/office/drawing/2014/main" id="{7EB20697-66EC-85A2-EAF7-05BD4A4E0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149"/>
            <a:ext cx="5699760" cy="6906149"/>
          </a:xfrm>
          <a:prstGeom prst="rect">
            <a:avLst/>
          </a:prstGeom>
        </p:spPr>
      </p:pic>
    </p:spTree>
    <p:extLst>
      <p:ext uri="{BB962C8B-B14F-4D97-AF65-F5344CB8AC3E}">
        <p14:creationId xmlns:p14="http://schemas.microsoft.com/office/powerpoint/2010/main" val="388886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12930A-AEAB-4DAA-962E-F1D54ED12C6A}"/>
              </a:ext>
            </a:extLst>
          </p:cNvPr>
          <p:cNvSpPr txBox="1"/>
          <p:nvPr/>
        </p:nvSpPr>
        <p:spPr>
          <a:xfrm>
            <a:off x="4584577" y="477072"/>
            <a:ext cx="6094520" cy="369332"/>
          </a:xfrm>
          <a:prstGeom prst="rect">
            <a:avLst/>
          </a:prstGeom>
          <a:noFill/>
        </p:spPr>
        <p:txBody>
          <a:bodyPr wrap="square">
            <a:spAutoFit/>
          </a:bodyPr>
          <a:lstStyle/>
          <a:p>
            <a:r>
              <a:rPr lang="en-US" b="1" dirty="0" err="1"/>
              <a:t>Kết</a:t>
            </a:r>
            <a:r>
              <a:rPr lang="en-US" b="1" dirty="0"/>
              <a:t> </a:t>
            </a:r>
            <a:r>
              <a:rPr lang="en-US" b="1" dirty="0" err="1"/>
              <a:t>quả</a:t>
            </a:r>
            <a:r>
              <a:rPr lang="en-US" b="1"/>
              <a:t>: </a:t>
            </a:r>
            <a:endParaRPr lang="en-US" b="1" dirty="0"/>
          </a:p>
        </p:txBody>
      </p:sp>
      <p:sp>
        <p:nvSpPr>
          <p:cNvPr id="6" name="Rectangle 5">
            <a:extLst>
              <a:ext uri="{FF2B5EF4-FFF2-40B4-BE49-F238E27FC236}">
                <a16:creationId xmlns:a16="http://schemas.microsoft.com/office/drawing/2014/main" id="{66D798FB-6DF0-0714-898E-AF1AB61D7740}"/>
              </a:ext>
            </a:extLst>
          </p:cNvPr>
          <p:cNvSpPr/>
          <p:nvPr/>
        </p:nvSpPr>
        <p:spPr>
          <a:xfrm>
            <a:off x="5699464" y="2032986"/>
            <a:ext cx="6492536" cy="48250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D7FDDD6-842B-5D6C-E701-4925214B0C73}"/>
              </a:ext>
            </a:extLst>
          </p:cNvPr>
          <p:cNvPicPr>
            <a:picLocks noChangeAspect="1"/>
          </p:cNvPicPr>
          <p:nvPr/>
        </p:nvPicPr>
        <p:blipFill>
          <a:blip r:embed="rId2"/>
          <a:stretch>
            <a:fillRect/>
          </a:stretch>
        </p:blipFill>
        <p:spPr>
          <a:xfrm>
            <a:off x="0" y="2104081"/>
            <a:ext cx="5943600" cy="3781813"/>
          </a:xfrm>
          <a:prstGeom prst="rect">
            <a:avLst/>
          </a:prstGeom>
        </p:spPr>
      </p:pic>
      <p:pic>
        <p:nvPicPr>
          <p:cNvPr id="10" name="Picture 9">
            <a:extLst>
              <a:ext uri="{FF2B5EF4-FFF2-40B4-BE49-F238E27FC236}">
                <a16:creationId xmlns:a16="http://schemas.microsoft.com/office/drawing/2014/main" id="{7063F0B0-0177-D12D-16FB-CAA026E87ECA}"/>
              </a:ext>
            </a:extLst>
          </p:cNvPr>
          <p:cNvPicPr>
            <a:picLocks noChangeAspect="1"/>
          </p:cNvPicPr>
          <p:nvPr/>
        </p:nvPicPr>
        <p:blipFill>
          <a:blip r:embed="rId3"/>
          <a:stretch>
            <a:fillRect/>
          </a:stretch>
        </p:blipFill>
        <p:spPr>
          <a:xfrm>
            <a:off x="6248400" y="2192859"/>
            <a:ext cx="5943600" cy="3781813"/>
          </a:xfrm>
          <a:prstGeom prst="rect">
            <a:avLst/>
          </a:prstGeom>
        </p:spPr>
      </p:pic>
    </p:spTree>
    <p:extLst>
      <p:ext uri="{BB962C8B-B14F-4D97-AF65-F5344CB8AC3E}">
        <p14:creationId xmlns:p14="http://schemas.microsoft.com/office/powerpoint/2010/main" val="295119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FCDDC4-2034-E7B1-229E-6DF95D09701D}"/>
              </a:ext>
            </a:extLst>
          </p:cNvPr>
          <p:cNvSpPr>
            <a:spLocks noGrp="1"/>
          </p:cNvSpPr>
          <p:nvPr>
            <p:ph type="body" idx="1"/>
          </p:nvPr>
        </p:nvSpPr>
        <p:spPr>
          <a:xfrm>
            <a:off x="6612993" y="754303"/>
            <a:ext cx="4664400" cy="1093200"/>
          </a:xfrm>
        </p:spPr>
        <p:txBody>
          <a:bodyPr/>
          <a:lstStyle/>
          <a:p>
            <a:pPr marL="101598" indent="0">
              <a:buNone/>
            </a:pPr>
            <a:r>
              <a:rPr lang="en-US" b="1" dirty="0">
                <a:effectLst/>
                <a:latin typeface="Times New Roman" panose="02020603050405020304" pitchFamily="18" charset="0"/>
                <a:ea typeface="Calibri" panose="020F0502020204030204" pitchFamily="34" charset="0"/>
              </a:rPr>
              <a:t>Text Summary GRU have </a:t>
            </a:r>
            <a:r>
              <a:rPr lang="en-US" b="1" dirty="0" err="1">
                <a:effectLst/>
                <a:latin typeface="Times New Roman" panose="02020603050405020304" pitchFamily="18" charset="0"/>
                <a:ea typeface="Calibri" panose="020F0502020204030204" pitchFamily="34" charset="0"/>
              </a:rPr>
              <a:t>AttentionLayer</a:t>
            </a:r>
            <a:r>
              <a:rPr lang="en-US" dirty="0">
                <a:effectLst/>
                <a:latin typeface="Times New Roman" panose="02020603050405020304" pitchFamily="18" charset="0"/>
                <a:ea typeface="Calibri" panose="020F0502020204030204" pitchFamily="34" charset="0"/>
              </a:rPr>
              <a:t> </a:t>
            </a:r>
            <a:endParaRPr lang="en-US" sz="4800" dirty="0"/>
          </a:p>
        </p:txBody>
      </p:sp>
      <p:sp>
        <p:nvSpPr>
          <p:cNvPr id="7" name="Rectangle 6">
            <a:extLst>
              <a:ext uri="{FF2B5EF4-FFF2-40B4-BE49-F238E27FC236}">
                <a16:creationId xmlns:a16="http://schemas.microsoft.com/office/drawing/2014/main" id="{CB127A54-4F34-CEC3-AE9C-E20843963628}"/>
              </a:ext>
            </a:extLst>
          </p:cNvPr>
          <p:cNvSpPr/>
          <p:nvPr/>
        </p:nvSpPr>
        <p:spPr>
          <a:xfrm>
            <a:off x="-177553" y="-106532"/>
            <a:ext cx="5433134" cy="2299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F048E3-7C49-6F9B-D7D7-7F7448A6FEAA}"/>
              </a:ext>
            </a:extLst>
          </p:cNvPr>
          <p:cNvSpPr txBox="1"/>
          <p:nvPr/>
        </p:nvSpPr>
        <p:spPr>
          <a:xfrm>
            <a:off x="170460" y="782557"/>
            <a:ext cx="6094520" cy="767390"/>
          </a:xfrm>
          <a:prstGeom prst="rect">
            <a:avLst/>
          </a:prstGeom>
          <a:noFill/>
        </p:spPr>
        <p:txBody>
          <a:bodyPr wrap="square">
            <a:spAutoFit/>
          </a:bodyPr>
          <a:lstStyle/>
          <a:p>
            <a:pPr marL="0" marR="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encoder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decoder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LSTM</a:t>
            </a:r>
          </a:p>
          <a:p>
            <a:pPr marL="0" marR="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Bahdanau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Attention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decoder</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A312C24-9078-195A-FBFA-E7188D8B2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0" y="1847503"/>
            <a:ext cx="4632960" cy="4446766"/>
          </a:xfrm>
          <a:prstGeom prst="rect">
            <a:avLst/>
          </a:prstGeom>
        </p:spPr>
      </p:pic>
      <p:sp>
        <p:nvSpPr>
          <p:cNvPr id="8" name="Rectangle 7">
            <a:extLst>
              <a:ext uri="{FF2B5EF4-FFF2-40B4-BE49-F238E27FC236}">
                <a16:creationId xmlns:a16="http://schemas.microsoft.com/office/drawing/2014/main" id="{8859FBB1-D4F4-717C-E980-4EB8DBE8F5FD}"/>
              </a:ext>
            </a:extLst>
          </p:cNvPr>
          <p:cNvSpPr/>
          <p:nvPr/>
        </p:nvSpPr>
        <p:spPr>
          <a:xfrm>
            <a:off x="6258757" y="2334827"/>
            <a:ext cx="6169981" cy="4678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02DCC37-491C-1F49-B2C5-83624EF73E0C}"/>
              </a:ext>
            </a:extLst>
          </p:cNvPr>
          <p:cNvPicPr>
            <a:picLocks noChangeAspect="1"/>
          </p:cNvPicPr>
          <p:nvPr/>
        </p:nvPicPr>
        <p:blipFill>
          <a:blip r:embed="rId3"/>
          <a:stretch>
            <a:fillRect/>
          </a:stretch>
        </p:blipFill>
        <p:spPr>
          <a:xfrm>
            <a:off x="4987319" y="2875200"/>
            <a:ext cx="7204681" cy="3597786"/>
          </a:xfrm>
          <a:prstGeom prst="rect">
            <a:avLst/>
          </a:prstGeom>
        </p:spPr>
      </p:pic>
    </p:spTree>
    <p:extLst>
      <p:ext uri="{BB962C8B-B14F-4D97-AF65-F5344CB8AC3E}">
        <p14:creationId xmlns:p14="http://schemas.microsoft.com/office/powerpoint/2010/main" val="128755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68E5C-D2FD-A5E5-6CBE-30DDB142E255}"/>
              </a:ext>
            </a:extLst>
          </p:cNvPr>
          <p:cNvSpPr>
            <a:spLocks noGrp="1"/>
          </p:cNvSpPr>
          <p:nvPr>
            <p:ph type="body" idx="1"/>
          </p:nvPr>
        </p:nvSpPr>
        <p:spPr>
          <a:xfrm>
            <a:off x="6888639" y="262400"/>
            <a:ext cx="4856518" cy="1450989"/>
          </a:xfrm>
        </p:spPr>
        <p:txBody>
          <a:bodyPr/>
          <a:lstStyle/>
          <a:p>
            <a:pPr marL="101598" indent="0">
              <a:buNone/>
            </a:pPr>
            <a:r>
              <a:rPr lang="en-US" b="1" dirty="0">
                <a:latin typeface="Times New Roman" panose="02020603050405020304" pitchFamily="18" charset="0"/>
                <a:cs typeface="Times New Roman" panose="02020603050405020304" pitchFamily="18" charset="0"/>
              </a:rPr>
              <a:t>Text Summary with Transformers</a:t>
            </a:r>
          </a:p>
        </p:txBody>
      </p:sp>
      <p:pic>
        <p:nvPicPr>
          <p:cNvPr id="4" name="Picture 3">
            <a:extLst>
              <a:ext uri="{FF2B5EF4-FFF2-40B4-BE49-F238E27FC236}">
                <a16:creationId xmlns:a16="http://schemas.microsoft.com/office/drawing/2014/main" id="{057D8A75-ABA1-C968-3B31-CA270CE8FAB2}"/>
              </a:ext>
            </a:extLst>
          </p:cNvPr>
          <p:cNvPicPr>
            <a:picLocks noChangeAspect="1"/>
          </p:cNvPicPr>
          <p:nvPr/>
        </p:nvPicPr>
        <p:blipFill>
          <a:blip r:embed="rId2"/>
          <a:stretch>
            <a:fillRect/>
          </a:stretch>
        </p:blipFill>
        <p:spPr>
          <a:xfrm>
            <a:off x="0" y="2471718"/>
            <a:ext cx="5051394" cy="3685503"/>
          </a:xfrm>
          <a:prstGeom prst="rect">
            <a:avLst/>
          </a:prstGeom>
        </p:spPr>
      </p:pic>
      <p:pic>
        <p:nvPicPr>
          <p:cNvPr id="6" name="Picture 5">
            <a:extLst>
              <a:ext uri="{FF2B5EF4-FFF2-40B4-BE49-F238E27FC236}">
                <a16:creationId xmlns:a16="http://schemas.microsoft.com/office/drawing/2014/main" id="{D6193800-C526-847A-0B35-40FFC1CA8083}"/>
              </a:ext>
            </a:extLst>
          </p:cNvPr>
          <p:cNvPicPr>
            <a:picLocks noChangeAspect="1"/>
          </p:cNvPicPr>
          <p:nvPr/>
        </p:nvPicPr>
        <p:blipFill>
          <a:blip r:embed="rId3"/>
          <a:stretch>
            <a:fillRect/>
          </a:stretch>
        </p:blipFill>
        <p:spPr>
          <a:xfrm>
            <a:off x="5247306" y="1770940"/>
            <a:ext cx="6944694" cy="5087060"/>
          </a:xfrm>
          <a:prstGeom prst="rect">
            <a:avLst/>
          </a:prstGeom>
        </p:spPr>
      </p:pic>
    </p:spTree>
    <p:extLst>
      <p:ext uri="{BB962C8B-B14F-4D97-AF65-F5344CB8AC3E}">
        <p14:creationId xmlns:p14="http://schemas.microsoft.com/office/powerpoint/2010/main" val="128208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3BABE5-895E-B3B2-2643-6158C0A80675}"/>
              </a:ext>
            </a:extLst>
          </p:cNvPr>
          <p:cNvPicPr>
            <a:picLocks noChangeAspect="1"/>
          </p:cNvPicPr>
          <p:nvPr/>
        </p:nvPicPr>
        <p:blipFill>
          <a:blip r:embed="rId2"/>
          <a:stretch>
            <a:fillRect/>
          </a:stretch>
        </p:blipFill>
        <p:spPr>
          <a:xfrm>
            <a:off x="763479" y="1347497"/>
            <a:ext cx="7802064" cy="4163006"/>
          </a:xfrm>
          <a:prstGeom prst="rect">
            <a:avLst/>
          </a:prstGeom>
        </p:spPr>
      </p:pic>
    </p:spTree>
    <p:extLst>
      <p:ext uri="{BB962C8B-B14F-4D97-AF65-F5344CB8AC3E}">
        <p14:creationId xmlns:p14="http://schemas.microsoft.com/office/powerpoint/2010/main" val="582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7AC813-5FF4-E805-C32E-1097ED2E1E1E}"/>
              </a:ext>
            </a:extLst>
          </p:cNvPr>
          <p:cNvSpPr>
            <a:spLocks noGrp="1"/>
          </p:cNvSpPr>
          <p:nvPr>
            <p:ph type="body" idx="1"/>
          </p:nvPr>
        </p:nvSpPr>
        <p:spPr>
          <a:xfrm>
            <a:off x="6229472" y="137899"/>
            <a:ext cx="4980805" cy="1093200"/>
          </a:xfrm>
        </p:spPr>
        <p:txBody>
          <a:bodyPr/>
          <a:lstStyle/>
          <a:p>
            <a:pPr marL="101598" indent="0">
              <a:buNone/>
            </a:pPr>
            <a:r>
              <a:rPr lang="en-US" b="1" dirty="0">
                <a:effectLst/>
                <a:latin typeface="Times New Roman" panose="02020603050405020304" pitchFamily="18" charset="0"/>
                <a:ea typeface="Calibri" panose="020F0502020204030204" pitchFamily="34" charset="0"/>
              </a:rPr>
              <a:t>Text Summarization </a:t>
            </a:r>
            <a:r>
              <a:rPr lang="en-US" b="1" dirty="0">
                <a:latin typeface="Times New Roman" panose="02020603050405020304" pitchFamily="18" charset="0"/>
                <a:ea typeface="Calibri" panose="020F0502020204030204" pitchFamily="34" charset="0"/>
              </a:rPr>
              <a:t>w</a:t>
            </a:r>
            <a:r>
              <a:rPr lang="en-US" b="1" dirty="0">
                <a:effectLst/>
                <a:latin typeface="Times New Roman" panose="02020603050405020304" pitchFamily="18" charset="0"/>
                <a:ea typeface="Calibri" panose="020F0502020204030204" pitchFamily="34" charset="0"/>
              </a:rPr>
              <a:t>ith Transformers Pretrained</a:t>
            </a:r>
            <a:endParaRPr lang="en-US" sz="4800" dirty="0"/>
          </a:p>
        </p:txBody>
      </p:sp>
      <p:sp>
        <p:nvSpPr>
          <p:cNvPr id="5" name="TextBox 4">
            <a:extLst>
              <a:ext uri="{FF2B5EF4-FFF2-40B4-BE49-F238E27FC236}">
                <a16:creationId xmlns:a16="http://schemas.microsoft.com/office/drawing/2014/main" id="{A5CE9FC9-EFF6-CC73-28CD-0E628B0991A5}"/>
              </a:ext>
            </a:extLst>
          </p:cNvPr>
          <p:cNvSpPr txBox="1"/>
          <p:nvPr/>
        </p:nvSpPr>
        <p:spPr>
          <a:xfrm>
            <a:off x="4156969" y="1335981"/>
            <a:ext cx="6094520" cy="664797"/>
          </a:xfrm>
          <a:prstGeom prst="rect">
            <a:avLst/>
          </a:prstGeom>
          <a:noFill/>
        </p:spPr>
        <p:txBody>
          <a:bodyPr wrap="square">
            <a:spAutoFit/>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Pretrained model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RoBERT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EAE9913-79B9-9A6A-A2A1-177A80AC8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4095"/>
            <a:ext cx="5943600" cy="2096770"/>
          </a:xfrm>
          <a:prstGeom prst="rect">
            <a:avLst/>
          </a:prstGeom>
        </p:spPr>
      </p:pic>
      <p:pic>
        <p:nvPicPr>
          <p:cNvPr id="7" name="Picture 6">
            <a:extLst>
              <a:ext uri="{FF2B5EF4-FFF2-40B4-BE49-F238E27FC236}">
                <a16:creationId xmlns:a16="http://schemas.microsoft.com/office/drawing/2014/main" id="{907640CF-9D2A-2E4E-8443-1BF365701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2105660"/>
            <a:ext cx="5943600" cy="4752340"/>
          </a:xfrm>
          <a:prstGeom prst="rect">
            <a:avLst/>
          </a:prstGeom>
        </p:spPr>
      </p:pic>
    </p:spTree>
    <p:extLst>
      <p:ext uri="{BB962C8B-B14F-4D97-AF65-F5344CB8AC3E}">
        <p14:creationId xmlns:p14="http://schemas.microsoft.com/office/powerpoint/2010/main" val="229737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414785-D273-8477-54A3-49516F02EF13}"/>
              </a:ext>
            </a:extLst>
          </p:cNvPr>
          <p:cNvSpPr>
            <a:spLocks noGrp="1"/>
          </p:cNvSpPr>
          <p:nvPr>
            <p:ph type="body" idx="1"/>
          </p:nvPr>
        </p:nvSpPr>
        <p:spPr>
          <a:xfrm>
            <a:off x="6666698" y="148078"/>
            <a:ext cx="4664400" cy="1093200"/>
          </a:xfrm>
        </p:spPr>
        <p:txBody>
          <a:bodyPr/>
          <a:lstStyle/>
          <a:p>
            <a:pPr marL="101598" indent="0">
              <a:buNone/>
            </a:pPr>
            <a:r>
              <a:rPr lang="en-US" b="1">
                <a:latin typeface="Times New Roman" panose="02020603050405020304" pitchFamily="18" charset="0"/>
                <a:cs typeface="Times New Roman" panose="02020603050405020304" pitchFamily="18" charset="0"/>
              </a:rPr>
              <a:t>Đánh giá</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97716E-CCDE-F84E-08AD-D733D2204AD6}"/>
              </a:ext>
            </a:extLst>
          </p:cNvPr>
          <p:cNvSpPr txBox="1"/>
          <p:nvPr/>
        </p:nvSpPr>
        <p:spPr>
          <a:xfrm>
            <a:off x="5248923" y="1054847"/>
            <a:ext cx="6753688" cy="1477328"/>
          </a:xfrm>
          <a:prstGeom prst="rect">
            <a:avLst/>
          </a:prstGeom>
          <a:noFill/>
        </p:spPr>
        <p:txBody>
          <a:bodyPr wrap="square">
            <a:spAutoFit/>
          </a:bodyPr>
          <a:lstStyle/>
          <a:p>
            <a:pPr algn="just"/>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đánh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nhóm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chạy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bộ</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test ,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pháp</a:t>
            </a:r>
            <a:r>
              <a:rPr lang="en-US" sz="1800" dirty="0">
                <a:effectLst/>
                <a:latin typeface="Times New Roman" panose="02020603050405020304" pitchFamily="18" charset="0"/>
                <a:ea typeface="Calibri" panose="020F0502020204030204" pitchFamily="34" charset="0"/>
              </a:rPr>
              <a:t> ROUGE . ROUGE </a:t>
            </a:r>
            <a:r>
              <a:rPr lang="en-US" sz="1800" dirty="0" err="1">
                <a:effectLst/>
                <a:latin typeface="Times New Roman" panose="02020603050405020304" pitchFamily="18" charset="0"/>
                <a:ea typeface="Calibri" panose="020F0502020204030204" pitchFamily="34" charset="0"/>
              </a:rPr>
              <a:t>viết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Recall Oriented Understudy for Gist Evaluation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chuẩn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cứu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tóm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bản</a:t>
            </a:r>
            <a:endParaRPr lang="en-US" dirty="0"/>
          </a:p>
        </p:txBody>
      </p:sp>
      <p:pic>
        <p:nvPicPr>
          <p:cNvPr id="6" name="Picture 5">
            <a:extLst>
              <a:ext uri="{FF2B5EF4-FFF2-40B4-BE49-F238E27FC236}">
                <a16:creationId xmlns:a16="http://schemas.microsoft.com/office/drawing/2014/main" id="{E152FAC9-E491-5BA2-ADE6-575FA0FE0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36" y="2718606"/>
            <a:ext cx="9829360" cy="3991316"/>
          </a:xfrm>
          <a:prstGeom prst="rect">
            <a:avLst/>
          </a:prstGeom>
        </p:spPr>
      </p:pic>
    </p:spTree>
    <p:extLst>
      <p:ext uri="{BB962C8B-B14F-4D97-AF65-F5344CB8AC3E}">
        <p14:creationId xmlns:p14="http://schemas.microsoft.com/office/powerpoint/2010/main" val="389793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CE3D8F-8CFD-39E3-44A4-66E2E393DD4D}"/>
              </a:ext>
            </a:extLst>
          </p:cNvPr>
          <p:cNvSpPr/>
          <p:nvPr/>
        </p:nvSpPr>
        <p:spPr>
          <a:xfrm>
            <a:off x="7179769" y="2166301"/>
            <a:ext cx="5018843" cy="4691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
            <a:extLst>
              <a:ext uri="{FF2B5EF4-FFF2-40B4-BE49-F238E27FC236}">
                <a16:creationId xmlns:a16="http://schemas.microsoft.com/office/drawing/2014/main" id="{F1A2C73F-1D48-6B23-6041-E331CB475420}"/>
              </a:ext>
            </a:extLst>
          </p:cNvPr>
          <p:cNvSpPr>
            <a:spLocks noGrp="1"/>
          </p:cNvSpPr>
          <p:nvPr>
            <p:ph type="body" idx="1"/>
          </p:nvPr>
        </p:nvSpPr>
        <p:spPr>
          <a:xfrm>
            <a:off x="5796686" y="602533"/>
            <a:ext cx="5504587" cy="1093200"/>
          </a:xfrm>
        </p:spPr>
        <p:txBody>
          <a:bodyPr/>
          <a:lstStyle/>
          <a:p>
            <a:pPr marL="101598" indent="0">
              <a:buNone/>
            </a:pPr>
            <a:r>
              <a:rPr lang="en-US" sz="4800" dirty="0" err="1"/>
              <a:t>Khái</a:t>
            </a:r>
            <a:r>
              <a:rPr lang="en-US" sz="4800" dirty="0"/>
              <a:t> </a:t>
            </a:r>
            <a:r>
              <a:rPr lang="en-US" sz="4800" dirty="0" err="1"/>
              <a:t>niệm</a:t>
            </a:r>
            <a:r>
              <a:rPr lang="en-US" sz="4800" dirty="0"/>
              <a:t> </a:t>
            </a:r>
          </a:p>
        </p:txBody>
      </p:sp>
      <p:sp>
        <p:nvSpPr>
          <p:cNvPr id="12" name="TextBox 11">
            <a:extLst>
              <a:ext uri="{FF2B5EF4-FFF2-40B4-BE49-F238E27FC236}">
                <a16:creationId xmlns:a16="http://schemas.microsoft.com/office/drawing/2014/main" id="{52CE1189-78CC-9602-1621-1F80101C59DA}"/>
              </a:ext>
            </a:extLst>
          </p:cNvPr>
          <p:cNvSpPr txBox="1"/>
          <p:nvPr/>
        </p:nvSpPr>
        <p:spPr>
          <a:xfrm>
            <a:off x="1247836" y="2791269"/>
            <a:ext cx="9696328" cy="1015663"/>
          </a:xfrm>
          <a:prstGeom prst="rect">
            <a:avLst/>
          </a:prstGeom>
          <a:noFill/>
        </p:spPr>
        <p:txBody>
          <a:bodyPr wrap="square">
            <a:spAutoFit/>
          </a:bodyPr>
          <a:lstStyle/>
          <a:p>
            <a:pPr algn="just"/>
            <a:r>
              <a:rPr lang="en-US" sz="2000" dirty="0"/>
              <a:t>	</a:t>
            </a:r>
            <a:r>
              <a:rPr lang="vi-VN" sz="2000" dirty="0"/>
              <a:t>Tóm tắt văn bản là quá trình rút trích những thông tin quan trọng nhất từ một văn bản để tạo ra phiên bản ngắn gọn, xúc tích mang lại đầy đủ lượng thông tin của văn bản gốc kèm theo đó là tính đúng đắn về ngữ pháp và chính tả. </a:t>
            </a:r>
            <a:endParaRPr lang="en-US" sz="2000" dirty="0"/>
          </a:p>
        </p:txBody>
      </p:sp>
      <p:sp>
        <p:nvSpPr>
          <p:cNvPr id="14" name="TextBox 13">
            <a:extLst>
              <a:ext uri="{FF2B5EF4-FFF2-40B4-BE49-F238E27FC236}">
                <a16:creationId xmlns:a16="http://schemas.microsoft.com/office/drawing/2014/main" id="{3405D423-2EB4-F6ED-BAD6-4EB8DD5715B1}"/>
              </a:ext>
            </a:extLst>
          </p:cNvPr>
          <p:cNvSpPr txBox="1"/>
          <p:nvPr/>
        </p:nvSpPr>
        <p:spPr>
          <a:xfrm>
            <a:off x="1206930" y="4431899"/>
            <a:ext cx="9566828" cy="707886"/>
          </a:xfrm>
          <a:prstGeom prst="rect">
            <a:avLst/>
          </a:prstGeom>
          <a:noFill/>
        </p:spPr>
        <p:txBody>
          <a:bodyPr wrap="square">
            <a:spAutoFit/>
          </a:bodyPr>
          <a:lstStyle/>
          <a:p>
            <a:r>
              <a:rPr lang="en-US" sz="2000" dirty="0"/>
              <a:t>	</a:t>
            </a:r>
            <a:r>
              <a:rPr lang="vi-VN" sz="2000" dirty="0"/>
              <a:t>Hai cách tiếp cận nổi bật là tóm tắt trích xuất (</a:t>
            </a:r>
            <a:r>
              <a:rPr lang="vi-VN" sz="2000" b="1" dirty="0"/>
              <a:t>Extractive Summarization</a:t>
            </a:r>
            <a:r>
              <a:rPr lang="vi-VN" sz="2000" dirty="0"/>
              <a:t>) và tóm tắt trừu tượng (</a:t>
            </a:r>
            <a:r>
              <a:rPr lang="vi-VN" sz="2000" b="1" dirty="0"/>
              <a:t>Abstractive Summarization</a:t>
            </a:r>
            <a:r>
              <a:rPr lang="vi-VN" sz="2000" dirty="0"/>
              <a:t>). </a:t>
            </a:r>
            <a:endParaRPr lang="en-US" sz="2000" dirty="0"/>
          </a:p>
        </p:txBody>
      </p:sp>
    </p:spTree>
    <p:extLst>
      <p:ext uri="{BB962C8B-B14F-4D97-AF65-F5344CB8AC3E}">
        <p14:creationId xmlns:p14="http://schemas.microsoft.com/office/powerpoint/2010/main" val="18408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5B788B-FDC8-FDA8-DBF6-E285697672CF}"/>
              </a:ext>
            </a:extLst>
          </p:cNvPr>
          <p:cNvSpPr>
            <a:spLocks noGrp="1"/>
          </p:cNvSpPr>
          <p:nvPr>
            <p:ph type="body" idx="1"/>
          </p:nvPr>
        </p:nvSpPr>
        <p:spPr>
          <a:xfrm>
            <a:off x="7066194" y="-90023"/>
            <a:ext cx="4664400" cy="1093200"/>
          </a:xfrm>
        </p:spPr>
        <p:txBody>
          <a:bodyPr/>
          <a:lstStyle/>
          <a:p>
            <a:pPr marL="101598" indent="0">
              <a:buNone/>
            </a:pPr>
            <a:r>
              <a:rPr lang="en-US" sz="3600" b="1" dirty="0">
                <a:latin typeface="Times New Roman" panose="02020603050405020304" pitchFamily="18" charset="0"/>
                <a:cs typeface="Times New Roman" panose="02020603050405020304" pitchFamily="18" charset="0"/>
              </a:rPr>
              <a:t>Deploy</a:t>
            </a:r>
          </a:p>
        </p:txBody>
      </p:sp>
      <p:pic>
        <p:nvPicPr>
          <p:cNvPr id="7" name="Picture 6">
            <a:extLst>
              <a:ext uri="{FF2B5EF4-FFF2-40B4-BE49-F238E27FC236}">
                <a16:creationId xmlns:a16="http://schemas.microsoft.com/office/drawing/2014/main" id="{E384248F-8E16-AE1C-CDBA-6CA71007AE3D}"/>
              </a:ext>
            </a:extLst>
          </p:cNvPr>
          <p:cNvPicPr>
            <a:picLocks noChangeAspect="1"/>
          </p:cNvPicPr>
          <p:nvPr/>
        </p:nvPicPr>
        <p:blipFill>
          <a:blip r:embed="rId2"/>
          <a:stretch>
            <a:fillRect/>
          </a:stretch>
        </p:blipFill>
        <p:spPr>
          <a:xfrm>
            <a:off x="784414" y="878889"/>
            <a:ext cx="10897629" cy="5505573"/>
          </a:xfrm>
          <a:prstGeom prst="rect">
            <a:avLst/>
          </a:prstGeom>
        </p:spPr>
      </p:pic>
    </p:spTree>
    <p:extLst>
      <p:ext uri="{BB962C8B-B14F-4D97-AF65-F5344CB8AC3E}">
        <p14:creationId xmlns:p14="http://schemas.microsoft.com/office/powerpoint/2010/main" val="3316879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B26E1D-67F0-FD57-FE09-3EA53CC604EC}"/>
              </a:ext>
            </a:extLst>
          </p:cNvPr>
          <p:cNvSpPr>
            <a:spLocks noGrp="1"/>
          </p:cNvSpPr>
          <p:nvPr>
            <p:ph type="body" idx="1"/>
          </p:nvPr>
        </p:nvSpPr>
        <p:spPr>
          <a:xfrm>
            <a:off x="6096000" y="139201"/>
            <a:ext cx="4989682" cy="1093200"/>
          </a:xfrm>
        </p:spPr>
        <p:txBody>
          <a:bodyPr/>
          <a:lstStyle/>
          <a:p>
            <a:pPr marL="101598" indent="0">
              <a:buNone/>
            </a:pPr>
            <a:r>
              <a:rPr lang="en-US" b="1" dirty="0" err="1">
                <a:latin typeface="Times New Roman" panose="02020603050405020304" pitchFamily="18" charset="0"/>
                <a:cs typeface="Times New Roman" panose="02020603050405020304" pitchFamily="18" charset="0"/>
              </a:rPr>
              <a:t>Định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lai</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01227C-09F0-2914-27B8-1245D37DAB06}"/>
              </a:ext>
            </a:extLst>
          </p:cNvPr>
          <p:cNvSpPr txBox="1"/>
          <p:nvPr/>
        </p:nvSpPr>
        <p:spPr>
          <a:xfrm>
            <a:off x="692459" y="2686056"/>
            <a:ext cx="7490533" cy="2424574"/>
          </a:xfrm>
          <a:prstGeom prst="rect">
            <a:avLst/>
          </a:prstGeom>
          <a:noFill/>
        </p:spPr>
        <p:txBody>
          <a:bodyPr wrap="square">
            <a:spAutoFit/>
          </a:bodyPr>
          <a:lstStyle/>
          <a:p>
            <a:pPr marL="0" marR="0" indent="457200" algn="just">
              <a:lnSpc>
                <a:spcPct val="115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word2vec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token.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phú</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457200" algn="just">
              <a:lnSpc>
                <a:spcPct val="115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016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744822-38E3-0D96-2B84-7DEB7A8A3924}"/>
              </a:ext>
            </a:extLst>
          </p:cNvPr>
          <p:cNvSpPr/>
          <p:nvPr/>
        </p:nvSpPr>
        <p:spPr>
          <a:xfrm>
            <a:off x="0" y="-115410"/>
            <a:ext cx="4607511" cy="2368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E73713-EF66-31A8-CBC8-D96479AC4D4E}"/>
              </a:ext>
            </a:extLst>
          </p:cNvPr>
          <p:cNvSpPr txBox="1"/>
          <p:nvPr/>
        </p:nvSpPr>
        <p:spPr>
          <a:xfrm>
            <a:off x="250903" y="183117"/>
            <a:ext cx="7634967" cy="923330"/>
          </a:xfrm>
          <a:prstGeom prst="rect">
            <a:avLst/>
          </a:prstGeom>
          <a:noFill/>
        </p:spPr>
        <p:txBody>
          <a:bodyPr wrap="square">
            <a:spAutoFit/>
          </a:bodyPr>
          <a:lstStyle/>
          <a:p>
            <a:r>
              <a:rPr lang="en-US" dirty="0"/>
              <a:t>	</a:t>
            </a:r>
            <a:r>
              <a:rPr lang="vi-VN" dirty="0"/>
              <a:t>Tóm tắt theo trích xuất (</a:t>
            </a:r>
            <a:r>
              <a:rPr lang="vi-VN" b="1" dirty="0"/>
              <a:t>Extractive Summarization</a:t>
            </a:r>
            <a:r>
              <a:rPr lang="vi-VN" dirty="0"/>
              <a:t>) : là tóm tắt có kết quả đầu ra là một tóm tắt bao gồm toàn bộ các phần quan trọng được trích ra từ văn bản đầu vào. </a:t>
            </a:r>
            <a:endParaRPr lang="en-US" dirty="0"/>
          </a:p>
        </p:txBody>
      </p:sp>
      <p:pic>
        <p:nvPicPr>
          <p:cNvPr id="7" name="Picture 6">
            <a:extLst>
              <a:ext uri="{FF2B5EF4-FFF2-40B4-BE49-F238E27FC236}">
                <a16:creationId xmlns:a16="http://schemas.microsoft.com/office/drawing/2014/main" id="{341316AE-E75D-6AAE-4D34-1DF2C65C770C}"/>
              </a:ext>
            </a:extLst>
          </p:cNvPr>
          <p:cNvPicPr>
            <a:picLocks noChangeAspect="1"/>
          </p:cNvPicPr>
          <p:nvPr/>
        </p:nvPicPr>
        <p:blipFill>
          <a:blip r:embed="rId2"/>
          <a:stretch>
            <a:fillRect/>
          </a:stretch>
        </p:blipFill>
        <p:spPr>
          <a:xfrm>
            <a:off x="1758252" y="1085523"/>
            <a:ext cx="4620270" cy="2343477"/>
          </a:xfrm>
          <a:prstGeom prst="rect">
            <a:avLst/>
          </a:prstGeom>
        </p:spPr>
      </p:pic>
      <p:sp>
        <p:nvSpPr>
          <p:cNvPr id="9" name="Rectangle 8">
            <a:extLst>
              <a:ext uri="{FF2B5EF4-FFF2-40B4-BE49-F238E27FC236}">
                <a16:creationId xmlns:a16="http://schemas.microsoft.com/office/drawing/2014/main" id="{A477C9D0-B930-D51B-253C-C0DF6E8CAA68}"/>
              </a:ext>
            </a:extLst>
          </p:cNvPr>
          <p:cNvSpPr/>
          <p:nvPr/>
        </p:nvSpPr>
        <p:spPr>
          <a:xfrm>
            <a:off x="7368466" y="1917577"/>
            <a:ext cx="4953740" cy="4940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AACC799-8D6E-0EED-9A28-BA772D4BECCB}"/>
              </a:ext>
            </a:extLst>
          </p:cNvPr>
          <p:cNvSpPr txBox="1"/>
          <p:nvPr/>
        </p:nvSpPr>
        <p:spPr>
          <a:xfrm>
            <a:off x="-39205" y="3284547"/>
            <a:ext cx="7890252" cy="1200329"/>
          </a:xfrm>
          <a:prstGeom prst="rect">
            <a:avLst/>
          </a:prstGeom>
          <a:noFill/>
        </p:spPr>
        <p:txBody>
          <a:bodyPr wrap="square">
            <a:spAutoFit/>
          </a:bodyPr>
          <a:lstStyle/>
          <a:p>
            <a:r>
              <a:rPr lang="en-US" dirty="0"/>
              <a:t>	T</a:t>
            </a:r>
            <a:r>
              <a:rPr lang="vi-VN" dirty="0"/>
              <a:t>óm tắt trừu tượng (</a:t>
            </a:r>
            <a:r>
              <a:rPr lang="vi-VN" b="1" dirty="0"/>
              <a:t>Abstractive Summarization</a:t>
            </a:r>
            <a:r>
              <a:rPr lang="vi-VN" dirty="0"/>
              <a:t>)</a:t>
            </a:r>
            <a:r>
              <a:rPr lang="en-US" dirty="0"/>
              <a:t>: </a:t>
            </a:r>
            <a:r>
              <a:rPr lang="en-US" dirty="0" err="1"/>
              <a:t>là</a:t>
            </a:r>
            <a:r>
              <a:rPr lang="en-US" dirty="0"/>
              <a:t> </a:t>
            </a:r>
            <a:r>
              <a:rPr lang="en-US" dirty="0" err="1"/>
              <a:t>tóm</a:t>
            </a:r>
            <a:r>
              <a:rPr lang="en-US" dirty="0"/>
              <a:t> </a:t>
            </a:r>
            <a:r>
              <a:rPr lang="en-US" dirty="0" err="1"/>
              <a:t>tắt</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đầu</a:t>
            </a:r>
            <a:r>
              <a:rPr lang="en-US" dirty="0"/>
              <a:t> </a:t>
            </a:r>
            <a:r>
              <a:rPr lang="en-US" dirty="0" err="1"/>
              <a:t>ra</a:t>
            </a:r>
            <a:r>
              <a:rPr lang="en-US" dirty="0"/>
              <a:t> </a:t>
            </a:r>
            <a:r>
              <a:rPr lang="en-US" dirty="0" err="1"/>
              <a:t>là</a:t>
            </a:r>
            <a:r>
              <a:rPr lang="en-US" dirty="0"/>
              <a:t> </a:t>
            </a:r>
            <a:r>
              <a:rPr lang="en-US" dirty="0" err="1"/>
              <a:t>một</a:t>
            </a:r>
            <a:r>
              <a:rPr lang="en-US" dirty="0"/>
              <a:t> </a:t>
            </a:r>
            <a:r>
              <a:rPr lang="en-US" dirty="0" err="1"/>
              <a:t>tóm</a:t>
            </a:r>
            <a:r>
              <a:rPr lang="en-US" dirty="0"/>
              <a:t> </a:t>
            </a:r>
            <a:r>
              <a:rPr lang="en-US" dirty="0" err="1"/>
              <a:t>tắt</a:t>
            </a:r>
            <a:r>
              <a:rPr lang="en-US" dirty="0"/>
              <a:t> </a:t>
            </a:r>
            <a:r>
              <a:rPr lang="en-US" dirty="0" err="1"/>
              <a:t>không</a:t>
            </a:r>
            <a:r>
              <a:rPr lang="en-US" dirty="0"/>
              <a:t> </a:t>
            </a:r>
            <a:r>
              <a:rPr lang="en-US" dirty="0" err="1"/>
              <a:t>giữ</a:t>
            </a:r>
            <a:r>
              <a:rPr lang="en-US" dirty="0"/>
              <a:t> </a:t>
            </a:r>
            <a:r>
              <a:rPr lang="en-US" dirty="0" err="1"/>
              <a:t>nguyên</a:t>
            </a:r>
            <a:r>
              <a:rPr lang="en-US" dirty="0"/>
              <a:t> </a:t>
            </a:r>
            <a:r>
              <a:rPr lang="en-US" dirty="0" err="1"/>
              <a:t>lại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văn</a:t>
            </a:r>
            <a:r>
              <a:rPr lang="en-US" dirty="0"/>
              <a:t> </a:t>
            </a:r>
            <a:r>
              <a:rPr lang="en-US" dirty="0" err="1"/>
              <a:t>bản</a:t>
            </a:r>
            <a:r>
              <a:rPr lang="en-US" dirty="0"/>
              <a:t> </a:t>
            </a:r>
            <a:r>
              <a:rPr lang="en-US" dirty="0" err="1"/>
              <a:t>đầu</a:t>
            </a:r>
            <a:r>
              <a:rPr lang="en-US" dirty="0"/>
              <a:t> </a:t>
            </a:r>
            <a:r>
              <a:rPr lang="en-US" dirty="0" err="1"/>
              <a:t>vào</a:t>
            </a:r>
            <a:r>
              <a:rPr lang="en-US" dirty="0"/>
              <a:t> </a:t>
            </a:r>
            <a:r>
              <a:rPr lang="en-US" dirty="0" err="1"/>
              <a:t>mà</a:t>
            </a:r>
            <a:r>
              <a:rPr lang="en-US" dirty="0"/>
              <a:t> </a:t>
            </a:r>
            <a:r>
              <a:rPr lang="en-US" dirty="0" err="1"/>
              <a:t>dựa</a:t>
            </a:r>
            <a:r>
              <a:rPr lang="en-US" dirty="0"/>
              <a:t> </a:t>
            </a:r>
            <a:r>
              <a:rPr lang="en-US" dirty="0" err="1"/>
              <a:t>vào</a:t>
            </a:r>
            <a:r>
              <a:rPr lang="en-US" dirty="0"/>
              <a:t> </a:t>
            </a:r>
            <a:r>
              <a:rPr lang="en-US" dirty="0" err="1"/>
              <a:t>thông</a:t>
            </a:r>
            <a:r>
              <a:rPr lang="en-US" dirty="0"/>
              <a:t> tin </a:t>
            </a:r>
            <a:r>
              <a:rPr lang="en-US" dirty="0" err="1"/>
              <a:t>quan</a:t>
            </a:r>
            <a:r>
              <a:rPr lang="en-US" dirty="0"/>
              <a:t> </a:t>
            </a:r>
            <a:r>
              <a:rPr lang="en-US" dirty="0" err="1"/>
              <a:t>trọng</a:t>
            </a:r>
            <a:r>
              <a:rPr lang="en-US" dirty="0"/>
              <a:t> </a:t>
            </a:r>
            <a:r>
              <a:rPr lang="en-US" dirty="0" err="1"/>
              <a:t>để</a:t>
            </a:r>
            <a:r>
              <a:rPr lang="en-US" dirty="0"/>
              <a:t> </a:t>
            </a:r>
            <a:r>
              <a:rPr lang="en-US" dirty="0" err="1"/>
              <a:t>viết</a:t>
            </a:r>
            <a:r>
              <a:rPr lang="en-US" dirty="0"/>
              <a:t> </a:t>
            </a:r>
            <a:r>
              <a:rPr lang="en-US" dirty="0" err="1"/>
              <a:t>lại</a:t>
            </a:r>
            <a:r>
              <a:rPr lang="en-US" dirty="0"/>
              <a:t> </a:t>
            </a:r>
            <a:r>
              <a:rPr lang="en-US" dirty="0" err="1"/>
              <a:t>một</a:t>
            </a:r>
            <a:r>
              <a:rPr lang="en-US" dirty="0"/>
              <a:t> </a:t>
            </a:r>
            <a:r>
              <a:rPr lang="en-US" dirty="0" err="1"/>
              <a:t>văn</a:t>
            </a:r>
            <a:r>
              <a:rPr lang="en-US" dirty="0"/>
              <a:t> </a:t>
            </a:r>
            <a:r>
              <a:rPr lang="en-US" dirty="0" err="1"/>
              <a:t>bản</a:t>
            </a:r>
            <a:r>
              <a:rPr lang="en-US" dirty="0"/>
              <a:t> </a:t>
            </a:r>
            <a:r>
              <a:rPr lang="en-US" dirty="0" err="1"/>
              <a:t>tóm</a:t>
            </a:r>
            <a:r>
              <a:rPr lang="en-US" dirty="0"/>
              <a:t> </a:t>
            </a:r>
            <a:r>
              <a:rPr lang="en-US" dirty="0" err="1"/>
              <a:t>tắt</a:t>
            </a:r>
            <a:r>
              <a:rPr lang="en-US" dirty="0"/>
              <a:t> </a:t>
            </a:r>
            <a:r>
              <a:rPr lang="en-US" dirty="0" err="1"/>
              <a:t>mới</a:t>
            </a:r>
            <a:r>
              <a:rPr lang="en-US" dirty="0"/>
              <a:t>.</a:t>
            </a:r>
          </a:p>
        </p:txBody>
      </p:sp>
      <p:pic>
        <p:nvPicPr>
          <p:cNvPr id="10" name="Picture 9">
            <a:extLst>
              <a:ext uri="{FF2B5EF4-FFF2-40B4-BE49-F238E27FC236}">
                <a16:creationId xmlns:a16="http://schemas.microsoft.com/office/drawing/2014/main" id="{A4340DD7-D152-38AD-F924-019A790E3AF4}"/>
              </a:ext>
            </a:extLst>
          </p:cNvPr>
          <p:cNvPicPr>
            <a:picLocks noChangeAspect="1"/>
          </p:cNvPicPr>
          <p:nvPr/>
        </p:nvPicPr>
        <p:blipFill>
          <a:blip r:embed="rId3"/>
          <a:stretch>
            <a:fillRect/>
          </a:stretch>
        </p:blipFill>
        <p:spPr>
          <a:xfrm>
            <a:off x="5565139" y="4310482"/>
            <a:ext cx="5877745" cy="2534004"/>
          </a:xfrm>
          <a:prstGeom prst="rect">
            <a:avLst/>
          </a:prstGeom>
        </p:spPr>
      </p:pic>
      <p:sp>
        <p:nvSpPr>
          <p:cNvPr id="4" name="Text Placeholder 1">
            <a:extLst>
              <a:ext uri="{FF2B5EF4-FFF2-40B4-BE49-F238E27FC236}">
                <a16:creationId xmlns:a16="http://schemas.microsoft.com/office/drawing/2014/main" id="{DD9CFBF8-47C1-B142-0A3C-A7237ED875C6}"/>
              </a:ext>
            </a:extLst>
          </p:cNvPr>
          <p:cNvSpPr>
            <a:spLocks noGrp="1"/>
          </p:cNvSpPr>
          <p:nvPr>
            <p:ph type="body" idx="1"/>
          </p:nvPr>
        </p:nvSpPr>
        <p:spPr>
          <a:xfrm>
            <a:off x="7658131" y="1618768"/>
            <a:ext cx="4664075" cy="1092200"/>
          </a:xfrm>
        </p:spPr>
        <p:txBody>
          <a:bodyPr/>
          <a:lstStyle/>
          <a:p>
            <a:pPr marL="101598" indent="0">
              <a:buNone/>
            </a:pPr>
            <a:r>
              <a:rPr lang="en-US" sz="4800" dirty="0" err="1"/>
              <a:t>Khái</a:t>
            </a:r>
            <a:r>
              <a:rPr lang="en-US" sz="4800" dirty="0"/>
              <a:t> </a:t>
            </a:r>
            <a:r>
              <a:rPr lang="en-US" sz="4800" dirty="0" err="1"/>
              <a:t>niệm</a:t>
            </a:r>
            <a:r>
              <a:rPr lang="en-US" sz="4800" dirty="0"/>
              <a:t> </a:t>
            </a:r>
          </a:p>
        </p:txBody>
      </p:sp>
    </p:spTree>
    <p:extLst>
      <p:ext uri="{BB962C8B-B14F-4D97-AF65-F5344CB8AC3E}">
        <p14:creationId xmlns:p14="http://schemas.microsoft.com/office/powerpoint/2010/main" val="415349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CE3D8F-8CFD-39E3-44A4-66E2E393DD4D}"/>
              </a:ext>
            </a:extLst>
          </p:cNvPr>
          <p:cNvSpPr/>
          <p:nvPr/>
        </p:nvSpPr>
        <p:spPr>
          <a:xfrm>
            <a:off x="7173157" y="2166151"/>
            <a:ext cx="5018843" cy="4691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A8EE598C-20B4-F717-5C67-4E29908A6C3A}"/>
              </a:ext>
            </a:extLst>
          </p:cNvPr>
          <p:cNvPicPr>
            <a:picLocks noChangeAspect="1"/>
          </p:cNvPicPr>
          <p:nvPr/>
        </p:nvPicPr>
        <p:blipFill>
          <a:blip r:embed="rId2"/>
          <a:stretch>
            <a:fillRect/>
          </a:stretch>
        </p:blipFill>
        <p:spPr>
          <a:xfrm>
            <a:off x="1369253" y="1601795"/>
            <a:ext cx="9453494" cy="4658737"/>
          </a:xfrm>
          <a:prstGeom prst="rect">
            <a:avLst/>
          </a:prstGeom>
        </p:spPr>
      </p:pic>
      <p:sp>
        <p:nvSpPr>
          <p:cNvPr id="4" name="TextBox 3">
            <a:extLst>
              <a:ext uri="{FF2B5EF4-FFF2-40B4-BE49-F238E27FC236}">
                <a16:creationId xmlns:a16="http://schemas.microsoft.com/office/drawing/2014/main" id="{3EB36A29-A587-7069-A44D-65CC163ED751}"/>
              </a:ext>
            </a:extLst>
          </p:cNvPr>
          <p:cNvSpPr txBox="1"/>
          <p:nvPr/>
        </p:nvSpPr>
        <p:spPr>
          <a:xfrm>
            <a:off x="4264239" y="396287"/>
            <a:ext cx="7927761" cy="923330"/>
          </a:xfrm>
          <a:prstGeom prst="rect">
            <a:avLst/>
          </a:prstGeom>
          <a:noFill/>
        </p:spPr>
        <p:txBody>
          <a:bodyPr wrap="square" rtlCol="0">
            <a:spAutoFit/>
          </a:bodyPr>
          <a:lstStyle/>
          <a:p>
            <a:pPr marL="285750" indent="-285750">
              <a:buFontTx/>
              <a:buChar char="-"/>
            </a:pPr>
            <a:r>
              <a:rPr lang="en-US" dirty="0" err="1"/>
              <a:t>Cột</a:t>
            </a:r>
            <a:r>
              <a:rPr lang="en-US" dirty="0"/>
              <a:t> New Summary </a:t>
            </a:r>
            <a:r>
              <a:rPr lang="en-US" dirty="0" err="1"/>
              <a:t>là</a:t>
            </a:r>
            <a:r>
              <a:rPr lang="en-US" dirty="0"/>
              <a:t> t</a:t>
            </a:r>
            <a:r>
              <a:rPr lang="vi-VN" dirty="0"/>
              <a:t>óm tắt theo trích xuất (</a:t>
            </a:r>
            <a:r>
              <a:rPr lang="vi-VN" b="1" dirty="0"/>
              <a:t>Extractive Summarization</a:t>
            </a:r>
            <a:r>
              <a:rPr lang="vi-VN" dirty="0"/>
              <a:t>)</a:t>
            </a:r>
            <a:endParaRPr lang="en-US" dirty="0"/>
          </a:p>
          <a:p>
            <a:r>
              <a:rPr lang="en-US" dirty="0" err="1"/>
              <a:t>và</a:t>
            </a:r>
            <a:r>
              <a:rPr lang="en-US" dirty="0"/>
              <a:t> </a:t>
            </a:r>
            <a:r>
              <a:rPr lang="en-US" dirty="0" err="1"/>
              <a:t>được</a:t>
            </a:r>
            <a:r>
              <a:rPr lang="en-US" dirty="0"/>
              <a:t> </a:t>
            </a:r>
            <a:r>
              <a:rPr lang="en-US" dirty="0" err="1"/>
              <a:t>làm</a:t>
            </a:r>
            <a:r>
              <a:rPr lang="en-US" dirty="0"/>
              <a:t> </a:t>
            </a:r>
            <a:r>
              <a:rPr lang="en-US" dirty="0" err="1"/>
              <a:t>bằng</a:t>
            </a:r>
            <a:r>
              <a:rPr lang="en-US" dirty="0"/>
              <a:t> </a:t>
            </a:r>
            <a:r>
              <a:rPr lang="en-US" dirty="0" err="1"/>
              <a:t>tay</a:t>
            </a:r>
            <a:endParaRPr lang="en-US" dirty="0"/>
          </a:p>
          <a:p>
            <a:pPr marL="285750" indent="-285750">
              <a:buFontTx/>
              <a:buChar char="-"/>
            </a:pPr>
            <a:r>
              <a:rPr lang="en-US" dirty="0" err="1"/>
              <a:t>Cột</a:t>
            </a:r>
            <a:r>
              <a:rPr lang="en-US" dirty="0"/>
              <a:t> Summary </a:t>
            </a:r>
            <a:r>
              <a:rPr lang="en-US" dirty="0" err="1"/>
              <a:t>là</a:t>
            </a:r>
            <a:r>
              <a:rPr lang="en-US" dirty="0"/>
              <a:t> t</a:t>
            </a:r>
            <a:r>
              <a:rPr lang="vi-VN" dirty="0"/>
              <a:t>óm tắt trừu tượng (</a:t>
            </a:r>
            <a:r>
              <a:rPr lang="vi-VN" b="1" dirty="0"/>
              <a:t>Abstractive Summarization</a:t>
            </a:r>
            <a:r>
              <a:rPr lang="vi-VN" dirty="0"/>
              <a:t>)</a:t>
            </a:r>
            <a:endParaRPr lang="en-US" dirty="0"/>
          </a:p>
        </p:txBody>
      </p:sp>
    </p:spTree>
    <p:extLst>
      <p:ext uri="{BB962C8B-B14F-4D97-AF65-F5344CB8AC3E}">
        <p14:creationId xmlns:p14="http://schemas.microsoft.com/office/powerpoint/2010/main" val="42562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173619-90C3-4403-9C8B-6F375358680D}"/>
              </a:ext>
            </a:extLst>
          </p:cNvPr>
          <p:cNvSpPr>
            <a:spLocks noGrp="1"/>
          </p:cNvSpPr>
          <p:nvPr>
            <p:ph type="body" idx="1"/>
          </p:nvPr>
        </p:nvSpPr>
        <p:spPr>
          <a:xfrm>
            <a:off x="4918230" y="102603"/>
            <a:ext cx="6954406" cy="1093200"/>
          </a:xfrm>
        </p:spPr>
        <p:txBody>
          <a:bodyPr/>
          <a:lstStyle/>
          <a:p>
            <a:pPr marL="101598" indent="0">
              <a:buNone/>
            </a:pPr>
            <a:r>
              <a:rPr lang="en-US" dirty="0" err="1">
                <a:solidFill>
                  <a:schemeClr val="tx1"/>
                </a:solidFill>
              </a:rPr>
              <a:t>Sự</a:t>
            </a:r>
            <a:r>
              <a:rPr lang="en-US" dirty="0">
                <a:solidFill>
                  <a:schemeClr val="tx1"/>
                </a:solidFill>
              </a:rPr>
              <a:t> </a:t>
            </a:r>
            <a:r>
              <a:rPr lang="en-US" dirty="0" err="1">
                <a:solidFill>
                  <a:schemeClr val="tx1"/>
                </a:solidFill>
              </a:rPr>
              <a:t>khác</a:t>
            </a:r>
            <a:r>
              <a:rPr lang="en-US" dirty="0">
                <a:solidFill>
                  <a:schemeClr val="tx1"/>
                </a:solidFill>
              </a:rPr>
              <a:t> </a:t>
            </a:r>
            <a:r>
              <a:rPr lang="en-US" dirty="0" err="1">
                <a:solidFill>
                  <a:schemeClr val="tx1"/>
                </a:solidFill>
              </a:rPr>
              <a:t>biệt</a:t>
            </a:r>
            <a:r>
              <a:rPr lang="en-US" dirty="0">
                <a:solidFill>
                  <a:schemeClr val="tx1"/>
                </a:solidFill>
              </a:rPr>
              <a:t> </a:t>
            </a:r>
            <a:r>
              <a:rPr lang="en-US" dirty="0" err="1">
                <a:solidFill>
                  <a:schemeClr val="tx1"/>
                </a:solidFill>
              </a:rPr>
              <a:t>giữa</a:t>
            </a:r>
            <a:r>
              <a:rPr lang="en-US" dirty="0">
                <a:solidFill>
                  <a:schemeClr val="tx1"/>
                </a:solidFill>
              </a:rPr>
              <a:t> </a:t>
            </a:r>
            <a:r>
              <a:rPr lang="en-US" dirty="0" err="1">
                <a:solidFill>
                  <a:schemeClr val="tx1"/>
                </a:solidFill>
              </a:rPr>
              <a:t>tóm</a:t>
            </a:r>
            <a:r>
              <a:rPr lang="en-US" dirty="0">
                <a:solidFill>
                  <a:schemeClr val="tx1"/>
                </a:solidFill>
              </a:rPr>
              <a:t> </a:t>
            </a:r>
            <a:r>
              <a:rPr lang="en-US" dirty="0" err="1">
                <a:solidFill>
                  <a:schemeClr val="tx1"/>
                </a:solidFill>
              </a:rPr>
              <a:t>tắt</a:t>
            </a:r>
            <a:r>
              <a:rPr lang="en-US" dirty="0">
                <a:solidFill>
                  <a:schemeClr val="tx1"/>
                </a:solidFill>
              </a:rPr>
              <a:t> </a:t>
            </a:r>
            <a:r>
              <a:rPr lang="en-US" dirty="0" err="1">
                <a:solidFill>
                  <a:schemeClr val="tx1"/>
                </a:solidFill>
              </a:rPr>
              <a:t>cũ</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tóm</a:t>
            </a:r>
            <a:r>
              <a:rPr lang="en-US" dirty="0">
                <a:solidFill>
                  <a:schemeClr val="tx1"/>
                </a:solidFill>
              </a:rPr>
              <a:t> </a:t>
            </a:r>
            <a:r>
              <a:rPr lang="en-US" dirty="0" err="1">
                <a:solidFill>
                  <a:schemeClr val="tx1"/>
                </a:solidFill>
              </a:rPr>
              <a:t>tắt</a:t>
            </a:r>
            <a:r>
              <a:rPr lang="en-US" dirty="0">
                <a:solidFill>
                  <a:schemeClr val="tx1"/>
                </a:solidFill>
              </a:rPr>
              <a:t> </a:t>
            </a:r>
            <a:r>
              <a:rPr lang="en-US" dirty="0" err="1">
                <a:solidFill>
                  <a:schemeClr val="tx1"/>
                </a:solidFill>
              </a:rPr>
              <a:t>mới</a:t>
            </a:r>
            <a:endParaRPr lang="en-US" dirty="0">
              <a:solidFill>
                <a:schemeClr val="tx1"/>
              </a:solidFill>
            </a:endParaRPr>
          </a:p>
        </p:txBody>
      </p:sp>
      <p:sp>
        <p:nvSpPr>
          <p:cNvPr id="4" name="Rectangle 3">
            <a:extLst>
              <a:ext uri="{FF2B5EF4-FFF2-40B4-BE49-F238E27FC236}">
                <a16:creationId xmlns:a16="http://schemas.microsoft.com/office/drawing/2014/main" id="{0B942DEE-4A15-2C67-2F92-8F825136B57F}"/>
              </a:ext>
            </a:extLst>
          </p:cNvPr>
          <p:cNvSpPr/>
          <p:nvPr/>
        </p:nvSpPr>
        <p:spPr>
          <a:xfrm>
            <a:off x="7173157" y="2166151"/>
            <a:ext cx="5018843" cy="4691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5" name="Picture 4">
            <a:extLst>
              <a:ext uri="{FF2B5EF4-FFF2-40B4-BE49-F238E27FC236}">
                <a16:creationId xmlns:a16="http://schemas.microsoft.com/office/drawing/2014/main" id="{E3D045A7-11F5-4215-87C8-EC809E94F4A1}"/>
              </a:ext>
            </a:extLst>
          </p:cNvPr>
          <p:cNvPicPr>
            <a:picLocks noChangeAspect="1"/>
          </p:cNvPicPr>
          <p:nvPr/>
        </p:nvPicPr>
        <p:blipFill>
          <a:blip r:embed="rId2"/>
          <a:stretch>
            <a:fillRect/>
          </a:stretch>
        </p:blipFill>
        <p:spPr>
          <a:xfrm>
            <a:off x="1755964" y="1195803"/>
            <a:ext cx="8947182" cy="5113692"/>
          </a:xfrm>
          <a:prstGeom prst="rect">
            <a:avLst/>
          </a:prstGeom>
        </p:spPr>
      </p:pic>
    </p:spTree>
    <p:extLst>
      <p:ext uri="{BB962C8B-B14F-4D97-AF65-F5344CB8AC3E}">
        <p14:creationId xmlns:p14="http://schemas.microsoft.com/office/powerpoint/2010/main" val="240506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942DEE-4A15-2C67-2F92-8F825136B57F}"/>
              </a:ext>
            </a:extLst>
          </p:cNvPr>
          <p:cNvSpPr/>
          <p:nvPr/>
        </p:nvSpPr>
        <p:spPr>
          <a:xfrm>
            <a:off x="7173157" y="2166151"/>
            <a:ext cx="5018843" cy="4691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Text Placeholder 5">
            <a:extLst>
              <a:ext uri="{FF2B5EF4-FFF2-40B4-BE49-F238E27FC236}">
                <a16:creationId xmlns:a16="http://schemas.microsoft.com/office/drawing/2014/main" id="{75C321CB-DA4A-CD29-C961-8D574F68E954}"/>
              </a:ext>
            </a:extLst>
          </p:cNvPr>
          <p:cNvSpPr>
            <a:spLocks noGrp="1"/>
          </p:cNvSpPr>
          <p:nvPr>
            <p:ph type="body" idx="1"/>
          </p:nvPr>
        </p:nvSpPr>
        <p:spPr>
          <a:xfrm>
            <a:off x="3282361" y="42518"/>
            <a:ext cx="4664400" cy="1093200"/>
          </a:xfrm>
        </p:spPr>
        <p:txBody>
          <a:bodyPr/>
          <a:lstStyle/>
          <a:p>
            <a:pPr marL="101598" indent="0">
              <a:buNone/>
            </a:pPr>
            <a:r>
              <a:rPr lang="en-US" dirty="0" err="1"/>
              <a:t>Tiền</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lang="en-US" dirty="0"/>
          </a:p>
        </p:txBody>
      </p:sp>
      <p:sp>
        <p:nvSpPr>
          <p:cNvPr id="8" name="TextBox 7">
            <a:extLst>
              <a:ext uri="{FF2B5EF4-FFF2-40B4-BE49-F238E27FC236}">
                <a16:creationId xmlns:a16="http://schemas.microsoft.com/office/drawing/2014/main" id="{06972ED1-BC49-132E-6357-E5E64AF4F214}"/>
              </a:ext>
            </a:extLst>
          </p:cNvPr>
          <p:cNvSpPr txBox="1"/>
          <p:nvPr/>
        </p:nvSpPr>
        <p:spPr>
          <a:xfrm>
            <a:off x="68801" y="5380672"/>
            <a:ext cx="6103398" cy="1477328"/>
          </a:xfrm>
          <a:prstGeom prst="rect">
            <a:avLst/>
          </a:prstGeom>
          <a:noFill/>
        </p:spPr>
        <p:txBody>
          <a:bodyPr wrap="square">
            <a:spAutoFit/>
          </a:bodyPr>
          <a:lstStyle/>
          <a:p>
            <a:pPr marL="285750" indent="-285750">
              <a:buFontTx/>
              <a:buChar char="-"/>
            </a:pPr>
            <a:r>
              <a:rPr lang="en-US" sz="1800" dirty="0" err="1"/>
              <a:t>Xóa</a:t>
            </a:r>
            <a:r>
              <a:rPr lang="en-US" sz="1800" dirty="0"/>
              <a:t> </a:t>
            </a:r>
            <a:r>
              <a:rPr lang="en-US" sz="1800" dirty="0" err="1"/>
              <a:t>các</a:t>
            </a:r>
            <a:r>
              <a:rPr lang="en-US" sz="1800" dirty="0"/>
              <a:t> </a:t>
            </a:r>
            <a:r>
              <a:rPr lang="en-US" sz="1800" dirty="0" err="1"/>
              <a:t>kí</a:t>
            </a:r>
            <a:r>
              <a:rPr lang="en-US" sz="1800" dirty="0"/>
              <a:t> </a:t>
            </a:r>
            <a:r>
              <a:rPr lang="en-US" sz="1800" dirty="0" err="1"/>
              <a:t>tự</a:t>
            </a:r>
            <a:r>
              <a:rPr lang="en-US" sz="1800" dirty="0"/>
              <a:t> </a:t>
            </a:r>
            <a:r>
              <a:rPr lang="en-US" sz="1800" dirty="0" err="1"/>
              <a:t>đặc</a:t>
            </a:r>
            <a:r>
              <a:rPr lang="en-US" sz="1800" dirty="0"/>
              <a:t> </a:t>
            </a:r>
            <a:r>
              <a:rPr lang="en-US" sz="1800" dirty="0" err="1"/>
              <a:t>biệt</a:t>
            </a:r>
            <a:endParaRPr lang="en-US" sz="1800" dirty="0"/>
          </a:p>
          <a:p>
            <a:pPr marL="285750" indent="-285750">
              <a:buFontTx/>
              <a:buChar char="-"/>
            </a:pPr>
            <a:r>
              <a:rPr lang="en-US" sz="1800" dirty="0" err="1"/>
              <a:t>Xóa</a:t>
            </a:r>
            <a:r>
              <a:rPr lang="en-US" sz="1800" dirty="0"/>
              <a:t> link</a:t>
            </a:r>
          </a:p>
          <a:p>
            <a:pPr marL="285750" indent="-285750">
              <a:buFontTx/>
              <a:buChar char="-"/>
            </a:pPr>
            <a:r>
              <a:rPr lang="en-US" sz="1800" dirty="0" err="1"/>
              <a:t>Xóa</a:t>
            </a:r>
            <a:r>
              <a:rPr lang="en-US" sz="1800" dirty="0"/>
              <a:t> </a:t>
            </a:r>
            <a:r>
              <a:rPr lang="en-US" sz="1800" dirty="0" err="1"/>
              <a:t>các</a:t>
            </a:r>
            <a:r>
              <a:rPr lang="en-US" sz="1800" dirty="0"/>
              <a:t> </a:t>
            </a:r>
            <a:r>
              <a:rPr lang="en-US" sz="1800" dirty="0" err="1"/>
              <a:t>khoảng</a:t>
            </a:r>
            <a:r>
              <a:rPr lang="en-US" sz="1800" dirty="0"/>
              <a:t> </a:t>
            </a:r>
            <a:r>
              <a:rPr lang="en-US" sz="1800" dirty="0" err="1"/>
              <a:t>trống</a:t>
            </a:r>
            <a:endParaRPr lang="en-US" sz="1800" dirty="0"/>
          </a:p>
          <a:p>
            <a:pPr marL="285750" indent="-285750">
              <a:buFontTx/>
              <a:buChar char="-"/>
            </a:pPr>
            <a:r>
              <a:rPr lang="en-US" sz="1800" dirty="0" err="1"/>
              <a:t>Chuyển</a:t>
            </a:r>
            <a:r>
              <a:rPr lang="en-US" sz="1800" dirty="0"/>
              <a:t> </a:t>
            </a:r>
            <a:r>
              <a:rPr lang="en-US" sz="1800" dirty="0" err="1"/>
              <a:t>các</a:t>
            </a:r>
            <a:r>
              <a:rPr lang="en-US" sz="1800" dirty="0"/>
              <a:t> </a:t>
            </a:r>
            <a:r>
              <a:rPr lang="en-US" sz="1800" dirty="0" err="1"/>
              <a:t>chữ</a:t>
            </a:r>
            <a:r>
              <a:rPr lang="en-US" sz="1800" dirty="0"/>
              <a:t> </a:t>
            </a:r>
            <a:r>
              <a:rPr lang="en-US" sz="1800" dirty="0" err="1"/>
              <a:t>hoa</a:t>
            </a:r>
            <a:r>
              <a:rPr lang="en-US" sz="1800" dirty="0"/>
              <a:t> </a:t>
            </a:r>
            <a:r>
              <a:rPr lang="en-US" sz="1800" dirty="0" err="1"/>
              <a:t>thành</a:t>
            </a:r>
            <a:r>
              <a:rPr lang="en-US" sz="1800" dirty="0"/>
              <a:t> </a:t>
            </a:r>
            <a:r>
              <a:rPr lang="en-US" sz="1800" dirty="0" err="1"/>
              <a:t>chữ</a:t>
            </a:r>
            <a:r>
              <a:rPr lang="en-US" sz="1800" dirty="0"/>
              <a:t> </a:t>
            </a:r>
            <a:r>
              <a:rPr lang="en-US" sz="1800" dirty="0" err="1"/>
              <a:t>thường</a:t>
            </a:r>
            <a:endParaRPr lang="en-US" sz="1800" dirty="0"/>
          </a:p>
          <a:p>
            <a:pPr marL="285750" indent="-285750">
              <a:buFontTx/>
              <a:buChar char="-"/>
            </a:pPr>
            <a:r>
              <a:rPr lang="en-US" sz="1800" dirty="0" err="1"/>
              <a:t>Xóa</a:t>
            </a:r>
            <a:r>
              <a:rPr lang="en-US" sz="1800" dirty="0"/>
              <a:t> </a:t>
            </a:r>
            <a:r>
              <a:rPr lang="en-US" sz="1800" dirty="0" err="1"/>
              <a:t>các</a:t>
            </a:r>
            <a:r>
              <a:rPr lang="en-US" sz="1800" dirty="0"/>
              <a:t> </a:t>
            </a:r>
            <a:r>
              <a:rPr lang="en-US" sz="1800" dirty="0" err="1"/>
              <a:t>từ</a:t>
            </a:r>
            <a:r>
              <a:rPr lang="en-US" sz="1800" dirty="0"/>
              <a:t> </a:t>
            </a:r>
            <a:r>
              <a:rPr lang="en-US" sz="1800" dirty="0" err="1"/>
              <a:t>stopwords</a:t>
            </a:r>
            <a:r>
              <a:rPr lang="en-US" sz="1800" dirty="0"/>
              <a:t> </a:t>
            </a:r>
            <a:r>
              <a:rPr lang="en-US" sz="1800" dirty="0" err="1"/>
              <a:t>tiếng</a:t>
            </a:r>
            <a:r>
              <a:rPr lang="en-US" sz="1800" dirty="0"/>
              <a:t> </a:t>
            </a:r>
            <a:r>
              <a:rPr lang="en-US" sz="1800" dirty="0" err="1"/>
              <a:t>việt</a:t>
            </a:r>
            <a:r>
              <a:rPr lang="en-US" sz="1800" dirty="0"/>
              <a:t> </a:t>
            </a:r>
            <a:r>
              <a:rPr lang="en-US" sz="1800" dirty="0" err="1"/>
              <a:t>và</a:t>
            </a:r>
            <a:r>
              <a:rPr lang="en-US" sz="1800" dirty="0"/>
              <a:t> </a:t>
            </a:r>
            <a:r>
              <a:rPr lang="en-US" sz="1800" dirty="0" err="1"/>
              <a:t>tiếng</a:t>
            </a:r>
            <a:r>
              <a:rPr lang="en-US" sz="1800" dirty="0"/>
              <a:t> </a:t>
            </a:r>
            <a:r>
              <a:rPr lang="en-US" sz="1800" dirty="0" err="1"/>
              <a:t>anh</a:t>
            </a:r>
            <a:endParaRPr lang="en-US" dirty="0"/>
          </a:p>
        </p:txBody>
      </p:sp>
      <p:pic>
        <p:nvPicPr>
          <p:cNvPr id="9" name="Picture 8">
            <a:extLst>
              <a:ext uri="{FF2B5EF4-FFF2-40B4-BE49-F238E27FC236}">
                <a16:creationId xmlns:a16="http://schemas.microsoft.com/office/drawing/2014/main" id="{46030171-3C90-28DA-82C4-74A903D7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8485"/>
            <a:ext cx="7283435" cy="3977196"/>
          </a:xfrm>
          <a:prstGeom prst="rect">
            <a:avLst/>
          </a:prstGeom>
        </p:spPr>
      </p:pic>
      <p:pic>
        <p:nvPicPr>
          <p:cNvPr id="10" name="Picture 9">
            <a:extLst>
              <a:ext uri="{FF2B5EF4-FFF2-40B4-BE49-F238E27FC236}">
                <a16:creationId xmlns:a16="http://schemas.microsoft.com/office/drawing/2014/main" id="{6A905FB5-165C-19F6-A3CD-8D84EB1B7628}"/>
              </a:ext>
            </a:extLst>
          </p:cNvPr>
          <p:cNvPicPr>
            <a:picLocks noChangeAspect="1"/>
          </p:cNvPicPr>
          <p:nvPr/>
        </p:nvPicPr>
        <p:blipFill>
          <a:blip r:embed="rId3"/>
          <a:stretch>
            <a:fillRect/>
          </a:stretch>
        </p:blipFill>
        <p:spPr>
          <a:xfrm>
            <a:off x="7283435" y="742559"/>
            <a:ext cx="4908565" cy="6035542"/>
          </a:xfrm>
          <a:prstGeom prst="rect">
            <a:avLst/>
          </a:prstGeom>
        </p:spPr>
      </p:pic>
    </p:spTree>
    <p:extLst>
      <p:ext uri="{BB962C8B-B14F-4D97-AF65-F5344CB8AC3E}">
        <p14:creationId xmlns:p14="http://schemas.microsoft.com/office/powerpoint/2010/main" val="154471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942DEE-4A15-2C67-2F92-8F825136B57F}"/>
              </a:ext>
            </a:extLst>
          </p:cNvPr>
          <p:cNvSpPr/>
          <p:nvPr/>
        </p:nvSpPr>
        <p:spPr>
          <a:xfrm>
            <a:off x="7173157" y="2166151"/>
            <a:ext cx="5018843" cy="4691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6" name="Text Placeholder 5">
            <a:extLst>
              <a:ext uri="{FF2B5EF4-FFF2-40B4-BE49-F238E27FC236}">
                <a16:creationId xmlns:a16="http://schemas.microsoft.com/office/drawing/2014/main" id="{75C321CB-DA4A-CD29-C961-8D574F68E954}"/>
              </a:ext>
            </a:extLst>
          </p:cNvPr>
          <p:cNvSpPr>
            <a:spLocks noGrp="1"/>
          </p:cNvSpPr>
          <p:nvPr>
            <p:ph type="body" idx="1"/>
          </p:nvPr>
        </p:nvSpPr>
        <p:spPr>
          <a:xfrm>
            <a:off x="4187884" y="104662"/>
            <a:ext cx="4664400" cy="1093200"/>
          </a:xfrm>
        </p:spPr>
        <p:txBody>
          <a:bodyPr/>
          <a:lstStyle/>
          <a:p>
            <a:pPr marL="101598" indent="0">
              <a:buNone/>
            </a:pPr>
            <a:r>
              <a:rPr lang="en-US" dirty="0"/>
              <a:t>1. </a:t>
            </a:r>
            <a:r>
              <a:rPr lang="en-US" dirty="0" err="1"/>
              <a:t>Tiền</a:t>
            </a:r>
            <a:r>
              <a:rPr lang="en-US" dirty="0"/>
              <a:t> </a:t>
            </a:r>
            <a:r>
              <a:rPr lang="en-US" dirty="0" err="1"/>
              <a:t>xử</a:t>
            </a:r>
            <a:r>
              <a:rPr lang="en-US" dirty="0"/>
              <a:t> </a:t>
            </a:r>
            <a:r>
              <a:rPr lang="en-US" dirty="0" err="1"/>
              <a:t>lí</a:t>
            </a:r>
            <a:r>
              <a:rPr lang="en-US" dirty="0"/>
              <a:t> </a:t>
            </a:r>
            <a:r>
              <a:rPr lang="en-US" dirty="0" err="1"/>
              <a:t>dữ</a:t>
            </a:r>
            <a:r>
              <a:rPr lang="en-US" dirty="0"/>
              <a:t> </a:t>
            </a:r>
            <a:r>
              <a:rPr lang="en-US" dirty="0" err="1"/>
              <a:t>liệu</a:t>
            </a:r>
            <a:endParaRPr lang="en-US" dirty="0"/>
          </a:p>
        </p:txBody>
      </p:sp>
      <p:sp>
        <p:nvSpPr>
          <p:cNvPr id="11" name="TextBox 10">
            <a:extLst>
              <a:ext uri="{FF2B5EF4-FFF2-40B4-BE49-F238E27FC236}">
                <a16:creationId xmlns:a16="http://schemas.microsoft.com/office/drawing/2014/main" id="{ECE990CB-7760-A664-4B2E-C7C175142513}"/>
              </a:ext>
            </a:extLst>
          </p:cNvPr>
          <p:cNvSpPr txBox="1"/>
          <p:nvPr/>
        </p:nvSpPr>
        <p:spPr>
          <a:xfrm>
            <a:off x="4560902" y="979373"/>
            <a:ext cx="6103398" cy="369332"/>
          </a:xfrm>
          <a:prstGeom prst="rect">
            <a:avLst/>
          </a:prstGeom>
          <a:noFill/>
        </p:spPr>
        <p:txBody>
          <a:bodyPr wrap="square">
            <a:spAutoFit/>
          </a:bodyPr>
          <a:lstStyle/>
          <a:p>
            <a:r>
              <a:rPr lang="vi-VN" dirty="0"/>
              <a:t>Tách từ tiếng việt bằng thư viện VnCoreNLP</a:t>
            </a:r>
            <a:endParaRPr lang="en-US" dirty="0"/>
          </a:p>
        </p:txBody>
      </p:sp>
      <p:pic>
        <p:nvPicPr>
          <p:cNvPr id="12" name="Picture 11">
            <a:extLst>
              <a:ext uri="{FF2B5EF4-FFF2-40B4-BE49-F238E27FC236}">
                <a16:creationId xmlns:a16="http://schemas.microsoft.com/office/drawing/2014/main" id="{0B3B3FBA-7A3D-2798-7BDC-4DFAEFF0FDC0}"/>
              </a:ext>
            </a:extLst>
          </p:cNvPr>
          <p:cNvPicPr>
            <a:picLocks noChangeAspect="1"/>
          </p:cNvPicPr>
          <p:nvPr/>
        </p:nvPicPr>
        <p:blipFill>
          <a:blip r:embed="rId2"/>
          <a:stretch>
            <a:fillRect/>
          </a:stretch>
        </p:blipFill>
        <p:spPr>
          <a:xfrm>
            <a:off x="4560902" y="1278966"/>
            <a:ext cx="7626658" cy="1924590"/>
          </a:xfrm>
          <a:prstGeom prst="rect">
            <a:avLst/>
          </a:prstGeom>
        </p:spPr>
      </p:pic>
      <p:pic>
        <p:nvPicPr>
          <p:cNvPr id="5" name="Picture 4">
            <a:extLst>
              <a:ext uri="{FF2B5EF4-FFF2-40B4-BE49-F238E27FC236}">
                <a16:creationId xmlns:a16="http://schemas.microsoft.com/office/drawing/2014/main" id="{89150E0F-88EB-F625-580D-B86C7BC3CFA2}"/>
              </a:ext>
            </a:extLst>
          </p:cNvPr>
          <p:cNvPicPr>
            <a:picLocks noChangeAspect="1"/>
          </p:cNvPicPr>
          <p:nvPr/>
        </p:nvPicPr>
        <p:blipFill>
          <a:blip r:embed="rId3"/>
          <a:stretch>
            <a:fillRect/>
          </a:stretch>
        </p:blipFill>
        <p:spPr>
          <a:xfrm>
            <a:off x="0" y="3133817"/>
            <a:ext cx="6818050" cy="3724183"/>
          </a:xfrm>
          <a:prstGeom prst="rect">
            <a:avLst/>
          </a:prstGeom>
        </p:spPr>
      </p:pic>
    </p:spTree>
    <p:extLst>
      <p:ext uri="{BB962C8B-B14F-4D97-AF65-F5344CB8AC3E}">
        <p14:creationId xmlns:p14="http://schemas.microsoft.com/office/powerpoint/2010/main" val="157969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5C321CB-DA4A-CD29-C961-8D574F68E954}"/>
              </a:ext>
            </a:extLst>
          </p:cNvPr>
          <p:cNvSpPr>
            <a:spLocks noGrp="1"/>
          </p:cNvSpPr>
          <p:nvPr>
            <p:ph type="body" idx="1"/>
          </p:nvPr>
        </p:nvSpPr>
        <p:spPr>
          <a:xfrm>
            <a:off x="5111161" y="477598"/>
            <a:ext cx="4664400" cy="1093200"/>
          </a:xfrm>
        </p:spPr>
        <p:txBody>
          <a:bodyPr/>
          <a:lstStyle/>
          <a:p>
            <a:pPr marL="101598" indent="0">
              <a:buNone/>
            </a:pPr>
            <a:r>
              <a:rPr lang="en-US" dirty="0"/>
              <a:t> Build Model</a:t>
            </a:r>
          </a:p>
        </p:txBody>
      </p:sp>
      <p:sp>
        <p:nvSpPr>
          <p:cNvPr id="8" name="TextBox 7">
            <a:extLst>
              <a:ext uri="{FF2B5EF4-FFF2-40B4-BE49-F238E27FC236}">
                <a16:creationId xmlns:a16="http://schemas.microsoft.com/office/drawing/2014/main" id="{E923733C-8ABE-CD6F-7053-8EE94A40803E}"/>
              </a:ext>
            </a:extLst>
          </p:cNvPr>
          <p:cNvSpPr txBox="1"/>
          <p:nvPr/>
        </p:nvSpPr>
        <p:spPr>
          <a:xfrm>
            <a:off x="1686600" y="2539013"/>
            <a:ext cx="610339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1. Text Summary model with just LSTM</a:t>
            </a:r>
          </a:p>
        </p:txBody>
      </p:sp>
      <p:sp>
        <p:nvSpPr>
          <p:cNvPr id="10" name="TextBox 9">
            <a:extLst>
              <a:ext uri="{FF2B5EF4-FFF2-40B4-BE49-F238E27FC236}">
                <a16:creationId xmlns:a16="http://schemas.microsoft.com/office/drawing/2014/main" id="{1813DF9F-A77E-BC2B-A9BD-309E495930E8}"/>
              </a:ext>
            </a:extLst>
          </p:cNvPr>
          <p:cNvSpPr txBox="1"/>
          <p:nvPr/>
        </p:nvSpPr>
        <p:spPr>
          <a:xfrm>
            <a:off x="1686600" y="3005851"/>
            <a:ext cx="6103398" cy="399084"/>
          </a:xfrm>
          <a:prstGeom prst="rect">
            <a:avLst/>
          </a:prstGeom>
          <a:noFill/>
        </p:spPr>
        <p:txBody>
          <a:bodyPr wrap="square">
            <a:spAutoFit/>
          </a:bodyPr>
          <a:lstStyle/>
          <a:p>
            <a:pPr marL="0" marR="0" algn="just">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 Text Summary model with Bidirectional LSTM</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1BA2A648-EAB8-FE19-2929-028011682253}"/>
              </a:ext>
            </a:extLst>
          </p:cNvPr>
          <p:cNvSpPr txBox="1"/>
          <p:nvPr/>
        </p:nvSpPr>
        <p:spPr>
          <a:xfrm>
            <a:off x="1686600" y="3471791"/>
            <a:ext cx="6103398" cy="399084"/>
          </a:xfrm>
          <a:prstGeom prst="rect">
            <a:avLst/>
          </a:prstGeom>
          <a:noFill/>
        </p:spPr>
        <p:txBody>
          <a:bodyPr wrap="square">
            <a:spAutoFit/>
          </a:bodyPr>
          <a:lstStyle/>
          <a:p>
            <a:pPr marL="0" marR="0" algn="just">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 Text Summary model with Hybrid Architecture</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EE480AD-D7A3-9790-4BC4-4686AB7DB86E}"/>
              </a:ext>
            </a:extLst>
          </p:cNvPr>
          <p:cNvSpPr txBox="1"/>
          <p:nvPr/>
        </p:nvSpPr>
        <p:spPr>
          <a:xfrm>
            <a:off x="1686600" y="3937731"/>
            <a:ext cx="6103398" cy="400110"/>
          </a:xfrm>
          <a:prstGeom prst="rect">
            <a:avLst/>
          </a:prstGeom>
          <a:noFill/>
        </p:spPr>
        <p:txBody>
          <a:bodyPr wrap="square">
            <a:spAutoFit/>
          </a:bodyPr>
          <a:lstStyle/>
          <a:p>
            <a:r>
              <a:rPr lang="en-US" sz="2000" b="1" dirty="0">
                <a:effectLst/>
                <a:latin typeface="Times New Roman" panose="02020603050405020304" pitchFamily="18" charset="0"/>
                <a:ea typeface="Calibri" panose="020F0502020204030204" pitchFamily="34" charset="0"/>
              </a:rPr>
              <a:t>4. Text Summary GRU have </a:t>
            </a:r>
            <a:r>
              <a:rPr lang="en-US" sz="2000" b="1" dirty="0" err="1">
                <a:effectLst/>
                <a:latin typeface="Times New Roman" panose="02020603050405020304" pitchFamily="18" charset="0"/>
                <a:ea typeface="Calibri" panose="020F0502020204030204" pitchFamily="34" charset="0"/>
              </a:rPr>
              <a:t>AttentionLayer</a:t>
            </a:r>
            <a:endParaRPr lang="en-US" sz="2000" dirty="0"/>
          </a:p>
        </p:txBody>
      </p:sp>
      <p:sp>
        <p:nvSpPr>
          <p:cNvPr id="16" name="TextBox 15">
            <a:extLst>
              <a:ext uri="{FF2B5EF4-FFF2-40B4-BE49-F238E27FC236}">
                <a16:creationId xmlns:a16="http://schemas.microsoft.com/office/drawing/2014/main" id="{39819683-2603-C52E-C210-E13AF8FA0323}"/>
              </a:ext>
            </a:extLst>
          </p:cNvPr>
          <p:cNvSpPr txBox="1"/>
          <p:nvPr/>
        </p:nvSpPr>
        <p:spPr>
          <a:xfrm>
            <a:off x="1686600" y="4404120"/>
            <a:ext cx="6103398" cy="400110"/>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Calibri" panose="020F0502020204030204" pitchFamily="34" charset="0"/>
              </a:rPr>
              <a:t>5. Text Summary with Transformers</a:t>
            </a:r>
            <a:endParaRPr lang="en-US" sz="2000" dirty="0"/>
          </a:p>
        </p:txBody>
      </p:sp>
      <p:sp>
        <p:nvSpPr>
          <p:cNvPr id="18" name="TextBox 17">
            <a:extLst>
              <a:ext uri="{FF2B5EF4-FFF2-40B4-BE49-F238E27FC236}">
                <a16:creationId xmlns:a16="http://schemas.microsoft.com/office/drawing/2014/main" id="{5856CFD9-5F27-32F2-D025-7E53CA0E9F8A}"/>
              </a:ext>
            </a:extLst>
          </p:cNvPr>
          <p:cNvSpPr txBox="1"/>
          <p:nvPr/>
        </p:nvSpPr>
        <p:spPr>
          <a:xfrm>
            <a:off x="1686600" y="4870509"/>
            <a:ext cx="6103398" cy="399084"/>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6. Text Summarization With Transformers Pretrained</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102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5C321CB-DA4A-CD29-C961-8D574F68E954}"/>
              </a:ext>
            </a:extLst>
          </p:cNvPr>
          <p:cNvSpPr>
            <a:spLocks noGrp="1"/>
          </p:cNvSpPr>
          <p:nvPr>
            <p:ph type="body" idx="1"/>
          </p:nvPr>
        </p:nvSpPr>
        <p:spPr>
          <a:xfrm>
            <a:off x="6397842" y="490779"/>
            <a:ext cx="4770268" cy="1049507"/>
          </a:xfrm>
        </p:spPr>
        <p:txBody>
          <a:bodyPr/>
          <a:lstStyle/>
          <a:p>
            <a:pPr marL="101598" indent="0">
              <a:buNone/>
            </a:pPr>
            <a:r>
              <a:rPr lang="en-US" dirty="0"/>
              <a:t> </a:t>
            </a:r>
            <a:r>
              <a:rPr lang="en-US" sz="3200" b="1" dirty="0">
                <a:latin typeface="Times New Roman" panose="02020603050405020304" pitchFamily="18" charset="0"/>
                <a:cs typeface="Times New Roman" panose="02020603050405020304" pitchFamily="18" charset="0"/>
              </a:rPr>
              <a:t>Text Summary model with just LSTM</a:t>
            </a:r>
            <a:endParaRPr lang="en-US" dirty="0"/>
          </a:p>
        </p:txBody>
      </p:sp>
      <p:sp>
        <p:nvSpPr>
          <p:cNvPr id="11" name="TextBox 10">
            <a:extLst>
              <a:ext uri="{FF2B5EF4-FFF2-40B4-BE49-F238E27FC236}">
                <a16:creationId xmlns:a16="http://schemas.microsoft.com/office/drawing/2014/main" id="{D1906B15-4095-8E57-991C-E04AD0AAB6C9}"/>
              </a:ext>
            </a:extLst>
          </p:cNvPr>
          <p:cNvSpPr txBox="1"/>
          <p:nvPr/>
        </p:nvSpPr>
        <p:spPr>
          <a:xfrm>
            <a:off x="6900168" y="2413334"/>
            <a:ext cx="6094520" cy="368434"/>
          </a:xfrm>
          <a:prstGeom prst="rect">
            <a:avLst/>
          </a:prstGeom>
          <a:noFill/>
        </p:spPr>
        <p:txBody>
          <a:bodyPr wrap="square">
            <a:spAutoFit/>
          </a:bodyPr>
          <a:lstStyle/>
          <a:p>
            <a:pPr marL="0" marR="0" algn="just">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encoder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decoder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LSTM</a:t>
            </a:r>
            <a:endParaRPr lang="en-US" sz="14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DD962D66-34BD-8A1A-27C0-75C1BEB8DE6A}"/>
              </a:ext>
            </a:extLst>
          </p:cNvPr>
          <p:cNvPicPr>
            <a:picLocks noChangeAspect="1"/>
          </p:cNvPicPr>
          <p:nvPr/>
        </p:nvPicPr>
        <p:blipFill>
          <a:blip r:embed="rId2"/>
          <a:stretch>
            <a:fillRect/>
          </a:stretch>
        </p:blipFill>
        <p:spPr>
          <a:xfrm>
            <a:off x="0" y="0"/>
            <a:ext cx="5943600" cy="6858000"/>
          </a:xfrm>
          <a:prstGeom prst="rect">
            <a:avLst/>
          </a:prstGeom>
        </p:spPr>
      </p:pic>
    </p:spTree>
    <p:extLst>
      <p:ext uri="{BB962C8B-B14F-4D97-AF65-F5344CB8AC3E}">
        <p14:creationId xmlns:p14="http://schemas.microsoft.com/office/powerpoint/2010/main" val="1436355204"/>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644</Words>
  <Application>Microsoft Office PowerPoint</Application>
  <PresentationFormat>Widescreen</PresentationFormat>
  <Paragraphs>52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Oswald</vt:lpstr>
      <vt:lpstr>Roboto Condensed</vt:lpstr>
      <vt:lpstr>Times New Roman</vt:lpstr>
      <vt:lpstr>Wolsey template</vt:lpstr>
      <vt:lpstr>TÓM TẮT VĂN BẢN TIẾNG VIỆT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TÓM TẮT VĂN BẢN TIẾNG VIỆT</dc:title>
  <dc:creator>Lê Thanh Phong</dc:creator>
  <cp:lastModifiedBy>Lê Thanh Phong</cp:lastModifiedBy>
  <cp:revision>17</cp:revision>
  <dcterms:created xsi:type="dcterms:W3CDTF">2022-05-17T14:49:10Z</dcterms:created>
  <dcterms:modified xsi:type="dcterms:W3CDTF">2022-05-18T05:54:59Z</dcterms:modified>
</cp:coreProperties>
</file>