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9" r:id="rId3"/>
    <p:sldId id="259" r:id="rId4"/>
    <p:sldId id="260" r:id="rId5"/>
    <p:sldId id="261" r:id="rId6"/>
    <p:sldId id="263" r:id="rId7"/>
    <p:sldId id="262" r:id="rId8"/>
    <p:sldId id="264" r:id="rId9"/>
    <p:sldId id="265" r:id="rId10"/>
    <p:sldId id="26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83063"/>
    <a:srgbClr val="2D214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B981A2E-F50F-4503-89A7-9A6526199A2C}" v="110" dt="2022-04-30T15:42:13.05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nushika Gunasekera" userId="d0b4ae47-c289-4189-8a0c-da10005c3448" providerId="ADAL" clId="{AB981A2E-F50F-4503-89A7-9A6526199A2C}"/>
    <pc:docChg chg="custSel addSld delSld modSld">
      <pc:chgData name="Dinushika Gunasekera" userId="d0b4ae47-c289-4189-8a0c-da10005c3448" providerId="ADAL" clId="{AB981A2E-F50F-4503-89A7-9A6526199A2C}" dt="2022-04-30T15:46:52.640" v="555" actId="2710"/>
      <pc:docMkLst>
        <pc:docMk/>
      </pc:docMkLst>
      <pc:sldChg chg="modSp del">
        <pc:chgData name="Dinushika Gunasekera" userId="d0b4ae47-c289-4189-8a0c-da10005c3448" providerId="ADAL" clId="{AB981A2E-F50F-4503-89A7-9A6526199A2C}" dt="2022-04-30T15:46:39.588" v="552" actId="47"/>
        <pc:sldMkLst>
          <pc:docMk/>
          <pc:sldMk cId="2576343510" sldId="258"/>
        </pc:sldMkLst>
        <pc:graphicFrameChg chg="mod">
          <ac:chgData name="Dinushika Gunasekera" userId="d0b4ae47-c289-4189-8a0c-da10005c3448" providerId="ADAL" clId="{AB981A2E-F50F-4503-89A7-9A6526199A2C}" dt="2022-04-30T15:41:50.539" v="426"/>
          <ac:graphicFrameMkLst>
            <pc:docMk/>
            <pc:sldMk cId="2576343510" sldId="258"/>
            <ac:graphicFrameMk id="4" creationId="{C4509361-0474-4687-83E3-37410F459B91}"/>
          </ac:graphicFrameMkLst>
        </pc:graphicFrameChg>
      </pc:sldChg>
      <pc:sldChg chg="addSp modSp mod">
        <pc:chgData name="Dinushika Gunasekera" userId="d0b4ae47-c289-4189-8a0c-da10005c3448" providerId="ADAL" clId="{AB981A2E-F50F-4503-89A7-9A6526199A2C}" dt="2022-04-30T15:35:28.589" v="210" actId="1076"/>
        <pc:sldMkLst>
          <pc:docMk/>
          <pc:sldMk cId="3253974975" sldId="264"/>
        </pc:sldMkLst>
        <pc:spChg chg="mod">
          <ac:chgData name="Dinushika Gunasekera" userId="d0b4ae47-c289-4189-8a0c-da10005c3448" providerId="ADAL" clId="{AB981A2E-F50F-4503-89A7-9A6526199A2C}" dt="2022-04-30T15:17:26.105" v="88"/>
          <ac:spMkLst>
            <pc:docMk/>
            <pc:sldMk cId="3253974975" sldId="264"/>
            <ac:spMk id="6" creationId="{6098B85B-8591-4FFF-B33E-B3CAA85ABF27}"/>
          </ac:spMkLst>
        </pc:spChg>
        <pc:spChg chg="mod">
          <ac:chgData name="Dinushika Gunasekera" userId="d0b4ae47-c289-4189-8a0c-da10005c3448" providerId="ADAL" clId="{AB981A2E-F50F-4503-89A7-9A6526199A2C}" dt="2022-04-30T15:35:28.589" v="210" actId="1076"/>
          <ac:spMkLst>
            <pc:docMk/>
            <pc:sldMk cId="3253974975" sldId="264"/>
            <ac:spMk id="7" creationId="{1F93BE0D-CDEE-40B7-8676-09D31D8864A9}"/>
          </ac:spMkLst>
        </pc:spChg>
        <pc:spChg chg="mod">
          <ac:chgData name="Dinushika Gunasekera" userId="d0b4ae47-c289-4189-8a0c-da10005c3448" providerId="ADAL" clId="{AB981A2E-F50F-4503-89A7-9A6526199A2C}" dt="2022-04-30T15:16:30.431" v="17" actId="1076"/>
          <ac:spMkLst>
            <pc:docMk/>
            <pc:sldMk cId="3253974975" sldId="264"/>
            <ac:spMk id="9" creationId="{AAFA5B01-E1C3-46B3-BFF7-826375F75881}"/>
          </ac:spMkLst>
        </pc:spChg>
        <pc:spChg chg="mod">
          <ac:chgData name="Dinushika Gunasekera" userId="d0b4ae47-c289-4189-8a0c-da10005c3448" providerId="ADAL" clId="{AB981A2E-F50F-4503-89A7-9A6526199A2C}" dt="2022-04-30T15:16:30.431" v="17" actId="1076"/>
          <ac:spMkLst>
            <pc:docMk/>
            <pc:sldMk cId="3253974975" sldId="264"/>
            <ac:spMk id="11" creationId="{145032B0-2AC3-4F0C-986A-E8FAA13B69DF}"/>
          </ac:spMkLst>
        </pc:spChg>
        <pc:spChg chg="mod">
          <ac:chgData name="Dinushika Gunasekera" userId="d0b4ae47-c289-4189-8a0c-da10005c3448" providerId="ADAL" clId="{AB981A2E-F50F-4503-89A7-9A6526199A2C}" dt="2022-04-30T15:16:30.431" v="17" actId="1076"/>
          <ac:spMkLst>
            <pc:docMk/>
            <pc:sldMk cId="3253974975" sldId="264"/>
            <ac:spMk id="12" creationId="{4A8FE386-DE89-4D5F-AFFD-A06F527DF916}"/>
          </ac:spMkLst>
        </pc:spChg>
        <pc:spChg chg="mod">
          <ac:chgData name="Dinushika Gunasekera" userId="d0b4ae47-c289-4189-8a0c-da10005c3448" providerId="ADAL" clId="{AB981A2E-F50F-4503-89A7-9A6526199A2C}" dt="2022-04-30T15:16:30.431" v="17" actId="1076"/>
          <ac:spMkLst>
            <pc:docMk/>
            <pc:sldMk cId="3253974975" sldId="264"/>
            <ac:spMk id="14" creationId="{0F3BBE52-80B6-4F7A-B52C-3678F7D48471}"/>
          </ac:spMkLst>
        </pc:spChg>
        <pc:spChg chg="mod">
          <ac:chgData name="Dinushika Gunasekera" userId="d0b4ae47-c289-4189-8a0c-da10005c3448" providerId="ADAL" clId="{AB981A2E-F50F-4503-89A7-9A6526199A2C}" dt="2022-04-30T15:16:30.431" v="17" actId="1076"/>
          <ac:spMkLst>
            <pc:docMk/>
            <pc:sldMk cId="3253974975" sldId="264"/>
            <ac:spMk id="15" creationId="{355B2073-EA7F-45AC-A843-5CAFD734E4DC}"/>
          </ac:spMkLst>
        </pc:spChg>
        <pc:spChg chg="mod">
          <ac:chgData name="Dinushika Gunasekera" userId="d0b4ae47-c289-4189-8a0c-da10005c3448" providerId="ADAL" clId="{AB981A2E-F50F-4503-89A7-9A6526199A2C}" dt="2022-04-30T15:16:30.431" v="17" actId="1076"/>
          <ac:spMkLst>
            <pc:docMk/>
            <pc:sldMk cId="3253974975" sldId="264"/>
            <ac:spMk id="16" creationId="{FDBCFDBC-4057-4289-AE4C-CC06747A7C38}"/>
          </ac:spMkLst>
        </pc:spChg>
        <pc:spChg chg="mod">
          <ac:chgData name="Dinushika Gunasekera" userId="d0b4ae47-c289-4189-8a0c-da10005c3448" providerId="ADAL" clId="{AB981A2E-F50F-4503-89A7-9A6526199A2C}" dt="2022-04-30T15:16:30.431" v="17" actId="1076"/>
          <ac:spMkLst>
            <pc:docMk/>
            <pc:sldMk cId="3253974975" sldId="264"/>
            <ac:spMk id="18" creationId="{DD706ED2-4801-4264-8FA8-21E736A171BD}"/>
          </ac:spMkLst>
        </pc:spChg>
        <pc:spChg chg="add mod">
          <ac:chgData name="Dinushika Gunasekera" userId="d0b4ae47-c289-4189-8a0c-da10005c3448" providerId="ADAL" clId="{AB981A2E-F50F-4503-89A7-9A6526199A2C}" dt="2022-04-30T15:18:03.300" v="102" actId="1076"/>
          <ac:spMkLst>
            <pc:docMk/>
            <pc:sldMk cId="3253974975" sldId="264"/>
            <ac:spMk id="22" creationId="{497FDC13-7ACA-4295-BF98-2CEB8E2F350D}"/>
          </ac:spMkLst>
        </pc:spChg>
        <pc:picChg chg="mod">
          <ac:chgData name="Dinushika Gunasekera" userId="d0b4ae47-c289-4189-8a0c-da10005c3448" providerId="ADAL" clId="{AB981A2E-F50F-4503-89A7-9A6526199A2C}" dt="2022-04-30T15:16:30.431" v="17" actId="1076"/>
          <ac:picMkLst>
            <pc:docMk/>
            <pc:sldMk cId="3253974975" sldId="264"/>
            <ac:picMk id="10" creationId="{49AEB7DA-3009-46F9-BB1A-48B3B57F0B83}"/>
          </ac:picMkLst>
        </pc:picChg>
      </pc:sldChg>
      <pc:sldChg chg="addSp delSp modSp mod">
        <pc:chgData name="Dinushika Gunasekera" userId="d0b4ae47-c289-4189-8a0c-da10005c3448" providerId="ADAL" clId="{AB981A2E-F50F-4503-89A7-9A6526199A2C}" dt="2022-04-30T15:38:09.519" v="313" actId="1076"/>
        <pc:sldMkLst>
          <pc:docMk/>
          <pc:sldMk cId="2036130932" sldId="265"/>
        </pc:sldMkLst>
        <pc:spChg chg="del">
          <ac:chgData name="Dinushika Gunasekera" userId="d0b4ae47-c289-4189-8a0c-da10005c3448" providerId="ADAL" clId="{AB981A2E-F50F-4503-89A7-9A6526199A2C}" dt="2022-04-30T15:23:18.807" v="103" actId="478"/>
          <ac:spMkLst>
            <pc:docMk/>
            <pc:sldMk cId="2036130932" sldId="265"/>
            <ac:spMk id="3" creationId="{EF19E74D-4BC3-4320-A932-D88A31AB2D90}"/>
          </ac:spMkLst>
        </pc:spChg>
        <pc:spChg chg="add mod">
          <ac:chgData name="Dinushika Gunasekera" userId="d0b4ae47-c289-4189-8a0c-da10005c3448" providerId="ADAL" clId="{AB981A2E-F50F-4503-89A7-9A6526199A2C}" dt="2022-04-30T15:38:09.519" v="313" actId="1076"/>
          <ac:spMkLst>
            <pc:docMk/>
            <pc:sldMk cId="2036130932" sldId="265"/>
            <ac:spMk id="5" creationId="{97D3BC7A-BFCB-428B-A504-67BC37FCC2E6}"/>
          </ac:spMkLst>
        </pc:spChg>
        <pc:graphicFrameChg chg="add mod modGraphic">
          <ac:chgData name="Dinushika Gunasekera" userId="d0b4ae47-c289-4189-8a0c-da10005c3448" providerId="ADAL" clId="{AB981A2E-F50F-4503-89A7-9A6526199A2C}" dt="2022-04-30T15:37:59.073" v="307" actId="1076"/>
          <ac:graphicFrameMkLst>
            <pc:docMk/>
            <pc:sldMk cId="2036130932" sldId="265"/>
            <ac:graphicFrameMk id="4" creationId="{CA47B5CF-530C-4367-A001-CAE4354147F0}"/>
          </ac:graphicFrameMkLst>
        </pc:graphicFrameChg>
      </pc:sldChg>
      <pc:sldChg chg="new del">
        <pc:chgData name="Dinushika Gunasekera" userId="d0b4ae47-c289-4189-8a0c-da10005c3448" providerId="ADAL" clId="{AB981A2E-F50F-4503-89A7-9A6526199A2C}" dt="2022-04-30T15:38:20.888" v="316" actId="47"/>
        <pc:sldMkLst>
          <pc:docMk/>
          <pc:sldMk cId="66797514" sldId="266"/>
        </pc:sldMkLst>
      </pc:sldChg>
      <pc:sldChg chg="delSp modSp new mod">
        <pc:chgData name="Dinushika Gunasekera" userId="d0b4ae47-c289-4189-8a0c-da10005c3448" providerId="ADAL" clId="{AB981A2E-F50F-4503-89A7-9A6526199A2C}" dt="2022-04-30T15:38:39.698" v="329" actId="1076"/>
        <pc:sldMkLst>
          <pc:docMk/>
          <pc:sldMk cId="2794280316" sldId="267"/>
        </pc:sldMkLst>
        <pc:spChg chg="mod">
          <ac:chgData name="Dinushika Gunasekera" userId="d0b4ae47-c289-4189-8a0c-da10005c3448" providerId="ADAL" clId="{AB981A2E-F50F-4503-89A7-9A6526199A2C}" dt="2022-04-30T15:38:39.698" v="329" actId="1076"/>
          <ac:spMkLst>
            <pc:docMk/>
            <pc:sldMk cId="2794280316" sldId="267"/>
            <ac:spMk id="2" creationId="{9AEA2091-7B0A-4BB5-A13B-DE62889AA08B}"/>
          </ac:spMkLst>
        </pc:spChg>
        <pc:spChg chg="del">
          <ac:chgData name="Dinushika Gunasekera" userId="d0b4ae47-c289-4189-8a0c-da10005c3448" providerId="ADAL" clId="{AB981A2E-F50F-4503-89A7-9A6526199A2C}" dt="2022-04-30T15:38:29.180" v="326" actId="478"/>
          <ac:spMkLst>
            <pc:docMk/>
            <pc:sldMk cId="2794280316" sldId="267"/>
            <ac:spMk id="3" creationId="{8AF4E78C-8827-4040-8126-E643E5B065A6}"/>
          </ac:spMkLst>
        </pc:spChg>
      </pc:sldChg>
      <pc:sldChg chg="addSp delSp modSp add del mod">
        <pc:chgData name="Dinushika Gunasekera" userId="d0b4ae47-c289-4189-8a0c-da10005c3448" providerId="ADAL" clId="{AB981A2E-F50F-4503-89A7-9A6526199A2C}" dt="2022-04-30T15:46:40.190" v="553" actId="47"/>
        <pc:sldMkLst>
          <pc:docMk/>
          <pc:sldMk cId="761276291" sldId="268"/>
        </pc:sldMkLst>
        <pc:spChg chg="add del mod">
          <ac:chgData name="Dinushika Gunasekera" userId="d0b4ae47-c289-4189-8a0c-da10005c3448" providerId="ADAL" clId="{AB981A2E-F50F-4503-89A7-9A6526199A2C}" dt="2022-04-30T15:41:38.373" v="422" actId="478"/>
          <ac:spMkLst>
            <pc:docMk/>
            <pc:sldMk cId="761276291" sldId="268"/>
            <ac:spMk id="5" creationId="{F64EA1EF-1A9F-4A5F-AD0E-453C61A66521}"/>
          </ac:spMkLst>
        </pc:spChg>
        <pc:spChg chg="add mod">
          <ac:chgData name="Dinushika Gunasekera" userId="d0b4ae47-c289-4189-8a0c-da10005c3448" providerId="ADAL" clId="{AB981A2E-F50F-4503-89A7-9A6526199A2C}" dt="2022-04-30T15:41:47.970" v="425" actId="1076"/>
          <ac:spMkLst>
            <pc:docMk/>
            <pc:sldMk cId="761276291" sldId="268"/>
            <ac:spMk id="6" creationId="{D96B4367-655D-489D-BA31-81E8AFBE45C5}"/>
          </ac:spMkLst>
        </pc:spChg>
        <pc:spChg chg="add mod">
          <ac:chgData name="Dinushika Gunasekera" userId="d0b4ae47-c289-4189-8a0c-da10005c3448" providerId="ADAL" clId="{AB981A2E-F50F-4503-89A7-9A6526199A2C}" dt="2022-04-30T15:41:54.667" v="428" actId="1076"/>
          <ac:spMkLst>
            <pc:docMk/>
            <pc:sldMk cId="761276291" sldId="268"/>
            <ac:spMk id="7" creationId="{5DDDCD48-3828-4566-AB61-B372439F8D5C}"/>
          </ac:spMkLst>
        </pc:spChg>
        <pc:graphicFrameChg chg="del">
          <ac:chgData name="Dinushika Gunasekera" userId="d0b4ae47-c289-4189-8a0c-da10005c3448" providerId="ADAL" clId="{AB981A2E-F50F-4503-89A7-9A6526199A2C}" dt="2022-04-30T15:41:35.634" v="421" actId="478"/>
          <ac:graphicFrameMkLst>
            <pc:docMk/>
            <pc:sldMk cId="761276291" sldId="268"/>
            <ac:graphicFrameMk id="4" creationId="{C4509361-0474-4687-83E3-37410F459B91}"/>
          </ac:graphicFrameMkLst>
        </pc:graphicFrameChg>
      </pc:sldChg>
      <pc:sldChg chg="addSp delSp modSp add mod">
        <pc:chgData name="Dinushika Gunasekera" userId="d0b4ae47-c289-4189-8a0c-da10005c3448" providerId="ADAL" clId="{AB981A2E-F50F-4503-89A7-9A6526199A2C}" dt="2022-04-30T15:46:52.640" v="555" actId="2710"/>
        <pc:sldMkLst>
          <pc:docMk/>
          <pc:sldMk cId="3910562168" sldId="269"/>
        </pc:sldMkLst>
        <pc:spChg chg="add mod">
          <ac:chgData name="Dinushika Gunasekera" userId="d0b4ae47-c289-4189-8a0c-da10005c3448" providerId="ADAL" clId="{AB981A2E-F50F-4503-89A7-9A6526199A2C}" dt="2022-04-30T15:46:52.640" v="555" actId="2710"/>
          <ac:spMkLst>
            <pc:docMk/>
            <pc:sldMk cId="3910562168" sldId="269"/>
            <ac:spMk id="5" creationId="{052C42A5-69C5-4DC6-A246-323AB7326472}"/>
          </ac:spMkLst>
        </pc:spChg>
        <pc:spChg chg="del">
          <ac:chgData name="Dinushika Gunasekera" userId="d0b4ae47-c289-4189-8a0c-da10005c3448" providerId="ADAL" clId="{AB981A2E-F50F-4503-89A7-9A6526199A2C}" dt="2022-04-30T15:42:06.312" v="430" actId="478"/>
          <ac:spMkLst>
            <pc:docMk/>
            <pc:sldMk cId="3910562168" sldId="269"/>
            <ac:spMk id="6" creationId="{D96B4367-655D-489D-BA31-81E8AFBE45C5}"/>
          </ac:spMkLst>
        </pc:spChg>
        <pc:spChg chg="del">
          <ac:chgData name="Dinushika Gunasekera" userId="d0b4ae47-c289-4189-8a0c-da10005c3448" providerId="ADAL" clId="{AB981A2E-F50F-4503-89A7-9A6526199A2C}" dt="2022-04-30T15:42:06.312" v="430" actId="478"/>
          <ac:spMkLst>
            <pc:docMk/>
            <pc:sldMk cId="3910562168" sldId="269"/>
            <ac:spMk id="7" creationId="{5DDDCD48-3828-4566-AB61-B372439F8D5C}"/>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30-Apr-22</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30-Apr-22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30-Apr-22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30-Apr-22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30-Apr-22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30-Apr-22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30-Apr-22</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30-Apr-22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30-Apr-22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30-Apr-22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30-Apr-22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30-Apr-22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30-Apr-22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30-Apr-22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30-Apr-22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30-Apr-22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30-Apr-22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30-Apr-22</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archive.ics.uci.edu/ml/datasets/Heart+Diseas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5">
            <a:extLst>
              <a:ext uri="{FF2B5EF4-FFF2-40B4-BE49-F238E27FC236}">
                <a16:creationId xmlns:a16="http://schemas.microsoft.com/office/drawing/2014/main" id="{2D529E20-662F-4915-ACD7-970C026FDB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677511" flipH="1">
            <a:off x="3527283" y="1857885"/>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pic>
        <p:nvPicPr>
          <p:cNvPr id="4" name="Picture 3" descr="5,738 Heart Failure Illustration Stock Photos, Pictures &amp; Royalty-Free  Images - iStock">
            <a:extLst>
              <a:ext uri="{FF2B5EF4-FFF2-40B4-BE49-F238E27FC236}">
                <a16:creationId xmlns:a16="http://schemas.microsoft.com/office/drawing/2014/main" id="{F472A9D0-556C-4D69-842C-C022394AF342}"/>
              </a:ext>
            </a:extLst>
          </p:cNvPr>
          <p:cNvPicPr/>
          <p:nvPr/>
        </p:nvPicPr>
        <p:blipFill rotWithShape="1">
          <a:blip r:embed="rId2">
            <a:extLst>
              <a:ext uri="{28A0092B-C50C-407E-A947-70E740481C1C}">
                <a14:useLocalDpi xmlns:a14="http://schemas.microsoft.com/office/drawing/2010/main" val="0"/>
              </a:ext>
            </a:extLst>
          </a:blip>
          <a:srcRect l="21252" r="24151" b="-1"/>
          <a:stretch/>
        </p:blipFill>
        <p:spPr bwMode="auto">
          <a:xfrm>
            <a:off x="423337" y="402166"/>
            <a:ext cx="4932951" cy="6053670"/>
          </a:xfrm>
          <a:custGeom>
            <a:avLst/>
            <a:gdLst/>
            <a:ahLst/>
            <a:cxnLst/>
            <a:rect l="l" t="t" r="r" b="b"/>
            <a:pathLst>
              <a:path w="4932951" h="6053670">
                <a:moveTo>
                  <a:pt x="0" y="0"/>
                </a:moveTo>
                <a:lnTo>
                  <a:pt x="3678393" y="0"/>
                </a:lnTo>
                <a:lnTo>
                  <a:pt x="4478865" y="0"/>
                </a:lnTo>
                <a:lnTo>
                  <a:pt x="4931853" y="0"/>
                </a:lnTo>
                <a:lnTo>
                  <a:pt x="4908487" y="137419"/>
                </a:lnTo>
                <a:lnTo>
                  <a:pt x="4886218" y="274232"/>
                </a:lnTo>
                <a:lnTo>
                  <a:pt x="4864421" y="411650"/>
                </a:lnTo>
                <a:lnTo>
                  <a:pt x="4845759" y="549673"/>
                </a:lnTo>
                <a:lnTo>
                  <a:pt x="4826941" y="687092"/>
                </a:lnTo>
                <a:lnTo>
                  <a:pt x="4809377" y="825115"/>
                </a:lnTo>
                <a:lnTo>
                  <a:pt x="4794322" y="961323"/>
                </a:lnTo>
                <a:lnTo>
                  <a:pt x="4780052" y="1099347"/>
                </a:lnTo>
                <a:lnTo>
                  <a:pt x="4767035" y="1236765"/>
                </a:lnTo>
                <a:lnTo>
                  <a:pt x="4755744" y="1371761"/>
                </a:lnTo>
                <a:lnTo>
                  <a:pt x="4744453" y="1508574"/>
                </a:lnTo>
                <a:lnTo>
                  <a:pt x="4735044" y="1643572"/>
                </a:lnTo>
                <a:lnTo>
                  <a:pt x="4727674" y="1778568"/>
                </a:lnTo>
                <a:lnTo>
                  <a:pt x="4719990" y="1912960"/>
                </a:lnTo>
                <a:lnTo>
                  <a:pt x="4713560" y="2046141"/>
                </a:lnTo>
                <a:lnTo>
                  <a:pt x="4709012" y="2178111"/>
                </a:lnTo>
                <a:lnTo>
                  <a:pt x="4705092" y="2310081"/>
                </a:lnTo>
                <a:lnTo>
                  <a:pt x="4701328" y="2440840"/>
                </a:lnTo>
                <a:lnTo>
                  <a:pt x="4699603" y="2569783"/>
                </a:lnTo>
                <a:lnTo>
                  <a:pt x="4697721" y="2698726"/>
                </a:lnTo>
                <a:lnTo>
                  <a:pt x="4696780" y="2825853"/>
                </a:lnTo>
                <a:lnTo>
                  <a:pt x="4697721" y="2951770"/>
                </a:lnTo>
                <a:lnTo>
                  <a:pt x="4697721" y="3076475"/>
                </a:lnTo>
                <a:lnTo>
                  <a:pt x="4699603" y="3199970"/>
                </a:lnTo>
                <a:lnTo>
                  <a:pt x="4702426" y="3321043"/>
                </a:lnTo>
                <a:lnTo>
                  <a:pt x="4705092" y="3440906"/>
                </a:lnTo>
                <a:lnTo>
                  <a:pt x="4708071" y="3558347"/>
                </a:lnTo>
                <a:lnTo>
                  <a:pt x="4712619" y="3675183"/>
                </a:lnTo>
                <a:lnTo>
                  <a:pt x="4717480" y="3790203"/>
                </a:lnTo>
                <a:lnTo>
                  <a:pt x="4721871" y="3902801"/>
                </a:lnTo>
                <a:lnTo>
                  <a:pt x="4734260" y="4122549"/>
                </a:lnTo>
                <a:lnTo>
                  <a:pt x="4747433" y="4333217"/>
                </a:lnTo>
                <a:lnTo>
                  <a:pt x="4761233" y="4535409"/>
                </a:lnTo>
                <a:lnTo>
                  <a:pt x="4776445" y="4726705"/>
                </a:lnTo>
                <a:lnTo>
                  <a:pt x="4792283" y="4909526"/>
                </a:lnTo>
                <a:lnTo>
                  <a:pt x="4809377" y="5079029"/>
                </a:lnTo>
                <a:lnTo>
                  <a:pt x="4826157" y="5238240"/>
                </a:lnTo>
                <a:lnTo>
                  <a:pt x="4842936" y="5384739"/>
                </a:lnTo>
                <a:lnTo>
                  <a:pt x="4858775" y="5519131"/>
                </a:lnTo>
                <a:lnTo>
                  <a:pt x="4873830" y="5638388"/>
                </a:lnTo>
                <a:lnTo>
                  <a:pt x="4888100" y="5746143"/>
                </a:lnTo>
                <a:lnTo>
                  <a:pt x="4900019" y="5836948"/>
                </a:lnTo>
                <a:lnTo>
                  <a:pt x="4911310" y="5913225"/>
                </a:lnTo>
                <a:lnTo>
                  <a:pt x="4927462" y="6017953"/>
                </a:lnTo>
                <a:lnTo>
                  <a:pt x="4932951" y="6053670"/>
                </a:lnTo>
                <a:lnTo>
                  <a:pt x="4478865" y="6053670"/>
                </a:lnTo>
                <a:lnTo>
                  <a:pt x="3683097" y="6053670"/>
                </a:lnTo>
                <a:lnTo>
                  <a:pt x="0" y="6053670"/>
                </a:lnTo>
                <a:close/>
              </a:path>
            </a:pathLst>
          </a:custGeom>
          <a:noFill/>
        </p:spPr>
      </p:pic>
      <p:sp>
        <p:nvSpPr>
          <p:cNvPr id="11" name="Freeform 5">
            <a:extLst>
              <a:ext uri="{FF2B5EF4-FFF2-40B4-BE49-F238E27FC236}">
                <a16:creationId xmlns:a16="http://schemas.microsoft.com/office/drawing/2014/main" id="{1AD5EB79-7F9A-4BBC-92A5-188382CBA1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 name="Title 1">
            <a:extLst>
              <a:ext uri="{FF2B5EF4-FFF2-40B4-BE49-F238E27FC236}">
                <a16:creationId xmlns:a16="http://schemas.microsoft.com/office/drawing/2014/main" id="{AE687974-9561-4724-AD47-AB09C009A9C3}"/>
              </a:ext>
            </a:extLst>
          </p:cNvPr>
          <p:cNvSpPr>
            <a:spLocks noGrp="1"/>
          </p:cNvSpPr>
          <p:nvPr>
            <p:ph type="ctrTitle"/>
          </p:nvPr>
        </p:nvSpPr>
        <p:spPr>
          <a:xfrm>
            <a:off x="5695061" y="1365101"/>
            <a:ext cx="5699138" cy="3153753"/>
          </a:xfrm>
        </p:spPr>
        <p:txBody>
          <a:bodyPr>
            <a:normAutofit/>
          </a:bodyPr>
          <a:lstStyle/>
          <a:p>
            <a:pPr>
              <a:lnSpc>
                <a:spcPct val="90000"/>
              </a:lnSpc>
            </a:pPr>
            <a:r>
              <a:rPr lang="en-US" sz="4000" b="1" dirty="0"/>
              <a:t>Machine Learning Model to Predict the Presence of Heart Disease</a:t>
            </a:r>
          </a:p>
        </p:txBody>
      </p:sp>
      <p:sp>
        <p:nvSpPr>
          <p:cNvPr id="3" name="Subtitle 2">
            <a:extLst>
              <a:ext uri="{FF2B5EF4-FFF2-40B4-BE49-F238E27FC236}">
                <a16:creationId xmlns:a16="http://schemas.microsoft.com/office/drawing/2014/main" id="{3F50E05A-24DD-4565-AA25-A30990050941}"/>
              </a:ext>
            </a:extLst>
          </p:cNvPr>
          <p:cNvSpPr>
            <a:spLocks noGrp="1"/>
          </p:cNvSpPr>
          <p:nvPr>
            <p:ph type="subTitle" idx="1"/>
          </p:nvPr>
        </p:nvSpPr>
        <p:spPr>
          <a:xfrm>
            <a:off x="5695061" y="4591665"/>
            <a:ext cx="5428551" cy="1622322"/>
          </a:xfrm>
        </p:spPr>
        <p:txBody>
          <a:bodyPr>
            <a:normAutofit/>
          </a:bodyPr>
          <a:lstStyle/>
          <a:p>
            <a:r>
              <a:rPr lang="en-US" dirty="0"/>
              <a:t>By R.A.D. Dinushika Gunasekera</a:t>
            </a:r>
          </a:p>
        </p:txBody>
      </p:sp>
      <p:sp>
        <p:nvSpPr>
          <p:cNvPr id="13" name="Rectangle 12">
            <a:extLst>
              <a:ext uri="{FF2B5EF4-FFF2-40B4-BE49-F238E27FC236}">
                <a16:creationId xmlns:a16="http://schemas.microsoft.com/office/drawing/2014/main" id="{B9B8A17F-DC3A-4D9A-AA53-9BFB894CD7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421381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A2091-7B0A-4BB5-A13B-DE62889AA08B}"/>
              </a:ext>
            </a:extLst>
          </p:cNvPr>
          <p:cNvSpPr>
            <a:spLocks noGrp="1"/>
          </p:cNvSpPr>
          <p:nvPr>
            <p:ph type="ctrTitle"/>
          </p:nvPr>
        </p:nvSpPr>
        <p:spPr>
          <a:xfrm>
            <a:off x="1683171" y="3238151"/>
            <a:ext cx="8825658" cy="842944"/>
          </a:xfrm>
        </p:spPr>
        <p:txBody>
          <a:bodyPr/>
          <a:lstStyle/>
          <a:p>
            <a:pPr algn="ctr"/>
            <a:r>
              <a:rPr lang="en-US" dirty="0"/>
              <a:t>Thank You</a:t>
            </a:r>
          </a:p>
        </p:txBody>
      </p:sp>
    </p:spTree>
    <p:extLst>
      <p:ext uri="{BB962C8B-B14F-4D97-AF65-F5344CB8AC3E}">
        <p14:creationId xmlns:p14="http://schemas.microsoft.com/office/powerpoint/2010/main" val="27942803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32732-E02C-48FE-B5AC-79CC460E75C5}"/>
              </a:ext>
            </a:extLst>
          </p:cNvPr>
          <p:cNvSpPr>
            <a:spLocks noGrp="1"/>
          </p:cNvSpPr>
          <p:nvPr>
            <p:ph type="title"/>
          </p:nvPr>
        </p:nvSpPr>
        <p:spPr/>
        <p:txBody>
          <a:bodyPr/>
          <a:lstStyle/>
          <a:p>
            <a:r>
              <a:rPr lang="en-US" dirty="0"/>
              <a:t>Agenda</a:t>
            </a:r>
          </a:p>
        </p:txBody>
      </p:sp>
      <p:sp>
        <p:nvSpPr>
          <p:cNvPr id="5" name="Content Placeholder 2">
            <a:extLst>
              <a:ext uri="{FF2B5EF4-FFF2-40B4-BE49-F238E27FC236}">
                <a16:creationId xmlns:a16="http://schemas.microsoft.com/office/drawing/2014/main" id="{052C42A5-69C5-4DC6-A246-323AB7326472}"/>
              </a:ext>
            </a:extLst>
          </p:cNvPr>
          <p:cNvSpPr>
            <a:spLocks noGrp="1"/>
          </p:cNvSpPr>
          <p:nvPr>
            <p:ph idx="1"/>
          </p:nvPr>
        </p:nvSpPr>
        <p:spPr>
          <a:xfrm>
            <a:off x="528507" y="2695778"/>
            <a:ext cx="6593746" cy="3721799"/>
          </a:xfrm>
        </p:spPr>
        <p:txBody>
          <a:bodyPr>
            <a:normAutofit/>
          </a:bodyPr>
          <a:lstStyle/>
          <a:p>
            <a:pPr algn="just">
              <a:lnSpc>
                <a:spcPct val="150000"/>
              </a:lnSpc>
            </a:pPr>
            <a:r>
              <a:rPr lang="en-US" b="1" dirty="0">
                <a:solidFill>
                  <a:schemeClr val="accent6">
                    <a:lumMod val="75000"/>
                  </a:schemeClr>
                </a:solidFill>
              </a:rPr>
              <a:t>Introduction</a:t>
            </a:r>
          </a:p>
          <a:p>
            <a:pPr algn="just">
              <a:lnSpc>
                <a:spcPct val="150000"/>
              </a:lnSpc>
            </a:pPr>
            <a:r>
              <a:rPr lang="en-US" b="1" dirty="0">
                <a:solidFill>
                  <a:schemeClr val="accent6">
                    <a:lumMod val="75000"/>
                  </a:schemeClr>
                </a:solidFill>
              </a:rPr>
              <a:t>Dataset</a:t>
            </a:r>
          </a:p>
          <a:p>
            <a:pPr algn="just">
              <a:lnSpc>
                <a:spcPct val="150000"/>
              </a:lnSpc>
            </a:pPr>
            <a:r>
              <a:rPr lang="en-US" b="1" dirty="0">
                <a:solidFill>
                  <a:schemeClr val="accent6">
                    <a:lumMod val="75000"/>
                  </a:schemeClr>
                </a:solidFill>
              </a:rPr>
              <a:t>Data Visualization</a:t>
            </a:r>
          </a:p>
          <a:p>
            <a:pPr algn="just">
              <a:lnSpc>
                <a:spcPct val="150000"/>
              </a:lnSpc>
            </a:pPr>
            <a:r>
              <a:rPr lang="en-US" b="1" dirty="0">
                <a:solidFill>
                  <a:schemeClr val="accent6">
                    <a:lumMod val="75000"/>
                  </a:schemeClr>
                </a:solidFill>
              </a:rPr>
              <a:t>Data Analysis</a:t>
            </a:r>
          </a:p>
          <a:p>
            <a:pPr algn="just">
              <a:lnSpc>
                <a:spcPct val="150000"/>
              </a:lnSpc>
            </a:pPr>
            <a:r>
              <a:rPr lang="en-US" b="1" dirty="0">
                <a:solidFill>
                  <a:schemeClr val="accent6">
                    <a:lumMod val="75000"/>
                  </a:schemeClr>
                </a:solidFill>
              </a:rPr>
              <a:t>Machine Learning Model Training</a:t>
            </a:r>
          </a:p>
          <a:p>
            <a:pPr algn="just">
              <a:lnSpc>
                <a:spcPct val="150000"/>
              </a:lnSpc>
            </a:pPr>
            <a:r>
              <a:rPr lang="en-US" b="1" dirty="0">
                <a:solidFill>
                  <a:schemeClr val="accent6">
                    <a:lumMod val="75000"/>
                  </a:schemeClr>
                </a:solidFill>
              </a:rPr>
              <a:t>Result</a:t>
            </a:r>
          </a:p>
        </p:txBody>
      </p:sp>
    </p:spTree>
    <p:extLst>
      <p:ext uri="{BB962C8B-B14F-4D97-AF65-F5344CB8AC3E}">
        <p14:creationId xmlns:p14="http://schemas.microsoft.com/office/powerpoint/2010/main" val="39105621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D0A66-BD32-4929-8F74-44021FA5BB72}"/>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AFF0362D-E564-4D77-B866-58523CB71868}"/>
              </a:ext>
            </a:extLst>
          </p:cNvPr>
          <p:cNvSpPr>
            <a:spLocks noGrp="1"/>
          </p:cNvSpPr>
          <p:nvPr>
            <p:ph idx="1"/>
          </p:nvPr>
        </p:nvSpPr>
        <p:spPr>
          <a:xfrm>
            <a:off x="486562" y="2628666"/>
            <a:ext cx="6593746" cy="3721799"/>
          </a:xfrm>
        </p:spPr>
        <p:txBody>
          <a:bodyPr>
            <a:normAutofit fontScale="85000" lnSpcReduction="20000"/>
          </a:bodyPr>
          <a:lstStyle/>
          <a:p>
            <a:pPr algn="just"/>
            <a:r>
              <a:rPr lang="en-US" dirty="0"/>
              <a:t>Heart disease or cardiovascular disease describes a range of conditions that affect the heart</a:t>
            </a:r>
          </a:p>
          <a:p>
            <a:pPr algn="just"/>
            <a:r>
              <a:rPr lang="en-US" dirty="0"/>
              <a:t>These are the leading cause of death globally</a:t>
            </a:r>
          </a:p>
          <a:p>
            <a:pPr algn="just"/>
            <a:r>
              <a:rPr lang="en-US" dirty="0"/>
              <a:t>An estimated 17.9 million people died from heart diseases in 2019, representing 32% of all global deaths</a:t>
            </a:r>
          </a:p>
          <a:p>
            <a:pPr algn="just"/>
            <a:r>
              <a:rPr lang="en-US" dirty="0">
                <a:solidFill>
                  <a:schemeClr val="accent2">
                    <a:lumMod val="75000"/>
                  </a:schemeClr>
                </a:solidFill>
              </a:rPr>
              <a:t>It is important to detect cardiovascular disease as early as possible so that management with counselling and medicines can begin</a:t>
            </a:r>
          </a:p>
          <a:p>
            <a:pPr algn="just"/>
            <a:r>
              <a:rPr lang="en-US" dirty="0">
                <a:solidFill>
                  <a:schemeClr val="accent4">
                    <a:lumMod val="75000"/>
                  </a:schemeClr>
                </a:solidFill>
              </a:rPr>
              <a:t>But it has been noticed that it is difficult to identify heart diseases as there are multiple factors contributing such as high cholesterol, high blood pressure, diabetes, abnormal pulse rate and many more</a:t>
            </a:r>
          </a:p>
          <a:p>
            <a:pPr algn="just"/>
            <a:r>
              <a:rPr lang="en-US" b="1" dirty="0">
                <a:solidFill>
                  <a:schemeClr val="accent6">
                    <a:lumMod val="75000"/>
                  </a:schemeClr>
                </a:solidFill>
              </a:rPr>
              <a:t>Due to such complexities, people can adopt modern technology approaches like Machine Learning to predict the presence of the disease</a:t>
            </a:r>
          </a:p>
        </p:txBody>
      </p:sp>
      <p:pic>
        <p:nvPicPr>
          <p:cNvPr id="4" name="Picture 3" descr="Cardiovascular Diseases Study Guide | Inspirit">
            <a:extLst>
              <a:ext uri="{FF2B5EF4-FFF2-40B4-BE49-F238E27FC236}">
                <a16:creationId xmlns:a16="http://schemas.microsoft.com/office/drawing/2014/main" id="{C9A4CBCD-FF03-4741-929D-EBB01C331A12}"/>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38991" y="2703643"/>
            <a:ext cx="4052570" cy="3162935"/>
          </a:xfrm>
          <a:prstGeom prst="rect">
            <a:avLst/>
          </a:prstGeom>
          <a:noFill/>
          <a:ln>
            <a:noFill/>
          </a:ln>
        </p:spPr>
      </p:pic>
    </p:spTree>
    <p:extLst>
      <p:ext uri="{BB962C8B-B14F-4D97-AF65-F5344CB8AC3E}">
        <p14:creationId xmlns:p14="http://schemas.microsoft.com/office/powerpoint/2010/main" val="28270663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8AAD8-B4D9-4147-B94C-7934654F2E8F}"/>
              </a:ext>
            </a:extLst>
          </p:cNvPr>
          <p:cNvSpPr>
            <a:spLocks noGrp="1"/>
          </p:cNvSpPr>
          <p:nvPr>
            <p:ph type="title"/>
          </p:nvPr>
        </p:nvSpPr>
        <p:spPr/>
        <p:txBody>
          <a:bodyPr/>
          <a:lstStyle/>
          <a:p>
            <a:r>
              <a:rPr lang="en-US" dirty="0"/>
              <a:t>Dataset</a:t>
            </a:r>
          </a:p>
        </p:txBody>
      </p:sp>
      <p:graphicFrame>
        <p:nvGraphicFramePr>
          <p:cNvPr id="4" name="Table 4">
            <a:extLst>
              <a:ext uri="{FF2B5EF4-FFF2-40B4-BE49-F238E27FC236}">
                <a16:creationId xmlns:a16="http://schemas.microsoft.com/office/drawing/2014/main" id="{752B7DA3-B4AC-4A53-8A7B-2B3D37EC911E}"/>
              </a:ext>
            </a:extLst>
          </p:cNvPr>
          <p:cNvGraphicFramePr>
            <a:graphicFrameLocks noGrp="1"/>
          </p:cNvGraphicFramePr>
          <p:nvPr>
            <p:extLst>
              <p:ext uri="{D42A27DB-BD31-4B8C-83A1-F6EECF244321}">
                <p14:modId xmlns:p14="http://schemas.microsoft.com/office/powerpoint/2010/main" val="3093381121"/>
              </p:ext>
            </p:extLst>
          </p:nvPr>
        </p:nvGraphicFramePr>
        <p:xfrm>
          <a:off x="528506" y="3127337"/>
          <a:ext cx="4996188" cy="3368040"/>
        </p:xfrm>
        <a:graphic>
          <a:graphicData uri="http://schemas.openxmlformats.org/drawingml/2006/table">
            <a:tbl>
              <a:tblPr firstRow="1" bandRow="1">
                <a:tableStyleId>{5C22544A-7EE6-4342-B048-85BDC9FD1C3A}</a:tableStyleId>
              </a:tblPr>
              <a:tblGrid>
                <a:gridCol w="765493">
                  <a:extLst>
                    <a:ext uri="{9D8B030D-6E8A-4147-A177-3AD203B41FA5}">
                      <a16:colId xmlns:a16="http://schemas.microsoft.com/office/drawing/2014/main" val="791188471"/>
                    </a:ext>
                  </a:extLst>
                </a:gridCol>
                <a:gridCol w="4230695">
                  <a:extLst>
                    <a:ext uri="{9D8B030D-6E8A-4147-A177-3AD203B41FA5}">
                      <a16:colId xmlns:a16="http://schemas.microsoft.com/office/drawing/2014/main" val="1194609631"/>
                    </a:ext>
                  </a:extLst>
                </a:gridCol>
              </a:tblGrid>
              <a:tr h="370840">
                <a:tc>
                  <a:txBody>
                    <a:bodyPr/>
                    <a:lstStyle/>
                    <a:p>
                      <a:pPr algn="ctr"/>
                      <a:r>
                        <a:rPr lang="en-US" sz="1050" dirty="0"/>
                        <a:t>Attribute</a:t>
                      </a:r>
                    </a:p>
                  </a:txBody>
                  <a:tcPr anchor="ctr">
                    <a:solidFill>
                      <a:srgbClr val="2D2149"/>
                    </a:solidFill>
                  </a:tcPr>
                </a:tc>
                <a:tc>
                  <a:txBody>
                    <a:bodyPr/>
                    <a:lstStyle/>
                    <a:p>
                      <a:pPr algn="ctr"/>
                      <a:r>
                        <a:rPr lang="en-US" sz="1050" dirty="0"/>
                        <a:t>Description</a:t>
                      </a:r>
                    </a:p>
                  </a:txBody>
                  <a:tcPr anchor="ctr">
                    <a:solidFill>
                      <a:srgbClr val="2D2149"/>
                    </a:solidFill>
                  </a:tcPr>
                </a:tc>
                <a:extLst>
                  <a:ext uri="{0D108BD9-81ED-4DB2-BD59-A6C34878D82A}">
                    <a16:rowId xmlns:a16="http://schemas.microsoft.com/office/drawing/2014/main" val="2152179349"/>
                  </a:ext>
                </a:extLst>
              </a:tr>
              <a:tr h="370840">
                <a:tc>
                  <a:txBody>
                    <a:bodyPr/>
                    <a:lstStyle/>
                    <a:p>
                      <a:pPr algn="l"/>
                      <a:r>
                        <a:rPr lang="en-US" sz="900" dirty="0"/>
                        <a:t>age</a:t>
                      </a:r>
                    </a:p>
                  </a:txBody>
                  <a:tcPr anchor="ctr">
                    <a:solidFill>
                      <a:schemeClr val="tx2">
                        <a:lumMod val="20000"/>
                        <a:lumOff val="80000"/>
                      </a:schemeClr>
                    </a:solidFill>
                  </a:tcPr>
                </a:tc>
                <a:tc>
                  <a:txBody>
                    <a:bodyPr/>
                    <a:lstStyle/>
                    <a:p>
                      <a:pPr algn="l"/>
                      <a:r>
                        <a:rPr lang="en-US" sz="900" dirty="0"/>
                        <a:t>Display the age of the individual</a:t>
                      </a:r>
                    </a:p>
                  </a:txBody>
                  <a:tcPr anchor="ctr">
                    <a:solidFill>
                      <a:schemeClr val="tx2">
                        <a:lumMod val="20000"/>
                        <a:lumOff val="80000"/>
                      </a:schemeClr>
                    </a:solidFill>
                  </a:tcPr>
                </a:tc>
                <a:extLst>
                  <a:ext uri="{0D108BD9-81ED-4DB2-BD59-A6C34878D82A}">
                    <a16:rowId xmlns:a16="http://schemas.microsoft.com/office/drawing/2014/main" val="1331113226"/>
                  </a:ext>
                </a:extLst>
              </a:tr>
              <a:tr h="370840">
                <a:tc>
                  <a:txBody>
                    <a:bodyPr/>
                    <a:lstStyle/>
                    <a:p>
                      <a:pPr algn="l"/>
                      <a:r>
                        <a:rPr lang="en-US" sz="900" dirty="0"/>
                        <a:t>sex</a:t>
                      </a:r>
                    </a:p>
                  </a:txBody>
                  <a:tcPr anchor="ctr">
                    <a:solidFill>
                      <a:schemeClr val="tx2">
                        <a:lumMod val="40000"/>
                        <a:lumOff val="60000"/>
                      </a:schemeClr>
                    </a:solidFill>
                  </a:tcPr>
                </a:tc>
                <a:tc>
                  <a:txBody>
                    <a:bodyPr/>
                    <a:lstStyle/>
                    <a:p>
                      <a:pPr algn="l"/>
                      <a:r>
                        <a:rPr lang="en-US" sz="900" dirty="0"/>
                        <a:t>Displays the gender of the individual using the following format</a:t>
                      </a:r>
                    </a:p>
                    <a:p>
                      <a:pPr algn="l"/>
                      <a:r>
                        <a:rPr lang="en-US" sz="900" dirty="0"/>
                        <a:t>1 = male; 0 = female</a:t>
                      </a:r>
                    </a:p>
                  </a:txBody>
                  <a:tcPr anchor="ctr">
                    <a:solidFill>
                      <a:schemeClr val="tx2">
                        <a:lumMod val="40000"/>
                        <a:lumOff val="60000"/>
                      </a:schemeClr>
                    </a:solidFill>
                  </a:tcPr>
                </a:tc>
                <a:extLst>
                  <a:ext uri="{0D108BD9-81ED-4DB2-BD59-A6C34878D82A}">
                    <a16:rowId xmlns:a16="http://schemas.microsoft.com/office/drawing/2014/main" val="4228904600"/>
                  </a:ext>
                </a:extLst>
              </a:tr>
              <a:tr h="370840">
                <a:tc>
                  <a:txBody>
                    <a:bodyPr/>
                    <a:lstStyle/>
                    <a:p>
                      <a:pPr algn="l"/>
                      <a:r>
                        <a:rPr lang="en-US" sz="900" dirty="0"/>
                        <a:t>cp</a:t>
                      </a:r>
                    </a:p>
                  </a:txBody>
                  <a:tcPr anchor="ctr">
                    <a:solidFill>
                      <a:schemeClr val="tx2">
                        <a:lumMod val="20000"/>
                        <a:lumOff val="80000"/>
                      </a:schemeClr>
                    </a:solidFill>
                  </a:tcPr>
                </a:tc>
                <a:tc>
                  <a:txBody>
                    <a:bodyPr/>
                    <a:lstStyle/>
                    <a:p>
                      <a:pPr algn="l"/>
                      <a:r>
                        <a:rPr lang="en-US" sz="900" dirty="0"/>
                        <a:t>displays the type of chest-pain experienced by the individual using the following format :</a:t>
                      </a:r>
                    </a:p>
                    <a:p>
                      <a:pPr algn="l"/>
                      <a:r>
                        <a:rPr lang="en-US" sz="900" dirty="0"/>
                        <a:t>1 = typical angina; 2 = atypical angina; 3 = non-anginal pain; 4 = asymptotic</a:t>
                      </a:r>
                    </a:p>
                  </a:txBody>
                  <a:tcPr anchor="ctr">
                    <a:solidFill>
                      <a:schemeClr val="tx2">
                        <a:lumMod val="20000"/>
                        <a:lumOff val="80000"/>
                      </a:schemeClr>
                    </a:solidFill>
                  </a:tcPr>
                </a:tc>
                <a:extLst>
                  <a:ext uri="{0D108BD9-81ED-4DB2-BD59-A6C34878D82A}">
                    <a16:rowId xmlns:a16="http://schemas.microsoft.com/office/drawing/2014/main" val="1899315827"/>
                  </a:ext>
                </a:extLst>
              </a:tr>
              <a:tr h="370840">
                <a:tc>
                  <a:txBody>
                    <a:bodyPr/>
                    <a:lstStyle/>
                    <a:p>
                      <a:pPr algn="l"/>
                      <a:r>
                        <a:rPr lang="en-US" sz="900" dirty="0" err="1"/>
                        <a:t>trestbps</a:t>
                      </a:r>
                      <a:endParaRPr lang="en-US" sz="900" dirty="0"/>
                    </a:p>
                  </a:txBody>
                  <a:tcPr anchor="ctr">
                    <a:solidFill>
                      <a:schemeClr val="tx2">
                        <a:lumMod val="40000"/>
                        <a:lumOff val="60000"/>
                      </a:schemeClr>
                    </a:solidFill>
                  </a:tcPr>
                </a:tc>
                <a:tc>
                  <a:txBody>
                    <a:bodyPr/>
                    <a:lstStyle/>
                    <a:p>
                      <a:pPr algn="l"/>
                      <a:r>
                        <a:rPr lang="en-US" sz="900" dirty="0"/>
                        <a:t>Displays the resting blood pressure value of an individual in mmHg (unit)</a:t>
                      </a:r>
                    </a:p>
                  </a:txBody>
                  <a:tcPr anchor="ctr">
                    <a:solidFill>
                      <a:schemeClr val="tx2">
                        <a:lumMod val="40000"/>
                        <a:lumOff val="60000"/>
                      </a:schemeClr>
                    </a:solidFill>
                  </a:tcPr>
                </a:tc>
                <a:extLst>
                  <a:ext uri="{0D108BD9-81ED-4DB2-BD59-A6C34878D82A}">
                    <a16:rowId xmlns:a16="http://schemas.microsoft.com/office/drawing/2014/main" val="4134062110"/>
                  </a:ext>
                </a:extLst>
              </a:tr>
              <a:tr h="370840">
                <a:tc>
                  <a:txBody>
                    <a:bodyPr/>
                    <a:lstStyle/>
                    <a:p>
                      <a:pPr algn="l"/>
                      <a:r>
                        <a:rPr lang="en-US" sz="900" dirty="0" err="1"/>
                        <a:t>chol</a:t>
                      </a:r>
                      <a:endParaRPr lang="en-US" sz="900" dirty="0"/>
                    </a:p>
                  </a:txBody>
                  <a:tcPr anchor="ctr">
                    <a:solidFill>
                      <a:schemeClr val="tx2">
                        <a:lumMod val="20000"/>
                        <a:lumOff val="80000"/>
                      </a:schemeClr>
                    </a:solidFill>
                  </a:tcPr>
                </a:tc>
                <a:tc>
                  <a:txBody>
                    <a:bodyPr/>
                    <a:lstStyle/>
                    <a:p>
                      <a:pPr algn="l"/>
                      <a:r>
                        <a:rPr lang="en-US" sz="900" dirty="0"/>
                        <a:t>Displays the serum cholesterol in mg/dl (unit)</a:t>
                      </a:r>
                    </a:p>
                  </a:txBody>
                  <a:tcPr anchor="ctr">
                    <a:solidFill>
                      <a:schemeClr val="tx2">
                        <a:lumMod val="20000"/>
                        <a:lumOff val="80000"/>
                      </a:schemeClr>
                    </a:solidFill>
                  </a:tcPr>
                </a:tc>
                <a:extLst>
                  <a:ext uri="{0D108BD9-81ED-4DB2-BD59-A6C34878D82A}">
                    <a16:rowId xmlns:a16="http://schemas.microsoft.com/office/drawing/2014/main" val="4182964634"/>
                  </a:ext>
                </a:extLst>
              </a:tr>
              <a:tr h="370840">
                <a:tc>
                  <a:txBody>
                    <a:bodyPr/>
                    <a:lstStyle/>
                    <a:p>
                      <a:pPr algn="l"/>
                      <a:r>
                        <a:rPr lang="en-US" sz="900" dirty="0" err="1"/>
                        <a:t>fbs</a:t>
                      </a:r>
                      <a:endParaRPr lang="en-US" sz="900" dirty="0"/>
                    </a:p>
                  </a:txBody>
                  <a:tcPr anchor="ctr">
                    <a:solidFill>
                      <a:schemeClr val="tx2">
                        <a:lumMod val="40000"/>
                        <a:lumOff val="60000"/>
                      </a:schemeClr>
                    </a:solidFill>
                  </a:tcPr>
                </a:tc>
                <a:tc>
                  <a:txBody>
                    <a:bodyPr/>
                    <a:lstStyle/>
                    <a:p>
                      <a:pPr algn="l"/>
                      <a:r>
                        <a:rPr lang="en-US" sz="900" dirty="0"/>
                        <a:t>Compares the fasting blood sugar value of an individual with 120mg/dl. If fasting blood sugar &gt; 120mg/dl then : 1 (true); else : 0 (false)</a:t>
                      </a:r>
                    </a:p>
                  </a:txBody>
                  <a:tcPr anchor="ctr">
                    <a:solidFill>
                      <a:schemeClr val="tx2">
                        <a:lumMod val="40000"/>
                        <a:lumOff val="60000"/>
                      </a:schemeClr>
                    </a:solidFill>
                  </a:tcPr>
                </a:tc>
                <a:extLst>
                  <a:ext uri="{0D108BD9-81ED-4DB2-BD59-A6C34878D82A}">
                    <a16:rowId xmlns:a16="http://schemas.microsoft.com/office/drawing/2014/main" val="817700383"/>
                  </a:ext>
                </a:extLst>
              </a:tr>
              <a:tr h="370840">
                <a:tc>
                  <a:txBody>
                    <a:bodyPr/>
                    <a:lstStyle/>
                    <a:p>
                      <a:pPr algn="l"/>
                      <a:r>
                        <a:rPr lang="en-US" sz="900" dirty="0" err="1"/>
                        <a:t>restecg</a:t>
                      </a:r>
                      <a:endParaRPr lang="en-US" sz="900" dirty="0"/>
                    </a:p>
                  </a:txBody>
                  <a:tcPr anchor="ctr">
                    <a:solidFill>
                      <a:schemeClr val="tx2">
                        <a:lumMod val="20000"/>
                        <a:lumOff val="80000"/>
                      </a:schemeClr>
                    </a:solidFill>
                  </a:tcPr>
                </a:tc>
                <a:tc>
                  <a:txBody>
                    <a:bodyPr/>
                    <a:lstStyle/>
                    <a:p>
                      <a:pPr algn="l"/>
                      <a:r>
                        <a:rPr lang="en-US" sz="900" dirty="0"/>
                        <a:t>Displays resting electrocardiographic results</a:t>
                      </a:r>
                    </a:p>
                    <a:p>
                      <a:pPr algn="l"/>
                      <a:r>
                        <a:rPr lang="en-US" sz="900" dirty="0"/>
                        <a:t>0 = normal; 1 = having ST-T wave abnormality; 2 = left ventricular </a:t>
                      </a:r>
                      <a:r>
                        <a:rPr lang="en-US" sz="900" dirty="0" err="1"/>
                        <a:t>hyperthrophy</a:t>
                      </a:r>
                      <a:endParaRPr lang="en-US" sz="900" dirty="0"/>
                    </a:p>
                  </a:txBody>
                  <a:tcPr anchor="ctr">
                    <a:solidFill>
                      <a:schemeClr val="tx2">
                        <a:lumMod val="20000"/>
                        <a:lumOff val="80000"/>
                      </a:schemeClr>
                    </a:solidFill>
                  </a:tcPr>
                </a:tc>
                <a:extLst>
                  <a:ext uri="{0D108BD9-81ED-4DB2-BD59-A6C34878D82A}">
                    <a16:rowId xmlns:a16="http://schemas.microsoft.com/office/drawing/2014/main" val="335015482"/>
                  </a:ext>
                </a:extLst>
              </a:tr>
            </a:tbl>
          </a:graphicData>
        </a:graphic>
      </p:graphicFrame>
      <p:sp>
        <p:nvSpPr>
          <p:cNvPr id="8" name="Content Placeholder 2">
            <a:extLst>
              <a:ext uri="{FF2B5EF4-FFF2-40B4-BE49-F238E27FC236}">
                <a16:creationId xmlns:a16="http://schemas.microsoft.com/office/drawing/2014/main" id="{AD402D69-B105-4D66-8C30-25461B94F92C}"/>
              </a:ext>
            </a:extLst>
          </p:cNvPr>
          <p:cNvSpPr>
            <a:spLocks noGrp="1"/>
          </p:cNvSpPr>
          <p:nvPr>
            <p:ph idx="1"/>
          </p:nvPr>
        </p:nvSpPr>
        <p:spPr>
          <a:xfrm>
            <a:off x="453006" y="2335051"/>
            <a:ext cx="10889841" cy="706965"/>
          </a:xfrm>
        </p:spPr>
        <p:txBody>
          <a:bodyPr>
            <a:normAutofit/>
          </a:bodyPr>
          <a:lstStyle/>
          <a:p>
            <a:pPr algn="just"/>
            <a:r>
              <a:rPr lang="en-US" sz="1400" dirty="0"/>
              <a:t>The Cleveland Heart Disease dataset was obtained from UCI Machine Learning data repository </a:t>
            </a:r>
          </a:p>
          <a:p>
            <a:pPr marL="0" indent="0" algn="just">
              <a:buNone/>
            </a:pPr>
            <a:r>
              <a:rPr lang="en-US" sz="1400" dirty="0">
                <a:solidFill>
                  <a:srgbClr val="0070C0"/>
                </a:solidFill>
                <a:hlinkClick r:id="rId2">
                  <a:extLst>
                    <a:ext uri="{A12FA001-AC4F-418D-AE19-62706E023703}">
                      <ahyp:hlinkClr xmlns:ahyp="http://schemas.microsoft.com/office/drawing/2018/hyperlinkcolor" val="tx"/>
                    </a:ext>
                  </a:extLst>
                </a:hlinkClick>
              </a:rPr>
              <a:t>https://archive.ics.uci.edu/ml/datasets/Heart+Disease</a:t>
            </a:r>
            <a:r>
              <a:rPr lang="en-US" sz="1400" dirty="0">
                <a:solidFill>
                  <a:srgbClr val="0070C0"/>
                </a:solidFill>
              </a:rPr>
              <a:t> </a:t>
            </a:r>
          </a:p>
        </p:txBody>
      </p:sp>
      <p:graphicFrame>
        <p:nvGraphicFramePr>
          <p:cNvPr id="10" name="Table 4">
            <a:extLst>
              <a:ext uri="{FF2B5EF4-FFF2-40B4-BE49-F238E27FC236}">
                <a16:creationId xmlns:a16="http://schemas.microsoft.com/office/drawing/2014/main" id="{45E7EB60-7A4A-418C-B43C-A94BF2BEF052}"/>
              </a:ext>
            </a:extLst>
          </p:cNvPr>
          <p:cNvGraphicFramePr>
            <a:graphicFrameLocks noGrp="1"/>
          </p:cNvGraphicFramePr>
          <p:nvPr>
            <p:extLst>
              <p:ext uri="{D42A27DB-BD31-4B8C-83A1-F6EECF244321}">
                <p14:modId xmlns:p14="http://schemas.microsoft.com/office/powerpoint/2010/main" val="138356088"/>
              </p:ext>
            </p:extLst>
          </p:nvPr>
        </p:nvGraphicFramePr>
        <p:xfrm>
          <a:off x="6521040" y="3127337"/>
          <a:ext cx="5217954" cy="3098800"/>
        </p:xfrm>
        <a:graphic>
          <a:graphicData uri="http://schemas.openxmlformats.org/drawingml/2006/table">
            <a:tbl>
              <a:tblPr firstRow="1" bandRow="1">
                <a:tableStyleId>{5C22544A-7EE6-4342-B048-85BDC9FD1C3A}</a:tableStyleId>
              </a:tblPr>
              <a:tblGrid>
                <a:gridCol w="987259">
                  <a:extLst>
                    <a:ext uri="{9D8B030D-6E8A-4147-A177-3AD203B41FA5}">
                      <a16:colId xmlns:a16="http://schemas.microsoft.com/office/drawing/2014/main" val="791188471"/>
                    </a:ext>
                  </a:extLst>
                </a:gridCol>
                <a:gridCol w="4230695">
                  <a:extLst>
                    <a:ext uri="{9D8B030D-6E8A-4147-A177-3AD203B41FA5}">
                      <a16:colId xmlns:a16="http://schemas.microsoft.com/office/drawing/2014/main" val="1194609631"/>
                    </a:ext>
                  </a:extLst>
                </a:gridCol>
              </a:tblGrid>
              <a:tr h="370840">
                <a:tc>
                  <a:txBody>
                    <a:bodyPr/>
                    <a:lstStyle/>
                    <a:p>
                      <a:pPr algn="ctr"/>
                      <a:r>
                        <a:rPr lang="en-US" sz="1050" dirty="0"/>
                        <a:t>Attribute</a:t>
                      </a:r>
                    </a:p>
                  </a:txBody>
                  <a:tcPr anchor="ctr">
                    <a:solidFill>
                      <a:srgbClr val="2D2149"/>
                    </a:solidFill>
                  </a:tcPr>
                </a:tc>
                <a:tc>
                  <a:txBody>
                    <a:bodyPr/>
                    <a:lstStyle/>
                    <a:p>
                      <a:pPr algn="ctr"/>
                      <a:r>
                        <a:rPr lang="en-US" sz="1050" dirty="0"/>
                        <a:t>Description</a:t>
                      </a:r>
                    </a:p>
                  </a:txBody>
                  <a:tcPr anchor="ctr">
                    <a:solidFill>
                      <a:srgbClr val="2D2149"/>
                    </a:solidFill>
                  </a:tcPr>
                </a:tc>
                <a:extLst>
                  <a:ext uri="{0D108BD9-81ED-4DB2-BD59-A6C34878D82A}">
                    <a16:rowId xmlns:a16="http://schemas.microsoft.com/office/drawing/2014/main" val="2152179349"/>
                  </a:ext>
                </a:extLst>
              </a:tr>
              <a:tr h="370840">
                <a:tc>
                  <a:txBody>
                    <a:bodyPr/>
                    <a:lstStyle/>
                    <a:p>
                      <a:pPr algn="l"/>
                      <a:r>
                        <a:rPr lang="en-US" sz="900" dirty="0" err="1"/>
                        <a:t>thalach</a:t>
                      </a:r>
                      <a:endParaRPr lang="en-US" sz="900" dirty="0"/>
                    </a:p>
                  </a:txBody>
                  <a:tcPr anchor="ctr">
                    <a:solidFill>
                      <a:schemeClr val="tx2">
                        <a:lumMod val="20000"/>
                        <a:lumOff val="80000"/>
                      </a:schemeClr>
                    </a:solidFill>
                  </a:tcPr>
                </a:tc>
                <a:tc>
                  <a:txBody>
                    <a:bodyPr/>
                    <a:lstStyle/>
                    <a:p>
                      <a:pPr algn="l"/>
                      <a:r>
                        <a:rPr lang="en-US" sz="900" dirty="0"/>
                        <a:t>Displays the max heart rate achieved by an individual</a:t>
                      </a:r>
                    </a:p>
                  </a:txBody>
                  <a:tcPr anchor="ctr">
                    <a:solidFill>
                      <a:schemeClr val="tx2">
                        <a:lumMod val="20000"/>
                        <a:lumOff val="80000"/>
                      </a:schemeClr>
                    </a:solidFill>
                  </a:tcPr>
                </a:tc>
                <a:extLst>
                  <a:ext uri="{0D108BD9-81ED-4DB2-BD59-A6C34878D82A}">
                    <a16:rowId xmlns:a16="http://schemas.microsoft.com/office/drawing/2014/main" val="1331113226"/>
                  </a:ext>
                </a:extLst>
              </a:tr>
              <a:tr h="370840">
                <a:tc>
                  <a:txBody>
                    <a:bodyPr/>
                    <a:lstStyle/>
                    <a:p>
                      <a:pPr algn="l"/>
                      <a:r>
                        <a:rPr lang="en-US" sz="900" dirty="0" err="1"/>
                        <a:t>exang</a:t>
                      </a:r>
                      <a:endParaRPr lang="en-US" sz="900" dirty="0"/>
                    </a:p>
                  </a:txBody>
                  <a:tcPr anchor="ctr">
                    <a:solidFill>
                      <a:schemeClr val="tx2">
                        <a:lumMod val="40000"/>
                        <a:lumOff val="60000"/>
                      </a:schemeClr>
                    </a:solidFill>
                  </a:tcPr>
                </a:tc>
                <a:tc>
                  <a:txBody>
                    <a:bodyPr/>
                    <a:lstStyle/>
                    <a:p>
                      <a:pPr algn="l"/>
                      <a:r>
                        <a:rPr lang="en-US" sz="900" dirty="0"/>
                        <a:t>Exercise induced angina. 1 = yes; 0 = no</a:t>
                      </a:r>
                    </a:p>
                  </a:txBody>
                  <a:tcPr anchor="ctr">
                    <a:solidFill>
                      <a:schemeClr val="tx2">
                        <a:lumMod val="40000"/>
                        <a:lumOff val="60000"/>
                      </a:schemeClr>
                    </a:solidFill>
                  </a:tcPr>
                </a:tc>
                <a:extLst>
                  <a:ext uri="{0D108BD9-81ED-4DB2-BD59-A6C34878D82A}">
                    <a16:rowId xmlns:a16="http://schemas.microsoft.com/office/drawing/2014/main" val="4228904600"/>
                  </a:ext>
                </a:extLst>
              </a:tr>
              <a:tr h="370840">
                <a:tc>
                  <a:txBody>
                    <a:bodyPr/>
                    <a:lstStyle/>
                    <a:p>
                      <a:pPr algn="l"/>
                      <a:r>
                        <a:rPr lang="en-US" sz="900" dirty="0" err="1"/>
                        <a:t>oldpeak</a:t>
                      </a:r>
                      <a:endParaRPr lang="en-US" sz="900" dirty="0"/>
                    </a:p>
                  </a:txBody>
                  <a:tcPr anchor="ctr">
                    <a:solidFill>
                      <a:schemeClr val="tx2">
                        <a:lumMod val="20000"/>
                        <a:lumOff val="80000"/>
                      </a:schemeClr>
                    </a:solidFill>
                  </a:tcPr>
                </a:tc>
                <a:tc>
                  <a:txBody>
                    <a:bodyPr/>
                    <a:lstStyle/>
                    <a:p>
                      <a:pPr algn="l"/>
                      <a:r>
                        <a:rPr lang="en-US" sz="900" dirty="0"/>
                        <a:t>ST depression induced by exercise relative to rest</a:t>
                      </a:r>
                    </a:p>
                  </a:txBody>
                  <a:tcPr anchor="ctr">
                    <a:solidFill>
                      <a:schemeClr val="tx2">
                        <a:lumMod val="20000"/>
                        <a:lumOff val="80000"/>
                      </a:schemeClr>
                    </a:solidFill>
                  </a:tcPr>
                </a:tc>
                <a:extLst>
                  <a:ext uri="{0D108BD9-81ED-4DB2-BD59-A6C34878D82A}">
                    <a16:rowId xmlns:a16="http://schemas.microsoft.com/office/drawing/2014/main" val="1899315827"/>
                  </a:ext>
                </a:extLst>
              </a:tr>
              <a:tr h="370840">
                <a:tc>
                  <a:txBody>
                    <a:bodyPr/>
                    <a:lstStyle/>
                    <a:p>
                      <a:pPr algn="l"/>
                      <a:r>
                        <a:rPr lang="en-US" sz="900" dirty="0"/>
                        <a:t>slope</a:t>
                      </a:r>
                    </a:p>
                  </a:txBody>
                  <a:tcPr anchor="ctr">
                    <a:solidFill>
                      <a:schemeClr val="tx2">
                        <a:lumMod val="40000"/>
                        <a:lumOff val="60000"/>
                      </a:schemeClr>
                    </a:solidFill>
                  </a:tcPr>
                </a:tc>
                <a:tc>
                  <a:txBody>
                    <a:bodyPr/>
                    <a:lstStyle/>
                    <a:p>
                      <a:pPr algn="l"/>
                      <a:r>
                        <a:rPr lang="en-US" sz="900" dirty="0"/>
                        <a:t>The slope of the Peak exercise ST segment. 1 = upsloping; 2 = flat; 3 = down sloping</a:t>
                      </a:r>
                    </a:p>
                  </a:txBody>
                  <a:tcPr anchor="ctr">
                    <a:solidFill>
                      <a:schemeClr val="tx2">
                        <a:lumMod val="40000"/>
                        <a:lumOff val="60000"/>
                      </a:schemeClr>
                    </a:solidFill>
                  </a:tcPr>
                </a:tc>
                <a:extLst>
                  <a:ext uri="{0D108BD9-81ED-4DB2-BD59-A6C34878D82A}">
                    <a16:rowId xmlns:a16="http://schemas.microsoft.com/office/drawing/2014/main" val="4134062110"/>
                  </a:ext>
                </a:extLst>
              </a:tr>
              <a:tr h="370840">
                <a:tc>
                  <a:txBody>
                    <a:bodyPr/>
                    <a:lstStyle/>
                    <a:p>
                      <a:pPr algn="l"/>
                      <a:r>
                        <a:rPr lang="en-US" sz="900" dirty="0"/>
                        <a:t>ca</a:t>
                      </a:r>
                    </a:p>
                  </a:txBody>
                  <a:tcPr anchor="ctr">
                    <a:solidFill>
                      <a:schemeClr val="tx2">
                        <a:lumMod val="20000"/>
                        <a:lumOff val="80000"/>
                      </a:schemeClr>
                    </a:solidFill>
                  </a:tcPr>
                </a:tc>
                <a:tc>
                  <a:txBody>
                    <a:bodyPr/>
                    <a:lstStyle/>
                    <a:p>
                      <a:pPr algn="l"/>
                      <a:r>
                        <a:rPr lang="en-US" sz="900" dirty="0"/>
                        <a:t>Number of major vessels (0–3) colored by </a:t>
                      </a:r>
                      <a:r>
                        <a:rPr lang="en-US" sz="900" dirty="0" err="1"/>
                        <a:t>flourosopy</a:t>
                      </a:r>
                      <a:endParaRPr lang="en-US" sz="900" dirty="0"/>
                    </a:p>
                  </a:txBody>
                  <a:tcPr anchor="ctr">
                    <a:solidFill>
                      <a:schemeClr val="tx2">
                        <a:lumMod val="20000"/>
                        <a:lumOff val="80000"/>
                      </a:schemeClr>
                    </a:solidFill>
                  </a:tcPr>
                </a:tc>
                <a:extLst>
                  <a:ext uri="{0D108BD9-81ED-4DB2-BD59-A6C34878D82A}">
                    <a16:rowId xmlns:a16="http://schemas.microsoft.com/office/drawing/2014/main" val="4182964634"/>
                  </a:ext>
                </a:extLst>
              </a:tr>
              <a:tr h="370840">
                <a:tc>
                  <a:txBody>
                    <a:bodyPr/>
                    <a:lstStyle/>
                    <a:p>
                      <a:pPr algn="l"/>
                      <a:r>
                        <a:rPr lang="en-US" sz="900" dirty="0" err="1"/>
                        <a:t>thal</a:t>
                      </a:r>
                      <a:endParaRPr lang="en-US" sz="900" dirty="0"/>
                    </a:p>
                  </a:txBody>
                  <a:tcPr anchor="ctr">
                    <a:solidFill>
                      <a:schemeClr val="tx2">
                        <a:lumMod val="40000"/>
                        <a:lumOff val="60000"/>
                      </a:schemeClr>
                    </a:solidFill>
                  </a:tcPr>
                </a:tc>
                <a:tc>
                  <a:txBody>
                    <a:bodyPr/>
                    <a:lstStyle/>
                    <a:p>
                      <a:pPr algn="l"/>
                      <a:r>
                        <a:rPr lang="en-US" sz="900" dirty="0"/>
                        <a:t>Displays the thalassemia. </a:t>
                      </a:r>
                    </a:p>
                    <a:p>
                      <a:pPr algn="l"/>
                      <a:r>
                        <a:rPr lang="en-US" sz="900" dirty="0"/>
                        <a:t>3 = normal; 6 = fixed defect; 7 = reversible defect</a:t>
                      </a:r>
                    </a:p>
                  </a:txBody>
                  <a:tcPr anchor="ctr">
                    <a:solidFill>
                      <a:schemeClr val="tx2">
                        <a:lumMod val="40000"/>
                        <a:lumOff val="60000"/>
                      </a:schemeClr>
                    </a:solidFill>
                  </a:tcPr>
                </a:tc>
                <a:extLst>
                  <a:ext uri="{0D108BD9-81ED-4DB2-BD59-A6C34878D82A}">
                    <a16:rowId xmlns:a16="http://schemas.microsoft.com/office/drawing/2014/main" val="817700383"/>
                  </a:ext>
                </a:extLst>
              </a:tr>
              <a:tr h="370840">
                <a:tc>
                  <a:txBody>
                    <a:bodyPr/>
                    <a:lstStyle/>
                    <a:p>
                      <a:pPr algn="l"/>
                      <a:r>
                        <a:rPr lang="en-US" sz="900" dirty="0"/>
                        <a:t>reslt</a:t>
                      </a:r>
                    </a:p>
                  </a:txBody>
                  <a:tcPr anchor="ctr">
                    <a:solidFill>
                      <a:schemeClr val="tx2">
                        <a:lumMod val="20000"/>
                        <a:lumOff val="80000"/>
                      </a:schemeClr>
                    </a:solidFill>
                  </a:tcPr>
                </a:tc>
                <a:tc>
                  <a:txBody>
                    <a:bodyPr/>
                    <a:lstStyle/>
                    <a:p>
                      <a:pPr algn="l"/>
                      <a:r>
                        <a:rPr lang="en-US" sz="900" dirty="0"/>
                        <a:t>Diagnosis of heart disease. Displays whether the individual is suffering from heart disease or not:</a:t>
                      </a:r>
                    </a:p>
                    <a:p>
                      <a:pPr algn="l"/>
                      <a:r>
                        <a:rPr lang="en-US" sz="900" dirty="0"/>
                        <a:t>0 = absence; 1= present</a:t>
                      </a:r>
                    </a:p>
                  </a:txBody>
                  <a:tcPr anchor="ctr">
                    <a:solidFill>
                      <a:schemeClr val="tx2">
                        <a:lumMod val="20000"/>
                        <a:lumOff val="80000"/>
                      </a:schemeClr>
                    </a:solidFill>
                  </a:tcPr>
                </a:tc>
                <a:extLst>
                  <a:ext uri="{0D108BD9-81ED-4DB2-BD59-A6C34878D82A}">
                    <a16:rowId xmlns:a16="http://schemas.microsoft.com/office/drawing/2014/main" val="335015482"/>
                  </a:ext>
                </a:extLst>
              </a:tr>
            </a:tbl>
          </a:graphicData>
        </a:graphic>
      </p:graphicFrame>
    </p:spTree>
    <p:extLst>
      <p:ext uri="{BB962C8B-B14F-4D97-AF65-F5344CB8AC3E}">
        <p14:creationId xmlns:p14="http://schemas.microsoft.com/office/powerpoint/2010/main" val="19894441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E8052-CB18-4D1D-8514-B14B5BEA4B3D}"/>
              </a:ext>
            </a:extLst>
          </p:cNvPr>
          <p:cNvSpPr>
            <a:spLocks noGrp="1"/>
          </p:cNvSpPr>
          <p:nvPr>
            <p:ph type="title"/>
          </p:nvPr>
        </p:nvSpPr>
        <p:spPr/>
        <p:txBody>
          <a:bodyPr/>
          <a:lstStyle/>
          <a:p>
            <a:r>
              <a:rPr lang="en-US" dirty="0"/>
              <a:t>Data Visualization</a:t>
            </a:r>
          </a:p>
        </p:txBody>
      </p:sp>
      <p:pic>
        <p:nvPicPr>
          <p:cNvPr id="4" name="Picture 3">
            <a:extLst>
              <a:ext uri="{FF2B5EF4-FFF2-40B4-BE49-F238E27FC236}">
                <a16:creationId xmlns:a16="http://schemas.microsoft.com/office/drawing/2014/main" id="{6D814CF8-CBB2-45F4-9CF6-BE246B7718B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572185" y="2403995"/>
            <a:ext cx="2803496" cy="2050009"/>
          </a:xfrm>
          <a:prstGeom prst="rect">
            <a:avLst/>
          </a:prstGeom>
          <a:noFill/>
          <a:ln>
            <a:noFill/>
          </a:ln>
        </p:spPr>
      </p:pic>
      <p:pic>
        <p:nvPicPr>
          <p:cNvPr id="5" name="Picture 4">
            <a:extLst>
              <a:ext uri="{FF2B5EF4-FFF2-40B4-BE49-F238E27FC236}">
                <a16:creationId xmlns:a16="http://schemas.microsoft.com/office/drawing/2014/main" id="{CABE876A-6F26-4CC1-8E60-E965868049A8}"/>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502557" y="2403994"/>
            <a:ext cx="2891403" cy="2050010"/>
          </a:xfrm>
          <a:prstGeom prst="rect">
            <a:avLst/>
          </a:prstGeom>
          <a:noFill/>
          <a:ln>
            <a:noFill/>
          </a:ln>
        </p:spPr>
      </p:pic>
      <p:pic>
        <p:nvPicPr>
          <p:cNvPr id="6" name="Picture 5">
            <a:extLst>
              <a:ext uri="{FF2B5EF4-FFF2-40B4-BE49-F238E27FC236}">
                <a16:creationId xmlns:a16="http://schemas.microsoft.com/office/drawing/2014/main" id="{77E8F698-04BC-42AA-A3B5-42F0B910DBFB}"/>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1391" y="4626926"/>
            <a:ext cx="4335559" cy="2231073"/>
          </a:xfrm>
          <a:prstGeom prst="rect">
            <a:avLst/>
          </a:prstGeom>
          <a:noFill/>
          <a:ln>
            <a:noFill/>
          </a:ln>
        </p:spPr>
      </p:pic>
      <p:pic>
        <p:nvPicPr>
          <p:cNvPr id="7" name="Picture 6">
            <a:extLst>
              <a:ext uri="{FF2B5EF4-FFF2-40B4-BE49-F238E27FC236}">
                <a16:creationId xmlns:a16="http://schemas.microsoft.com/office/drawing/2014/main" id="{B39E48B1-B1D6-4350-A209-8ED5192384D7}"/>
              </a:ext>
            </a:extLst>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780478" y="4586886"/>
            <a:ext cx="4335559" cy="2231074"/>
          </a:xfrm>
          <a:prstGeom prst="rect">
            <a:avLst/>
          </a:prstGeom>
          <a:noFill/>
          <a:ln>
            <a:noFill/>
          </a:ln>
        </p:spPr>
      </p:pic>
    </p:spTree>
    <p:extLst>
      <p:ext uri="{BB962C8B-B14F-4D97-AF65-F5344CB8AC3E}">
        <p14:creationId xmlns:p14="http://schemas.microsoft.com/office/powerpoint/2010/main" val="35868637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4520E-65D4-48A1-848A-5B763B4E1819}"/>
              </a:ext>
            </a:extLst>
          </p:cNvPr>
          <p:cNvSpPr>
            <a:spLocks noGrp="1"/>
          </p:cNvSpPr>
          <p:nvPr>
            <p:ph type="title"/>
          </p:nvPr>
        </p:nvSpPr>
        <p:spPr>
          <a:xfrm>
            <a:off x="1154954" y="973668"/>
            <a:ext cx="9599732" cy="706964"/>
          </a:xfrm>
        </p:spPr>
        <p:txBody>
          <a:bodyPr/>
          <a:lstStyle/>
          <a:p>
            <a:r>
              <a:rPr lang="en-US" dirty="0"/>
              <a:t>Data Analysis – Outliers &amp; Missing Values</a:t>
            </a:r>
          </a:p>
        </p:txBody>
      </p:sp>
      <p:pic>
        <p:nvPicPr>
          <p:cNvPr id="1026" name="Picture 2">
            <a:extLst>
              <a:ext uri="{FF2B5EF4-FFF2-40B4-BE49-F238E27FC236}">
                <a16:creationId xmlns:a16="http://schemas.microsoft.com/office/drawing/2014/main" id="{D8B8AAD5-77C5-41E7-A43D-C8E13415780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51157"/>
          <a:stretch/>
        </p:blipFill>
        <p:spPr bwMode="auto">
          <a:xfrm>
            <a:off x="550377" y="3045944"/>
            <a:ext cx="7988903" cy="3023119"/>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a:extLst>
              <a:ext uri="{FF2B5EF4-FFF2-40B4-BE49-F238E27FC236}">
                <a16:creationId xmlns:a16="http://schemas.microsoft.com/office/drawing/2014/main" id="{EA43A8DB-8AC9-470C-8272-E786D5DE11D7}"/>
              </a:ext>
            </a:extLst>
          </p:cNvPr>
          <p:cNvSpPr>
            <a:spLocks noGrp="1"/>
          </p:cNvSpPr>
          <p:nvPr>
            <p:ph idx="1"/>
          </p:nvPr>
        </p:nvSpPr>
        <p:spPr>
          <a:xfrm>
            <a:off x="8808098" y="3230674"/>
            <a:ext cx="2950528" cy="2653658"/>
          </a:xfrm>
        </p:spPr>
        <p:txBody>
          <a:bodyPr>
            <a:normAutofit fontScale="92500" lnSpcReduction="20000"/>
          </a:bodyPr>
          <a:lstStyle/>
          <a:p>
            <a:r>
              <a:rPr lang="en-US" b="1" dirty="0">
                <a:solidFill>
                  <a:schemeClr val="accent2">
                    <a:lumMod val="75000"/>
                  </a:schemeClr>
                </a:solidFill>
              </a:rPr>
              <a:t>Outliers</a:t>
            </a:r>
            <a:r>
              <a:rPr lang="en-US" b="1" dirty="0"/>
              <a:t> were found using Boxplots</a:t>
            </a:r>
          </a:p>
          <a:p>
            <a:r>
              <a:rPr lang="en-US" b="1" dirty="0"/>
              <a:t>Respective rows were dropped </a:t>
            </a:r>
          </a:p>
          <a:p>
            <a:r>
              <a:rPr lang="en-US" b="1" dirty="0"/>
              <a:t>Same treatment was followed for the </a:t>
            </a:r>
            <a:r>
              <a:rPr lang="en-US" b="1" dirty="0">
                <a:solidFill>
                  <a:schemeClr val="accent2">
                    <a:lumMod val="75000"/>
                  </a:schemeClr>
                </a:solidFill>
              </a:rPr>
              <a:t>missing values</a:t>
            </a:r>
          </a:p>
          <a:p>
            <a:r>
              <a:rPr lang="en-US" b="1" dirty="0"/>
              <a:t>Figure shows the Boxplots after removing the </a:t>
            </a:r>
            <a:endParaRPr lang="en-US" sz="1400" b="1" dirty="0"/>
          </a:p>
        </p:txBody>
      </p:sp>
    </p:spTree>
    <p:extLst>
      <p:ext uri="{BB962C8B-B14F-4D97-AF65-F5344CB8AC3E}">
        <p14:creationId xmlns:p14="http://schemas.microsoft.com/office/powerpoint/2010/main" val="34677904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769AD-AE2F-47AC-A4C6-A3095CA43985}"/>
              </a:ext>
            </a:extLst>
          </p:cNvPr>
          <p:cNvSpPr>
            <a:spLocks noGrp="1"/>
          </p:cNvSpPr>
          <p:nvPr>
            <p:ph type="title"/>
          </p:nvPr>
        </p:nvSpPr>
        <p:spPr/>
        <p:txBody>
          <a:bodyPr/>
          <a:lstStyle/>
          <a:p>
            <a:r>
              <a:rPr lang="en-US" dirty="0"/>
              <a:t>Data Analysis - Correlation</a:t>
            </a:r>
          </a:p>
        </p:txBody>
      </p:sp>
      <p:sp>
        <p:nvSpPr>
          <p:cNvPr id="3" name="Content Placeholder 2">
            <a:extLst>
              <a:ext uri="{FF2B5EF4-FFF2-40B4-BE49-F238E27FC236}">
                <a16:creationId xmlns:a16="http://schemas.microsoft.com/office/drawing/2014/main" id="{9878BA9C-C6BD-4908-AC44-A11186D5F94A}"/>
              </a:ext>
            </a:extLst>
          </p:cNvPr>
          <p:cNvSpPr>
            <a:spLocks noGrp="1"/>
          </p:cNvSpPr>
          <p:nvPr>
            <p:ph idx="1"/>
          </p:nvPr>
        </p:nvSpPr>
        <p:spPr>
          <a:xfrm>
            <a:off x="7608815" y="2888726"/>
            <a:ext cx="4093827" cy="3411406"/>
          </a:xfrm>
        </p:spPr>
        <p:txBody>
          <a:bodyPr/>
          <a:lstStyle/>
          <a:p>
            <a:r>
              <a:rPr lang="en-US" b="1" dirty="0"/>
              <a:t>This shows the correlation of the attributes to one another</a:t>
            </a:r>
          </a:p>
          <a:p>
            <a:endParaRPr lang="en-US" b="1" dirty="0"/>
          </a:p>
          <a:p>
            <a:r>
              <a:rPr lang="en-US" b="1" dirty="0"/>
              <a:t>Highlights: </a:t>
            </a:r>
          </a:p>
          <a:p>
            <a:pPr lvl="1"/>
            <a:r>
              <a:rPr lang="en-US" sz="1400" b="1" dirty="0"/>
              <a:t>‘</a:t>
            </a:r>
            <a:r>
              <a:rPr lang="en-US" sz="1400" b="1" dirty="0" err="1"/>
              <a:t>thalach</a:t>
            </a:r>
            <a:r>
              <a:rPr lang="en-US" sz="1400" b="1" dirty="0"/>
              <a:t>’ is negatively correlated to ‘</a:t>
            </a:r>
            <a:r>
              <a:rPr lang="en-US" sz="1400" b="1" dirty="0" err="1"/>
              <a:t>reslt</a:t>
            </a:r>
            <a:r>
              <a:rPr lang="en-US" sz="1400" b="1" dirty="0"/>
              <a:t>’ </a:t>
            </a:r>
          </a:p>
          <a:p>
            <a:pPr lvl="1"/>
            <a:r>
              <a:rPr lang="en-US" sz="1400" b="1" dirty="0"/>
              <a:t>‘</a:t>
            </a:r>
            <a:r>
              <a:rPr lang="en-US" sz="1400" b="1" dirty="0" err="1"/>
              <a:t>thal</a:t>
            </a:r>
            <a:r>
              <a:rPr lang="en-US" sz="1400" b="1" dirty="0"/>
              <a:t>’, ‘ca’, ‘</a:t>
            </a:r>
            <a:r>
              <a:rPr lang="en-US" sz="1400" b="1" dirty="0" err="1"/>
              <a:t>oldpeak</a:t>
            </a:r>
            <a:r>
              <a:rPr lang="en-US" sz="1400" b="1" dirty="0"/>
              <a:t>’, ‘</a:t>
            </a:r>
            <a:r>
              <a:rPr lang="en-US" sz="1400" b="1" dirty="0" err="1"/>
              <a:t>exang</a:t>
            </a:r>
            <a:r>
              <a:rPr lang="en-US" sz="1400" b="1" dirty="0"/>
              <a:t>’, ‘</a:t>
            </a:r>
            <a:r>
              <a:rPr lang="en-US" sz="1400" b="1" dirty="0" err="1"/>
              <a:t>thalach</a:t>
            </a:r>
            <a:r>
              <a:rPr lang="en-US" sz="1400" b="1" dirty="0"/>
              <a:t>, ‘cp’ are highly correlated to ‘</a:t>
            </a:r>
            <a:r>
              <a:rPr lang="en-US" sz="1400" b="1" dirty="0" err="1"/>
              <a:t>reslt</a:t>
            </a:r>
            <a:r>
              <a:rPr lang="en-US" sz="1400" b="1" dirty="0"/>
              <a:t>’</a:t>
            </a:r>
          </a:p>
        </p:txBody>
      </p:sp>
      <p:pic>
        <p:nvPicPr>
          <p:cNvPr id="4" name="Picture 3">
            <a:extLst>
              <a:ext uri="{FF2B5EF4-FFF2-40B4-BE49-F238E27FC236}">
                <a16:creationId xmlns:a16="http://schemas.microsoft.com/office/drawing/2014/main" id="{5FE45C10-4330-431F-8715-89CB8BFBD5D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11544" y="2310047"/>
            <a:ext cx="7004324" cy="4367590"/>
          </a:xfrm>
          <a:prstGeom prst="rect">
            <a:avLst/>
          </a:prstGeom>
          <a:noFill/>
          <a:ln>
            <a:noFill/>
          </a:ln>
        </p:spPr>
      </p:pic>
    </p:spTree>
    <p:extLst>
      <p:ext uri="{BB962C8B-B14F-4D97-AF65-F5344CB8AC3E}">
        <p14:creationId xmlns:p14="http://schemas.microsoft.com/office/powerpoint/2010/main" val="6669614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00000-9B56-46DE-9288-F3EAE166D950}"/>
              </a:ext>
            </a:extLst>
          </p:cNvPr>
          <p:cNvSpPr>
            <a:spLocks noGrp="1"/>
          </p:cNvSpPr>
          <p:nvPr>
            <p:ph type="title"/>
          </p:nvPr>
        </p:nvSpPr>
        <p:spPr/>
        <p:txBody>
          <a:bodyPr/>
          <a:lstStyle/>
          <a:p>
            <a:r>
              <a:rPr lang="en-US" dirty="0"/>
              <a:t>Machine Learning Model Training</a:t>
            </a:r>
          </a:p>
        </p:txBody>
      </p:sp>
      <p:sp>
        <p:nvSpPr>
          <p:cNvPr id="4" name="Rectangle: Rounded Corners 3">
            <a:extLst>
              <a:ext uri="{FF2B5EF4-FFF2-40B4-BE49-F238E27FC236}">
                <a16:creationId xmlns:a16="http://schemas.microsoft.com/office/drawing/2014/main" id="{8660EDBB-34C3-4896-AB2D-FEF290E4DA41}"/>
              </a:ext>
            </a:extLst>
          </p:cNvPr>
          <p:cNvSpPr/>
          <p:nvPr/>
        </p:nvSpPr>
        <p:spPr>
          <a:xfrm>
            <a:off x="872456" y="3428790"/>
            <a:ext cx="3263761" cy="11886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Feature Variables </a:t>
            </a:r>
            <a:r>
              <a:rPr lang="en-US" sz="1100" dirty="0"/>
              <a:t>(Training Data)</a:t>
            </a:r>
          </a:p>
          <a:p>
            <a:pPr algn="ctr"/>
            <a:r>
              <a:rPr lang="en-US" sz="1050" b="1" dirty="0">
                <a:solidFill>
                  <a:schemeClr val="accent6">
                    <a:lumMod val="40000"/>
                    <a:lumOff val="60000"/>
                  </a:schemeClr>
                </a:solidFill>
              </a:rPr>
              <a:t>age, sex, cp, </a:t>
            </a:r>
            <a:r>
              <a:rPr lang="en-US" sz="1050" b="1" dirty="0" err="1">
                <a:solidFill>
                  <a:schemeClr val="accent6">
                    <a:lumMod val="40000"/>
                    <a:lumOff val="60000"/>
                  </a:schemeClr>
                </a:solidFill>
              </a:rPr>
              <a:t>trestbps</a:t>
            </a:r>
            <a:r>
              <a:rPr lang="en-US" sz="1050" b="1" dirty="0">
                <a:solidFill>
                  <a:schemeClr val="accent6">
                    <a:lumMod val="40000"/>
                    <a:lumOff val="60000"/>
                  </a:schemeClr>
                </a:solidFill>
              </a:rPr>
              <a:t>, </a:t>
            </a:r>
            <a:r>
              <a:rPr lang="en-US" sz="1050" b="1" dirty="0" err="1">
                <a:solidFill>
                  <a:schemeClr val="accent6">
                    <a:lumMod val="40000"/>
                    <a:lumOff val="60000"/>
                  </a:schemeClr>
                </a:solidFill>
              </a:rPr>
              <a:t>chol</a:t>
            </a:r>
            <a:r>
              <a:rPr lang="en-US" sz="1050" b="1" dirty="0">
                <a:solidFill>
                  <a:schemeClr val="accent6">
                    <a:lumMod val="40000"/>
                    <a:lumOff val="60000"/>
                  </a:schemeClr>
                </a:solidFill>
              </a:rPr>
              <a:t>, </a:t>
            </a:r>
            <a:r>
              <a:rPr lang="en-US" sz="1050" b="1" dirty="0" err="1">
                <a:solidFill>
                  <a:schemeClr val="accent6">
                    <a:lumMod val="40000"/>
                    <a:lumOff val="60000"/>
                  </a:schemeClr>
                </a:solidFill>
              </a:rPr>
              <a:t>fbs</a:t>
            </a:r>
            <a:r>
              <a:rPr lang="en-US" sz="1050" b="1" dirty="0">
                <a:solidFill>
                  <a:schemeClr val="accent6">
                    <a:lumMod val="40000"/>
                    <a:lumOff val="60000"/>
                  </a:schemeClr>
                </a:solidFill>
              </a:rPr>
              <a:t>, </a:t>
            </a:r>
            <a:r>
              <a:rPr lang="en-US" sz="1050" b="1" dirty="0" err="1">
                <a:solidFill>
                  <a:schemeClr val="accent6">
                    <a:lumMod val="40000"/>
                    <a:lumOff val="60000"/>
                  </a:schemeClr>
                </a:solidFill>
              </a:rPr>
              <a:t>restecg</a:t>
            </a:r>
            <a:r>
              <a:rPr lang="en-US" sz="1050" b="1" dirty="0">
                <a:solidFill>
                  <a:schemeClr val="accent6">
                    <a:lumMod val="40000"/>
                    <a:lumOff val="60000"/>
                  </a:schemeClr>
                </a:solidFill>
              </a:rPr>
              <a:t>, </a:t>
            </a:r>
            <a:r>
              <a:rPr lang="en-US" sz="1050" b="1" dirty="0" err="1">
                <a:solidFill>
                  <a:schemeClr val="accent6">
                    <a:lumMod val="40000"/>
                    <a:lumOff val="60000"/>
                  </a:schemeClr>
                </a:solidFill>
              </a:rPr>
              <a:t>thalach</a:t>
            </a:r>
            <a:r>
              <a:rPr lang="en-US" sz="1050" b="1" dirty="0">
                <a:solidFill>
                  <a:schemeClr val="accent6">
                    <a:lumMod val="40000"/>
                    <a:lumOff val="60000"/>
                  </a:schemeClr>
                </a:solidFill>
              </a:rPr>
              <a:t>, </a:t>
            </a:r>
            <a:r>
              <a:rPr lang="en-US" sz="1050" b="1" dirty="0" err="1">
                <a:solidFill>
                  <a:schemeClr val="accent6">
                    <a:lumMod val="40000"/>
                    <a:lumOff val="60000"/>
                  </a:schemeClr>
                </a:solidFill>
              </a:rPr>
              <a:t>exang</a:t>
            </a:r>
            <a:r>
              <a:rPr lang="en-US" sz="1050" b="1" dirty="0">
                <a:solidFill>
                  <a:schemeClr val="accent6">
                    <a:lumMod val="40000"/>
                    <a:lumOff val="60000"/>
                  </a:schemeClr>
                </a:solidFill>
              </a:rPr>
              <a:t>, </a:t>
            </a:r>
            <a:r>
              <a:rPr lang="en-US" sz="1050" b="1" dirty="0" err="1">
                <a:solidFill>
                  <a:schemeClr val="accent6">
                    <a:lumMod val="40000"/>
                    <a:lumOff val="60000"/>
                  </a:schemeClr>
                </a:solidFill>
              </a:rPr>
              <a:t>oldpeak</a:t>
            </a:r>
            <a:r>
              <a:rPr lang="en-US" sz="1050" b="1" dirty="0">
                <a:solidFill>
                  <a:schemeClr val="accent6">
                    <a:lumMod val="40000"/>
                    <a:lumOff val="60000"/>
                  </a:schemeClr>
                </a:solidFill>
              </a:rPr>
              <a:t>, slope, ca, </a:t>
            </a:r>
            <a:r>
              <a:rPr lang="en-US" sz="1050" b="1" dirty="0" err="1">
                <a:solidFill>
                  <a:schemeClr val="accent6">
                    <a:lumMod val="40000"/>
                    <a:lumOff val="60000"/>
                  </a:schemeClr>
                </a:solidFill>
              </a:rPr>
              <a:t>thal</a:t>
            </a:r>
            <a:endParaRPr lang="en-US" sz="1050" b="1" dirty="0">
              <a:solidFill>
                <a:schemeClr val="accent6">
                  <a:lumMod val="40000"/>
                  <a:lumOff val="60000"/>
                </a:schemeClr>
              </a:solidFill>
            </a:endParaRPr>
          </a:p>
        </p:txBody>
      </p:sp>
      <p:sp>
        <p:nvSpPr>
          <p:cNvPr id="6" name="Rectangle: Rounded Corners 5">
            <a:extLst>
              <a:ext uri="{FF2B5EF4-FFF2-40B4-BE49-F238E27FC236}">
                <a16:creationId xmlns:a16="http://schemas.microsoft.com/office/drawing/2014/main" id="{6098B85B-8591-4FFF-B33E-B3CAA85ABF27}"/>
              </a:ext>
            </a:extLst>
          </p:cNvPr>
          <p:cNvSpPr/>
          <p:nvPr/>
        </p:nvSpPr>
        <p:spPr>
          <a:xfrm>
            <a:off x="872456" y="5004522"/>
            <a:ext cx="3284291" cy="118865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Known Results</a:t>
            </a:r>
          </a:p>
          <a:p>
            <a:pPr algn="ctr"/>
            <a:r>
              <a:rPr lang="en-US" sz="1200" dirty="0"/>
              <a:t>(Target Variable)</a:t>
            </a:r>
          </a:p>
          <a:p>
            <a:pPr algn="ctr"/>
            <a:r>
              <a:rPr lang="en-US" sz="1100" b="1" dirty="0">
                <a:solidFill>
                  <a:schemeClr val="accent6">
                    <a:lumMod val="40000"/>
                    <a:lumOff val="60000"/>
                  </a:schemeClr>
                </a:solidFill>
              </a:rPr>
              <a:t>reslt (0: disease absent; 1: disease present)</a:t>
            </a:r>
            <a:endParaRPr lang="en-US" sz="1200" b="1" dirty="0">
              <a:solidFill>
                <a:schemeClr val="accent6">
                  <a:lumMod val="40000"/>
                  <a:lumOff val="60000"/>
                </a:schemeClr>
              </a:solidFill>
            </a:endParaRPr>
          </a:p>
        </p:txBody>
      </p:sp>
      <p:sp>
        <p:nvSpPr>
          <p:cNvPr id="7" name="Rectangle: Rounded Corners 6">
            <a:extLst>
              <a:ext uri="{FF2B5EF4-FFF2-40B4-BE49-F238E27FC236}">
                <a16:creationId xmlns:a16="http://schemas.microsoft.com/office/drawing/2014/main" id="{1F93BE0D-CDEE-40B7-8676-09D31D8864A9}"/>
              </a:ext>
            </a:extLst>
          </p:cNvPr>
          <p:cNvSpPr/>
          <p:nvPr/>
        </p:nvSpPr>
        <p:spPr>
          <a:xfrm>
            <a:off x="5052632" y="3426695"/>
            <a:ext cx="1978815" cy="2764172"/>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Supervised Classification Machine Learning Algorithms</a:t>
            </a:r>
          </a:p>
          <a:p>
            <a:pPr algn="ctr"/>
            <a:endParaRPr lang="en-US" dirty="0"/>
          </a:p>
          <a:p>
            <a:pPr marL="171450" indent="-171450">
              <a:buFont typeface="Arial" panose="020B0604020202020204" pitchFamily="34" charset="0"/>
              <a:buChar char="•"/>
            </a:pPr>
            <a:r>
              <a:rPr lang="en-US" sz="1200" dirty="0"/>
              <a:t>Logistic Regression</a:t>
            </a:r>
          </a:p>
          <a:p>
            <a:pPr marL="171450" indent="-171450">
              <a:buFont typeface="Arial" panose="020B0604020202020204" pitchFamily="34" charset="0"/>
              <a:buChar char="•"/>
            </a:pPr>
            <a:r>
              <a:rPr lang="en-US" sz="1200" dirty="0" err="1"/>
              <a:t>KNeighbour</a:t>
            </a:r>
            <a:endParaRPr lang="en-US" sz="1200" dirty="0"/>
          </a:p>
          <a:p>
            <a:pPr marL="171450" indent="-171450">
              <a:buFont typeface="Arial" panose="020B0604020202020204" pitchFamily="34" charset="0"/>
              <a:buChar char="•"/>
            </a:pPr>
            <a:r>
              <a:rPr lang="en-US" sz="1200" dirty="0"/>
              <a:t>Random Forest</a:t>
            </a:r>
          </a:p>
          <a:p>
            <a:pPr marL="171450" indent="-171450">
              <a:buFont typeface="Arial" panose="020B0604020202020204" pitchFamily="34" charset="0"/>
              <a:buChar char="•"/>
            </a:pPr>
            <a:r>
              <a:rPr lang="en-US" sz="1200" dirty="0"/>
              <a:t>Decision Tree</a:t>
            </a:r>
          </a:p>
        </p:txBody>
      </p:sp>
      <p:sp>
        <p:nvSpPr>
          <p:cNvPr id="9" name="Rectangle: Rounded Corners 8">
            <a:extLst>
              <a:ext uri="{FF2B5EF4-FFF2-40B4-BE49-F238E27FC236}">
                <a16:creationId xmlns:a16="http://schemas.microsoft.com/office/drawing/2014/main" id="{AAFA5B01-E1C3-46B3-BFF7-826375F75881}"/>
              </a:ext>
            </a:extLst>
          </p:cNvPr>
          <p:cNvSpPr/>
          <p:nvPr/>
        </p:nvSpPr>
        <p:spPr>
          <a:xfrm>
            <a:off x="7891854" y="2538312"/>
            <a:ext cx="1087421" cy="999745"/>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User Data</a:t>
            </a:r>
          </a:p>
        </p:txBody>
      </p:sp>
      <p:pic>
        <p:nvPicPr>
          <p:cNvPr id="10" name="Graphic 5" descr="Head with Gears">
            <a:extLst>
              <a:ext uri="{FF2B5EF4-FFF2-40B4-BE49-F238E27FC236}">
                <a16:creationId xmlns:a16="http://schemas.microsoft.com/office/drawing/2014/main" id="{49AEB7DA-3009-46F9-BB1A-48B3B57F0B8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93084" y="4378610"/>
            <a:ext cx="1635854" cy="1635854"/>
          </a:xfrm>
          <a:prstGeom prst="roundRect">
            <a:avLst>
              <a:gd name="adj" fmla="val 1858"/>
            </a:avLst>
          </a:prstGeom>
          <a:effectLst>
            <a:outerShdw blurRad="50800" dist="50800" dir="5400000" algn="tl" rotWithShape="0">
              <a:srgbClr val="000000">
                <a:alpha val="43000"/>
              </a:srgbClr>
            </a:outerShdw>
          </a:effectLst>
        </p:spPr>
      </p:pic>
      <p:sp>
        <p:nvSpPr>
          <p:cNvPr id="11" name="Rectangle: Rounded Corners 10">
            <a:extLst>
              <a:ext uri="{FF2B5EF4-FFF2-40B4-BE49-F238E27FC236}">
                <a16:creationId xmlns:a16="http://schemas.microsoft.com/office/drawing/2014/main" id="{145032B0-2AC3-4F0C-986A-E8FAA13B69DF}"/>
              </a:ext>
            </a:extLst>
          </p:cNvPr>
          <p:cNvSpPr/>
          <p:nvPr/>
        </p:nvSpPr>
        <p:spPr>
          <a:xfrm>
            <a:off x="10054354" y="4420062"/>
            <a:ext cx="1087421" cy="99974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Result</a:t>
            </a:r>
          </a:p>
          <a:p>
            <a:pPr algn="ctr"/>
            <a:r>
              <a:rPr lang="en-US" sz="1100" dirty="0"/>
              <a:t>(Prediction)</a:t>
            </a:r>
          </a:p>
        </p:txBody>
      </p:sp>
      <p:sp>
        <p:nvSpPr>
          <p:cNvPr id="5" name="Arrow: Right 4">
            <a:extLst>
              <a:ext uri="{FF2B5EF4-FFF2-40B4-BE49-F238E27FC236}">
                <a16:creationId xmlns:a16="http://schemas.microsoft.com/office/drawing/2014/main" id="{31E1017C-9559-4FC3-A7FF-ABCA857F28EE}"/>
              </a:ext>
            </a:extLst>
          </p:cNvPr>
          <p:cNvSpPr/>
          <p:nvPr/>
        </p:nvSpPr>
        <p:spPr>
          <a:xfrm>
            <a:off x="4282582" y="3911960"/>
            <a:ext cx="696286" cy="222309"/>
          </a:xfrm>
          <a:prstGeom prst="rightArrow">
            <a:avLst/>
          </a:prstGeom>
          <a:solidFill>
            <a:schemeClr val="accent6">
              <a:lumMod val="50000"/>
            </a:schemeClr>
          </a:solidFill>
          <a:ln>
            <a:solidFill>
              <a:schemeClr val="accent6">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 name="Arrow: Right 12">
            <a:extLst>
              <a:ext uri="{FF2B5EF4-FFF2-40B4-BE49-F238E27FC236}">
                <a16:creationId xmlns:a16="http://schemas.microsoft.com/office/drawing/2014/main" id="{8ECCA14E-D48F-4E58-B02E-AE3F9E6986B7}"/>
              </a:ext>
            </a:extLst>
          </p:cNvPr>
          <p:cNvSpPr/>
          <p:nvPr/>
        </p:nvSpPr>
        <p:spPr>
          <a:xfrm>
            <a:off x="4282582" y="5487692"/>
            <a:ext cx="696286" cy="222309"/>
          </a:xfrm>
          <a:prstGeom prst="rightArrow">
            <a:avLst/>
          </a:prstGeom>
          <a:solidFill>
            <a:schemeClr val="accent6">
              <a:lumMod val="50000"/>
            </a:schemeClr>
          </a:solidFill>
          <a:ln>
            <a:solidFill>
              <a:schemeClr val="accent6">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 name="Arrow: Right 13">
            <a:extLst>
              <a:ext uri="{FF2B5EF4-FFF2-40B4-BE49-F238E27FC236}">
                <a16:creationId xmlns:a16="http://schemas.microsoft.com/office/drawing/2014/main" id="{0F3BBE52-80B6-4F7A-B52C-3678F7D48471}"/>
              </a:ext>
            </a:extLst>
          </p:cNvPr>
          <p:cNvSpPr/>
          <p:nvPr/>
        </p:nvSpPr>
        <p:spPr>
          <a:xfrm>
            <a:off x="7095227" y="4808781"/>
            <a:ext cx="696286" cy="222309"/>
          </a:xfrm>
          <a:prstGeom prst="rightArrow">
            <a:avLst/>
          </a:prstGeom>
          <a:solidFill>
            <a:schemeClr val="accent6">
              <a:lumMod val="50000"/>
            </a:schemeClr>
          </a:solidFill>
          <a:ln>
            <a:solidFill>
              <a:schemeClr val="accent6">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5" name="Arrow: Right 14">
            <a:extLst>
              <a:ext uri="{FF2B5EF4-FFF2-40B4-BE49-F238E27FC236}">
                <a16:creationId xmlns:a16="http://schemas.microsoft.com/office/drawing/2014/main" id="{355B2073-EA7F-45AC-A843-5CAFD734E4DC}"/>
              </a:ext>
            </a:extLst>
          </p:cNvPr>
          <p:cNvSpPr/>
          <p:nvPr/>
        </p:nvSpPr>
        <p:spPr>
          <a:xfrm>
            <a:off x="9230509" y="4808781"/>
            <a:ext cx="696286" cy="222309"/>
          </a:xfrm>
          <a:prstGeom prst="rightArrow">
            <a:avLst/>
          </a:prstGeom>
          <a:solidFill>
            <a:schemeClr val="accent1">
              <a:lumMod val="60000"/>
              <a:lumOff val="40000"/>
            </a:schemeClr>
          </a:solidFill>
          <a:ln>
            <a:solidFill>
              <a:schemeClr val="accent1">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6" name="Arrow: Right 15">
            <a:extLst>
              <a:ext uri="{FF2B5EF4-FFF2-40B4-BE49-F238E27FC236}">
                <a16:creationId xmlns:a16="http://schemas.microsoft.com/office/drawing/2014/main" id="{FDBCFDBC-4057-4289-AE4C-CC06747A7C38}"/>
              </a:ext>
            </a:extLst>
          </p:cNvPr>
          <p:cNvSpPr/>
          <p:nvPr/>
        </p:nvSpPr>
        <p:spPr>
          <a:xfrm rot="5400000">
            <a:off x="8087420" y="3847179"/>
            <a:ext cx="696286" cy="222309"/>
          </a:xfrm>
          <a:prstGeom prst="rightArrow">
            <a:avLst/>
          </a:prstGeom>
          <a:solidFill>
            <a:schemeClr val="accent1">
              <a:lumMod val="60000"/>
              <a:lumOff val="40000"/>
            </a:schemeClr>
          </a:solidFill>
          <a:ln>
            <a:solidFill>
              <a:schemeClr val="accent1">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4A8FE386-DE89-4D5F-AFFD-A06F527DF916}"/>
              </a:ext>
            </a:extLst>
          </p:cNvPr>
          <p:cNvSpPr txBox="1"/>
          <p:nvPr/>
        </p:nvSpPr>
        <p:spPr>
          <a:xfrm>
            <a:off x="7087343" y="5065732"/>
            <a:ext cx="712054" cy="261610"/>
          </a:xfrm>
          <a:prstGeom prst="rect">
            <a:avLst/>
          </a:prstGeom>
          <a:noFill/>
        </p:spPr>
        <p:txBody>
          <a:bodyPr wrap="none" rtlCol="0">
            <a:spAutoFit/>
          </a:bodyPr>
          <a:lstStyle/>
          <a:p>
            <a:r>
              <a:rPr lang="en-US" sz="1100" b="1" dirty="0"/>
              <a:t>Training</a:t>
            </a:r>
          </a:p>
        </p:txBody>
      </p:sp>
      <p:sp>
        <p:nvSpPr>
          <p:cNvPr id="18" name="TextBox 17">
            <a:extLst>
              <a:ext uri="{FF2B5EF4-FFF2-40B4-BE49-F238E27FC236}">
                <a16:creationId xmlns:a16="http://schemas.microsoft.com/office/drawing/2014/main" id="{DD706ED2-4801-4264-8FA8-21E736A171BD}"/>
              </a:ext>
            </a:extLst>
          </p:cNvPr>
          <p:cNvSpPr txBox="1"/>
          <p:nvPr/>
        </p:nvSpPr>
        <p:spPr>
          <a:xfrm>
            <a:off x="9315564" y="5087347"/>
            <a:ext cx="484428" cy="261610"/>
          </a:xfrm>
          <a:prstGeom prst="rect">
            <a:avLst/>
          </a:prstGeom>
          <a:noFill/>
        </p:spPr>
        <p:txBody>
          <a:bodyPr wrap="none" rtlCol="0">
            <a:spAutoFit/>
          </a:bodyPr>
          <a:lstStyle/>
          <a:p>
            <a:r>
              <a:rPr lang="en-US" sz="1100" b="1" dirty="0"/>
              <a:t>Infer</a:t>
            </a:r>
          </a:p>
        </p:txBody>
      </p:sp>
      <p:sp>
        <p:nvSpPr>
          <p:cNvPr id="22" name="TextBox 21">
            <a:extLst>
              <a:ext uri="{FF2B5EF4-FFF2-40B4-BE49-F238E27FC236}">
                <a16:creationId xmlns:a16="http://schemas.microsoft.com/office/drawing/2014/main" id="{497FDC13-7ACA-4295-BF98-2CEB8E2F350D}"/>
              </a:ext>
            </a:extLst>
          </p:cNvPr>
          <p:cNvSpPr txBox="1"/>
          <p:nvPr/>
        </p:nvSpPr>
        <p:spPr>
          <a:xfrm>
            <a:off x="8035255" y="5926659"/>
            <a:ext cx="955711" cy="276999"/>
          </a:xfrm>
          <a:prstGeom prst="rect">
            <a:avLst/>
          </a:prstGeom>
          <a:noFill/>
        </p:spPr>
        <p:txBody>
          <a:bodyPr wrap="none" rtlCol="0">
            <a:spAutoFit/>
          </a:bodyPr>
          <a:lstStyle/>
          <a:p>
            <a:r>
              <a:rPr lang="en-US" sz="1200" b="1" dirty="0"/>
              <a:t>ML MODEL</a:t>
            </a:r>
          </a:p>
        </p:txBody>
      </p:sp>
    </p:spTree>
    <p:extLst>
      <p:ext uri="{BB962C8B-B14F-4D97-AF65-F5344CB8AC3E}">
        <p14:creationId xmlns:p14="http://schemas.microsoft.com/office/powerpoint/2010/main" val="32539749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AB439-7BA4-46DA-898E-1BDF465DBEFB}"/>
              </a:ext>
            </a:extLst>
          </p:cNvPr>
          <p:cNvSpPr>
            <a:spLocks noGrp="1"/>
          </p:cNvSpPr>
          <p:nvPr>
            <p:ph type="title"/>
          </p:nvPr>
        </p:nvSpPr>
        <p:spPr/>
        <p:txBody>
          <a:bodyPr/>
          <a:lstStyle/>
          <a:p>
            <a:r>
              <a:rPr lang="en-US" dirty="0"/>
              <a:t>Result</a:t>
            </a:r>
          </a:p>
        </p:txBody>
      </p:sp>
      <p:graphicFrame>
        <p:nvGraphicFramePr>
          <p:cNvPr id="4" name="Table 4">
            <a:extLst>
              <a:ext uri="{FF2B5EF4-FFF2-40B4-BE49-F238E27FC236}">
                <a16:creationId xmlns:a16="http://schemas.microsoft.com/office/drawing/2014/main" id="{CA47B5CF-530C-4367-A001-CAE4354147F0}"/>
              </a:ext>
            </a:extLst>
          </p:cNvPr>
          <p:cNvGraphicFramePr>
            <a:graphicFrameLocks noGrp="1"/>
          </p:cNvGraphicFramePr>
          <p:nvPr>
            <p:extLst>
              <p:ext uri="{D42A27DB-BD31-4B8C-83A1-F6EECF244321}">
                <p14:modId xmlns:p14="http://schemas.microsoft.com/office/powerpoint/2010/main" val="2546292962"/>
              </p:ext>
            </p:extLst>
          </p:nvPr>
        </p:nvGraphicFramePr>
        <p:xfrm>
          <a:off x="511729" y="3049852"/>
          <a:ext cx="7113866" cy="2289195"/>
        </p:xfrm>
        <a:graphic>
          <a:graphicData uri="http://schemas.openxmlformats.org/drawingml/2006/table">
            <a:tbl>
              <a:tblPr firstRow="1" bandRow="1">
                <a:tableStyleId>{5C22544A-7EE6-4342-B048-85BDC9FD1C3A}</a:tableStyleId>
              </a:tblPr>
              <a:tblGrid>
                <a:gridCol w="2399251">
                  <a:extLst>
                    <a:ext uri="{9D8B030D-6E8A-4147-A177-3AD203B41FA5}">
                      <a16:colId xmlns:a16="http://schemas.microsoft.com/office/drawing/2014/main" val="2293700022"/>
                    </a:ext>
                  </a:extLst>
                </a:gridCol>
                <a:gridCol w="964734">
                  <a:extLst>
                    <a:ext uri="{9D8B030D-6E8A-4147-A177-3AD203B41FA5}">
                      <a16:colId xmlns:a16="http://schemas.microsoft.com/office/drawing/2014/main" val="1393975450"/>
                    </a:ext>
                  </a:extLst>
                </a:gridCol>
                <a:gridCol w="914400">
                  <a:extLst>
                    <a:ext uri="{9D8B030D-6E8A-4147-A177-3AD203B41FA5}">
                      <a16:colId xmlns:a16="http://schemas.microsoft.com/office/drawing/2014/main" val="2033533901"/>
                    </a:ext>
                  </a:extLst>
                </a:gridCol>
                <a:gridCol w="931178">
                  <a:extLst>
                    <a:ext uri="{9D8B030D-6E8A-4147-A177-3AD203B41FA5}">
                      <a16:colId xmlns:a16="http://schemas.microsoft.com/office/drawing/2014/main" val="4154630832"/>
                    </a:ext>
                  </a:extLst>
                </a:gridCol>
                <a:gridCol w="931178">
                  <a:extLst>
                    <a:ext uri="{9D8B030D-6E8A-4147-A177-3AD203B41FA5}">
                      <a16:colId xmlns:a16="http://schemas.microsoft.com/office/drawing/2014/main" val="4206256650"/>
                    </a:ext>
                  </a:extLst>
                </a:gridCol>
                <a:gridCol w="973125">
                  <a:extLst>
                    <a:ext uri="{9D8B030D-6E8A-4147-A177-3AD203B41FA5}">
                      <a16:colId xmlns:a16="http://schemas.microsoft.com/office/drawing/2014/main" val="2665387624"/>
                    </a:ext>
                  </a:extLst>
                </a:gridCol>
              </a:tblGrid>
              <a:tr h="415750">
                <a:tc>
                  <a:txBody>
                    <a:bodyPr/>
                    <a:lstStyle/>
                    <a:p>
                      <a:pPr marL="0" algn="ctr" defTabSz="457200" rtl="0" eaLnBrk="1" latinLnBrk="0" hangingPunct="1"/>
                      <a:r>
                        <a:rPr lang="en-US" sz="1050" b="1" kern="1200" dirty="0">
                          <a:solidFill>
                            <a:schemeClr val="lt1"/>
                          </a:solidFill>
                          <a:latin typeface="+mn-lt"/>
                          <a:ea typeface="+mn-ea"/>
                          <a:cs typeface="+mn-cs"/>
                        </a:rPr>
                        <a:t>model</a:t>
                      </a:r>
                    </a:p>
                  </a:txBody>
                  <a:tcPr anchor="ctr">
                    <a:solidFill>
                      <a:srgbClr val="2D2149"/>
                    </a:solidFill>
                  </a:tcPr>
                </a:tc>
                <a:tc>
                  <a:txBody>
                    <a:bodyPr/>
                    <a:lstStyle/>
                    <a:p>
                      <a:pPr marL="0" algn="ctr" defTabSz="457200" rtl="0" eaLnBrk="1" latinLnBrk="0" hangingPunct="1"/>
                      <a:r>
                        <a:rPr lang="en-US" sz="1050" b="1" kern="1200" dirty="0">
                          <a:solidFill>
                            <a:schemeClr val="lt1"/>
                          </a:solidFill>
                          <a:latin typeface="+mn-lt"/>
                          <a:ea typeface="+mn-ea"/>
                          <a:cs typeface="+mn-cs"/>
                        </a:rPr>
                        <a:t>accuracy</a:t>
                      </a:r>
                    </a:p>
                  </a:txBody>
                  <a:tcPr anchor="ctr">
                    <a:solidFill>
                      <a:srgbClr val="2D2149"/>
                    </a:solidFill>
                  </a:tcPr>
                </a:tc>
                <a:tc>
                  <a:txBody>
                    <a:bodyPr/>
                    <a:lstStyle/>
                    <a:p>
                      <a:pPr marL="0" algn="ctr" defTabSz="457200" rtl="0" eaLnBrk="1" latinLnBrk="0" hangingPunct="1"/>
                      <a:r>
                        <a:rPr lang="en-US" sz="1050" b="1" kern="1200" dirty="0">
                          <a:solidFill>
                            <a:schemeClr val="lt1"/>
                          </a:solidFill>
                          <a:latin typeface="+mn-lt"/>
                          <a:ea typeface="+mn-ea"/>
                          <a:cs typeface="+mn-cs"/>
                        </a:rPr>
                        <a:t>precision</a:t>
                      </a:r>
                    </a:p>
                  </a:txBody>
                  <a:tcPr anchor="ctr">
                    <a:solidFill>
                      <a:srgbClr val="2D2149"/>
                    </a:solidFill>
                  </a:tcPr>
                </a:tc>
                <a:tc>
                  <a:txBody>
                    <a:bodyPr/>
                    <a:lstStyle/>
                    <a:p>
                      <a:pPr marL="0" algn="ctr" defTabSz="457200" rtl="0" eaLnBrk="1" latinLnBrk="0" hangingPunct="1"/>
                      <a:r>
                        <a:rPr lang="en-US" sz="1050" b="1" kern="1200" dirty="0">
                          <a:solidFill>
                            <a:schemeClr val="lt1"/>
                          </a:solidFill>
                          <a:latin typeface="+mn-lt"/>
                          <a:ea typeface="+mn-ea"/>
                          <a:cs typeface="+mn-cs"/>
                        </a:rPr>
                        <a:t>recall</a:t>
                      </a:r>
                    </a:p>
                  </a:txBody>
                  <a:tcPr anchor="ctr">
                    <a:solidFill>
                      <a:srgbClr val="2D2149"/>
                    </a:solidFill>
                  </a:tcPr>
                </a:tc>
                <a:tc>
                  <a:txBody>
                    <a:bodyPr/>
                    <a:lstStyle/>
                    <a:p>
                      <a:pPr marL="0" algn="ctr" defTabSz="457200" rtl="0" eaLnBrk="1" latinLnBrk="0" hangingPunct="1"/>
                      <a:r>
                        <a:rPr lang="en-US" sz="1050" b="1" kern="1200" dirty="0">
                          <a:solidFill>
                            <a:schemeClr val="lt1"/>
                          </a:solidFill>
                          <a:latin typeface="+mn-lt"/>
                          <a:ea typeface="+mn-ea"/>
                          <a:cs typeface="+mn-cs"/>
                        </a:rPr>
                        <a:t>f1_score</a:t>
                      </a:r>
                    </a:p>
                  </a:txBody>
                  <a:tcPr anchor="ctr">
                    <a:solidFill>
                      <a:srgbClr val="2D2149"/>
                    </a:solidFill>
                  </a:tcPr>
                </a:tc>
                <a:tc>
                  <a:txBody>
                    <a:bodyPr/>
                    <a:lstStyle/>
                    <a:p>
                      <a:pPr marL="0" algn="ctr" defTabSz="457200" rtl="0" eaLnBrk="1" latinLnBrk="0" hangingPunct="1"/>
                      <a:r>
                        <a:rPr lang="en-US" sz="1050" b="1" kern="1200" dirty="0" err="1">
                          <a:solidFill>
                            <a:schemeClr val="lt1"/>
                          </a:solidFill>
                          <a:latin typeface="+mn-lt"/>
                          <a:ea typeface="+mn-ea"/>
                          <a:cs typeface="+mn-cs"/>
                        </a:rPr>
                        <a:t>roc_auc</a:t>
                      </a:r>
                      <a:endParaRPr lang="en-US" sz="1050" b="1" kern="1200" dirty="0">
                        <a:solidFill>
                          <a:schemeClr val="lt1"/>
                        </a:solidFill>
                        <a:latin typeface="+mn-lt"/>
                        <a:ea typeface="+mn-ea"/>
                        <a:cs typeface="+mn-cs"/>
                      </a:endParaRPr>
                    </a:p>
                  </a:txBody>
                  <a:tcPr anchor="ctr">
                    <a:solidFill>
                      <a:srgbClr val="2D2149"/>
                    </a:solidFill>
                  </a:tcPr>
                </a:tc>
                <a:extLst>
                  <a:ext uri="{0D108BD9-81ED-4DB2-BD59-A6C34878D82A}">
                    <a16:rowId xmlns:a16="http://schemas.microsoft.com/office/drawing/2014/main" val="2152179349"/>
                  </a:ext>
                </a:extLst>
              </a:tr>
              <a:tr h="374689">
                <a:tc>
                  <a:txBody>
                    <a:bodyPr/>
                    <a:lstStyle/>
                    <a:p>
                      <a:pPr algn="l"/>
                      <a:r>
                        <a:rPr lang="en-US" sz="1050" dirty="0">
                          <a:effectLst/>
                        </a:rPr>
                        <a:t>Logistic Regression</a:t>
                      </a:r>
                    </a:p>
                  </a:txBody>
                  <a:tcPr anchor="ctr">
                    <a:solidFill>
                      <a:schemeClr val="tx2">
                        <a:lumMod val="20000"/>
                        <a:lumOff val="80000"/>
                      </a:schemeClr>
                    </a:solidFill>
                  </a:tcPr>
                </a:tc>
                <a:tc>
                  <a:txBody>
                    <a:bodyPr/>
                    <a:lstStyle/>
                    <a:p>
                      <a:pPr algn="r"/>
                      <a:r>
                        <a:rPr lang="en-US" sz="1050">
                          <a:effectLst/>
                        </a:rPr>
                        <a:t>0.902778</a:t>
                      </a:r>
                    </a:p>
                  </a:txBody>
                  <a:tcPr anchor="ctr">
                    <a:solidFill>
                      <a:schemeClr val="tx2">
                        <a:lumMod val="20000"/>
                        <a:lumOff val="80000"/>
                      </a:schemeClr>
                    </a:solidFill>
                  </a:tcPr>
                </a:tc>
                <a:tc>
                  <a:txBody>
                    <a:bodyPr/>
                    <a:lstStyle/>
                    <a:p>
                      <a:pPr algn="r"/>
                      <a:r>
                        <a:rPr lang="en-US" sz="1050">
                          <a:effectLst/>
                        </a:rPr>
                        <a:t>0.914286</a:t>
                      </a:r>
                    </a:p>
                  </a:txBody>
                  <a:tcPr anchor="ctr">
                    <a:solidFill>
                      <a:schemeClr val="tx2">
                        <a:lumMod val="20000"/>
                        <a:lumOff val="80000"/>
                      </a:schemeClr>
                    </a:solidFill>
                  </a:tcPr>
                </a:tc>
                <a:tc>
                  <a:txBody>
                    <a:bodyPr/>
                    <a:lstStyle/>
                    <a:p>
                      <a:pPr algn="r"/>
                      <a:r>
                        <a:rPr lang="en-US" sz="1050" dirty="0">
                          <a:effectLst/>
                        </a:rPr>
                        <a:t>0.902778</a:t>
                      </a:r>
                    </a:p>
                  </a:txBody>
                  <a:tcPr anchor="ctr">
                    <a:solidFill>
                      <a:schemeClr val="tx2">
                        <a:lumMod val="20000"/>
                        <a:lumOff val="80000"/>
                      </a:schemeClr>
                    </a:solidFill>
                  </a:tcPr>
                </a:tc>
                <a:tc>
                  <a:txBody>
                    <a:bodyPr/>
                    <a:lstStyle/>
                    <a:p>
                      <a:pPr algn="r"/>
                      <a:r>
                        <a:rPr lang="en-US" sz="1050">
                          <a:effectLst/>
                        </a:rPr>
                        <a:t>0.902759</a:t>
                      </a:r>
                    </a:p>
                  </a:txBody>
                  <a:tcPr anchor="ctr">
                    <a:solidFill>
                      <a:schemeClr val="tx2">
                        <a:lumMod val="20000"/>
                        <a:lumOff val="80000"/>
                      </a:schemeClr>
                    </a:solidFill>
                  </a:tcPr>
                </a:tc>
                <a:tc>
                  <a:txBody>
                    <a:bodyPr/>
                    <a:lstStyle/>
                    <a:p>
                      <a:pPr algn="r"/>
                      <a:r>
                        <a:rPr lang="en-US" sz="1050">
                          <a:effectLst/>
                        </a:rPr>
                        <a:t>0.925154</a:t>
                      </a:r>
                    </a:p>
                  </a:txBody>
                  <a:tcPr anchor="ctr">
                    <a:solidFill>
                      <a:schemeClr val="tx2">
                        <a:lumMod val="20000"/>
                        <a:lumOff val="80000"/>
                      </a:schemeClr>
                    </a:solidFill>
                  </a:tcPr>
                </a:tc>
                <a:extLst>
                  <a:ext uri="{0D108BD9-81ED-4DB2-BD59-A6C34878D82A}">
                    <a16:rowId xmlns:a16="http://schemas.microsoft.com/office/drawing/2014/main" val="1331113226"/>
                  </a:ext>
                </a:extLst>
              </a:tr>
              <a:tr h="374689">
                <a:tc>
                  <a:txBody>
                    <a:bodyPr/>
                    <a:lstStyle/>
                    <a:p>
                      <a:pPr algn="l"/>
                      <a:r>
                        <a:rPr lang="en-US" sz="1050" dirty="0" err="1">
                          <a:effectLst/>
                        </a:rPr>
                        <a:t>KNeighbors</a:t>
                      </a:r>
                      <a:endParaRPr lang="en-US" sz="1050" dirty="0">
                        <a:effectLst/>
                      </a:endParaRPr>
                    </a:p>
                  </a:txBody>
                  <a:tcPr anchor="ctr">
                    <a:solidFill>
                      <a:schemeClr val="tx2">
                        <a:lumMod val="40000"/>
                        <a:lumOff val="60000"/>
                      </a:schemeClr>
                    </a:solidFill>
                  </a:tcPr>
                </a:tc>
                <a:tc>
                  <a:txBody>
                    <a:bodyPr/>
                    <a:lstStyle/>
                    <a:p>
                      <a:pPr algn="r"/>
                      <a:r>
                        <a:rPr lang="en-US" sz="1050" dirty="0">
                          <a:effectLst/>
                        </a:rPr>
                        <a:t>0.652778</a:t>
                      </a:r>
                    </a:p>
                  </a:txBody>
                  <a:tcPr anchor="ctr">
                    <a:solidFill>
                      <a:schemeClr val="tx2">
                        <a:lumMod val="40000"/>
                        <a:lumOff val="60000"/>
                      </a:schemeClr>
                    </a:solidFill>
                  </a:tcPr>
                </a:tc>
                <a:tc>
                  <a:txBody>
                    <a:bodyPr/>
                    <a:lstStyle/>
                    <a:p>
                      <a:pPr algn="r"/>
                      <a:r>
                        <a:rPr lang="en-US" sz="1050">
                          <a:effectLst/>
                        </a:rPr>
                        <a:t>0.677419</a:t>
                      </a:r>
                    </a:p>
                  </a:txBody>
                  <a:tcPr anchor="ctr">
                    <a:solidFill>
                      <a:schemeClr val="tx2">
                        <a:lumMod val="40000"/>
                        <a:lumOff val="60000"/>
                      </a:schemeClr>
                    </a:solidFill>
                  </a:tcPr>
                </a:tc>
                <a:tc>
                  <a:txBody>
                    <a:bodyPr/>
                    <a:lstStyle/>
                    <a:p>
                      <a:pPr algn="r"/>
                      <a:r>
                        <a:rPr lang="en-US" sz="1050">
                          <a:effectLst/>
                        </a:rPr>
                        <a:t>0.652778</a:t>
                      </a:r>
                    </a:p>
                  </a:txBody>
                  <a:tcPr anchor="ctr">
                    <a:solidFill>
                      <a:schemeClr val="tx2">
                        <a:lumMod val="40000"/>
                        <a:lumOff val="60000"/>
                      </a:schemeClr>
                    </a:solidFill>
                  </a:tcPr>
                </a:tc>
                <a:tc>
                  <a:txBody>
                    <a:bodyPr/>
                    <a:lstStyle/>
                    <a:p>
                      <a:pPr algn="r"/>
                      <a:r>
                        <a:rPr lang="en-US" sz="1050">
                          <a:effectLst/>
                        </a:rPr>
                        <a:t>0.651095</a:t>
                      </a:r>
                    </a:p>
                  </a:txBody>
                  <a:tcPr anchor="ctr">
                    <a:solidFill>
                      <a:schemeClr val="tx2">
                        <a:lumMod val="40000"/>
                        <a:lumOff val="60000"/>
                      </a:schemeClr>
                    </a:solidFill>
                  </a:tcPr>
                </a:tc>
                <a:tc>
                  <a:txBody>
                    <a:bodyPr/>
                    <a:lstStyle/>
                    <a:p>
                      <a:pPr algn="r"/>
                      <a:r>
                        <a:rPr lang="en-US" sz="1050">
                          <a:effectLst/>
                        </a:rPr>
                        <a:t>0.743441</a:t>
                      </a:r>
                    </a:p>
                  </a:txBody>
                  <a:tcPr anchor="ctr">
                    <a:solidFill>
                      <a:schemeClr val="tx2">
                        <a:lumMod val="40000"/>
                        <a:lumOff val="60000"/>
                      </a:schemeClr>
                    </a:solidFill>
                  </a:tcPr>
                </a:tc>
                <a:extLst>
                  <a:ext uri="{0D108BD9-81ED-4DB2-BD59-A6C34878D82A}">
                    <a16:rowId xmlns:a16="http://schemas.microsoft.com/office/drawing/2014/main" val="4228904600"/>
                  </a:ext>
                </a:extLst>
              </a:tr>
              <a:tr h="374689">
                <a:tc>
                  <a:txBody>
                    <a:bodyPr/>
                    <a:lstStyle/>
                    <a:p>
                      <a:pPr algn="l"/>
                      <a:r>
                        <a:rPr lang="en-US" sz="1050" dirty="0">
                          <a:effectLst/>
                        </a:rPr>
                        <a:t>Random Forest</a:t>
                      </a:r>
                    </a:p>
                  </a:txBody>
                  <a:tcPr anchor="ctr">
                    <a:solidFill>
                      <a:schemeClr val="tx2">
                        <a:lumMod val="20000"/>
                        <a:lumOff val="80000"/>
                      </a:schemeClr>
                    </a:solidFill>
                  </a:tcPr>
                </a:tc>
                <a:tc>
                  <a:txBody>
                    <a:bodyPr/>
                    <a:lstStyle/>
                    <a:p>
                      <a:pPr algn="r"/>
                      <a:r>
                        <a:rPr lang="en-US" sz="1050">
                          <a:effectLst/>
                        </a:rPr>
                        <a:t>0.819444</a:t>
                      </a:r>
                    </a:p>
                  </a:txBody>
                  <a:tcPr anchor="ctr">
                    <a:solidFill>
                      <a:schemeClr val="tx2">
                        <a:lumMod val="20000"/>
                        <a:lumOff val="80000"/>
                      </a:schemeClr>
                    </a:solidFill>
                  </a:tcPr>
                </a:tc>
                <a:tc>
                  <a:txBody>
                    <a:bodyPr/>
                    <a:lstStyle/>
                    <a:p>
                      <a:pPr algn="r"/>
                      <a:r>
                        <a:rPr lang="en-US" sz="1050">
                          <a:effectLst/>
                        </a:rPr>
                        <a:t>0.870968</a:t>
                      </a:r>
                    </a:p>
                  </a:txBody>
                  <a:tcPr anchor="ctr">
                    <a:solidFill>
                      <a:schemeClr val="tx2">
                        <a:lumMod val="20000"/>
                        <a:lumOff val="80000"/>
                      </a:schemeClr>
                    </a:solidFill>
                  </a:tcPr>
                </a:tc>
                <a:tc>
                  <a:txBody>
                    <a:bodyPr/>
                    <a:lstStyle/>
                    <a:p>
                      <a:pPr algn="r"/>
                      <a:r>
                        <a:rPr lang="en-US" sz="1050">
                          <a:effectLst/>
                        </a:rPr>
                        <a:t>0.819444</a:t>
                      </a:r>
                    </a:p>
                  </a:txBody>
                  <a:tcPr anchor="ctr">
                    <a:solidFill>
                      <a:schemeClr val="tx2">
                        <a:lumMod val="20000"/>
                        <a:lumOff val="80000"/>
                      </a:schemeClr>
                    </a:solidFill>
                  </a:tcPr>
                </a:tc>
                <a:tc>
                  <a:txBody>
                    <a:bodyPr/>
                    <a:lstStyle/>
                    <a:p>
                      <a:pPr algn="r"/>
                      <a:r>
                        <a:rPr lang="en-US" sz="1050">
                          <a:effectLst/>
                        </a:rPr>
                        <a:t>0.818569</a:t>
                      </a:r>
                    </a:p>
                  </a:txBody>
                  <a:tcPr anchor="ctr">
                    <a:solidFill>
                      <a:schemeClr val="tx2">
                        <a:lumMod val="20000"/>
                        <a:lumOff val="80000"/>
                      </a:schemeClr>
                    </a:solidFill>
                  </a:tcPr>
                </a:tc>
                <a:tc>
                  <a:txBody>
                    <a:bodyPr/>
                    <a:lstStyle/>
                    <a:p>
                      <a:pPr algn="r"/>
                      <a:r>
                        <a:rPr lang="en-US" sz="1050">
                          <a:effectLst/>
                        </a:rPr>
                        <a:t>0.926312</a:t>
                      </a:r>
                    </a:p>
                  </a:txBody>
                  <a:tcPr anchor="ctr">
                    <a:solidFill>
                      <a:schemeClr val="tx2">
                        <a:lumMod val="20000"/>
                        <a:lumOff val="80000"/>
                      </a:schemeClr>
                    </a:solidFill>
                  </a:tcPr>
                </a:tc>
                <a:extLst>
                  <a:ext uri="{0D108BD9-81ED-4DB2-BD59-A6C34878D82A}">
                    <a16:rowId xmlns:a16="http://schemas.microsoft.com/office/drawing/2014/main" val="1899315827"/>
                  </a:ext>
                </a:extLst>
              </a:tr>
              <a:tr h="374689">
                <a:tc>
                  <a:txBody>
                    <a:bodyPr/>
                    <a:lstStyle/>
                    <a:p>
                      <a:pPr algn="l"/>
                      <a:r>
                        <a:rPr lang="en-US" sz="1050" dirty="0">
                          <a:effectLst/>
                        </a:rPr>
                        <a:t>Decision Tree (criterion=‘</a:t>
                      </a:r>
                      <a:r>
                        <a:rPr lang="en-US" sz="1050" dirty="0" err="1">
                          <a:effectLst/>
                        </a:rPr>
                        <a:t>gini</a:t>
                      </a:r>
                      <a:r>
                        <a:rPr lang="en-US" sz="1050" dirty="0">
                          <a:effectLst/>
                        </a:rPr>
                        <a:t>’)</a:t>
                      </a:r>
                    </a:p>
                  </a:txBody>
                  <a:tcPr anchor="ctr">
                    <a:solidFill>
                      <a:schemeClr val="tx2">
                        <a:lumMod val="40000"/>
                        <a:lumOff val="60000"/>
                      </a:schemeClr>
                    </a:solidFill>
                  </a:tcPr>
                </a:tc>
                <a:tc>
                  <a:txBody>
                    <a:bodyPr/>
                    <a:lstStyle/>
                    <a:p>
                      <a:pPr algn="r"/>
                      <a:r>
                        <a:rPr lang="en-US" sz="1050">
                          <a:effectLst/>
                        </a:rPr>
                        <a:t>0.805556</a:t>
                      </a:r>
                    </a:p>
                  </a:txBody>
                  <a:tcPr anchor="ctr">
                    <a:solidFill>
                      <a:schemeClr val="tx2">
                        <a:lumMod val="40000"/>
                        <a:lumOff val="60000"/>
                      </a:schemeClr>
                    </a:solidFill>
                  </a:tcPr>
                </a:tc>
                <a:tc>
                  <a:txBody>
                    <a:bodyPr/>
                    <a:lstStyle/>
                    <a:p>
                      <a:pPr algn="r"/>
                      <a:r>
                        <a:rPr lang="en-US" sz="1050">
                          <a:effectLst/>
                        </a:rPr>
                        <a:t>0.805556</a:t>
                      </a:r>
                    </a:p>
                  </a:txBody>
                  <a:tcPr anchor="ctr">
                    <a:solidFill>
                      <a:schemeClr val="tx2">
                        <a:lumMod val="40000"/>
                        <a:lumOff val="60000"/>
                      </a:schemeClr>
                    </a:solidFill>
                  </a:tcPr>
                </a:tc>
                <a:tc>
                  <a:txBody>
                    <a:bodyPr/>
                    <a:lstStyle/>
                    <a:p>
                      <a:pPr algn="r"/>
                      <a:r>
                        <a:rPr lang="en-US" sz="1050">
                          <a:effectLst/>
                        </a:rPr>
                        <a:t>0.805556</a:t>
                      </a:r>
                    </a:p>
                  </a:txBody>
                  <a:tcPr anchor="ctr">
                    <a:solidFill>
                      <a:schemeClr val="tx2">
                        <a:lumMod val="40000"/>
                        <a:lumOff val="60000"/>
                      </a:schemeClr>
                    </a:solidFill>
                  </a:tcPr>
                </a:tc>
                <a:tc>
                  <a:txBody>
                    <a:bodyPr/>
                    <a:lstStyle/>
                    <a:p>
                      <a:pPr algn="r"/>
                      <a:r>
                        <a:rPr lang="en-US" sz="1050">
                          <a:effectLst/>
                        </a:rPr>
                        <a:t>0.805556</a:t>
                      </a:r>
                    </a:p>
                  </a:txBody>
                  <a:tcPr anchor="ctr">
                    <a:solidFill>
                      <a:schemeClr val="tx2">
                        <a:lumMod val="40000"/>
                        <a:lumOff val="60000"/>
                      </a:schemeClr>
                    </a:solidFill>
                  </a:tcPr>
                </a:tc>
                <a:tc>
                  <a:txBody>
                    <a:bodyPr/>
                    <a:lstStyle/>
                    <a:p>
                      <a:pPr algn="r"/>
                      <a:r>
                        <a:rPr lang="en-US" sz="1050" dirty="0">
                          <a:effectLst/>
                        </a:rPr>
                        <a:t>0.805556</a:t>
                      </a:r>
                    </a:p>
                  </a:txBody>
                  <a:tcPr anchor="ctr">
                    <a:solidFill>
                      <a:schemeClr val="tx2">
                        <a:lumMod val="40000"/>
                        <a:lumOff val="60000"/>
                      </a:schemeClr>
                    </a:solidFill>
                  </a:tcPr>
                </a:tc>
                <a:extLst>
                  <a:ext uri="{0D108BD9-81ED-4DB2-BD59-A6C34878D82A}">
                    <a16:rowId xmlns:a16="http://schemas.microsoft.com/office/drawing/2014/main" val="4134062110"/>
                  </a:ext>
                </a:extLst>
              </a:tr>
              <a:tr h="374689">
                <a:tc>
                  <a:txBody>
                    <a:bodyPr/>
                    <a:lstStyle/>
                    <a:p>
                      <a:pPr algn="l"/>
                      <a:r>
                        <a:rPr lang="en-US" sz="1050" dirty="0">
                          <a:effectLst/>
                        </a:rPr>
                        <a:t>Decision Tree (criterion='entropy’)</a:t>
                      </a:r>
                    </a:p>
                  </a:txBody>
                  <a:tcPr anchor="ctr">
                    <a:solidFill>
                      <a:schemeClr val="tx2">
                        <a:lumMod val="20000"/>
                        <a:lumOff val="80000"/>
                      </a:schemeClr>
                    </a:solidFill>
                  </a:tcPr>
                </a:tc>
                <a:tc>
                  <a:txBody>
                    <a:bodyPr/>
                    <a:lstStyle/>
                    <a:p>
                      <a:pPr algn="r"/>
                      <a:r>
                        <a:rPr lang="en-US" sz="1050">
                          <a:effectLst/>
                        </a:rPr>
                        <a:t>0.805556</a:t>
                      </a:r>
                    </a:p>
                  </a:txBody>
                  <a:tcPr anchor="ctr">
                    <a:solidFill>
                      <a:schemeClr val="tx2">
                        <a:lumMod val="20000"/>
                        <a:lumOff val="80000"/>
                      </a:schemeClr>
                    </a:solidFill>
                  </a:tcPr>
                </a:tc>
                <a:tc>
                  <a:txBody>
                    <a:bodyPr/>
                    <a:lstStyle/>
                    <a:p>
                      <a:pPr algn="r"/>
                      <a:r>
                        <a:rPr lang="en-US" sz="1050">
                          <a:effectLst/>
                        </a:rPr>
                        <a:t>0.823529</a:t>
                      </a:r>
                    </a:p>
                  </a:txBody>
                  <a:tcPr anchor="ctr">
                    <a:solidFill>
                      <a:schemeClr val="tx2">
                        <a:lumMod val="20000"/>
                        <a:lumOff val="80000"/>
                      </a:schemeClr>
                    </a:solidFill>
                  </a:tcPr>
                </a:tc>
                <a:tc>
                  <a:txBody>
                    <a:bodyPr/>
                    <a:lstStyle/>
                    <a:p>
                      <a:pPr algn="r"/>
                      <a:r>
                        <a:rPr lang="en-US" sz="1050">
                          <a:effectLst/>
                        </a:rPr>
                        <a:t>0.805556</a:t>
                      </a:r>
                    </a:p>
                  </a:txBody>
                  <a:tcPr anchor="ctr">
                    <a:solidFill>
                      <a:schemeClr val="tx2">
                        <a:lumMod val="20000"/>
                        <a:lumOff val="80000"/>
                      </a:schemeClr>
                    </a:solidFill>
                  </a:tcPr>
                </a:tc>
                <a:tc>
                  <a:txBody>
                    <a:bodyPr/>
                    <a:lstStyle/>
                    <a:p>
                      <a:pPr algn="r"/>
                      <a:r>
                        <a:rPr lang="en-US" sz="1050">
                          <a:effectLst/>
                        </a:rPr>
                        <a:t>0.805405</a:t>
                      </a:r>
                    </a:p>
                  </a:txBody>
                  <a:tcPr anchor="ctr">
                    <a:solidFill>
                      <a:schemeClr val="tx2">
                        <a:lumMod val="20000"/>
                        <a:lumOff val="80000"/>
                      </a:schemeClr>
                    </a:solidFill>
                  </a:tcPr>
                </a:tc>
                <a:tc>
                  <a:txBody>
                    <a:bodyPr/>
                    <a:lstStyle/>
                    <a:p>
                      <a:pPr algn="r"/>
                      <a:r>
                        <a:rPr lang="en-US" sz="1050" dirty="0">
                          <a:effectLst/>
                        </a:rPr>
                        <a:t>0.805556</a:t>
                      </a:r>
                    </a:p>
                  </a:txBody>
                  <a:tcPr anchor="ctr">
                    <a:solidFill>
                      <a:schemeClr val="tx2">
                        <a:lumMod val="20000"/>
                        <a:lumOff val="80000"/>
                      </a:schemeClr>
                    </a:solidFill>
                  </a:tcPr>
                </a:tc>
                <a:extLst>
                  <a:ext uri="{0D108BD9-81ED-4DB2-BD59-A6C34878D82A}">
                    <a16:rowId xmlns:a16="http://schemas.microsoft.com/office/drawing/2014/main" val="4182964634"/>
                  </a:ext>
                </a:extLst>
              </a:tr>
            </a:tbl>
          </a:graphicData>
        </a:graphic>
      </p:graphicFrame>
      <p:sp>
        <p:nvSpPr>
          <p:cNvPr id="5" name="Content Placeholder 2">
            <a:extLst>
              <a:ext uri="{FF2B5EF4-FFF2-40B4-BE49-F238E27FC236}">
                <a16:creationId xmlns:a16="http://schemas.microsoft.com/office/drawing/2014/main" id="{97D3BC7A-BFCB-428B-A504-67BC37FCC2E6}"/>
              </a:ext>
            </a:extLst>
          </p:cNvPr>
          <p:cNvSpPr>
            <a:spLocks noGrp="1"/>
          </p:cNvSpPr>
          <p:nvPr>
            <p:ph idx="1"/>
          </p:nvPr>
        </p:nvSpPr>
        <p:spPr>
          <a:xfrm>
            <a:off x="7869453" y="3049852"/>
            <a:ext cx="4093827" cy="1706705"/>
          </a:xfrm>
        </p:spPr>
        <p:txBody>
          <a:bodyPr/>
          <a:lstStyle/>
          <a:p>
            <a:r>
              <a:rPr lang="en-US" b="1" dirty="0"/>
              <a:t>Logistic Regression was selected as the best model for heart disease prediction due to scoring matrices are above 0.9 and highest among others</a:t>
            </a:r>
          </a:p>
        </p:txBody>
      </p:sp>
    </p:spTree>
    <p:extLst>
      <p:ext uri="{BB962C8B-B14F-4D97-AF65-F5344CB8AC3E}">
        <p14:creationId xmlns:p14="http://schemas.microsoft.com/office/powerpoint/2010/main" val="20361309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159</TotalTime>
  <Words>672</Words>
  <Application>Microsoft Office PowerPoint</Application>
  <PresentationFormat>Widescreen</PresentationFormat>
  <Paragraphs>125</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Century Gothic</vt:lpstr>
      <vt:lpstr>Wingdings 3</vt:lpstr>
      <vt:lpstr>Ion Boardroom</vt:lpstr>
      <vt:lpstr>Machine Learning Model to Predict the Presence of Heart Disease</vt:lpstr>
      <vt:lpstr>Agenda</vt:lpstr>
      <vt:lpstr>Introduction</vt:lpstr>
      <vt:lpstr>Dataset</vt:lpstr>
      <vt:lpstr>Data Visualization</vt:lpstr>
      <vt:lpstr>Data Analysis – Outliers &amp; Missing Values</vt:lpstr>
      <vt:lpstr>Data Analysis - Correlation</vt:lpstr>
      <vt:lpstr>Machine Learning Model Training</vt:lpstr>
      <vt:lpstr>Result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Model to Predict the Presence of Heart Disease</dc:title>
  <dc:creator>Dinushika Gunasekera</dc:creator>
  <cp:lastModifiedBy>Dinushika Gunasekera</cp:lastModifiedBy>
  <cp:revision>11</cp:revision>
  <dcterms:created xsi:type="dcterms:W3CDTF">2022-04-30T13:07:55Z</dcterms:created>
  <dcterms:modified xsi:type="dcterms:W3CDTF">2022-04-30T15:46:58Z</dcterms:modified>
</cp:coreProperties>
</file>