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69" r:id="rId5"/>
    <p:sldId id="258" r:id="rId6"/>
    <p:sldId id="259" r:id="rId7"/>
    <p:sldId id="270" r:id="rId8"/>
    <p:sldId id="277" r:id="rId9"/>
    <p:sldId id="264" r:id="rId10"/>
    <p:sldId id="271" r:id="rId11"/>
    <p:sldId id="272" r:id="rId12"/>
    <p:sldId id="273" r:id="rId13"/>
    <p:sldId id="279" r:id="rId14"/>
    <p:sldId id="278" r:id="rId15"/>
    <p:sldId id="276" r:id="rId16"/>
    <p:sldId id="2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2B"/>
    <a:srgbClr val="48BC56"/>
    <a:srgbClr val="00CC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80220" autoAdjust="0"/>
  </p:normalViewPr>
  <p:slideViewPr>
    <p:cSldViewPr snapToGrid="0">
      <p:cViewPr>
        <p:scale>
          <a:sx n="64" d="100"/>
          <a:sy n="64" d="100"/>
        </p:scale>
        <p:origin x="-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57AF1-2D56-408F-AABC-CCA4FE254FE8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C20D9-41FE-41CD-9283-ACA22639E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48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C20D9-41FE-41CD-9283-ACA22639E0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0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C20D9-41FE-41CD-9283-ACA22639E0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75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C20D9-41FE-41CD-9283-ACA22639E0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7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2008  год</a:t>
            </a:r>
          </a:p>
          <a:p>
            <a:r>
              <a:rPr lang="ru-RU" dirty="0" smtClean="0"/>
              <a:t>* региональная экспансия: ЭР-Телекоме, </a:t>
            </a:r>
            <a:r>
              <a:rPr lang="ru-RU" dirty="0" err="1" smtClean="0"/>
              <a:t>Уфанет</a:t>
            </a:r>
            <a:r>
              <a:rPr lang="ru-RU" dirty="0" smtClean="0"/>
              <a:t>, Башинформсвязь, </a:t>
            </a:r>
            <a:r>
              <a:rPr lang="ru-RU" dirty="0" err="1" smtClean="0"/>
              <a:t>Магинфо</a:t>
            </a:r>
            <a:r>
              <a:rPr lang="ru-RU" dirty="0" smtClean="0"/>
              <a:t>, СЗТ, Наука-связь, </a:t>
            </a:r>
            <a:r>
              <a:rPr lang="en-US" dirty="0" err="1" smtClean="0"/>
              <a:t>NbN</a:t>
            </a:r>
            <a:r>
              <a:rPr lang="en-US" dirty="0" smtClean="0"/>
              <a:t>, </a:t>
            </a:r>
            <a:r>
              <a:rPr lang="ru-RU" dirty="0" err="1" smtClean="0"/>
              <a:t>Интерсвязь</a:t>
            </a:r>
            <a:r>
              <a:rPr lang="ru-RU" dirty="0" smtClean="0"/>
              <a:t>, АКАДО-Столица...</a:t>
            </a:r>
          </a:p>
          <a:p>
            <a:r>
              <a:rPr lang="ru-RU" dirty="0" smtClean="0"/>
              <a:t>* международная экспансия: Киевские сети (</a:t>
            </a:r>
            <a:r>
              <a:rPr lang="en-US" dirty="0" smtClean="0"/>
              <a:t>UA), </a:t>
            </a:r>
            <a:r>
              <a:rPr lang="ru-RU" dirty="0" smtClean="0"/>
              <a:t>Мега-</a:t>
            </a:r>
            <a:r>
              <a:rPr lang="ru-RU" dirty="0" err="1" smtClean="0"/>
              <a:t>лайн</a:t>
            </a:r>
            <a:r>
              <a:rPr lang="ru-RU" dirty="0" smtClean="0"/>
              <a:t> (</a:t>
            </a:r>
            <a:r>
              <a:rPr lang="en-US" dirty="0" smtClean="0"/>
              <a:t>KG), </a:t>
            </a:r>
            <a:r>
              <a:rPr lang="ru-RU" dirty="0" err="1" smtClean="0"/>
              <a:t>Казахтелеком</a:t>
            </a:r>
            <a:r>
              <a:rPr lang="ru-RU" dirty="0" smtClean="0"/>
              <a:t> (</a:t>
            </a:r>
            <a:r>
              <a:rPr lang="en-US" dirty="0" smtClean="0"/>
              <a:t>KZ)...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первый партнер для </a:t>
            </a:r>
            <a:r>
              <a:rPr lang="en-US" dirty="0" smtClean="0"/>
              <a:t>b2b: </a:t>
            </a:r>
            <a:r>
              <a:rPr lang="ru-RU" dirty="0" err="1" smtClean="0"/>
              <a:t>Ньюком</a:t>
            </a:r>
            <a:r>
              <a:rPr lang="ru-RU" dirty="0" smtClean="0"/>
              <a:t> Порт </a:t>
            </a:r>
          </a:p>
          <a:p>
            <a:r>
              <a:rPr lang="ru-RU" dirty="0" smtClean="0"/>
              <a:t>* внедрение в ПС «</a:t>
            </a:r>
            <a:r>
              <a:rPr lang="ru-RU" dirty="0" err="1" smtClean="0"/>
              <a:t>Яндекс.Деньги</a:t>
            </a:r>
            <a:r>
              <a:rPr lang="ru-RU" dirty="0" smtClean="0"/>
              <a:t>»</a:t>
            </a:r>
          </a:p>
          <a:p>
            <a:endParaRPr lang="ru-RU" dirty="0" smtClean="0"/>
          </a:p>
          <a:p>
            <a:r>
              <a:rPr lang="ru-RU" dirty="0" smtClean="0"/>
              <a:t>На конец года: сотни тысяч абонентов, более 50 партнеров</a:t>
            </a:r>
          </a:p>
          <a:p>
            <a:endParaRPr lang="ru-RU" dirty="0" smtClean="0"/>
          </a:p>
          <a:p>
            <a:r>
              <a:rPr lang="ru-RU" dirty="0" smtClean="0"/>
              <a:t>2009 год</a:t>
            </a:r>
          </a:p>
          <a:p>
            <a:r>
              <a:rPr lang="ru-RU" dirty="0" smtClean="0"/>
              <a:t>* региональная экспансия: ЦТ (</a:t>
            </a:r>
            <a:r>
              <a:rPr lang="en-US" dirty="0" smtClean="0"/>
              <a:t>qwerty), </a:t>
            </a:r>
            <a:r>
              <a:rPr lang="ru-RU" dirty="0" err="1" smtClean="0"/>
              <a:t>Новотелеком</a:t>
            </a:r>
            <a:r>
              <a:rPr lang="ru-RU" dirty="0" smtClean="0"/>
              <a:t>, </a:t>
            </a:r>
            <a:r>
              <a:rPr lang="ru-RU" dirty="0" err="1" smtClean="0"/>
              <a:t>Сахателеком</a:t>
            </a:r>
            <a:r>
              <a:rPr lang="ru-RU" dirty="0" smtClean="0"/>
              <a:t>, </a:t>
            </a:r>
            <a:r>
              <a:rPr lang="en-US" dirty="0" err="1" smtClean="0"/>
              <a:t>VladLink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международная экспансия: Воля (</a:t>
            </a:r>
            <a:r>
              <a:rPr lang="en-US" dirty="0" smtClean="0"/>
              <a:t>UA), VIVACOM (BG), ELP </a:t>
            </a:r>
            <a:r>
              <a:rPr lang="en-US" dirty="0" err="1" smtClean="0"/>
              <a:t>Informatique</a:t>
            </a:r>
            <a:r>
              <a:rPr lang="en-US" dirty="0" smtClean="0"/>
              <a:t> (FR), </a:t>
            </a:r>
            <a:r>
              <a:rPr lang="en-US" dirty="0" err="1" smtClean="0"/>
              <a:t>WireITup</a:t>
            </a:r>
            <a:r>
              <a:rPr lang="en-US" dirty="0" smtClean="0"/>
              <a:t> (ND), Blitz </a:t>
            </a:r>
            <a:r>
              <a:rPr lang="en-US" dirty="0" err="1" smtClean="0"/>
              <a:t>Informatica</a:t>
            </a:r>
            <a:r>
              <a:rPr lang="en-US" dirty="0" smtClean="0"/>
              <a:t> (ES), Sky C&amp;C (MG), </a:t>
            </a:r>
            <a:r>
              <a:rPr lang="ru-RU" dirty="0" err="1" smtClean="0"/>
              <a:t>Кыргызтелеком</a:t>
            </a:r>
            <a:r>
              <a:rPr lang="ru-RU" dirty="0" smtClean="0"/>
              <a:t> (</a:t>
            </a:r>
            <a:r>
              <a:rPr lang="en-US" dirty="0" smtClean="0"/>
              <a:t>KG), RCS-Technology (</a:t>
            </a:r>
            <a:r>
              <a:rPr lang="ru-RU" dirty="0" smtClean="0"/>
              <a:t>А</a:t>
            </a:r>
            <a:r>
              <a:rPr lang="en-US" dirty="0" smtClean="0"/>
              <a:t>T)...</a:t>
            </a:r>
          </a:p>
          <a:p>
            <a:r>
              <a:rPr lang="en-US" dirty="0" smtClean="0"/>
              <a:t>* </a:t>
            </a:r>
            <a:r>
              <a:rPr lang="ru-RU" dirty="0" smtClean="0"/>
              <a:t>релиз версии 5.0.: тарифные планы, мобильный режим агента, расширенные возможности администрирования, бессрочная подписка.</a:t>
            </a:r>
          </a:p>
          <a:p>
            <a:r>
              <a:rPr lang="ru-RU" dirty="0" smtClean="0"/>
              <a:t>* начало сотрудничества с разработчиками АСР: </a:t>
            </a:r>
            <a:r>
              <a:rPr lang="en-US" dirty="0" err="1" smtClean="0"/>
              <a:t>LANBilling</a:t>
            </a:r>
            <a:r>
              <a:rPr lang="en-US" dirty="0" smtClean="0"/>
              <a:t>, </a:t>
            </a:r>
            <a:r>
              <a:rPr lang="en-US" dirty="0" err="1" smtClean="0"/>
              <a:t>BGBilling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2010 </a:t>
            </a:r>
            <a:r>
              <a:rPr lang="ru-RU" dirty="0" smtClean="0"/>
              <a:t>год</a:t>
            </a:r>
          </a:p>
          <a:p>
            <a:r>
              <a:rPr lang="ru-RU" dirty="0" smtClean="0"/>
              <a:t>* региональная экспансия: первый </a:t>
            </a:r>
            <a:r>
              <a:rPr lang="ru-RU" dirty="0" err="1" smtClean="0"/>
              <a:t>агрегатор</a:t>
            </a:r>
            <a:r>
              <a:rPr lang="ru-RU" dirty="0" smtClean="0"/>
              <a:t> </a:t>
            </a:r>
            <a:r>
              <a:rPr lang="ru-RU" dirty="0" err="1" smtClean="0"/>
              <a:t>Рентсофт</a:t>
            </a:r>
            <a:r>
              <a:rPr lang="ru-RU" dirty="0" smtClean="0"/>
              <a:t>, Сибирьтелеком, </a:t>
            </a:r>
            <a:r>
              <a:rPr lang="ru-RU" dirty="0" err="1" smtClean="0"/>
              <a:t>Волгателеком</a:t>
            </a:r>
            <a:r>
              <a:rPr lang="ru-RU" dirty="0" smtClean="0"/>
              <a:t>...</a:t>
            </a:r>
          </a:p>
          <a:p>
            <a:r>
              <a:rPr lang="ru-RU" dirty="0" smtClean="0"/>
              <a:t>* международная экспансия: </a:t>
            </a:r>
            <a:r>
              <a:rPr lang="en-US" dirty="0" smtClean="0"/>
              <a:t>NetSol4U GmbH (GE), </a:t>
            </a:r>
            <a:r>
              <a:rPr lang="ru-RU" dirty="0" smtClean="0"/>
              <a:t>Атлант Телеком (</a:t>
            </a:r>
            <a:r>
              <a:rPr lang="en-US" dirty="0" smtClean="0"/>
              <a:t>BY), </a:t>
            </a:r>
            <a:r>
              <a:rPr lang="ru-RU" dirty="0" smtClean="0"/>
              <a:t>более 100 внедрений на Украине, </a:t>
            </a:r>
            <a:r>
              <a:rPr lang="en-US" dirty="0" err="1" smtClean="0"/>
              <a:t>Alfanet</a:t>
            </a:r>
            <a:r>
              <a:rPr lang="en-US" dirty="0" smtClean="0"/>
              <a:t> (AZ), ITD Network (BG)...</a:t>
            </a:r>
          </a:p>
          <a:p>
            <a:r>
              <a:rPr lang="en-US" dirty="0" smtClean="0"/>
              <a:t>* </a:t>
            </a:r>
            <a:r>
              <a:rPr lang="ru-RU" dirty="0" smtClean="0"/>
              <a:t>релиз версии 5.0.1: услуга для бизнес-пользователей (ЦУП)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C20D9-41FE-41CD-9283-ACA22639E0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26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2011 год</a:t>
            </a:r>
          </a:p>
          <a:p>
            <a:r>
              <a:rPr lang="ru-RU" dirty="0" smtClean="0"/>
              <a:t>* релиз версии 6.0: посуточная тарификация, новейший агент, брандмауэр, защита MS </a:t>
            </a:r>
            <a:r>
              <a:rPr lang="ru-RU" dirty="0" err="1" smtClean="0"/>
              <a:t>Outlook</a:t>
            </a:r>
            <a:r>
              <a:rPr lang="ru-RU" dirty="0" smtClean="0"/>
              <a:t>-а</a:t>
            </a:r>
          </a:p>
          <a:p>
            <a:endParaRPr lang="ru-RU" dirty="0" smtClean="0"/>
          </a:p>
          <a:p>
            <a:r>
              <a:rPr lang="ru-RU" dirty="0" smtClean="0"/>
              <a:t>2012 год</a:t>
            </a:r>
          </a:p>
          <a:p>
            <a:r>
              <a:rPr lang="ru-RU" dirty="0" smtClean="0"/>
              <a:t>* релиз версии 6.1: защита </a:t>
            </a:r>
            <a:r>
              <a:rPr lang="ru-RU" dirty="0" err="1" smtClean="0"/>
              <a:t>Android</a:t>
            </a:r>
            <a:r>
              <a:rPr lang="ru-RU" dirty="0" smtClean="0"/>
              <a:t>, </a:t>
            </a:r>
            <a:r>
              <a:rPr lang="ru-RU" dirty="0" err="1" smtClean="0"/>
              <a:t>macOS</a:t>
            </a:r>
            <a:r>
              <a:rPr lang="ru-RU" dirty="0" smtClean="0"/>
              <a:t>, поддержка серверных ОС в тарифах для юридических лиц, прокси-сервер</a:t>
            </a:r>
          </a:p>
          <a:p>
            <a:endParaRPr lang="ru-RU" dirty="0" smtClean="0"/>
          </a:p>
          <a:p>
            <a:r>
              <a:rPr lang="ru-RU" dirty="0" smtClean="0"/>
              <a:t>2013 год:</a:t>
            </a:r>
          </a:p>
          <a:p>
            <a:r>
              <a:rPr lang="ru-RU" dirty="0" smtClean="0"/>
              <a:t>* релиз версии 6.2.: матрица прав администраторов, новейшие версии агента</a:t>
            </a:r>
          </a:p>
          <a:p>
            <a:r>
              <a:rPr lang="ru-RU" dirty="0" smtClean="0"/>
              <a:t>* первое внедрение в банке для ДБО</a:t>
            </a:r>
          </a:p>
          <a:p>
            <a:r>
              <a:rPr lang="ru-RU" dirty="0" smtClean="0"/>
              <a:t>* запуск услуги для корпоративных клиентов МТС, </a:t>
            </a:r>
          </a:p>
          <a:p>
            <a:r>
              <a:rPr lang="ru-RU" dirty="0" smtClean="0"/>
              <a:t>* ТТК по всей России.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2014 год:</a:t>
            </a:r>
          </a:p>
          <a:p>
            <a:r>
              <a:rPr lang="ru-RU" dirty="0" smtClean="0"/>
              <a:t>* более 1 100 000 активных подписчиков </a:t>
            </a:r>
          </a:p>
          <a:p>
            <a:r>
              <a:rPr lang="ru-RU" dirty="0" smtClean="0"/>
              <a:t>* услуга предоставляется МГТС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C20D9-41FE-41CD-9283-ACA22639E0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0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2015 год:</a:t>
            </a:r>
          </a:p>
          <a:p>
            <a:r>
              <a:rPr lang="ru-RU" dirty="0" smtClean="0"/>
              <a:t>* релиз версии 10.0: новая архитектура, унифицированный агент, защита </a:t>
            </a:r>
            <a:r>
              <a:rPr lang="en-US" dirty="0" smtClean="0"/>
              <a:t>Linux, </a:t>
            </a:r>
            <a:r>
              <a:rPr lang="ru-RU" dirty="0" smtClean="0"/>
              <a:t>миграция агентов, поддержка кластер, матрица прав, новые возможности </a:t>
            </a:r>
            <a:r>
              <a:rPr lang="en-US" dirty="0" smtClean="0"/>
              <a:t>b2b, </a:t>
            </a:r>
            <a:r>
              <a:rPr lang="ru-RU" dirty="0" smtClean="0"/>
              <a:t>мобильный ЦУ)</a:t>
            </a:r>
          </a:p>
          <a:p>
            <a:r>
              <a:rPr lang="ru-RU" dirty="0" smtClean="0"/>
              <a:t>* новые внедрения: </a:t>
            </a:r>
            <a:r>
              <a:rPr lang="en-US" dirty="0" err="1" smtClean="0"/>
              <a:t>VIPhost</a:t>
            </a:r>
            <a:r>
              <a:rPr lang="en-US" dirty="0" smtClean="0"/>
              <a:t> (LT), </a:t>
            </a:r>
            <a:r>
              <a:rPr lang="en-US" dirty="0" err="1" smtClean="0"/>
              <a:t>Infratech</a:t>
            </a:r>
            <a:r>
              <a:rPr lang="en-US" dirty="0" smtClean="0"/>
              <a:t> Solutions (ES), Lanka Bell (SL), </a:t>
            </a:r>
            <a:r>
              <a:rPr lang="en-US" dirty="0" err="1" smtClean="0"/>
              <a:t>Lattelecom</a:t>
            </a:r>
            <a:r>
              <a:rPr lang="en-US" dirty="0" smtClean="0"/>
              <a:t> (LA),  </a:t>
            </a:r>
            <a:r>
              <a:rPr lang="ru-RU" dirty="0" smtClean="0"/>
              <a:t>МТС (</a:t>
            </a:r>
            <a:r>
              <a:rPr lang="en-US" dirty="0" smtClean="0"/>
              <a:t>BY), </a:t>
            </a:r>
            <a:r>
              <a:rPr lang="ru-RU" dirty="0" smtClean="0"/>
              <a:t>защита </a:t>
            </a:r>
            <a:r>
              <a:rPr lang="ru-RU" dirty="0" err="1" smtClean="0"/>
              <a:t>муниципалитов</a:t>
            </a:r>
            <a:r>
              <a:rPr lang="ru-RU" dirty="0" smtClean="0"/>
              <a:t> (Княжество Андорра, в Испании), </a:t>
            </a:r>
          </a:p>
          <a:p>
            <a:r>
              <a:rPr lang="ru-RU" dirty="0" err="1" smtClean="0"/>
              <a:t>Кселл</a:t>
            </a:r>
            <a:r>
              <a:rPr lang="ru-RU" dirty="0" smtClean="0"/>
              <a:t> (К</a:t>
            </a:r>
            <a:r>
              <a:rPr lang="en-US" dirty="0" smtClean="0"/>
              <a:t>Z), Vodafone (UA), </a:t>
            </a:r>
            <a:r>
              <a:rPr lang="en-US" dirty="0" err="1" smtClean="0"/>
              <a:t>CoreTech</a:t>
            </a:r>
            <a:r>
              <a:rPr lang="en-US" dirty="0" smtClean="0"/>
              <a:t> (IT), </a:t>
            </a:r>
            <a:r>
              <a:rPr lang="en-US" dirty="0" err="1" smtClean="0"/>
              <a:t>Selectron</a:t>
            </a:r>
            <a:r>
              <a:rPr lang="en-US" dirty="0" smtClean="0"/>
              <a:t>-IT (</a:t>
            </a:r>
            <a:r>
              <a:rPr lang="ru-RU" dirty="0" smtClean="0"/>
              <a:t>Нидерланды), </a:t>
            </a:r>
            <a:r>
              <a:rPr lang="en-US" dirty="0" smtClean="0"/>
              <a:t>ESPINAT DATA GLOBAL (ID),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2017 </a:t>
            </a:r>
            <a:r>
              <a:rPr lang="ru-RU" dirty="0" smtClean="0"/>
              <a:t>год: </a:t>
            </a:r>
          </a:p>
          <a:p>
            <a:r>
              <a:rPr lang="ru-RU" dirty="0" smtClean="0"/>
              <a:t>* релиз версии 10.1 (</a:t>
            </a:r>
            <a:r>
              <a:rPr lang="ru-RU" dirty="0" err="1" smtClean="0"/>
              <a:t>тикущая</a:t>
            </a:r>
            <a:r>
              <a:rPr lang="ru-RU" dirty="0" smtClean="0"/>
              <a:t>): новые возможности администрирования, новейший агент.</a:t>
            </a:r>
          </a:p>
          <a:p>
            <a:endParaRPr lang="ru-RU" dirty="0" smtClean="0"/>
          </a:p>
          <a:p>
            <a:r>
              <a:rPr lang="ru-RU" dirty="0" smtClean="0"/>
              <a:t>2018 год:</a:t>
            </a:r>
          </a:p>
          <a:p>
            <a:r>
              <a:rPr lang="ru-RU" dirty="0" smtClean="0"/>
              <a:t>* </a:t>
            </a:r>
            <a:r>
              <a:rPr lang="ru-RU" dirty="0" err="1" smtClean="0"/>
              <a:t>вебЦУП</a:t>
            </a:r>
            <a:r>
              <a:rPr lang="ru-RU" dirty="0" smtClean="0"/>
              <a:t> — новейший сервис для домашних пользователей</a:t>
            </a:r>
          </a:p>
          <a:p>
            <a:r>
              <a:rPr lang="ru-RU" dirty="0" smtClean="0"/>
              <a:t>* более 350 поставщиков услуги в России и </a:t>
            </a:r>
            <a:r>
              <a:rPr lang="ru-RU" dirty="0" err="1" smtClean="0"/>
              <a:t>зарубежом</a:t>
            </a:r>
            <a:endParaRPr lang="ru-RU" dirty="0" smtClean="0"/>
          </a:p>
          <a:p>
            <a:r>
              <a:rPr lang="ru-RU" dirty="0" smtClean="0"/>
              <a:t>* клиенты сервиса на всех континентах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C20D9-41FE-41CD-9283-ACA22639E0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3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C20D9-41FE-41CD-9283-ACA22639E0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178-5F9F-4D39-9546-FAC5E39A5109}" type="datetime1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A5A1-7E4B-4A5F-B0E2-03E455205D15}" type="datetime1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5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3606-D2A1-45B0-9A02-AB5AB4B63830}" type="datetime1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3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A99-0962-435E-96C7-8AE2E552CD87}" type="datetime1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A319-3EE5-45F2-9413-4640C2BAC11D}" type="datetime1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48B5-D0BE-47A7-AD93-B166F996F732}" type="datetime1">
              <a:rPr lang="ru-RU" smtClean="0"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9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EDCE-95CE-4488-8AEF-CEB490299D91}" type="datetime1">
              <a:rPr lang="ru-RU" smtClean="0"/>
              <a:t>14.03.2019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82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CDD-DAD1-4D23-936D-5BED626052B1}" type="datetime1">
              <a:rPr lang="ru-RU" smtClean="0"/>
              <a:t>14.03.2019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17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F10F-F442-4458-A840-5E3BB2592AAB}" type="datetime1">
              <a:rPr lang="ru-RU" smtClean="0"/>
              <a:t>14.03.2019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8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E0C-DE71-4973-8EFB-478C45622371}" type="datetime1">
              <a:rPr lang="ru-RU" smtClean="0"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42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B6D5-80B6-4FDD-B45F-228117855090}" type="datetime1">
              <a:rPr lang="ru-RU" smtClean="0"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92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B28D2-8BC3-4E3D-8B65-A6342487C0FF}" type="datetime1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28EB-18F2-4267-BABB-B8F2D590B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3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25362"/>
            <a:ext cx="5947719" cy="508369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latin typeface="+mn-lt"/>
              </a:rPr>
              <a:t>Безопасность - это услуга! 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5279" y="3158558"/>
            <a:ext cx="546608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 smtClean="0"/>
              <a:t>Услуга </a:t>
            </a:r>
            <a:r>
              <a:rPr lang="ru-RU" sz="2500" b="1" dirty="0" smtClean="0"/>
              <a:t>Антивирус </a:t>
            </a:r>
            <a:r>
              <a:rPr lang="en-US" sz="2500" b="1" dirty="0" err="1" smtClean="0"/>
              <a:t>Dr.Web</a:t>
            </a:r>
            <a:r>
              <a:rPr lang="en-US" sz="2500" b="1" dirty="0" smtClean="0"/>
              <a:t> </a:t>
            </a:r>
            <a:r>
              <a:rPr lang="en-US" sz="2500" dirty="0" smtClean="0"/>
              <a:t>- </a:t>
            </a:r>
            <a:r>
              <a:rPr lang="ru-RU" sz="2500" dirty="0" smtClean="0"/>
              <a:t>инновационный сервис антивирусной защиты</a:t>
            </a:r>
          </a:p>
        </p:txBody>
      </p:sp>
    </p:spTree>
    <p:extLst>
      <p:ext uri="{BB962C8B-B14F-4D97-AF65-F5344CB8AC3E}">
        <p14:creationId xmlns:p14="http://schemas.microsoft.com/office/powerpoint/2010/main" val="36760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70453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Техническая поддержка пользователей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8" y="1279526"/>
            <a:ext cx="4658255" cy="3000233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62000"/>
              </a:prst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991725" y="949742"/>
            <a:ext cx="72002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Бесплатная поддержка </a:t>
            </a:r>
            <a:r>
              <a:rPr lang="ru-RU" sz="2400" dirty="0" smtClean="0"/>
              <a:t>для пользователей услуги (</a:t>
            </a:r>
            <a:r>
              <a:rPr lang="ru-RU" sz="2400" b="1" dirty="0" smtClean="0"/>
              <a:t>24*7</a:t>
            </a:r>
            <a:r>
              <a:rPr lang="ru-RU" sz="2400" dirty="0" smtClean="0"/>
              <a:t>) включает:</a:t>
            </a:r>
            <a:endParaRPr lang="en-US" sz="2400" dirty="0" smtClean="0"/>
          </a:p>
          <a:p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Обновления вирусных баз и программных модулей </a:t>
            </a:r>
            <a:r>
              <a:rPr lang="ru-RU" sz="2400" dirty="0" err="1" smtClean="0"/>
              <a:t>Dr.Web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Неограниченное количество обращений в службу технической поддержки «Доктор Веб»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Анализ неизвестных вирусов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Услуга по расшифровке от троянцев-вымогателей</a:t>
            </a:r>
          </a:p>
          <a:p>
            <a:endParaRPr lang="ru-RU" sz="2400" dirty="0" smtClean="0"/>
          </a:p>
          <a:p>
            <a:r>
              <a:rPr lang="ru-RU" sz="2400" b="1" dirty="0" smtClean="0"/>
              <a:t>Инструменты: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Трекер</a:t>
            </a:r>
            <a:r>
              <a:rPr lang="ru-RU" sz="2400" dirty="0" smtClean="0"/>
              <a:t> поддержки «Доктор Веб»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Доступ из интерфейса агента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Антивирусная </a:t>
            </a:r>
            <a:r>
              <a:rPr lang="ru-RU" sz="2400" dirty="0" err="1" smtClean="0"/>
              <a:t>самоподдержка</a:t>
            </a:r>
            <a:r>
              <a:rPr lang="ru-RU" sz="2400" dirty="0" smtClean="0"/>
              <a:t> (сервисы </a:t>
            </a:r>
            <a:r>
              <a:rPr lang="ru-RU" sz="2400" dirty="0" err="1" smtClean="0"/>
              <a:t>Dr.Web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6108" y="6492875"/>
            <a:ext cx="545892" cy="365125"/>
          </a:xfrm>
        </p:spPr>
        <p:txBody>
          <a:bodyPr/>
          <a:lstStyle/>
          <a:p>
            <a:fld id="{1E0428EB-18F2-4267-BABB-B8F2D590B1F2}" type="slidenum">
              <a:rPr lang="ru-RU" sz="2400" b="1" smtClean="0">
                <a:solidFill>
                  <a:schemeClr val="tx1"/>
                </a:solidFill>
              </a:rPr>
              <a:t>10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7195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Пред</a:t>
            </a:r>
            <a:r>
              <a:rPr lang="ru-RU" sz="3400" b="1" dirty="0">
                <a:solidFill>
                  <a:schemeClr val="tx1"/>
                </a:solidFill>
              </a:rPr>
              <a:t>ы</a:t>
            </a:r>
            <a:r>
              <a:rPr lang="ru-RU" sz="3400" b="1" dirty="0" smtClean="0">
                <a:solidFill>
                  <a:schemeClr val="tx1"/>
                </a:solidFill>
              </a:rPr>
              <a:t>стория сервиса</a:t>
            </a:r>
            <a:r>
              <a:rPr lang="en-US" sz="3400" b="1" dirty="0">
                <a:solidFill>
                  <a:schemeClr val="tx1"/>
                </a:solidFill>
              </a:rPr>
              <a:t> </a:t>
            </a:r>
            <a:r>
              <a:rPr lang="en-US" sz="3400" b="1" dirty="0" err="1" smtClean="0">
                <a:solidFill>
                  <a:schemeClr val="tx1"/>
                </a:solidFill>
              </a:rPr>
              <a:t>Dr.Web</a:t>
            </a:r>
            <a:r>
              <a:rPr lang="en-US" sz="3400" b="1" dirty="0" smtClean="0">
                <a:solidFill>
                  <a:schemeClr val="tx1"/>
                </a:solidFill>
              </a:rPr>
              <a:t> AV-Desk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76089" y="6492875"/>
            <a:ext cx="515911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13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2" y="959371"/>
            <a:ext cx="3775699" cy="377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122295" y="1254869"/>
            <a:ext cx="80697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/>
              <a:t>Октябрь 2007 год </a:t>
            </a:r>
            <a:r>
              <a:rPr lang="ru-RU" sz="2500" dirty="0"/>
              <a:t>— выпуск сервиса </a:t>
            </a:r>
            <a:r>
              <a:rPr lang="ru-RU" sz="2500" dirty="0" err="1"/>
              <a:t>Dr.Web</a:t>
            </a:r>
            <a:r>
              <a:rPr lang="ru-RU" sz="2500" dirty="0"/>
              <a:t> AV-</a:t>
            </a:r>
            <a:r>
              <a:rPr lang="ru-RU" sz="2500" dirty="0" err="1"/>
              <a:t>Desk</a:t>
            </a:r>
            <a:r>
              <a:rPr lang="ru-RU" sz="2500" dirty="0"/>
              <a:t>. </a:t>
            </a:r>
            <a:endParaRPr lang="ru-RU" sz="2500" dirty="0" smtClean="0"/>
          </a:p>
          <a:p>
            <a:endParaRPr lang="ru-RU" sz="2500" dirty="0"/>
          </a:p>
          <a:p>
            <a:r>
              <a:rPr lang="ru-RU" sz="2500" dirty="0"/>
              <a:t>Рождение нового сегмента на рынке IT-услуг России – сегмента услуг антивирусной защиты</a:t>
            </a:r>
            <a:r>
              <a:rPr lang="ru-RU" sz="2500" dirty="0" smtClean="0"/>
              <a:t>.</a:t>
            </a:r>
          </a:p>
          <a:p>
            <a:endParaRPr lang="ru-RU" sz="2500" dirty="0"/>
          </a:p>
          <a:p>
            <a:r>
              <a:rPr lang="ru-RU" sz="2500" dirty="0"/>
              <a:t>Первое </a:t>
            </a:r>
            <a:r>
              <a:rPr lang="ru-RU" sz="2500" dirty="0" smtClean="0"/>
              <a:t>успешное </a:t>
            </a:r>
            <a:r>
              <a:rPr lang="ru-RU" sz="2500" dirty="0"/>
              <a:t>внедрение в </a:t>
            </a:r>
            <a:r>
              <a:rPr lang="ru-RU" sz="2500" dirty="0" err="1" smtClean="0"/>
              <a:t>Корбина-телекоме</a:t>
            </a:r>
            <a:r>
              <a:rPr lang="ru-RU" sz="2500" dirty="0" smtClean="0"/>
              <a:t>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5790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70453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История сервиса </a:t>
            </a:r>
            <a:r>
              <a:rPr lang="en-US" sz="3400" b="1" dirty="0" err="1" smtClean="0">
                <a:solidFill>
                  <a:schemeClr val="tx1"/>
                </a:solidFill>
              </a:rPr>
              <a:t>Dr.Web</a:t>
            </a:r>
            <a:r>
              <a:rPr lang="en-US" sz="3400" b="1" dirty="0" smtClean="0">
                <a:solidFill>
                  <a:schemeClr val="tx1"/>
                </a:solidFill>
              </a:rPr>
              <a:t> AV-Desk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16128" y="6492875"/>
            <a:ext cx="575872" cy="365125"/>
          </a:xfrm>
        </p:spPr>
        <p:txBody>
          <a:bodyPr/>
          <a:lstStyle/>
          <a:p>
            <a:fld id="{1E0428EB-18F2-4267-BABB-B8F2D590B1F2}" type="slidenum">
              <a:rPr lang="ru-RU" sz="2400" b="1" smtClean="0">
                <a:solidFill>
                  <a:schemeClr val="tx1"/>
                </a:solidFill>
              </a:rPr>
              <a:t>12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514" y="1305939"/>
            <a:ext cx="3464374" cy="3475922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048000" y="842321"/>
            <a:ext cx="9144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500" dirty="0"/>
          </a:p>
          <a:p>
            <a:r>
              <a:rPr lang="ru-RU" sz="3400" b="1" dirty="0">
                <a:solidFill>
                  <a:srgbClr val="FF0000"/>
                </a:solidFill>
              </a:rPr>
              <a:t>2008 - 2010 </a:t>
            </a:r>
            <a:r>
              <a:rPr lang="ru-RU" sz="3400" b="1" dirty="0" smtClean="0"/>
              <a:t>годы</a:t>
            </a:r>
            <a:r>
              <a:rPr lang="en-US" sz="3400" b="1" dirty="0" smtClean="0"/>
              <a:t>:</a:t>
            </a:r>
            <a:endParaRPr lang="ru-RU" sz="3400" b="1" dirty="0" smtClean="0"/>
          </a:p>
          <a:p>
            <a:endParaRPr lang="ru-RU" sz="25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активная </a:t>
            </a:r>
            <a:r>
              <a:rPr lang="ru-RU" sz="2500" dirty="0"/>
              <a:t>региональная и международная экспансия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первый </a:t>
            </a:r>
            <a:r>
              <a:rPr lang="ru-RU" sz="2500" dirty="0"/>
              <a:t>партнер услуги для бизнес-пользователей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сотрудничество </a:t>
            </a:r>
            <a:r>
              <a:rPr lang="ru-RU" sz="2500" dirty="0"/>
              <a:t>с разработчиками АСР: </a:t>
            </a:r>
            <a:r>
              <a:rPr lang="ru-RU" sz="2500" dirty="0" err="1"/>
              <a:t>LANBilling</a:t>
            </a:r>
            <a:r>
              <a:rPr lang="ru-RU" sz="2500" dirty="0"/>
              <a:t>, </a:t>
            </a:r>
            <a:r>
              <a:rPr lang="ru-RU" sz="2500" dirty="0" err="1" smtClean="0"/>
              <a:t>BGBilling</a:t>
            </a: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релиз услуги </a:t>
            </a:r>
            <a:r>
              <a:rPr lang="ru-RU" sz="2500" b="1" dirty="0"/>
              <a:t>версии 5.0</a:t>
            </a:r>
            <a:r>
              <a:rPr lang="ru-RU" sz="2500" dirty="0"/>
              <a:t>.: тарифные планы, мобильный режим агента, расширенные возможности администрирования, бессрочная подписка.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релиз услуги </a:t>
            </a:r>
            <a:r>
              <a:rPr lang="ru-RU" sz="2500" b="1" dirty="0" smtClean="0"/>
              <a:t>версии </a:t>
            </a:r>
            <a:r>
              <a:rPr lang="ru-RU" sz="2500" b="1" dirty="0"/>
              <a:t>5.0.1</a:t>
            </a:r>
            <a:r>
              <a:rPr lang="ru-RU" sz="2500" dirty="0"/>
              <a:t>: услуга для бизнес-пользователей (ЦУП)</a:t>
            </a:r>
          </a:p>
        </p:txBody>
      </p:sp>
    </p:spTree>
    <p:extLst>
      <p:ext uri="{BB962C8B-B14F-4D97-AF65-F5344CB8AC3E}">
        <p14:creationId xmlns:p14="http://schemas.microsoft.com/office/powerpoint/2010/main" val="3748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70453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История сервиса </a:t>
            </a:r>
            <a:r>
              <a:rPr lang="en-US" sz="3400" b="1" dirty="0" err="1" smtClean="0">
                <a:solidFill>
                  <a:schemeClr val="tx1"/>
                </a:solidFill>
              </a:rPr>
              <a:t>Dr.Web</a:t>
            </a:r>
            <a:r>
              <a:rPr lang="en-US" sz="3400" b="1" dirty="0" smtClean="0">
                <a:solidFill>
                  <a:schemeClr val="tx1"/>
                </a:solidFill>
              </a:rPr>
              <a:t> AV-Desk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76090" y="6459243"/>
            <a:ext cx="515910" cy="395626"/>
          </a:xfrm>
        </p:spPr>
        <p:txBody>
          <a:bodyPr/>
          <a:lstStyle/>
          <a:p>
            <a:fld id="{1E0428EB-18F2-4267-BABB-B8F2D590B1F2}" type="slidenum">
              <a:rPr lang="ru-RU" sz="2400" b="1" smtClean="0">
                <a:solidFill>
                  <a:schemeClr val="tx1"/>
                </a:solidFill>
              </a:rPr>
              <a:t>13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0" y="842321"/>
            <a:ext cx="914400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500" dirty="0"/>
          </a:p>
          <a:p>
            <a:r>
              <a:rPr lang="ru-RU" sz="3400" b="1" dirty="0" smtClean="0">
                <a:solidFill>
                  <a:srgbClr val="FF0000"/>
                </a:solidFill>
              </a:rPr>
              <a:t>2011 </a:t>
            </a:r>
            <a:r>
              <a:rPr lang="ru-RU" sz="3400" b="1" dirty="0">
                <a:solidFill>
                  <a:srgbClr val="FF0000"/>
                </a:solidFill>
              </a:rPr>
              <a:t>- </a:t>
            </a:r>
            <a:r>
              <a:rPr lang="ru-RU" sz="3400" b="1" dirty="0" smtClean="0">
                <a:solidFill>
                  <a:srgbClr val="FF0000"/>
                </a:solidFill>
              </a:rPr>
              <a:t>2014 </a:t>
            </a:r>
            <a:r>
              <a:rPr lang="ru-RU" sz="3400" b="1" dirty="0" smtClean="0"/>
              <a:t>годы</a:t>
            </a:r>
          </a:p>
          <a:p>
            <a:endParaRPr lang="ru-RU" sz="25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активная </a:t>
            </a:r>
            <a:r>
              <a:rPr lang="ru-RU" sz="2500" dirty="0"/>
              <a:t>региональная и международная экспансия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релиз услуги </a:t>
            </a:r>
            <a:r>
              <a:rPr lang="ru-RU" sz="2500" b="1" dirty="0" smtClean="0"/>
              <a:t>версии </a:t>
            </a:r>
            <a:r>
              <a:rPr lang="ru-RU" sz="2500" b="1" dirty="0"/>
              <a:t>6.0</a:t>
            </a:r>
            <a:r>
              <a:rPr lang="ru-RU" sz="2500" dirty="0"/>
              <a:t>: посуточная тарификация, новейший агент, брандмауэр, защита MS </a:t>
            </a:r>
            <a:r>
              <a:rPr lang="ru-RU" sz="2500" dirty="0" err="1"/>
              <a:t>Outlook</a:t>
            </a:r>
            <a:r>
              <a:rPr lang="ru-RU" sz="2500" dirty="0"/>
              <a:t>-а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релиз услуги </a:t>
            </a:r>
            <a:r>
              <a:rPr lang="ru-RU" sz="2500" b="1" dirty="0" smtClean="0"/>
              <a:t>версии </a:t>
            </a:r>
            <a:r>
              <a:rPr lang="ru-RU" sz="2500" b="1" dirty="0"/>
              <a:t>6.1</a:t>
            </a:r>
            <a:r>
              <a:rPr lang="ru-RU" sz="2500" dirty="0"/>
              <a:t>: защита </a:t>
            </a:r>
            <a:r>
              <a:rPr lang="ru-RU" sz="2500" dirty="0" err="1"/>
              <a:t>Android</a:t>
            </a:r>
            <a:r>
              <a:rPr lang="ru-RU" sz="2500" dirty="0"/>
              <a:t>, </a:t>
            </a:r>
            <a:r>
              <a:rPr lang="ru-RU" sz="2500" dirty="0" err="1"/>
              <a:t>macOS</a:t>
            </a:r>
            <a:r>
              <a:rPr lang="ru-RU" sz="2500" dirty="0"/>
              <a:t>, поддержка серверных ОС в тарифах для юридических лиц, прокси-сервер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релиз услуги </a:t>
            </a:r>
            <a:r>
              <a:rPr lang="ru-RU" sz="2500" b="1" dirty="0" smtClean="0"/>
              <a:t>версии 6.2</a:t>
            </a:r>
            <a:r>
              <a:rPr lang="ru-RU" sz="2500" dirty="0" smtClean="0"/>
              <a:t>: </a:t>
            </a:r>
            <a:r>
              <a:rPr lang="ru-RU" sz="2500" dirty="0"/>
              <a:t>матрица прав администраторов, новейшие версии агента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первое </a:t>
            </a:r>
            <a:r>
              <a:rPr lang="ru-RU" sz="2500" dirty="0"/>
              <a:t>внедрение сервиса в банке для ДБО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запуск </a:t>
            </a:r>
            <a:r>
              <a:rPr lang="ru-RU" sz="2500" dirty="0"/>
              <a:t>услуги для корпоративных клиентов на облачной платформе МТС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более </a:t>
            </a:r>
            <a:r>
              <a:rPr lang="ru-RU" sz="2500" b="1" dirty="0"/>
              <a:t>1 100 000 </a:t>
            </a:r>
            <a:r>
              <a:rPr lang="ru-RU" sz="2500" dirty="0"/>
              <a:t>активных подписчиков </a:t>
            </a:r>
          </a:p>
        </p:txBody>
      </p:sp>
      <p:pic>
        <p:nvPicPr>
          <p:cNvPr id="6" name="Рисунок 3" descr="mob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1700213"/>
            <a:ext cx="3130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7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70453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История сервиса </a:t>
            </a:r>
            <a:r>
              <a:rPr lang="en-US" sz="3400" b="1" dirty="0" err="1" smtClean="0">
                <a:solidFill>
                  <a:schemeClr val="tx1"/>
                </a:solidFill>
              </a:rPr>
              <a:t>Dr.Web</a:t>
            </a:r>
            <a:r>
              <a:rPr lang="en-US" sz="3400" b="1" dirty="0" smtClean="0">
                <a:solidFill>
                  <a:schemeClr val="tx1"/>
                </a:solidFill>
              </a:rPr>
              <a:t> AV-Desk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76088" y="6492875"/>
            <a:ext cx="515911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16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302177" y="842321"/>
            <a:ext cx="7889822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>
                <a:solidFill>
                  <a:srgbClr val="FF0000"/>
                </a:solidFill>
              </a:rPr>
              <a:t>2015 </a:t>
            </a:r>
            <a:r>
              <a:rPr lang="ru-RU" sz="3400" b="1" dirty="0">
                <a:solidFill>
                  <a:srgbClr val="FF0000"/>
                </a:solidFill>
              </a:rPr>
              <a:t>- </a:t>
            </a:r>
            <a:r>
              <a:rPr lang="ru-RU" sz="3400" b="1" dirty="0" smtClean="0">
                <a:solidFill>
                  <a:srgbClr val="FF0000"/>
                </a:solidFill>
              </a:rPr>
              <a:t>2018 </a:t>
            </a:r>
            <a:r>
              <a:rPr lang="ru-RU" sz="3400" b="1" dirty="0" smtClean="0"/>
              <a:t>годы</a:t>
            </a:r>
            <a:r>
              <a:rPr lang="en-US" sz="3400" b="1" dirty="0"/>
              <a:t>:</a:t>
            </a:r>
            <a:endParaRPr lang="ru-RU" sz="3400" b="1" dirty="0" smtClean="0"/>
          </a:p>
          <a:p>
            <a:endParaRPr lang="ru-RU" sz="25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а</a:t>
            </a:r>
            <a:r>
              <a:rPr lang="ru-RU" sz="2500" dirty="0" smtClean="0"/>
              <a:t>ктивная </a:t>
            </a:r>
            <a:r>
              <a:rPr lang="ru-RU" sz="2500" dirty="0"/>
              <a:t>международная экспансия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релиз </a:t>
            </a:r>
            <a:r>
              <a:rPr lang="ru-RU" sz="2500" b="1" dirty="0" smtClean="0"/>
              <a:t>услуги версии </a:t>
            </a:r>
            <a:r>
              <a:rPr lang="ru-RU" sz="2500" b="1" dirty="0"/>
              <a:t>10.0</a:t>
            </a:r>
            <a:r>
              <a:rPr lang="ru-RU" sz="2500" dirty="0"/>
              <a:t>: новая архитектура, унифицированный агент, защита </a:t>
            </a:r>
            <a:r>
              <a:rPr lang="ru-RU" sz="2500" dirty="0" err="1"/>
              <a:t>Linux</a:t>
            </a:r>
            <a:r>
              <a:rPr lang="ru-RU" sz="2500" dirty="0"/>
              <a:t>, миграция агентов, поддержка </a:t>
            </a:r>
            <a:r>
              <a:rPr lang="ru-RU" sz="2500" dirty="0" smtClean="0"/>
              <a:t>кластера, </a:t>
            </a:r>
            <a:r>
              <a:rPr lang="ru-RU" sz="2500" dirty="0"/>
              <a:t>матрица прав, новые возможности b2b, мобильный ЦУ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релиз </a:t>
            </a:r>
            <a:r>
              <a:rPr lang="ru-RU" sz="2500" b="1" dirty="0" smtClean="0"/>
              <a:t>услуги версии </a:t>
            </a:r>
            <a:r>
              <a:rPr lang="ru-RU" sz="2500" b="1" dirty="0"/>
              <a:t>10.1 </a:t>
            </a:r>
            <a:r>
              <a:rPr lang="ru-RU" sz="2500" dirty="0"/>
              <a:t>(текущая): новые возможности администрирования, новейший </a:t>
            </a:r>
            <a:r>
              <a:rPr lang="ru-RU" sz="2500" dirty="0" smtClean="0"/>
              <a:t>агент</a:t>
            </a: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b="1" dirty="0" err="1" smtClean="0"/>
              <a:t>вебЦУП</a:t>
            </a:r>
            <a:r>
              <a:rPr lang="ru-RU" sz="2500" b="1" dirty="0" smtClean="0"/>
              <a:t> </a:t>
            </a:r>
            <a:r>
              <a:rPr lang="ru-RU" sz="2500" dirty="0"/>
              <a:t>— </a:t>
            </a:r>
            <a:r>
              <a:rPr lang="ru-RU" sz="2500" dirty="0" smtClean="0"/>
              <a:t>новейший </a:t>
            </a:r>
            <a:r>
              <a:rPr lang="ru-RU" sz="2500" dirty="0"/>
              <a:t>сервис для домашних </a:t>
            </a:r>
            <a:r>
              <a:rPr lang="ru-RU" sz="2500" dirty="0" smtClean="0"/>
              <a:t>пользователей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работа с крупнейшими дистрибьюторами по услуге для бизнес-пользователей</a:t>
            </a: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более </a:t>
            </a:r>
            <a:r>
              <a:rPr lang="ru-RU" sz="2500" dirty="0"/>
              <a:t>350 поставщиков услуги в России и </a:t>
            </a:r>
            <a:r>
              <a:rPr lang="ru-RU" sz="2500" dirty="0" smtClean="0"/>
              <a:t>за</a:t>
            </a:r>
            <a:r>
              <a:rPr lang="en-US" sz="2500" dirty="0" smtClean="0"/>
              <a:t> </a:t>
            </a:r>
            <a:r>
              <a:rPr lang="ru-RU" sz="2500" dirty="0" smtClean="0"/>
              <a:t>рубежом</a:t>
            </a:r>
            <a:endParaRPr lang="ru-RU" sz="2500" dirty="0"/>
          </a:p>
        </p:txBody>
      </p:sp>
      <p:pic>
        <p:nvPicPr>
          <p:cNvPr id="7" name="Picture 7" descr="Листовк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7" y="1304144"/>
            <a:ext cx="4187530" cy="398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1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70453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Перспективы развития сервиса </a:t>
            </a:r>
            <a:r>
              <a:rPr lang="en-US" sz="3400" b="1" dirty="0" err="1" smtClean="0">
                <a:solidFill>
                  <a:schemeClr val="tx1"/>
                </a:solidFill>
              </a:rPr>
              <a:t>Dr.Web</a:t>
            </a:r>
            <a:r>
              <a:rPr lang="en-US" sz="3400" b="1" dirty="0" smtClean="0">
                <a:solidFill>
                  <a:schemeClr val="tx1"/>
                </a:solidFill>
              </a:rPr>
              <a:t> AV-Desk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76089" y="6492875"/>
            <a:ext cx="515911" cy="365125"/>
          </a:xfrm>
        </p:spPr>
        <p:txBody>
          <a:bodyPr/>
          <a:lstStyle/>
          <a:p>
            <a:fld id="{1E0428EB-18F2-4267-BABB-B8F2D590B1F2}" type="slidenum">
              <a:rPr lang="ru-RU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fld>
            <a:endParaRPr lang="ru-RU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3" descr="drweb_ESS11_promo_main_schee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1" y="1324711"/>
            <a:ext cx="4736778" cy="473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021705" y="1347046"/>
            <a:ext cx="717029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Развитие направления </a:t>
            </a:r>
            <a:r>
              <a:rPr lang="en-US" sz="2500" dirty="0" err="1" smtClean="0"/>
              <a:t>Dr.Web</a:t>
            </a:r>
            <a:r>
              <a:rPr lang="en-US" sz="2500" dirty="0" smtClean="0"/>
              <a:t> AV-Desk </a:t>
            </a:r>
            <a:r>
              <a:rPr lang="ru-RU" sz="2500" dirty="0" smtClean="0"/>
              <a:t>для бизнес-пользователей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Международная экспансия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/>
              <a:t>Р</a:t>
            </a:r>
            <a:r>
              <a:rPr lang="ru-RU" sz="2500" dirty="0" smtClean="0"/>
              <a:t>елиз </a:t>
            </a:r>
            <a:r>
              <a:rPr lang="ru-RU" sz="2500" b="1" dirty="0" smtClean="0"/>
              <a:t>версии 11.0 </a:t>
            </a:r>
            <a:r>
              <a:rPr lang="ru-RU" sz="2500" dirty="0" smtClean="0"/>
              <a:t>с новейшими </a:t>
            </a:r>
            <a:r>
              <a:rPr lang="ru-RU" sz="2500" dirty="0" err="1" smtClean="0"/>
              <a:t>несигнатурными</a:t>
            </a:r>
            <a:r>
              <a:rPr lang="ru-RU" sz="2500" dirty="0" smtClean="0"/>
              <a:t> технологиями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/>
              <a:t>Р</a:t>
            </a:r>
            <a:r>
              <a:rPr lang="ru-RU" sz="2500" dirty="0" smtClean="0"/>
              <a:t>елиз </a:t>
            </a:r>
            <a:r>
              <a:rPr lang="ru-RU" sz="2500" b="1" dirty="0" smtClean="0"/>
              <a:t>ЦУП (сервиса) версии 2 </a:t>
            </a:r>
            <a:r>
              <a:rPr lang="ru-RU" sz="2500" dirty="0" smtClean="0"/>
              <a:t>для домашних пользователей</a:t>
            </a:r>
          </a:p>
          <a:p>
            <a:endParaRPr lang="ru-RU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/>
              <a:t>Р</a:t>
            </a:r>
            <a:r>
              <a:rPr lang="ru-RU" sz="2500" dirty="0" smtClean="0"/>
              <a:t>елиз </a:t>
            </a:r>
            <a:r>
              <a:rPr lang="ru-RU" sz="2500" b="1" dirty="0" err="1" smtClean="0"/>
              <a:t>ЦУПа</a:t>
            </a:r>
            <a:r>
              <a:rPr lang="ru-RU" sz="2500" b="1" dirty="0" smtClean="0"/>
              <a:t> (сервиса)</a:t>
            </a:r>
            <a:r>
              <a:rPr lang="ru-RU" sz="2500" dirty="0" smtClean="0"/>
              <a:t> для бизнес-пользователей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4727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86000" sy="73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18733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 smtClean="0">
                <a:solidFill>
                  <a:srgbClr val="80BF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Вопросы?</a:t>
            </a:r>
            <a:endParaRPr lang="uk-UA" sz="5000" b="1" dirty="0">
              <a:solidFill>
                <a:srgbClr val="80BF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47269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за внимание! </a:t>
            </a:r>
            <a:endParaRPr lang="uk-U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2240" y="5405120"/>
            <a:ext cx="547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Подробности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http://www.drweb.ru/saas/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http://av-desk.com </a:t>
            </a:r>
            <a:endParaRPr lang="ru-RU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28EB-18F2-4267-BABB-B8F2D590B1F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5168"/>
          </a:xfrm>
        </p:spPr>
        <p:txBody>
          <a:bodyPr>
            <a:normAutofit/>
          </a:bodyPr>
          <a:lstStyle/>
          <a:p>
            <a:pPr algn="ctr"/>
            <a:endParaRPr lang="ru-RU" sz="3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68524" y="882410"/>
            <a:ext cx="1045494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Услуга «Антивирус </a:t>
            </a:r>
            <a:r>
              <a:rPr lang="ru-RU" sz="2800" b="1" dirty="0" err="1" smtClean="0"/>
              <a:t>Dr.Web</a:t>
            </a:r>
            <a:r>
              <a:rPr lang="ru-RU" sz="2800" b="1" dirty="0" smtClean="0"/>
              <a:t>» </a:t>
            </a:r>
            <a:r>
              <a:rPr lang="ru-RU" sz="2800" dirty="0" smtClean="0"/>
              <a:t>- инновационная модель использования антивируса в качестве онлайн-услуги по подписке.</a:t>
            </a:r>
          </a:p>
          <a:p>
            <a:r>
              <a:rPr lang="en-US" dirty="0" smtClean="0"/>
              <a:t>                          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29714" y="4611231"/>
            <a:ext cx="1139627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10 лет уникального опыта!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прогрессивная модель </a:t>
            </a:r>
            <a:r>
              <a:rPr lang="ru-RU" sz="2500" dirty="0" err="1" smtClean="0"/>
              <a:t>Software</a:t>
            </a:r>
            <a:r>
              <a:rPr lang="ru-RU" sz="2500" dirty="0" smtClean="0"/>
              <a:t> </a:t>
            </a:r>
            <a:r>
              <a:rPr lang="ru-RU" sz="2500" dirty="0" err="1" smtClean="0"/>
              <a:t>as</a:t>
            </a:r>
            <a:r>
              <a:rPr lang="ru-RU" sz="2500" dirty="0" smtClean="0"/>
              <a:t> a </a:t>
            </a:r>
            <a:r>
              <a:rPr lang="ru-RU" sz="2500" dirty="0" err="1" smtClean="0"/>
              <a:t>Service</a:t>
            </a:r>
            <a:r>
              <a:rPr lang="ru-RU" sz="25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вся мощь решений </a:t>
            </a:r>
            <a:r>
              <a:rPr lang="ru-RU" sz="2500" dirty="0" err="1" smtClean="0"/>
              <a:t>enterprise</a:t>
            </a:r>
            <a:r>
              <a:rPr lang="ru-RU" sz="2500" dirty="0" smtClean="0"/>
              <a:t>-класса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передовые технологии защиты </a:t>
            </a:r>
            <a:r>
              <a:rPr lang="ru-RU" sz="2500" dirty="0" err="1" smtClean="0"/>
              <a:t>Dr.Web</a:t>
            </a:r>
            <a:endParaRPr lang="ru-RU" sz="2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собственная вирусная лаборатория и техническая поддержка</a:t>
            </a:r>
            <a:endParaRPr lang="ru-RU" sz="25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70516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Почему </a:t>
            </a:r>
            <a:r>
              <a:rPr lang="ru-RU" sz="3400" b="1" dirty="0" err="1" smtClean="0">
                <a:solidFill>
                  <a:schemeClr val="tx1"/>
                </a:solidFill>
              </a:rPr>
              <a:t>Dr</a:t>
            </a:r>
            <a:r>
              <a:rPr lang="ru-RU" sz="3400" b="1" dirty="0" smtClean="0">
                <a:solidFill>
                  <a:schemeClr val="tx1"/>
                </a:solidFill>
              </a:rPr>
              <a:t>. </a:t>
            </a:r>
            <a:r>
              <a:rPr lang="ru-RU" sz="3400" b="1" dirty="0" err="1" smtClean="0">
                <a:solidFill>
                  <a:schemeClr val="tx1"/>
                </a:solidFill>
              </a:rPr>
              <a:t>Web</a:t>
            </a:r>
            <a:r>
              <a:rPr lang="ru-RU" sz="3400" b="1" dirty="0" smtClean="0">
                <a:solidFill>
                  <a:schemeClr val="tx1"/>
                </a:solidFill>
              </a:rPr>
              <a:t>?  Бесспорные преимущества лидера!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61" y="2067338"/>
            <a:ext cx="8326871" cy="2342872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825990" y="6492875"/>
            <a:ext cx="366010" cy="365125"/>
          </a:xfrm>
        </p:spPr>
        <p:txBody>
          <a:bodyPr/>
          <a:lstStyle/>
          <a:p>
            <a:fld id="{1E0428EB-18F2-4267-BABB-B8F2D590B1F2}" type="slidenum">
              <a:rPr lang="ru-RU" sz="2400" b="1" smtClean="0">
                <a:solidFill>
                  <a:schemeClr val="tx1"/>
                </a:solidFill>
              </a:rPr>
              <a:t>2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86925"/>
              </p:ext>
            </p:extLst>
          </p:nvPr>
        </p:nvGraphicFramePr>
        <p:xfrm>
          <a:off x="319791" y="1042179"/>
          <a:ext cx="5286530" cy="5314171"/>
        </p:xfrm>
        <a:graphic>
          <a:graphicData uri="http://schemas.openxmlformats.org/drawingml/2006/table">
            <a:tbl>
              <a:tblPr firstRow="1" bandRow="1">
                <a:effectLst>
                  <a:outerShdw blurRad="203200" dist="38100" dir="2700000" sx="102000" sy="102000" algn="tl" rotWithShape="0">
                    <a:prstClr val="black"/>
                  </a:outerShdw>
                </a:effectLst>
                <a:tableStyleId>{5C22544A-7EE6-4342-B048-85BDC9FD1C3A}</a:tableStyleId>
              </a:tblPr>
              <a:tblGrid>
                <a:gridCol w="5286530"/>
              </a:tblGrid>
              <a:tr h="641904">
                <a:tc>
                  <a:txBody>
                    <a:bodyPr/>
                    <a:lstStyle/>
                    <a:p>
                      <a:pPr algn="ctr"/>
                      <a:r>
                        <a:rPr lang="ru-RU" sz="3000" dirty="0" smtClean="0">
                          <a:solidFill>
                            <a:schemeClr val="tx1"/>
                          </a:solidFill>
                        </a:rPr>
                        <a:t>Классическая лицензия</a:t>
                      </a:r>
                      <a:endParaRPr lang="ru-RU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871745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Необходима регистрация серийного номера</a:t>
                      </a:r>
                      <a:endParaRPr lang="ru-RU" sz="2500" dirty="0"/>
                    </a:p>
                  </a:txBody>
                  <a:tcPr/>
                </a:tc>
              </a:tr>
              <a:tr h="641904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"Ручное" продление лицензии </a:t>
                      </a:r>
                      <a:endParaRPr lang="ru-RU" sz="2500" dirty="0"/>
                    </a:p>
                  </a:txBody>
                  <a:tcPr/>
                </a:tc>
              </a:tr>
              <a:tr h="641904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Ограниченный набор продуктов</a:t>
                      </a:r>
                      <a:endParaRPr lang="ru-RU" sz="2500" dirty="0"/>
                    </a:p>
                  </a:txBody>
                  <a:tcPr/>
                </a:tc>
              </a:tr>
              <a:tr h="641904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Отсутствует защита поставщика</a:t>
                      </a:r>
                      <a:endParaRPr lang="ru-RU" sz="2500" dirty="0"/>
                    </a:p>
                  </a:txBody>
                  <a:tcPr/>
                </a:tc>
              </a:tr>
              <a:tr h="937405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Ограниченные возможности управления лицензиями</a:t>
                      </a:r>
                      <a:endParaRPr lang="ru-RU" sz="2500" dirty="0"/>
                    </a:p>
                  </a:txBody>
                  <a:tcPr/>
                </a:tc>
              </a:tr>
              <a:tr h="937405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Требуется наличия квалифицированного специалиста</a:t>
                      </a:r>
                      <a:endParaRPr lang="ru-RU" sz="2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69435"/>
              </p:ext>
            </p:extLst>
          </p:nvPr>
        </p:nvGraphicFramePr>
        <p:xfrm>
          <a:off x="6096000" y="1109793"/>
          <a:ext cx="5791199" cy="5246557"/>
        </p:xfrm>
        <a:graphic>
          <a:graphicData uri="http://schemas.openxmlformats.org/drawingml/2006/table">
            <a:tbl>
              <a:tblPr firstRow="1" bandRow="1">
                <a:effectLst>
                  <a:outerShdw blurRad="203200" dist="38100" dir="2700000" sx="102000" sy="102000" algn="tl" rotWithShape="0">
                    <a:prstClr val="black"/>
                  </a:outerShdw>
                </a:effectLst>
                <a:tableStyleId>{5C22544A-7EE6-4342-B048-85BDC9FD1C3A}</a:tableStyleId>
              </a:tblPr>
              <a:tblGrid>
                <a:gridCol w="5791199"/>
              </a:tblGrid>
              <a:tr h="597406">
                <a:tc>
                  <a:txBody>
                    <a:bodyPr/>
                    <a:lstStyle/>
                    <a:p>
                      <a:pPr algn="ctr"/>
                      <a:r>
                        <a:rPr lang="ru-RU" sz="3000" dirty="0" smtClean="0">
                          <a:solidFill>
                            <a:schemeClr val="tx1"/>
                          </a:solidFill>
                        </a:rPr>
                        <a:t>Услуга «Антивирус </a:t>
                      </a:r>
                      <a:r>
                        <a:rPr lang="en-US" sz="3000" dirty="0" err="1" smtClean="0">
                          <a:solidFill>
                            <a:schemeClr val="tx1"/>
                          </a:solidFill>
                        </a:rPr>
                        <a:t>Dr.Web</a:t>
                      </a:r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»</a:t>
                      </a:r>
                      <a:endParaRPr lang="ru-RU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793125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  Отсутствует серийный номер</a:t>
                      </a:r>
                      <a:endParaRPr lang="ru-RU" sz="2500" dirty="0"/>
                    </a:p>
                  </a:txBody>
                  <a:tcPr/>
                </a:tc>
              </a:tr>
              <a:tr h="573997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  Автоматическое продление подписки</a:t>
                      </a:r>
                      <a:endParaRPr lang="ru-RU" sz="2500" dirty="0"/>
                    </a:p>
                  </a:txBody>
                  <a:tcPr/>
                </a:tc>
              </a:tr>
              <a:tr h="645585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  Гибкое лицензирование</a:t>
                      </a:r>
                      <a:endParaRPr lang="ru-RU" sz="2500" dirty="0"/>
                    </a:p>
                  </a:txBody>
                  <a:tcPr/>
                </a:tc>
              </a:tr>
              <a:tr h="856186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  Привязка подписки к поставщику сервиса</a:t>
                      </a:r>
                      <a:endParaRPr lang="ru-RU" sz="2500" dirty="0"/>
                    </a:p>
                  </a:txBody>
                  <a:tcPr/>
                </a:tc>
              </a:tr>
              <a:tr h="924072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  Удобство управления подпиской</a:t>
                      </a:r>
                      <a:endParaRPr lang="ru-RU" sz="2500" dirty="0"/>
                    </a:p>
                  </a:txBody>
                  <a:tcPr/>
                </a:tc>
              </a:tr>
              <a:tr h="856186"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 Низкая совокупная стоимость владения</a:t>
                      </a:r>
                      <a:endParaRPr lang="ru-RU" sz="25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55" y="3297835"/>
            <a:ext cx="1500489" cy="1108663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0" y="0"/>
            <a:ext cx="12192000" cy="7195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Классическая лицензия </a:t>
            </a:r>
            <a:r>
              <a:rPr lang="en-US" sz="3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400" b="1" dirty="0" smtClean="0">
                <a:solidFill>
                  <a:schemeClr val="tx1"/>
                </a:solidFill>
              </a:rPr>
              <a:t>Сервис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855970" y="6492875"/>
            <a:ext cx="336030" cy="365125"/>
          </a:xfrm>
        </p:spPr>
        <p:txBody>
          <a:bodyPr/>
          <a:lstStyle/>
          <a:p>
            <a:fld id="{1E0428EB-18F2-4267-BABB-B8F2D590B1F2}" type="slidenum">
              <a:rPr lang="ru-RU" sz="2400" b="1" smtClean="0">
                <a:solidFill>
                  <a:schemeClr val="tx1"/>
                </a:solidFill>
              </a:rPr>
              <a:t>3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7195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Как сервис работает у провайдеров</a:t>
            </a:r>
            <a:r>
              <a:rPr lang="en-US" sz="3400" b="1" dirty="0" smtClean="0">
                <a:solidFill>
                  <a:schemeClr val="tx1"/>
                </a:solidFill>
              </a:rPr>
              <a:t>?</a:t>
            </a:r>
            <a:r>
              <a:rPr lang="ru-RU" sz="3400" b="1" dirty="0" smtClean="0">
                <a:solidFill>
                  <a:schemeClr val="tx1"/>
                </a:solidFill>
              </a:rPr>
              <a:t> 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900941" y="6492875"/>
            <a:ext cx="291059" cy="365125"/>
          </a:xfrm>
        </p:spPr>
        <p:txBody>
          <a:bodyPr/>
          <a:lstStyle/>
          <a:p>
            <a:fld id="{1E0428EB-18F2-4267-BABB-B8F2D590B1F2}" type="slidenum">
              <a:rPr lang="ru-RU" sz="2400" b="1" smtClean="0">
                <a:solidFill>
                  <a:schemeClr val="tx1"/>
                </a:solidFill>
              </a:rPr>
              <a:t>4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38" y="780261"/>
            <a:ext cx="7232072" cy="6077739"/>
          </a:xfrm>
        </p:spPr>
      </p:pic>
    </p:spTree>
    <p:extLst>
      <p:ext uri="{BB962C8B-B14F-4D97-AF65-F5344CB8AC3E}">
        <p14:creationId xmlns:p14="http://schemas.microsoft.com/office/powerpoint/2010/main" val="22310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" y="1768108"/>
            <a:ext cx="2225845" cy="336058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394" y="1785872"/>
            <a:ext cx="2099734" cy="334282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35" y="1770008"/>
            <a:ext cx="3334001" cy="200665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87" y="1768108"/>
            <a:ext cx="3037514" cy="20085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5301635"/>
            <a:ext cx="4847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MS Windows XP…10</a:t>
            </a:r>
          </a:p>
          <a:p>
            <a:r>
              <a:rPr lang="en-US" sz="2000" dirty="0" smtClean="0"/>
              <a:t>MS Windows Server 2003/2008/2012 </a:t>
            </a:r>
            <a:endParaRPr lang="ru-RU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757144" y="3859861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macOS</a:t>
            </a:r>
            <a:r>
              <a:rPr lang="en-US" sz="2000" dirty="0" smtClean="0"/>
              <a:t> 10.7 </a:t>
            </a:r>
            <a:r>
              <a:rPr lang="ru-RU" sz="2000" dirty="0" smtClean="0"/>
              <a:t>и выше</a:t>
            </a:r>
            <a:endParaRPr lang="ru-RU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078730" y="3853793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Linux </a:t>
            </a:r>
            <a:r>
              <a:rPr lang="ru-RU" sz="2000" dirty="0" smtClean="0"/>
              <a:t>ядро 2.6.37 и выше</a:t>
            </a:r>
            <a:endParaRPr lang="ru-RU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44838" y="5301635"/>
            <a:ext cx="239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Android 4.0 </a:t>
            </a:r>
            <a:r>
              <a:rPr lang="ru-RU" sz="2000" dirty="0" smtClean="0"/>
              <a:t>и выше</a:t>
            </a:r>
            <a:endParaRPr lang="ru-RU" sz="2000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6" y="6151386"/>
            <a:ext cx="420186" cy="40191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32" y="4343169"/>
            <a:ext cx="420186" cy="401916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35" y="4327098"/>
            <a:ext cx="420186" cy="401916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2" y="6151386"/>
            <a:ext cx="396240" cy="40992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51" y="4335158"/>
            <a:ext cx="396240" cy="409927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11" y="4330236"/>
            <a:ext cx="396240" cy="409927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62" y="6151386"/>
            <a:ext cx="420186" cy="409928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48" y="6149336"/>
            <a:ext cx="411977" cy="411977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2" y="6149336"/>
            <a:ext cx="409907" cy="403966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07" y="6162625"/>
            <a:ext cx="414720" cy="390678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38" y="6170636"/>
            <a:ext cx="414719" cy="390677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29" y="6149336"/>
            <a:ext cx="424461" cy="411977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83" y="5819729"/>
            <a:ext cx="409927" cy="409927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110" y="5821492"/>
            <a:ext cx="406400" cy="40640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31" y="5819728"/>
            <a:ext cx="406400" cy="40640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455" y="5819729"/>
            <a:ext cx="414800" cy="41480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400" y="5819729"/>
            <a:ext cx="414800" cy="41480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469" y="5815894"/>
            <a:ext cx="418636" cy="418636"/>
          </a:xfrm>
          <a:prstGeom prst="rect">
            <a:avLst/>
          </a:prstGeom>
        </p:spPr>
      </p:pic>
      <p:sp>
        <p:nvSpPr>
          <p:cNvPr id="46" name="Прямоугольник 45"/>
          <p:cNvSpPr/>
          <p:nvPr/>
        </p:nvSpPr>
        <p:spPr>
          <a:xfrm>
            <a:off x="-13948" y="1121777"/>
            <a:ext cx="306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/>
              <a:t>Dr.Web</a:t>
            </a:r>
            <a:r>
              <a:rPr lang="en-US" sz="2400" b="1" dirty="0" smtClean="0"/>
              <a:t> </a:t>
            </a:r>
            <a:r>
              <a:rPr lang="ru-RU" sz="2400" b="1" dirty="0" smtClean="0"/>
              <a:t>для </a:t>
            </a:r>
            <a:r>
              <a:rPr lang="en-US" sz="2400" b="1" dirty="0" smtClean="0"/>
              <a:t>Windows</a:t>
            </a:r>
            <a:endParaRPr lang="ru-RU" sz="2400" b="1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079089" y="1127684"/>
            <a:ext cx="2634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Dr.Web</a:t>
            </a:r>
            <a:r>
              <a:rPr lang="en-US" sz="2400" b="1" dirty="0" smtClean="0"/>
              <a:t> </a:t>
            </a:r>
            <a:r>
              <a:rPr lang="ru-RU" sz="2400" b="1" dirty="0" smtClean="0"/>
              <a:t>для </a:t>
            </a:r>
            <a:r>
              <a:rPr lang="en-US" sz="2400" b="1" dirty="0" err="1" smtClean="0"/>
              <a:t>macOS</a:t>
            </a:r>
            <a:endParaRPr lang="ru-RU" sz="2400" b="1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58828" y="1116133"/>
            <a:ext cx="2426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Dr.Web</a:t>
            </a:r>
            <a:r>
              <a:rPr lang="en-US" sz="2400" b="1" dirty="0" smtClean="0"/>
              <a:t> </a:t>
            </a:r>
            <a:r>
              <a:rPr lang="ru-RU" sz="2400" b="1" dirty="0" smtClean="0"/>
              <a:t>для </a:t>
            </a:r>
            <a:r>
              <a:rPr lang="en-US" sz="2400" b="1" dirty="0" smtClean="0"/>
              <a:t>Linux</a:t>
            </a:r>
            <a:endParaRPr lang="ru-RU" sz="2400" b="1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9361360" y="1116133"/>
            <a:ext cx="2776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Dr.Web</a:t>
            </a:r>
            <a:r>
              <a:rPr lang="en-US" sz="2400" b="1" dirty="0" smtClean="0"/>
              <a:t> </a:t>
            </a:r>
            <a:r>
              <a:rPr lang="ru-RU" sz="2400" b="1" dirty="0" smtClean="0"/>
              <a:t>для </a:t>
            </a:r>
            <a:r>
              <a:rPr lang="en-US" sz="2400" b="1" dirty="0" smtClean="0"/>
              <a:t>Android</a:t>
            </a:r>
            <a:endParaRPr lang="ru-RU" sz="2400" b="1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0" y="0"/>
            <a:ext cx="12192000" cy="61459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Антивирус </a:t>
            </a:r>
            <a:r>
              <a:rPr lang="ru-RU" sz="3400" b="1" dirty="0" err="1" smtClean="0">
                <a:solidFill>
                  <a:schemeClr val="tx1"/>
                </a:solidFill>
              </a:rPr>
              <a:t>Dr.Web</a:t>
            </a:r>
            <a:r>
              <a:rPr lang="ru-RU" sz="3400" b="1" dirty="0" smtClean="0">
                <a:solidFill>
                  <a:schemeClr val="tx1"/>
                </a:solidFill>
              </a:rPr>
              <a:t> – максимальная защита любых устройств!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870961" y="6492875"/>
            <a:ext cx="321039" cy="365125"/>
          </a:xfrm>
        </p:spPr>
        <p:txBody>
          <a:bodyPr/>
          <a:lstStyle/>
          <a:p>
            <a:fld id="{1E0428EB-18F2-4267-BABB-B8F2D590B1F2}" type="slidenum">
              <a:rPr lang="ru-RU" sz="2400" b="1" smtClean="0">
                <a:solidFill>
                  <a:schemeClr val="tx1"/>
                </a:solidFill>
              </a:rPr>
              <a:t>5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20" y="2302063"/>
            <a:ext cx="2444623" cy="3589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1" y="1642497"/>
            <a:ext cx="2377728" cy="35899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15" y="2802255"/>
            <a:ext cx="6606532" cy="35949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90" y="2802255"/>
            <a:ext cx="1169670" cy="55141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81" y="4407535"/>
            <a:ext cx="1169670" cy="5514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94408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Компоненты защиты </a:t>
            </a:r>
            <a:r>
              <a:rPr lang="ru-RU" sz="2400" b="1" dirty="0" smtClean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r>
              <a:rPr lang="ru-RU" sz="2400" b="1" dirty="0" smtClean="0"/>
              <a:t> Превентивная защита </a:t>
            </a:r>
            <a:r>
              <a:rPr lang="ru-RU" sz="2400" b="1" dirty="0" smtClean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r>
              <a:rPr lang="ru-RU" sz="2400" b="1" dirty="0"/>
              <a:t> </a:t>
            </a:r>
            <a:r>
              <a:rPr lang="ru-RU" sz="2400" b="1" dirty="0" smtClean="0"/>
              <a:t>Блокировка подозрительных действий</a:t>
            </a:r>
            <a:endParaRPr lang="ru-RU" sz="2400" b="1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0" y="0"/>
            <a:ext cx="12192000" cy="6198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Управлять защитой просто!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840980" y="6492875"/>
            <a:ext cx="351020" cy="365125"/>
          </a:xfrm>
        </p:spPr>
        <p:txBody>
          <a:bodyPr/>
          <a:lstStyle/>
          <a:p>
            <a:fld id="{1E0428EB-18F2-4267-BABB-B8F2D590B1F2}" type="slidenum">
              <a:rPr lang="ru-RU" sz="2400" b="1" smtClean="0">
                <a:solidFill>
                  <a:schemeClr val="tx1"/>
                </a:solidFill>
              </a:rPr>
              <a:t>6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0" y="0"/>
            <a:ext cx="12192000" cy="74950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Централизованное управление защитой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840979" y="6492875"/>
            <a:ext cx="351020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8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1" y="921184"/>
            <a:ext cx="5486986" cy="416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846163" y="1352539"/>
            <a:ext cx="6345835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buClr>
                <a:srgbClr val="6CB21D"/>
              </a:buClr>
              <a:defRPr/>
            </a:pPr>
            <a:r>
              <a:rPr lang="ru-RU" altLang="ru-RU" sz="2800" dirty="0"/>
              <a:t>Основные </a:t>
            </a:r>
            <a:r>
              <a:rPr lang="ru-RU" altLang="ru-RU" sz="2800" b="1" dirty="0"/>
              <a:t>возможности</a:t>
            </a:r>
            <a:r>
              <a:rPr lang="en-US" altLang="ru-RU" sz="2800" dirty="0"/>
              <a:t>:</a:t>
            </a:r>
          </a:p>
          <a:p>
            <a:pPr algn="just" eaLnBrk="1" hangingPunct="1">
              <a:buClr>
                <a:srgbClr val="6CB21D"/>
              </a:buClr>
              <a:defRPr/>
            </a:pPr>
            <a:endParaRPr lang="en-US" altLang="ru-RU" sz="25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2500" dirty="0"/>
              <a:t>Управление подписками </a:t>
            </a:r>
            <a:r>
              <a:rPr lang="ru-RU" altLang="ru-RU" sz="2500" dirty="0" smtClean="0"/>
              <a:t>(</a:t>
            </a:r>
            <a:r>
              <a:rPr lang="en-US" altLang="ru-RU" sz="2500" dirty="0"/>
              <a:t>w</a:t>
            </a:r>
            <a:r>
              <a:rPr lang="en-US" altLang="ru-RU" sz="2500" dirty="0" smtClean="0"/>
              <a:t>eb</a:t>
            </a:r>
            <a:r>
              <a:rPr lang="ru-RU" altLang="ru-RU" sz="2500" dirty="0" smtClean="0"/>
              <a:t>-интерфейс</a:t>
            </a:r>
            <a:r>
              <a:rPr lang="en-US" altLang="ru-RU" sz="2500" dirty="0" smtClean="0"/>
              <a:t> /</a:t>
            </a:r>
            <a:r>
              <a:rPr lang="ru-RU" altLang="ru-RU" sz="2500" dirty="0" smtClean="0"/>
              <a:t> </a:t>
            </a:r>
            <a:r>
              <a:rPr lang="en-US" altLang="ru-RU" sz="2500" dirty="0"/>
              <a:t>Web </a:t>
            </a:r>
            <a:r>
              <a:rPr lang="en-US" altLang="ru-RU" sz="2500" dirty="0" smtClean="0"/>
              <a:t>API)</a:t>
            </a:r>
            <a:endParaRPr lang="en-US" altLang="ru-RU" sz="25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2500" dirty="0"/>
              <a:t>Администрирование компонентов антивирусного </a:t>
            </a:r>
            <a:r>
              <a:rPr lang="ru-RU" altLang="ru-RU" sz="2500" dirty="0" smtClean="0"/>
              <a:t>ПО</a:t>
            </a:r>
            <a:endParaRPr lang="ru-RU" altLang="ru-RU" sz="25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2500" dirty="0" smtClean="0"/>
              <a:t>Управление групповыми политиками безопасности</a:t>
            </a:r>
            <a:endParaRPr lang="ru-RU" altLang="ru-RU" sz="25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2500" dirty="0"/>
              <a:t>Мониторинг состояния антивирусной </a:t>
            </a:r>
            <a:r>
              <a:rPr lang="ru-RU" altLang="ru-RU" sz="2500" dirty="0" smtClean="0"/>
              <a:t>сети</a:t>
            </a:r>
            <a:endParaRPr lang="ru-RU" altLang="ru-RU" sz="25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2500" dirty="0"/>
              <a:t>Оповещение </a:t>
            </a:r>
            <a:r>
              <a:rPr lang="ru-RU" altLang="ru-RU" sz="2500" dirty="0" smtClean="0"/>
              <a:t>пользователей</a:t>
            </a:r>
            <a:endParaRPr lang="ru-RU" altLang="ru-RU" sz="25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2500" dirty="0"/>
              <a:t>Отчеты о работе антивирусного ПО </a:t>
            </a:r>
            <a:endParaRPr lang="ru-RU" altLang="ru-RU" sz="25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2500" dirty="0" smtClean="0"/>
              <a:t>Обновление антивирусных агентов</a:t>
            </a:r>
            <a:endParaRPr lang="ru-RU" altLang="ru-RU" sz="2500" dirty="0"/>
          </a:p>
        </p:txBody>
      </p:sp>
    </p:spTree>
    <p:extLst>
      <p:ext uri="{BB962C8B-B14F-4D97-AF65-F5344CB8AC3E}">
        <p14:creationId xmlns:p14="http://schemas.microsoft.com/office/powerpoint/2010/main" val="20678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0" y="0"/>
            <a:ext cx="12192000" cy="74950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Централизованное управление защитой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796010" y="6455140"/>
            <a:ext cx="395990" cy="40286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9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7" y="1120385"/>
            <a:ext cx="4945700" cy="351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96656" y="1756652"/>
            <a:ext cx="6850505" cy="3600986"/>
          </a:xfrm>
          <a:prstGeom prst="rect">
            <a:avLst/>
          </a:prstGeom>
          <a:effectLst>
            <a:glow rad="266700">
              <a:schemeClr val="bg1"/>
            </a:glow>
          </a:effectLst>
        </p:spPr>
        <p:txBody>
          <a:bodyPr wrap="square">
            <a:spAutoFit/>
          </a:bodyPr>
          <a:lstStyle/>
          <a:p>
            <a:pPr>
              <a:buClr>
                <a:srgbClr val="6CB21D"/>
              </a:buClr>
              <a:defRPr/>
            </a:pPr>
            <a:r>
              <a:rPr lang="ru-RU" altLang="ru-RU" sz="2800" b="1" dirty="0"/>
              <a:t>Статистика и отчетность </a:t>
            </a:r>
            <a:r>
              <a:rPr lang="ru-RU" altLang="ru-RU" sz="2800" dirty="0"/>
              <a:t>включает в себя</a:t>
            </a:r>
            <a:r>
              <a:rPr lang="en-US" altLang="ru-RU" sz="2800" dirty="0"/>
              <a:t>:</a:t>
            </a:r>
            <a:endParaRPr lang="ru-RU" altLang="ru-RU" sz="2800" dirty="0"/>
          </a:p>
          <a:p>
            <a:pPr>
              <a:buClr>
                <a:srgbClr val="6CB21D"/>
              </a:buClr>
              <a:defRPr/>
            </a:pPr>
            <a:endParaRPr lang="en-US" altLang="ru-RU" sz="2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2500" dirty="0" smtClean="0"/>
              <a:t>Протоколирование </a:t>
            </a:r>
            <a:r>
              <a:rPr lang="ru-RU" altLang="ru-RU" sz="2500" dirty="0"/>
              <a:t>работы компонентов антивирусного ПО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2500" dirty="0"/>
              <a:t>Статистика по использованным лицензиям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2500" dirty="0"/>
              <a:t>Статистика по вирусным событиям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2500" dirty="0"/>
              <a:t>Аудит действий администраторов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2500" dirty="0"/>
              <a:t>Статистика по обновлениям компонентов антивирусного ПО и вирусных баз</a:t>
            </a:r>
          </a:p>
        </p:txBody>
      </p:sp>
    </p:spTree>
    <p:extLst>
      <p:ext uri="{BB962C8B-B14F-4D97-AF65-F5344CB8AC3E}">
        <p14:creationId xmlns:p14="http://schemas.microsoft.com/office/powerpoint/2010/main" val="32127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49986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Система мониторинга</a:t>
            </a:r>
            <a:endParaRPr lang="ru-RU" sz="3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07369" y="964733"/>
            <a:ext cx="8184631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 smtClean="0"/>
              <a:t>Визуализирует</a:t>
            </a:r>
            <a:r>
              <a:rPr lang="ru-RU" sz="2500" dirty="0" smtClean="0"/>
              <a:t> данные сервера </a:t>
            </a:r>
            <a:r>
              <a:rPr lang="en-US" sz="2500" dirty="0" err="1" smtClean="0"/>
              <a:t>Dr.Web</a:t>
            </a:r>
            <a:r>
              <a:rPr lang="en-US" sz="2500" dirty="0" smtClean="0"/>
              <a:t> AV-Desk:</a:t>
            </a:r>
          </a:p>
          <a:p>
            <a:endParaRPr lang="ru-RU" sz="2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О</a:t>
            </a:r>
            <a:r>
              <a:rPr lang="ru-RU" sz="2500" dirty="0" smtClean="0"/>
              <a:t>бщее количество созданных антивирусных агентов и агентов в </a:t>
            </a:r>
            <a:r>
              <a:rPr lang="ru-RU" sz="2500" dirty="0" err="1" smtClean="0"/>
              <a:t>онлайне</a:t>
            </a:r>
            <a:endParaRPr lang="ru-RU" sz="2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Р</a:t>
            </a:r>
            <a:r>
              <a:rPr lang="ru-RU" sz="2500" dirty="0" smtClean="0"/>
              <a:t>аспределение подписок по тарифам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Статусы подписок на сервере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Технические параметры сервера</a:t>
            </a:r>
            <a:endParaRPr lang="en-US" sz="2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r>
              <a:rPr lang="ru-RU" sz="2500" b="1" dirty="0" smtClean="0"/>
              <a:t>Уведомляет</a:t>
            </a:r>
            <a:r>
              <a:rPr lang="ru-RU" sz="2500" dirty="0" smtClean="0"/>
              <a:t> инженера при отклонении технических параметров от нормы</a:t>
            </a:r>
            <a:r>
              <a:rPr lang="en-US" sz="2500" dirty="0" smtClean="0"/>
              <a:t> </a:t>
            </a:r>
            <a:endParaRPr lang="ru-RU" sz="25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76089" y="6492875"/>
            <a:ext cx="515911" cy="365125"/>
          </a:xfrm>
        </p:spPr>
        <p:txBody>
          <a:bodyPr/>
          <a:lstStyle/>
          <a:p>
            <a:fld id="{1E0428EB-18F2-4267-BABB-B8F2D590B1F2}" type="slidenum">
              <a:rPr lang="ru-RU" sz="2400" b="1" smtClean="0">
                <a:solidFill>
                  <a:schemeClr val="tx1"/>
                </a:solidFill>
              </a:rPr>
              <a:t>9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7" y="594076"/>
            <a:ext cx="3559574" cy="61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1090</Words>
  <Application>Microsoft Office PowerPoint</Application>
  <PresentationFormat>Произвольный</PresentationFormat>
  <Paragraphs>197</Paragraphs>
  <Slides>16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Безопасность - это услуга!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Doctor Web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Пушкарь</dc:creator>
  <cp:lastModifiedBy>Alexandr Kazachenko| Dr.WEB</cp:lastModifiedBy>
  <cp:revision>96</cp:revision>
  <dcterms:created xsi:type="dcterms:W3CDTF">2017-09-07T15:07:38Z</dcterms:created>
  <dcterms:modified xsi:type="dcterms:W3CDTF">2019-03-14T09:21:17Z</dcterms:modified>
</cp:coreProperties>
</file>