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2" r:id="rId7"/>
    <p:sldId id="263" r:id="rId8"/>
    <p:sldId id="265" r:id="rId9"/>
    <p:sldId id="266" r:id="rId10"/>
    <p:sldId id="268" r:id="rId11"/>
    <p:sldId id="269" r:id="rId12"/>
    <p:sldId id="271" r:id="rId13"/>
    <p:sldId id="272" r:id="rId14"/>
    <p:sldId id="274" r:id="rId15"/>
    <p:sldId id="275" r:id="rId16"/>
    <p:sldId id="276" r:id="rId17"/>
    <p:sldId id="277" r:id="rId18"/>
  </p:sldIdLst>
  <p:sldSz cx="9144000" cy="5143500" type="screen16x9"/>
  <p:notesSz cx="6858000" cy="9144000"/>
  <p:embeddedFontLst>
    <p:embeddedFont>
      <p:font typeface="Roboto Slab" charset="0"/>
      <p:regular r:id="rId20"/>
      <p:bold r:id="rId21"/>
    </p:embeddedFont>
    <p:embeddedFont>
      <p:font typeface="Robo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65B6319-6224-4E44-AD89-EC4E663F164B}">
  <a:tblStyle styleId="{765B6319-6224-4E44-AD89-EC4E663F16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414"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25942747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87143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9351dd5e9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9351dd5e9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69833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351dd5e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351dd5e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8497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9351dd5e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9351dd5e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70170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351dd5e9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351dd5e9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08028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9351dd5e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9351dd5e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4170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9351dd5e9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9351dd5e9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40058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9351dd5e9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9351dd5e9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557699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9351dd5e9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9351dd5e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5301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351dd5e9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351dd5e9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4241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351dd5e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351dd5e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8771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9351dd5e9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9351dd5e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1985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9351dd5e9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9351dd5e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54632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9351dd5e9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9351dd5e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5601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9351dd5e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9351dd5e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3590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9351dd5e9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9351dd5e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0964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TUGAS BESAR</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ANALISIS KOMPLEKSITAS ALGORITMA</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 Merge Sort</a:t>
            </a:r>
            <a:endParaRPr/>
          </a:p>
        </p:txBody>
      </p:sp>
      <p:sp>
        <p:nvSpPr>
          <p:cNvPr id="135" name="Google Shape;135;p25"/>
          <p:cNvSpPr txBox="1">
            <a:spLocks noGrp="1"/>
          </p:cNvSpPr>
          <p:nvPr>
            <p:ph type="body" idx="1"/>
          </p:nvPr>
        </p:nvSpPr>
        <p:spPr>
          <a:xfrm>
            <a:off x="387900" y="1489825"/>
            <a:ext cx="8486100" cy="344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Konsep: Dirumuskan dalam 3 langkah berpola </a:t>
            </a:r>
            <a:r>
              <a:rPr lang="en" sz="1700" i="1" dirty="0"/>
              <a:t>devide and conquer. </a:t>
            </a:r>
            <a:r>
              <a:rPr lang="en" sz="1700" dirty="0"/>
              <a:t>Langkah-langkahnya yaitu : </a:t>
            </a:r>
            <a:endParaRPr sz="1700" dirty="0"/>
          </a:p>
          <a:p>
            <a:pPr marL="457200" lvl="0" indent="-336550" algn="l" rtl="0">
              <a:spcBef>
                <a:spcPts val="1600"/>
              </a:spcBef>
              <a:spcAft>
                <a:spcPts val="0"/>
              </a:spcAft>
              <a:buSzPts val="1700"/>
              <a:buAutoNum type="arabicPeriod"/>
            </a:pPr>
            <a:r>
              <a:rPr lang="en" sz="1700" i="1" dirty="0"/>
              <a:t>Divide</a:t>
            </a:r>
            <a:r>
              <a:rPr lang="en" sz="1700" dirty="0"/>
              <a:t> : memilah elemen-elemen dari rangkaian data menjadi dua bagian</a:t>
            </a:r>
            <a:endParaRPr sz="1700" dirty="0"/>
          </a:p>
          <a:p>
            <a:pPr marL="457200" lvl="0" indent="-336550" algn="l" rtl="0">
              <a:spcBef>
                <a:spcPts val="0"/>
              </a:spcBef>
              <a:spcAft>
                <a:spcPts val="0"/>
              </a:spcAft>
              <a:buSzPts val="1700"/>
              <a:buAutoNum type="arabicPeriod"/>
            </a:pPr>
            <a:r>
              <a:rPr lang="en" sz="1700" i="1" dirty="0"/>
              <a:t>Conquer</a:t>
            </a:r>
            <a:r>
              <a:rPr lang="en" sz="1700" dirty="0"/>
              <a:t> : </a:t>
            </a:r>
            <a:r>
              <a:rPr lang="en" sz="1700" i="1" dirty="0"/>
              <a:t>conquer </a:t>
            </a:r>
            <a:r>
              <a:rPr lang="en" sz="1700" dirty="0"/>
              <a:t>setiap bagian dengan memanggil prosedur </a:t>
            </a:r>
            <a:r>
              <a:rPr lang="en" sz="1700" i="1" dirty="0"/>
              <a:t>merge sort </a:t>
            </a:r>
            <a:r>
              <a:rPr lang="en" sz="1700" dirty="0"/>
              <a:t>secara rekursif</a:t>
            </a:r>
            <a:endParaRPr sz="1700" dirty="0"/>
          </a:p>
          <a:p>
            <a:pPr marL="457200" lvl="0" indent="-336550" algn="l" rtl="0">
              <a:spcBef>
                <a:spcPts val="0"/>
              </a:spcBef>
              <a:spcAft>
                <a:spcPts val="0"/>
              </a:spcAft>
              <a:buSzPts val="1700"/>
              <a:buAutoNum type="arabicPeriod"/>
            </a:pPr>
            <a:r>
              <a:rPr lang="en" sz="1700" i="1" dirty="0"/>
              <a:t>Kombinasi </a:t>
            </a:r>
            <a:r>
              <a:rPr lang="en" sz="1700" dirty="0"/>
              <a:t>: mengkombinasikan dua bagian tersebut secara rekursif untuk mendapatkan rangkaian data berurutan</a:t>
            </a:r>
            <a:endParaRPr sz="1700" dirty="0"/>
          </a:p>
          <a:p>
            <a:pPr marL="0" lvl="0" indent="0">
              <a:spcBef>
                <a:spcPts val="1600"/>
              </a:spcBef>
              <a:buNone/>
            </a:pPr>
            <a:r>
              <a:rPr lang="en" sz="1700" dirty="0"/>
              <a:t>Kompleksitas Waktu</a:t>
            </a:r>
            <a:r>
              <a:rPr lang="en" sz="1700" dirty="0" smtClean="0"/>
              <a:t>: </a:t>
            </a:r>
            <a:r>
              <a:rPr lang="pt-BR" i="1" dirty="0">
                <a:solidFill>
                  <a:schemeClr val="tx1"/>
                </a:solidFill>
                <a:latin typeface="Times New Roman" panose="02020603050405020304" pitchFamily="18" charset="0"/>
              </a:rPr>
              <a:t>O</a:t>
            </a:r>
            <a:r>
              <a:rPr lang="pt-BR" dirty="0">
                <a:solidFill>
                  <a:schemeClr val="tx1"/>
                </a:solidFill>
                <a:latin typeface="Times New Roman" panose="02020603050405020304" pitchFamily="18" charset="0"/>
              </a:rPr>
              <a:t>(n log n)</a:t>
            </a:r>
            <a:endParaRPr dirty="0">
              <a:solidFill>
                <a:schemeClr val="tx1"/>
              </a:solidFill>
            </a:endParaRPr>
          </a:p>
          <a:p>
            <a:pPr marL="0" lvl="0" indent="0">
              <a:spcBef>
                <a:spcPts val="1600"/>
              </a:spcBef>
              <a:buNone/>
            </a:pPr>
            <a:endParaRPr dirty="0">
              <a:solidFill>
                <a:schemeClr val="tx1"/>
              </a:solidFill>
            </a:endParaRPr>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Set dan Hasil Pengujian</a:t>
            </a:r>
            <a:endParaRPr/>
          </a:p>
        </p:txBody>
      </p:sp>
      <p:graphicFrame>
        <p:nvGraphicFramePr>
          <p:cNvPr id="141" name="Google Shape;141;p26"/>
          <p:cNvGraphicFramePr/>
          <p:nvPr/>
        </p:nvGraphicFramePr>
        <p:xfrm>
          <a:off x="952475" y="1428750"/>
          <a:ext cx="7239050" cy="2377260"/>
        </p:xfrm>
        <a:graphic>
          <a:graphicData uri="http://schemas.openxmlformats.org/drawingml/2006/table">
            <a:tbl>
              <a:tblPr>
                <a:noFill/>
                <a:tableStyleId>{765B6319-6224-4E44-AD89-EC4E663F164B}</a:tableStyleId>
              </a:tblPr>
              <a:tblGrid>
                <a:gridCol w="1034150"/>
                <a:gridCol w="1034150"/>
                <a:gridCol w="1034150"/>
                <a:gridCol w="1034150"/>
                <a:gridCol w="1034150"/>
                <a:gridCol w="1034150"/>
                <a:gridCol w="1034150"/>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500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200000</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0,249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0,443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4,175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8,399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37,666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67,446</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0,195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0,403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3,728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7,550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35,490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66,723</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0,331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0,435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3,671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7,205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36,663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65,883</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0,209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0,472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3,704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7,883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35,790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66,806</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0,202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0,444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3,680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7,141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36,643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66,134</a:t>
                      </a:r>
                      <a:endParaRPr>
                        <a:solidFill>
                          <a:srgbClr val="FFFFFF"/>
                        </a:solidFill>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Quick Sort</a:t>
            </a:r>
            <a:endParaRPr/>
          </a:p>
        </p:txBody>
      </p:sp>
      <p:sp>
        <p:nvSpPr>
          <p:cNvPr id="153" name="Google Shape;153;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Konsep: </a:t>
            </a:r>
            <a:r>
              <a:rPr lang="en" i="1" dirty="0">
                <a:solidFill>
                  <a:srgbClr val="FFFFFF"/>
                </a:solidFill>
                <a:latin typeface="Times New Roman"/>
                <a:ea typeface="Times New Roman"/>
                <a:cs typeface="Times New Roman"/>
                <a:sym typeface="Times New Roman"/>
              </a:rPr>
              <a:t>Quick Sort</a:t>
            </a:r>
            <a:r>
              <a:rPr lang="en" dirty="0">
                <a:solidFill>
                  <a:srgbClr val="FFFFFF"/>
                </a:solidFill>
                <a:latin typeface="Times New Roman"/>
                <a:ea typeface="Times New Roman"/>
                <a:cs typeface="Times New Roman"/>
                <a:sym typeface="Times New Roman"/>
              </a:rPr>
              <a:t> merupakan suatu algoritma pengurutan data yang menggunakan teknik pemecahan data menjadi list berbeda. Algoritma ini mengambil salah satu elemen secara acak yang disebut dengan pivot lalu menyimpan semua elemen yang lebih kecil disebelah kiri pivot dan semua elemen yang lebih besar disebelah kanan pivot.</a:t>
            </a:r>
            <a:endParaRPr dirty="0">
              <a:solidFill>
                <a:srgbClr val="FFFFFF"/>
              </a:solidFill>
              <a:latin typeface="Times New Roman"/>
              <a:ea typeface="Times New Roman"/>
              <a:cs typeface="Times New Roman"/>
              <a:sym typeface="Times New Roman"/>
            </a:endParaRPr>
          </a:p>
          <a:p>
            <a:pPr marL="0" indent="0">
              <a:spcBef>
                <a:spcPts val="1600"/>
              </a:spcBef>
              <a:buNone/>
            </a:pPr>
            <a:r>
              <a:rPr lang="en" dirty="0">
                <a:latin typeface="Times New Roman"/>
                <a:ea typeface="Times New Roman"/>
                <a:cs typeface="Times New Roman"/>
                <a:sym typeface="Times New Roman"/>
              </a:rPr>
              <a:t>Kompleksitas Waktu</a:t>
            </a:r>
            <a:r>
              <a:rPr lang="en" dirty="0" smtClean="0">
                <a:latin typeface="Times New Roman"/>
                <a:ea typeface="Times New Roman"/>
                <a:cs typeface="Times New Roman"/>
                <a:sym typeface="Times New Roman"/>
              </a:rPr>
              <a:t>: </a:t>
            </a:r>
            <a:r>
              <a:rPr lang="pt-BR" i="1" dirty="0">
                <a:solidFill>
                  <a:schemeClr val="tx1"/>
                </a:solidFill>
                <a:latin typeface="Times New Roman" panose="02020603050405020304" pitchFamily="18" charset="0"/>
              </a:rPr>
              <a:t>O</a:t>
            </a:r>
            <a:r>
              <a:rPr lang="pt-BR" dirty="0">
                <a:solidFill>
                  <a:schemeClr val="tx1"/>
                </a:solidFill>
                <a:latin typeface="Times New Roman" panose="02020603050405020304" pitchFamily="18" charset="0"/>
              </a:rPr>
              <a:t>(n log n)</a:t>
            </a:r>
            <a:endParaRPr lang="pt-BR" dirty="0">
              <a:solidFill>
                <a:schemeClr val="tx1"/>
              </a:solidFill>
            </a:endParaRPr>
          </a:p>
          <a:p>
            <a:pPr marL="0" lvl="0" indent="0" algn="l" rtl="0">
              <a:spcBef>
                <a:spcPts val="1600"/>
              </a:spcBef>
              <a:spcAft>
                <a:spcPts val="0"/>
              </a:spcAft>
              <a:buNone/>
            </a:pPr>
            <a:endParaRPr dirty="0">
              <a:latin typeface="Times New Roman"/>
              <a:ea typeface="Times New Roman"/>
              <a:cs typeface="Times New Roman"/>
              <a:sym typeface="Times New Roman"/>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Set dan Hasil Pengujian</a:t>
            </a:r>
            <a:endParaRPr/>
          </a:p>
        </p:txBody>
      </p:sp>
      <p:graphicFrame>
        <p:nvGraphicFramePr>
          <p:cNvPr id="159" name="Google Shape;159;p29"/>
          <p:cNvGraphicFramePr/>
          <p:nvPr/>
        </p:nvGraphicFramePr>
        <p:xfrm>
          <a:off x="952475" y="1428750"/>
          <a:ext cx="7239050" cy="2377260"/>
        </p:xfrm>
        <a:graphic>
          <a:graphicData uri="http://schemas.openxmlformats.org/drawingml/2006/table">
            <a:tbl>
              <a:tblPr>
                <a:noFill/>
                <a:tableStyleId>{765B6319-6224-4E44-AD89-EC4E663F164B}</a:tableStyleId>
              </a:tblPr>
              <a:tblGrid>
                <a:gridCol w="1034150"/>
                <a:gridCol w="1034150"/>
                <a:gridCol w="1034150"/>
                <a:gridCol w="1034150"/>
                <a:gridCol w="1034150"/>
                <a:gridCol w="1034150"/>
                <a:gridCol w="1034150"/>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500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200000</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0,263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0,401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3,901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8,167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37,993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67,962</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0,211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0,429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4,767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7,198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35,465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68,917</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0,203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0,499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3,651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7,117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41,660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67,232</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0,222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0,664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3,598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8,256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35,207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66,408</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0,211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0,659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3,577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7,109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34,885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66,052</a:t>
                      </a:r>
                      <a:endParaRPr>
                        <a:solidFill>
                          <a:srgbClr val="FFFFFF"/>
                        </a:solidFill>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Grafik Perbandingan Setiap Sorting</a:t>
            </a:r>
            <a:endParaRPr/>
          </a:p>
        </p:txBody>
      </p:sp>
      <p:graphicFrame>
        <p:nvGraphicFramePr>
          <p:cNvPr id="171" name="Google Shape;171;p31"/>
          <p:cNvGraphicFramePr/>
          <p:nvPr/>
        </p:nvGraphicFramePr>
        <p:xfrm>
          <a:off x="952500" y="1238250"/>
          <a:ext cx="7239000" cy="2986830"/>
        </p:xfrm>
        <a:graphic>
          <a:graphicData uri="http://schemas.openxmlformats.org/drawingml/2006/table">
            <a:tbl>
              <a:tblPr>
                <a:noFill/>
                <a:tableStyleId>{765B6319-6224-4E44-AD89-EC4E663F164B}</a:tableStyleId>
              </a:tblPr>
              <a:tblGrid>
                <a:gridCol w="1206500"/>
                <a:gridCol w="1206500"/>
                <a:gridCol w="1206500"/>
                <a:gridCol w="1206500"/>
                <a:gridCol w="1206500"/>
                <a:gridCol w="1206500"/>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Bubble Sort</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Selection Sort</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Insertion Sort</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Merge Sort</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Quick Sort</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500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0,391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1,378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0,832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0,249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0,263</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1000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0,458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1,686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1,664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0,443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0,401</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10000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4,534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10,299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10,344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4,175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3,901</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20000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15,540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16,029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14,780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8,399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8,167</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100000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88,846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74,406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88,667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37,666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37,993</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200000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194,815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187,533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172,596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67,446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67,001</a:t>
                      </a:r>
                      <a:endParaRPr>
                        <a:solidFill>
                          <a:srgbClr val="FFFFFF"/>
                        </a:solidFill>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Grafik</a:t>
            </a:r>
            <a:endParaRPr/>
          </a:p>
        </p:txBody>
      </p:sp>
      <p:pic>
        <p:nvPicPr>
          <p:cNvPr id="177" name="Google Shape;177;p32"/>
          <p:cNvPicPr preferRelativeResize="0"/>
          <p:nvPr/>
        </p:nvPicPr>
        <p:blipFill>
          <a:blip r:embed="rId3">
            <a:alphaModFix/>
          </a:blip>
          <a:stretch>
            <a:fillRect/>
          </a:stretch>
        </p:blipFill>
        <p:spPr>
          <a:xfrm>
            <a:off x="1974300" y="776000"/>
            <a:ext cx="6354425" cy="42707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Kesimpulan</a:t>
            </a:r>
            <a:endParaRPr/>
          </a:p>
        </p:txBody>
      </p:sp>
      <p:sp>
        <p:nvSpPr>
          <p:cNvPr id="183" name="Google Shape;183;p33"/>
          <p:cNvSpPr txBox="1">
            <a:spLocks noGrp="1"/>
          </p:cNvSpPr>
          <p:nvPr>
            <p:ph type="body" idx="1"/>
          </p:nvPr>
        </p:nvSpPr>
        <p:spPr>
          <a:xfrm>
            <a:off x="387900" y="1489825"/>
            <a:ext cx="8548200" cy="3368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Algoritma </a:t>
            </a:r>
            <a:r>
              <a:rPr lang="en" i="1">
                <a:solidFill>
                  <a:srgbClr val="FFFFFF"/>
                </a:solidFill>
                <a:latin typeface="Times New Roman"/>
                <a:ea typeface="Times New Roman"/>
                <a:cs typeface="Times New Roman"/>
                <a:sym typeface="Times New Roman"/>
              </a:rPr>
              <a:t>Quick Sort </a:t>
            </a:r>
            <a:r>
              <a:rPr lang="en">
                <a:solidFill>
                  <a:srgbClr val="FFFFFF"/>
                </a:solidFill>
                <a:latin typeface="Times New Roman"/>
                <a:ea typeface="Times New Roman"/>
                <a:cs typeface="Times New Roman"/>
                <a:sym typeface="Times New Roman"/>
              </a:rPr>
              <a:t>lebih cepat dalam melakukan pengurutan data jika dibandingkan dengan </a:t>
            </a:r>
            <a:r>
              <a:rPr lang="en" i="1">
                <a:solidFill>
                  <a:srgbClr val="FFFFFF"/>
                </a:solidFill>
                <a:latin typeface="Times New Roman"/>
                <a:ea typeface="Times New Roman"/>
                <a:cs typeface="Times New Roman"/>
                <a:sym typeface="Times New Roman"/>
              </a:rPr>
              <a:t>Bubble Sort, Selection Sort, Insertion Sort, dan Merge Sort. </a:t>
            </a:r>
            <a:r>
              <a:rPr lang="en">
                <a:solidFill>
                  <a:srgbClr val="FFFFFF"/>
                </a:solidFill>
                <a:latin typeface="Times New Roman"/>
                <a:ea typeface="Times New Roman"/>
                <a:cs typeface="Times New Roman"/>
                <a:sym typeface="Times New Roman"/>
              </a:rPr>
              <a:t>Namun </a:t>
            </a:r>
            <a:r>
              <a:rPr lang="en" i="1">
                <a:solidFill>
                  <a:srgbClr val="FFFFFF"/>
                </a:solidFill>
                <a:latin typeface="Times New Roman"/>
                <a:ea typeface="Times New Roman"/>
                <a:cs typeface="Times New Roman"/>
                <a:sym typeface="Times New Roman"/>
              </a:rPr>
              <a:t>Quick Sort </a:t>
            </a:r>
            <a:r>
              <a:rPr lang="en">
                <a:solidFill>
                  <a:srgbClr val="FFFFFF"/>
                </a:solidFill>
                <a:latin typeface="Times New Roman"/>
                <a:ea typeface="Times New Roman"/>
                <a:cs typeface="Times New Roman"/>
                <a:sym typeface="Times New Roman"/>
              </a:rPr>
              <a:t>memiliki algoritma yang cukup rumit. </a:t>
            </a:r>
            <a:endParaRPr>
              <a:solidFill>
                <a:srgbClr val="FFFFFF"/>
              </a:solidFill>
              <a:latin typeface="Times New Roman"/>
              <a:ea typeface="Times New Roman"/>
              <a:cs typeface="Times New Roman"/>
              <a:sym typeface="Times New Roman"/>
            </a:endParaRPr>
          </a:p>
          <a:p>
            <a:pPr marL="457200" lvl="0" indent="-342900" algn="just" rtl="0">
              <a:spcBef>
                <a:spcPts val="0"/>
              </a:spcBef>
              <a:spcAft>
                <a:spcPts val="0"/>
              </a:spcAft>
              <a:buClr>
                <a:srgbClr val="FFFFFF"/>
              </a:buClr>
              <a:buSzPts val="1800"/>
              <a:buFont typeface="Times New Roman"/>
              <a:buAutoNum type="arabicPeriod"/>
            </a:pPr>
            <a:r>
              <a:rPr lang="en">
                <a:solidFill>
                  <a:srgbClr val="FFFFFF"/>
                </a:solidFill>
                <a:latin typeface="Times New Roman"/>
                <a:ea typeface="Times New Roman"/>
                <a:cs typeface="Times New Roman"/>
                <a:sym typeface="Times New Roman"/>
              </a:rPr>
              <a:t>Algoritma </a:t>
            </a:r>
            <a:r>
              <a:rPr lang="en" i="1">
                <a:solidFill>
                  <a:srgbClr val="FFFFFF"/>
                </a:solidFill>
                <a:latin typeface="Times New Roman"/>
                <a:ea typeface="Times New Roman"/>
                <a:cs typeface="Times New Roman"/>
                <a:sym typeface="Times New Roman"/>
              </a:rPr>
              <a:t>Bubble Sort </a:t>
            </a:r>
            <a:r>
              <a:rPr lang="en">
                <a:solidFill>
                  <a:srgbClr val="FFFFFF"/>
                </a:solidFill>
                <a:latin typeface="Times New Roman"/>
                <a:ea typeface="Times New Roman"/>
                <a:cs typeface="Times New Roman"/>
                <a:sym typeface="Times New Roman"/>
              </a:rPr>
              <a:t>mempunyai algoritma yang sederhana sehingga lebih mudah untuk dipahami. Namun </a:t>
            </a:r>
            <a:r>
              <a:rPr lang="en" i="1">
                <a:solidFill>
                  <a:srgbClr val="FFFFFF"/>
                </a:solidFill>
                <a:latin typeface="Times New Roman"/>
                <a:ea typeface="Times New Roman"/>
                <a:cs typeface="Times New Roman"/>
                <a:sym typeface="Times New Roman"/>
              </a:rPr>
              <a:t>Bubble Sort </a:t>
            </a:r>
            <a:r>
              <a:rPr lang="en">
                <a:solidFill>
                  <a:srgbClr val="FFFFFF"/>
                </a:solidFill>
                <a:latin typeface="Times New Roman"/>
                <a:ea typeface="Times New Roman"/>
                <a:cs typeface="Times New Roman"/>
                <a:sym typeface="Times New Roman"/>
              </a:rPr>
              <a:t>membutuhkan waktu komputasi paling lama.</a:t>
            </a:r>
            <a:endParaRPr>
              <a:solidFill>
                <a:srgbClr val="FFFFFF"/>
              </a:solidFill>
              <a:latin typeface="Times New Roman"/>
              <a:ea typeface="Times New Roman"/>
              <a:cs typeface="Times New Roman"/>
              <a:sym typeface="Times New Roman"/>
            </a:endParaRPr>
          </a:p>
          <a:p>
            <a:pPr marL="457200" lvl="0" indent="-342900" algn="just" rtl="0">
              <a:spcBef>
                <a:spcPts val="0"/>
              </a:spcBef>
              <a:spcAft>
                <a:spcPts val="0"/>
              </a:spcAft>
              <a:buClr>
                <a:srgbClr val="FFFFFF"/>
              </a:buClr>
              <a:buSzPts val="1800"/>
              <a:buFont typeface="Times New Roman"/>
              <a:buAutoNum type="arabicPeriod"/>
            </a:pPr>
            <a:r>
              <a:rPr lang="en" i="1">
                <a:solidFill>
                  <a:srgbClr val="FFFFFF"/>
                </a:solidFill>
                <a:latin typeface="Times New Roman"/>
                <a:ea typeface="Times New Roman"/>
                <a:cs typeface="Times New Roman"/>
                <a:sym typeface="Times New Roman"/>
              </a:rPr>
              <a:t>Selection Sort</a:t>
            </a:r>
            <a:r>
              <a:rPr lang="en">
                <a:solidFill>
                  <a:srgbClr val="FFFFFF"/>
                </a:solidFill>
                <a:latin typeface="Times New Roman"/>
                <a:ea typeface="Times New Roman"/>
                <a:cs typeface="Times New Roman"/>
                <a:sym typeface="Times New Roman"/>
              </a:rPr>
              <a:t> dan </a:t>
            </a:r>
            <a:r>
              <a:rPr lang="en" i="1">
                <a:solidFill>
                  <a:srgbClr val="FFFFFF"/>
                </a:solidFill>
                <a:latin typeface="Times New Roman"/>
                <a:ea typeface="Times New Roman"/>
                <a:cs typeface="Times New Roman"/>
                <a:sym typeface="Times New Roman"/>
              </a:rPr>
              <a:t>Insertion Sort</a:t>
            </a:r>
            <a:r>
              <a:rPr lang="en">
                <a:solidFill>
                  <a:srgbClr val="FFFFFF"/>
                </a:solidFill>
                <a:latin typeface="Times New Roman"/>
                <a:ea typeface="Times New Roman"/>
                <a:cs typeface="Times New Roman"/>
                <a:sym typeface="Times New Roman"/>
              </a:rPr>
              <a:t> merupakan metode pengurutan yang sederhana dan mudah dipahami.</a:t>
            </a:r>
            <a:endParaRPr>
              <a:solidFill>
                <a:srgbClr val="FFFFFF"/>
              </a:solidFill>
              <a:latin typeface="Times New Roman"/>
              <a:ea typeface="Times New Roman"/>
              <a:cs typeface="Times New Roman"/>
              <a:sym typeface="Times New Roman"/>
            </a:endParaRPr>
          </a:p>
          <a:p>
            <a:pPr marL="457200" lvl="0" indent="-342900" algn="just" rtl="0">
              <a:spcBef>
                <a:spcPts val="0"/>
              </a:spcBef>
              <a:spcAft>
                <a:spcPts val="0"/>
              </a:spcAft>
              <a:buClr>
                <a:srgbClr val="FFFFFF"/>
              </a:buClr>
              <a:buSzPts val="1800"/>
              <a:buFont typeface="Times New Roman"/>
              <a:buAutoNum type="arabicPeriod"/>
            </a:pPr>
            <a:r>
              <a:rPr lang="en" i="1">
                <a:solidFill>
                  <a:srgbClr val="FFFFFF"/>
                </a:solidFill>
                <a:latin typeface="Times New Roman"/>
                <a:ea typeface="Times New Roman"/>
                <a:cs typeface="Times New Roman"/>
                <a:sym typeface="Times New Roman"/>
              </a:rPr>
              <a:t>Quick Sort </a:t>
            </a:r>
            <a:r>
              <a:rPr lang="en">
                <a:solidFill>
                  <a:srgbClr val="FFFFFF"/>
                </a:solidFill>
                <a:latin typeface="Times New Roman"/>
                <a:ea typeface="Times New Roman"/>
                <a:cs typeface="Times New Roman"/>
                <a:sym typeface="Times New Roman"/>
              </a:rPr>
              <a:t>dan </a:t>
            </a:r>
            <a:r>
              <a:rPr lang="en" i="1">
                <a:solidFill>
                  <a:srgbClr val="FFFFFF"/>
                </a:solidFill>
                <a:latin typeface="Times New Roman"/>
                <a:ea typeface="Times New Roman"/>
                <a:cs typeface="Times New Roman"/>
                <a:sym typeface="Times New Roman"/>
              </a:rPr>
              <a:t>Merge Sort </a:t>
            </a:r>
            <a:r>
              <a:rPr lang="en">
                <a:solidFill>
                  <a:srgbClr val="FFFFFF"/>
                </a:solidFill>
                <a:latin typeface="Times New Roman"/>
                <a:ea typeface="Times New Roman"/>
                <a:cs typeface="Times New Roman"/>
                <a:sym typeface="Times New Roman"/>
              </a:rPr>
              <a:t>memiliki selisih waktu yang sangat kecil.</a:t>
            </a:r>
            <a:endParaRPr>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722" y="2605324"/>
            <a:ext cx="8368200" cy="686100"/>
          </a:xfrm>
        </p:spPr>
        <p:txBody>
          <a:bodyPr/>
          <a:lstStyle/>
          <a:p>
            <a:pPr algn="ctr"/>
            <a:r>
              <a:rPr lang="en-US" sz="3200" u="sng" dirty="0" smtClean="0"/>
              <a:t>SEKIAN DAN TERIMA KASIH</a:t>
            </a:r>
            <a:endParaRPr lang="en-US" sz="3200" u="sng" dirty="0"/>
          </a:p>
        </p:txBody>
      </p:sp>
    </p:spTree>
    <p:extLst>
      <p:ext uri="{BB962C8B-B14F-4D97-AF65-F5344CB8AC3E}">
        <p14:creationId xmlns:p14="http://schemas.microsoft.com/office/powerpoint/2010/main" xmlns="" val="90453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1"/>
          </p:nvPr>
        </p:nvSpPr>
        <p:spPr>
          <a:xfrm>
            <a:off x="0" y="1487275"/>
            <a:ext cx="8936100" cy="2714100"/>
          </a:xfrm>
          <a:prstGeom prst="rect">
            <a:avLst/>
          </a:prstGeom>
        </p:spPr>
        <p:txBody>
          <a:bodyPr spcFirstLastPara="1" wrap="square" lIns="91425" tIns="91425" rIns="91425" bIns="91425" anchor="ctr" anchorCtr="0">
            <a:noAutofit/>
          </a:bodyPr>
          <a:lstStyle/>
          <a:p>
            <a:pPr marL="0" lvl="0" indent="0" algn="ctr" rtl="0">
              <a:lnSpc>
                <a:spcPct val="127272"/>
              </a:lnSpc>
              <a:spcBef>
                <a:spcPts val="1200"/>
              </a:spcBef>
              <a:spcAft>
                <a:spcPts val="0"/>
              </a:spcAft>
              <a:buNone/>
            </a:pPr>
            <a:r>
              <a:rPr lang="en" sz="2000" b="1">
                <a:solidFill>
                  <a:srgbClr val="FFFFFF"/>
                </a:solidFill>
                <a:latin typeface="Times New Roman"/>
                <a:ea typeface="Times New Roman"/>
                <a:cs typeface="Times New Roman"/>
                <a:sym typeface="Times New Roman"/>
              </a:rPr>
              <a:t>Dinda Atikah Wulandari | Najla Nur Adila</a:t>
            </a:r>
            <a:endParaRPr sz="2000" b="1">
              <a:solidFill>
                <a:srgbClr val="FFFFFF"/>
              </a:solidFill>
              <a:latin typeface="Times New Roman"/>
              <a:ea typeface="Times New Roman"/>
              <a:cs typeface="Times New Roman"/>
              <a:sym typeface="Times New Roman"/>
            </a:endParaRPr>
          </a:p>
          <a:p>
            <a:pPr marL="0" lvl="0" indent="0" algn="ctr" rtl="0">
              <a:spcBef>
                <a:spcPts val="1200"/>
              </a:spcBef>
              <a:spcAft>
                <a:spcPts val="0"/>
              </a:spcAft>
              <a:buNone/>
            </a:pPr>
            <a:r>
              <a:rPr lang="en" sz="2000">
                <a:solidFill>
                  <a:srgbClr val="FFFFFF"/>
                </a:solidFill>
                <a:latin typeface="Arial"/>
                <a:ea typeface="Arial"/>
                <a:cs typeface="Arial"/>
                <a:sym typeface="Arial"/>
              </a:rPr>
              <a:t>1301190156 | 1301194001</a:t>
            </a:r>
            <a:endParaRPr sz="2000">
              <a:solidFill>
                <a:srgbClr val="FFFFFF"/>
              </a:solidFill>
              <a:latin typeface="Arial"/>
              <a:ea typeface="Arial"/>
              <a:cs typeface="Arial"/>
              <a:sym typeface="Arial"/>
            </a:endParaRPr>
          </a:p>
          <a:p>
            <a:pPr marL="0" lvl="0" indent="0" algn="ctr" rtl="0">
              <a:spcBef>
                <a:spcPts val="1200"/>
              </a:spcBef>
              <a:spcAft>
                <a:spcPts val="0"/>
              </a:spcAft>
              <a:buNone/>
            </a:pPr>
            <a:r>
              <a:rPr lang="en" sz="1500">
                <a:solidFill>
                  <a:srgbClr val="FFFFFF"/>
                </a:solidFill>
                <a:latin typeface="Arial"/>
                <a:ea typeface="Arial"/>
                <a:cs typeface="Arial"/>
                <a:sym typeface="Arial"/>
              </a:rPr>
              <a:t>Dindaatikahwulandari@student.telkomuniversity.ac.id | najlanuradila@student.telkomuniversity.ac.id</a:t>
            </a:r>
            <a:endParaRPr sz="1500">
              <a:solidFill>
                <a:srgbClr val="FFFFFF"/>
              </a:solidFill>
              <a:latin typeface="Arial"/>
              <a:ea typeface="Arial"/>
              <a:cs typeface="Arial"/>
              <a:sym typeface="Arial"/>
            </a:endParaRPr>
          </a:p>
          <a:p>
            <a:pPr marL="0" lvl="0" indent="0" algn="l" rtl="0">
              <a:spcBef>
                <a:spcPts val="1200"/>
              </a:spcBef>
              <a:spcAft>
                <a:spcPts val="1600"/>
              </a:spcAft>
              <a:buNone/>
            </a:pPr>
            <a:endParaRPr>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Pengertian Sorting</a:t>
            </a:r>
            <a:endParaRPr sz="3200"/>
          </a:p>
        </p:txBody>
      </p:sp>
      <p:sp>
        <p:nvSpPr>
          <p:cNvPr id="75" name="Google Shape;75;p15"/>
          <p:cNvSpPr txBox="1">
            <a:spLocks noGrp="1"/>
          </p:cNvSpPr>
          <p:nvPr>
            <p:ph type="body" idx="1"/>
          </p:nvPr>
        </p:nvSpPr>
        <p:spPr>
          <a:xfrm>
            <a:off x="387900" y="1477424"/>
            <a:ext cx="83682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2100" dirty="0">
                <a:solidFill>
                  <a:srgbClr val="FFFFFF"/>
                </a:solidFill>
                <a:latin typeface="Times New Roman"/>
                <a:ea typeface="Times New Roman"/>
                <a:cs typeface="Times New Roman"/>
                <a:sym typeface="Times New Roman"/>
              </a:rPr>
              <a:t>Pengurutan data </a:t>
            </a:r>
            <a:r>
              <a:rPr lang="en" sz="2100" i="1" dirty="0">
                <a:solidFill>
                  <a:srgbClr val="FFFFFF"/>
                </a:solidFill>
                <a:latin typeface="Times New Roman"/>
                <a:ea typeface="Times New Roman"/>
                <a:cs typeface="Times New Roman"/>
                <a:sym typeface="Times New Roman"/>
              </a:rPr>
              <a:t>(sorting</a:t>
            </a:r>
            <a:r>
              <a:rPr lang="en" sz="2100" i="1" dirty="0" smtClean="0">
                <a:solidFill>
                  <a:srgbClr val="FFFFFF"/>
                </a:solidFill>
                <a:latin typeface="Times New Roman"/>
                <a:ea typeface="Times New Roman"/>
                <a:cs typeface="Times New Roman"/>
                <a:sym typeface="Times New Roman"/>
              </a:rPr>
              <a:t>)</a:t>
            </a:r>
            <a:r>
              <a:rPr lang="en" sz="2100" dirty="0" smtClean="0">
                <a:solidFill>
                  <a:srgbClr val="FFFFFF"/>
                </a:solidFill>
                <a:latin typeface="Times New Roman"/>
                <a:ea typeface="Times New Roman"/>
                <a:cs typeface="Times New Roman"/>
                <a:sym typeface="Times New Roman"/>
              </a:rPr>
              <a:t> </a:t>
            </a:r>
            <a:r>
              <a:rPr lang="en" sz="2100" dirty="0">
                <a:solidFill>
                  <a:srgbClr val="FFFFFF"/>
                </a:solidFill>
                <a:latin typeface="Times New Roman"/>
                <a:ea typeface="Times New Roman"/>
                <a:cs typeface="Times New Roman"/>
                <a:sym typeface="Times New Roman"/>
              </a:rPr>
              <a:t>adalah suatu proses pengurutan data yang sebelumnya disusun secara acak sehingga menjadi tersusun secara teratur menurut suatu aturan tertentu. Pengurutan dapat dilakukan secara </a:t>
            </a:r>
            <a:r>
              <a:rPr lang="en" sz="2100" i="1" dirty="0">
                <a:solidFill>
                  <a:srgbClr val="FFFFFF"/>
                </a:solidFill>
                <a:latin typeface="Times New Roman"/>
                <a:ea typeface="Times New Roman"/>
                <a:cs typeface="Times New Roman"/>
                <a:sym typeface="Times New Roman"/>
              </a:rPr>
              <a:t>Descending</a:t>
            </a:r>
            <a:r>
              <a:rPr lang="en" sz="2100" dirty="0">
                <a:solidFill>
                  <a:srgbClr val="FFFFFF"/>
                </a:solidFill>
                <a:latin typeface="Times New Roman"/>
                <a:ea typeface="Times New Roman"/>
                <a:cs typeface="Times New Roman"/>
                <a:sym typeface="Times New Roman"/>
              </a:rPr>
              <a:t> dan </a:t>
            </a:r>
            <a:r>
              <a:rPr lang="en" sz="2100" i="1" dirty="0">
                <a:solidFill>
                  <a:srgbClr val="FFFFFF"/>
                </a:solidFill>
                <a:latin typeface="Times New Roman"/>
                <a:ea typeface="Times New Roman"/>
                <a:cs typeface="Times New Roman"/>
                <a:sym typeface="Times New Roman"/>
              </a:rPr>
              <a:t>Ascending</a:t>
            </a:r>
            <a:r>
              <a:rPr lang="en" sz="2100" dirty="0">
                <a:solidFill>
                  <a:srgbClr val="FFFFFF"/>
                </a:solidFill>
                <a:latin typeface="Times New Roman"/>
                <a:ea typeface="Times New Roman"/>
                <a:cs typeface="Times New Roman"/>
                <a:sym typeface="Times New Roman"/>
              </a:rPr>
              <a:t>. </a:t>
            </a:r>
            <a:r>
              <a:rPr lang="en" sz="2000" dirty="0">
                <a:solidFill>
                  <a:srgbClr val="FFFFFF"/>
                </a:solidFill>
                <a:latin typeface="Times New Roman"/>
                <a:ea typeface="Times New Roman"/>
                <a:cs typeface="Times New Roman"/>
                <a:sym typeface="Times New Roman"/>
              </a:rPr>
              <a:t>Algoritma </a:t>
            </a:r>
            <a:r>
              <a:rPr lang="en" sz="2000" i="1" dirty="0">
                <a:solidFill>
                  <a:srgbClr val="FFFFFF"/>
                </a:solidFill>
                <a:latin typeface="Times New Roman"/>
                <a:ea typeface="Times New Roman"/>
                <a:cs typeface="Times New Roman"/>
                <a:sym typeface="Times New Roman"/>
              </a:rPr>
              <a:t>sorting</a:t>
            </a:r>
            <a:r>
              <a:rPr lang="en" sz="2000" dirty="0">
                <a:solidFill>
                  <a:srgbClr val="FFFFFF"/>
                </a:solidFill>
                <a:latin typeface="Times New Roman"/>
                <a:ea typeface="Times New Roman"/>
                <a:cs typeface="Times New Roman"/>
                <a:sym typeface="Times New Roman"/>
              </a:rPr>
              <a:t> banyak digunakan untuk menyelesaikan kasus komputasi sederhana yang sering digunakan di kehidupan sehari-hari.</a:t>
            </a:r>
            <a:endParaRPr sz="3600">
              <a:solidFill>
                <a:srgbClr val="FFFFFF"/>
              </a:solidFill>
              <a:highlight>
                <a:srgbClr val="FFFFFF"/>
              </a:high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a:pPr>
            <a:r>
              <a:rPr lang="en"/>
              <a:t>Bubble Sort</a:t>
            </a:r>
            <a:endParaRPr/>
          </a:p>
        </p:txBody>
      </p:sp>
      <mc:AlternateContent xmlns:mc="http://schemas.openxmlformats.org/markup-compatibility/2006">
        <mc:Choice xmlns:a14="http://schemas.microsoft.com/office/drawing/2010/main" xmlns="" Requires="a14">
          <p:sp>
            <p:nvSpPr>
              <p:cNvPr id="81" name="Google Shape;81;p16"/>
              <p:cNvSpPr txBox="1">
                <a:spLocks noGrp="1"/>
              </p:cNvSpPr>
              <p:nvPr>
                <p:ph type="body" idx="1"/>
              </p:nvPr>
            </p:nvSpPr>
            <p:spPr>
              <a:xfrm>
                <a:off x="387900" y="1375725"/>
                <a:ext cx="8511000" cy="3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Konsep: </a:t>
                </a:r>
                <a:r>
                  <a:rPr lang="en" dirty="0">
                    <a:solidFill>
                      <a:srgbClr val="FFFFFF"/>
                    </a:solidFill>
                    <a:latin typeface="Times New Roman"/>
                    <a:ea typeface="Times New Roman"/>
                    <a:cs typeface="Times New Roman"/>
                    <a:sym typeface="Times New Roman"/>
                  </a:rPr>
                  <a:t>Pengurutan yang dilakukan dengan membandingkan masing-masing item dalam suatu list secara berpasangan, menukar item jika diperlukan, dan mengulanginya sampai akhir list secara berurutan sehingga tidak ada lagi item yang dapat ditukar.</a:t>
                </a:r>
                <a:endParaRPr dirty="0">
                  <a:solidFill>
                    <a:srgbClr val="FFFFFF"/>
                  </a:solidFill>
                  <a:latin typeface="Times New Roman"/>
                  <a:ea typeface="Times New Roman"/>
                  <a:cs typeface="Times New Roman"/>
                  <a:sym typeface="Times New Roman"/>
                </a:endParaRPr>
              </a:p>
              <a:p>
                <a:pPr marL="0" lvl="0" indent="0">
                  <a:spcBef>
                    <a:spcPts val="1600"/>
                  </a:spcBef>
                  <a:buNone/>
                </a:pPr>
                <a:r>
                  <a:rPr lang="en" dirty="0">
                    <a:latin typeface="Times New Roman"/>
                    <a:ea typeface="Times New Roman"/>
                    <a:cs typeface="Times New Roman"/>
                    <a:sym typeface="Times New Roman"/>
                  </a:rPr>
                  <a:t>Kompleksitas Waktu: </a:t>
                </a:r>
                <a:endParaRPr lang="en" dirty="0" smtClean="0">
                  <a:latin typeface="Times New Roman"/>
                  <a:ea typeface="Times New Roman"/>
                  <a:cs typeface="Times New Roman"/>
                  <a:sym typeface="Times New Roman"/>
                </a:endParaRPr>
              </a:p>
              <a:p>
                <a:pPr marL="0" lvl="0" indent="0">
                  <a:spcBef>
                    <a:spcPts val="1600"/>
                  </a:spcBef>
                  <a:buNone/>
                </a:pPr>
                <a:r>
                  <a:rPr lang="en" dirty="0" smtClean="0">
                    <a:latin typeface="Times New Roman"/>
                    <a:ea typeface="Times New Roman"/>
                    <a:cs typeface="Times New Roman"/>
                    <a:sym typeface="Times New Roman"/>
                  </a:rPr>
                  <a:t>T(n) = </a:t>
                </a:r>
                <a:r>
                  <a:rPr lang="en-US" dirty="0" smtClean="0">
                    <a:solidFill>
                      <a:schemeClr val="tx1"/>
                    </a:solidFill>
                    <a:latin typeface="Times New Roman" panose="02020603050405020304" pitchFamily="18" charset="0"/>
                    <a:cs typeface="Times New Roman" panose="02020603050405020304" pitchFamily="18" charset="0"/>
                  </a:rPr>
                  <a:t>(n-1</a:t>
                </a:r>
                <a:r>
                  <a:rPr lang="en-US" dirty="0">
                    <a:solidFill>
                      <a:schemeClr val="tx1"/>
                    </a:solidFill>
                    <a:latin typeface="Times New Roman" panose="02020603050405020304" pitchFamily="18" charset="0"/>
                    <a:cs typeface="Times New Roman" panose="02020603050405020304" pitchFamily="18" charset="0"/>
                  </a:rPr>
                  <a:t>)+(n-2)+(n-3)  … 2+1 = </a:t>
                </a:r>
                <a14:m>
                  <m:oMath xmlns:m="http://schemas.openxmlformats.org/officeDocument/2006/math">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p>
                      <m:e>
                        <m:r>
                          <a:rPr lang="en-US" i="1">
                            <a:solidFill>
                              <a:schemeClr val="tx1"/>
                            </a:solidFill>
                            <a:latin typeface="Cambria Math" panose="02040503050406030204" pitchFamily="18" charset="0"/>
                          </a:rPr>
                          <m:t>𝑖</m:t>
                        </m:r>
                      </m:e>
                    </m:nary>
                  </m:oMath>
                </a14:m>
                <a:r>
                  <a:rPr lang="en-US"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US" i="1" dirty="0">
                            <a:solidFill>
                              <a:schemeClr val="tx1"/>
                            </a:solidFill>
                            <a:latin typeface="Cambria Math" panose="02040503050406030204" pitchFamily="18" charset="0"/>
                          </a:rPr>
                        </m:ctrlPr>
                      </m:fPr>
                      <m:num>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m:t>
                        </m:r>
                      </m:num>
                      <m:den>
                        <m:r>
                          <a:rPr lang="en-US" i="1" dirty="0">
                            <a:solidFill>
                              <a:schemeClr val="tx1"/>
                            </a:solidFill>
                            <a:latin typeface="Cambria Math" panose="02040503050406030204" pitchFamily="18" charset="0"/>
                          </a:rPr>
                          <m:t>2</m:t>
                        </m:r>
                      </m:den>
                    </m:f>
                  </m:oMath>
                </a14:m>
                <a:endParaRPr lang="en-US" dirty="0" smtClean="0">
                  <a:latin typeface="Times New Roman"/>
                  <a:ea typeface="Times New Roman"/>
                  <a:cs typeface="Times New Roman"/>
                  <a:sym typeface="Times New Roman"/>
                </a:endParaRPr>
              </a:p>
              <a:p>
                <a:pPr marL="0" lvl="0" indent="0">
                  <a:spcBef>
                    <a:spcPts val="1600"/>
                  </a:spcBef>
                  <a:buNone/>
                </a:pPr>
                <a:r>
                  <a:rPr lang="en-US" dirty="0" smtClean="0">
                    <a:latin typeface="Times New Roman"/>
                    <a:ea typeface="Times New Roman"/>
                    <a:cs typeface="Times New Roman"/>
                    <a:sym typeface="Times New Roman"/>
                  </a:rPr>
                  <a:t>T(n) </a:t>
                </a:r>
                <a:r>
                  <a:rPr lang="en-US"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ar-AE" i="1">
                            <a:solidFill>
                              <a:schemeClr val="tx1"/>
                            </a:solidFill>
                            <a:latin typeface="Cambria Math" panose="02040503050406030204" pitchFamily="18" charset="0"/>
                          </a:rPr>
                        </m:ctrlPr>
                      </m:fPr>
                      <m:num>
                        <m:r>
                          <a:rPr lang="ar-AE" i="1">
                            <a:solidFill>
                              <a:schemeClr val="tx1"/>
                            </a:solidFill>
                            <a:latin typeface="Cambria Math" panose="02040503050406030204" pitchFamily="18" charset="0"/>
                          </a:rPr>
                          <m:t>𝑛</m:t>
                        </m:r>
                        <m:r>
                          <a:rPr lang="ar-AE" i="1">
                            <a:solidFill>
                              <a:schemeClr val="tx1"/>
                            </a:solidFill>
                            <a:latin typeface="Cambria Math" panose="02040503050406030204" pitchFamily="18" charset="0"/>
                          </a:rPr>
                          <m:t>(</m:t>
                        </m:r>
                        <m:r>
                          <a:rPr lang="ar-AE" i="1">
                            <a:solidFill>
                              <a:schemeClr val="tx1"/>
                            </a:solidFill>
                            <a:latin typeface="Cambria Math" panose="02040503050406030204" pitchFamily="18" charset="0"/>
                          </a:rPr>
                          <m:t>𝑛</m:t>
                        </m:r>
                        <m:r>
                          <a:rPr lang="ar-AE" i="1">
                            <a:solidFill>
                              <a:schemeClr val="tx1"/>
                            </a:solidFill>
                            <a:latin typeface="Cambria Math" panose="02040503050406030204" pitchFamily="18" charset="0"/>
                          </a:rPr>
                          <m:t>−</m:t>
                        </m:r>
                        <m:r>
                          <a:rPr lang="ar-AE" i="1">
                            <a:solidFill>
                              <a:schemeClr val="tx1"/>
                            </a:solidFill>
                            <a:latin typeface="Cambria Math" panose="02040503050406030204" pitchFamily="18" charset="0"/>
                          </a:rPr>
                          <m:t>1</m:t>
                        </m:r>
                        <m:r>
                          <a:rPr lang="ar-AE" i="1">
                            <a:solidFill>
                              <a:schemeClr val="tx1"/>
                            </a:solidFill>
                            <a:latin typeface="Cambria Math" panose="02040503050406030204" pitchFamily="18" charset="0"/>
                          </a:rPr>
                          <m:t>)</m:t>
                        </m:r>
                      </m:num>
                      <m:den>
                        <m:r>
                          <a:rPr lang="ar-AE" i="1">
                            <a:solidFill>
                              <a:schemeClr val="tx1"/>
                            </a:solidFill>
                            <a:latin typeface="Cambria Math" panose="02040503050406030204" pitchFamily="18" charset="0"/>
                          </a:rPr>
                          <m:t>2</m:t>
                        </m:r>
                      </m:den>
                    </m:f>
                  </m:oMath>
                </a14:m>
                <a:r>
                  <a:rPr lang="en-US" dirty="0" smtClean="0">
                    <a:solidFill>
                      <a:schemeClr val="tx1"/>
                    </a:solidFill>
                    <a:latin typeface="Times New Roman" panose="02020603050405020304" pitchFamily="18" charset="0"/>
                    <a:cs typeface="Times New Roman" panose="02020603050405020304" pitchFamily="18" charset="0"/>
                  </a:rPr>
                  <a:t>) = O(n</a:t>
                </a:r>
                <a:r>
                  <a:rPr lang="en-US" baseline="30000" dirty="0" smtClean="0">
                    <a:solidFill>
                      <a:schemeClr val="tx1"/>
                    </a:solidFill>
                    <a:latin typeface="Times New Roman" panose="02020603050405020304" pitchFamily="18" charset="0"/>
                    <a:cs typeface="Times New Roman" panose="02020603050405020304" pitchFamily="18" charset="0"/>
                  </a:rPr>
                  <a:t>2</a:t>
                </a:r>
                <a:r>
                  <a:rPr lang="en-US" dirty="0" smtClean="0">
                    <a:solidFill>
                      <a:schemeClr val="tx1"/>
                    </a:solidFill>
                    <a:latin typeface="Times New Roman" panose="02020603050405020304" pitchFamily="18" charset="0"/>
                    <a:cs typeface="Times New Roman" panose="02020603050405020304" pitchFamily="18" charset="0"/>
                  </a:rPr>
                  <a:t/>
                </a:r>
                <a:r>
                  <a:rPr lang="en-US"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a:ea typeface="Times New Roman"/>
                  <a:cs typeface="Times New Roman"/>
                  <a:sym typeface="Times New Roman"/>
                </a:endParaRPr>
              </a:p>
              <a:p>
                <a:pPr marL="0" lvl="0" indent="0" algn="l" rtl="0">
                  <a:spcBef>
                    <a:spcPts val="1600"/>
                  </a:spcBef>
                  <a:spcAft>
                    <a:spcPts val="1600"/>
                  </a:spcAft>
                  <a:buNone/>
                </a:pPr>
                <a:endParaRPr dirty="0">
                  <a:latin typeface="Times New Roman"/>
                  <a:ea typeface="Times New Roman"/>
                  <a:cs typeface="Times New Roman"/>
                  <a:sym typeface="Times New Roman"/>
                </a:endParaRPr>
              </a:p>
            </p:txBody>
          </p:sp>
        </mc:Choice>
        <mc:Fallback>
          <p:sp>
            <p:nvSpPr>
              <p:cNvPr id="81" name="Google Shape;81;p16"/>
              <p:cNvSpPr txBox="1">
                <a:spLocks noGrp="1" noRot="1" noChangeAspect="1" noMove="1" noResize="1" noEditPoints="1" noAdjustHandles="1" noChangeArrowheads="1" noChangeShapeType="1" noTextEdit="1"/>
              </p:cNvSpPr>
              <p:nvPr>
                <p:ph type="body" idx="1"/>
              </p:nvPr>
            </p:nvSpPr>
            <p:spPr>
              <a:xfrm>
                <a:off x="387900" y="1375725"/>
                <a:ext cx="8511000" cy="3594300"/>
              </a:xfrm>
              <a:prstGeom prst="rect">
                <a:avLst/>
              </a:prstGeom>
              <a:blipFill rotWithShape="0">
                <a:blip r:embed="rId3"/>
                <a:stretch>
                  <a:fillRect l="-645"/>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Set dan Hasil Pengujian </a:t>
            </a:r>
            <a:endParaRPr/>
          </a:p>
        </p:txBody>
      </p:sp>
      <p:graphicFrame>
        <p:nvGraphicFramePr>
          <p:cNvPr id="87" name="Google Shape;87;p17"/>
          <p:cNvGraphicFramePr/>
          <p:nvPr/>
        </p:nvGraphicFramePr>
        <p:xfrm>
          <a:off x="952475" y="1812975"/>
          <a:ext cx="7239050" cy="2377260"/>
        </p:xfrm>
        <a:graphic>
          <a:graphicData uri="http://schemas.openxmlformats.org/drawingml/2006/table">
            <a:tbl>
              <a:tblPr>
                <a:noFill/>
                <a:tableStyleId>{765B6319-6224-4E44-AD89-EC4E663F164B}</a:tableStyleId>
              </a:tblPr>
              <a:tblGrid>
                <a:gridCol w="1034150"/>
                <a:gridCol w="1034150"/>
                <a:gridCol w="1034150"/>
                <a:gridCol w="1034150"/>
                <a:gridCol w="1034150"/>
                <a:gridCol w="1034150"/>
                <a:gridCol w="1034150"/>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500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200000</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0,391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0,458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4,534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10,540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88,846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294,815</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0,253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0,419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4,112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9,431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86,480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285,683</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0,222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0,438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4,162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9,272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86,075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273,703</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0,239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0,434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4,085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9,161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88,012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278,393</a:t>
                      </a:r>
                      <a:endParaRPr>
                        <a:solidFill>
                          <a:srgbClr val="FFFFFF"/>
                        </a:solidFill>
                      </a:endParaRPr>
                    </a:p>
                  </a:txBody>
                  <a:tcPr marL="91425" marR="91425" marT="91425" marB="91425"/>
                </a:tc>
              </a:tr>
              <a:tr h="381000">
                <a:tc>
                  <a:txBody>
                    <a:bodyPr/>
                    <a:lstStyle/>
                    <a:p>
                      <a:pPr marL="0" lvl="0" indent="0" algn="l" rtl="0">
                        <a:spcBef>
                          <a:spcPts val="0"/>
                        </a:spcBef>
                        <a:spcAft>
                          <a:spcPts val="0"/>
                        </a:spcAft>
                        <a:buNone/>
                      </a:pPr>
                      <a:r>
                        <a:rPr lang="en">
                          <a:solidFill>
                            <a:srgbClr val="FFFFFF"/>
                          </a:solidFill>
                        </a:rPr>
                        <a:t>Uji 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0,201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0,448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4,169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9,177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87,558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265,380</a:t>
                      </a:r>
                      <a:endParaRPr>
                        <a:solidFill>
                          <a:srgbClr val="FFFFFF"/>
                        </a:solidFill>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Selection Sort</a:t>
            </a:r>
            <a:endParaRPr/>
          </a:p>
        </p:txBody>
      </p:sp>
      <mc:AlternateContent xmlns:mc="http://schemas.openxmlformats.org/markup-compatibility/2006">
        <mc:Choice xmlns:a14="http://schemas.microsoft.com/office/drawing/2010/main" xmlns="" Requires="a14">
          <p:sp>
            <p:nvSpPr>
              <p:cNvPr id="99" name="Google Shape;99;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Konsep: </a:t>
                </a:r>
                <a:r>
                  <a:rPr lang="en" dirty="0">
                    <a:solidFill>
                      <a:srgbClr val="FFFFFF"/>
                    </a:solidFill>
                    <a:latin typeface="Times New Roman"/>
                    <a:ea typeface="Times New Roman"/>
                    <a:cs typeface="Times New Roman"/>
                    <a:sym typeface="Times New Roman"/>
                  </a:rPr>
                  <a:t>Hal pertama yang akan dilakukan </a:t>
                </a:r>
                <a:r>
                  <a:rPr lang="en" i="1" dirty="0">
                    <a:solidFill>
                      <a:srgbClr val="FFFFFF"/>
                    </a:solidFill>
                    <a:latin typeface="Times New Roman"/>
                    <a:ea typeface="Times New Roman"/>
                    <a:cs typeface="Times New Roman"/>
                    <a:sym typeface="Times New Roman"/>
                  </a:rPr>
                  <a:t>selection sort</a:t>
                </a:r>
                <a:r>
                  <a:rPr lang="en" dirty="0">
                    <a:solidFill>
                      <a:srgbClr val="FFFFFF"/>
                    </a:solidFill>
                    <a:latin typeface="Times New Roman"/>
                    <a:ea typeface="Times New Roman"/>
                    <a:cs typeface="Times New Roman"/>
                    <a:sym typeface="Times New Roman"/>
                  </a:rPr>
                  <a:t> yaitu menemukan elemen paling terkecil dan menukarnya dengan elemen di posisi pertama dalam </a:t>
                </a:r>
                <a:r>
                  <a:rPr lang="en" i="1" dirty="0">
                    <a:solidFill>
                      <a:srgbClr val="FFFFFF"/>
                    </a:solidFill>
                    <a:latin typeface="Times New Roman"/>
                    <a:ea typeface="Times New Roman"/>
                    <a:cs typeface="Times New Roman"/>
                    <a:sym typeface="Times New Roman"/>
                  </a:rPr>
                  <a:t>array</a:t>
                </a:r>
                <a:r>
                  <a:rPr lang="en" dirty="0">
                    <a:solidFill>
                      <a:srgbClr val="FFFFFF"/>
                    </a:solidFill>
                    <a:latin typeface="Times New Roman"/>
                    <a:ea typeface="Times New Roman"/>
                    <a:cs typeface="Times New Roman"/>
                    <a:sym typeface="Times New Roman"/>
                  </a:rPr>
                  <a:t>, dan algoritma terus mengulangi penukaran elemen sampai dengan elemen di posisi terakhir.</a:t>
                </a:r>
                <a:endParaRPr dirty="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 dirty="0">
                    <a:latin typeface="Times New Roman"/>
                    <a:ea typeface="Times New Roman"/>
                    <a:cs typeface="Times New Roman"/>
                    <a:sym typeface="Times New Roman"/>
                  </a:rPr>
                  <a:t>Kompleksitas Waktu: </a:t>
                </a:r>
                <a:endParaRPr lang="en" dirty="0">
                  <a:latin typeface="Times New Roman"/>
                  <a:ea typeface="Times New Roman"/>
                  <a:cs typeface="Times New Roman"/>
                  <a:sym typeface="Times New Roman"/>
                </a:endParaRPr>
              </a:p>
              <a:p>
                <a:pPr marL="0" indent="0">
                  <a:spcBef>
                    <a:spcPts val="1600"/>
                  </a:spcBef>
                  <a:buNone/>
                </a:pPr>
                <a:r>
                  <a:rPr lang="en-US" dirty="0" smtClean="0">
                    <a:solidFill>
                      <a:schemeClr val="tx1"/>
                    </a:solidFill>
                    <a:latin typeface="Times New Roman" panose="02020603050405020304" pitchFamily="18" charset="0"/>
                    <a:cs typeface="Times New Roman" panose="02020603050405020304" pitchFamily="18" charset="0"/>
                  </a:rPr>
                  <a:t>T(n) = (n-1) + (n-2) + … + 2 + 1 = </a:t>
                </a:r>
                <a14:m>
                  <m:oMath xmlns:m="http://schemas.openxmlformats.org/officeDocument/2006/math">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p>
                      <m:e>
                        <m:r>
                          <a:rPr lang="en-US" i="1">
                            <a:solidFill>
                              <a:schemeClr val="tx1"/>
                            </a:solidFill>
                            <a:latin typeface="Cambria Math" panose="02040503050406030204" pitchFamily="18" charset="0"/>
                          </a:rPr>
                          <m:t>𝑖</m:t>
                        </m:r>
                      </m:e>
                    </m:nary>
                  </m:oMath>
                </a14:m>
                <a:r>
                  <a:rPr lang="en-US"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i="1" dirty="0">
                            <a:solidFill>
                              <a:schemeClr val="tx1"/>
                            </a:solidFill>
                            <a:latin typeface="Cambria Math" panose="02040503050406030204" pitchFamily="18" charset="0"/>
                          </a:rPr>
                        </m:ctrlPr>
                      </m:fPr>
                      <m:num>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−1)</m:t>
                        </m:r>
                      </m:num>
                      <m:den>
                        <m:r>
                          <a:rPr lang="en-US" i="1" dirty="0">
                            <a:solidFill>
                              <a:schemeClr val="tx1"/>
                            </a:solidFill>
                            <a:latin typeface="Cambria Math" panose="02040503050406030204" pitchFamily="18" charset="0"/>
                          </a:rPr>
                          <m:t>2</m:t>
                        </m:r>
                      </m:den>
                    </m:f>
                  </m:oMath>
                </a14:m>
                <a:r>
                  <a:rPr lang="en-US" dirty="0">
                    <a:solidFill>
                      <a:schemeClr val="tx1"/>
                    </a:solidFill>
                    <a:latin typeface="Times New Roman" panose="02020603050405020304" pitchFamily="18" charset="0"/>
                    <a:cs typeface="Times New Roman" panose="02020603050405020304" pitchFamily="18" charset="0"/>
                  </a:rPr>
                  <a:t> = </a:t>
                </a:r>
                <a:r>
                  <a:rPr lang="en-US" i="1" dirty="0">
                    <a:solidFill>
                      <a:schemeClr val="tx1"/>
                    </a:solidFill>
                    <a:latin typeface="Times New Roman" panose="02020603050405020304" pitchFamily="18" charset="0"/>
                    <a:cs typeface="Times New Roman" panose="02020603050405020304" pitchFamily="18" charset="0"/>
                  </a:rPr>
                  <a:t>O</a:t>
                </a:r>
                <a:r>
                  <a:rPr lang="en-US" dirty="0">
                    <a:solidFill>
                      <a:schemeClr val="tx1"/>
                    </a:solidFill>
                    <a:latin typeface="Times New Roman" panose="02020603050405020304" pitchFamily="18" charset="0"/>
                    <a:cs typeface="Times New Roman" panose="02020603050405020304" pitchFamily="18" charset="0"/>
                  </a:rPr>
                  <a:t>(n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a:t>
                </a:r>
              </a:p>
              <a:p>
                <a:pPr marL="0" lvl="0" indent="0" algn="l" rtl="0">
                  <a:spcBef>
                    <a:spcPts val="1600"/>
                  </a:spcBef>
                  <a:spcAft>
                    <a:spcPts val="0"/>
                  </a:spcAft>
                  <a:buNone/>
                </a:pPr>
                <a:endParaRPr sz="1000" dirty="0">
                  <a:solidFill>
                    <a:srgbClr val="000000"/>
                  </a:solidFill>
                  <a:latin typeface="Arial"/>
                  <a:ea typeface="Arial"/>
                  <a:cs typeface="Arial"/>
                  <a:sym typeface="Arial"/>
                </a:endParaRPr>
              </a:p>
              <a:p>
                <a:pPr marL="0" lvl="0" indent="0" algn="l" rtl="0">
                  <a:spcBef>
                    <a:spcPts val="1600"/>
                  </a:spcBef>
                  <a:spcAft>
                    <a:spcPts val="0"/>
                  </a:spcAft>
                  <a:buNone/>
                </a:pPr>
                <a:endParaRPr dirty="0">
                  <a:latin typeface="Times New Roman"/>
                  <a:ea typeface="Times New Roman"/>
                  <a:cs typeface="Times New Roman"/>
                  <a:sym typeface="Times New Roman"/>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mc:Choice>
        <mc:Fallback>
          <p:sp>
            <p:nvSpPr>
              <p:cNvPr id="99" name="Google Shape;99;p19"/>
              <p:cNvSpPr txBox="1">
                <a:spLocks noGrp="1" noRot="1" noChangeAspect="1" noMove="1" noResize="1" noEditPoints="1" noAdjustHandles="1" noChangeArrowheads="1" noChangeShapeType="1" noTextEdit="1"/>
              </p:cNvSpPr>
              <p:nvPr>
                <p:ph type="body" idx="1"/>
              </p:nvPr>
            </p:nvSpPr>
            <p:spPr>
              <a:xfrm>
                <a:off x="387900" y="1489824"/>
                <a:ext cx="8368200" cy="3078900"/>
              </a:xfrm>
              <a:prstGeom prst="rect">
                <a:avLst/>
              </a:prstGeom>
              <a:blipFill rotWithShape="0">
                <a:blip r:embed="rId3"/>
                <a:stretch>
                  <a:fillRect l="-656"/>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Set dan Hasil Pengujian</a:t>
            </a:r>
            <a:endParaRPr/>
          </a:p>
        </p:txBody>
      </p:sp>
      <p:graphicFrame>
        <p:nvGraphicFramePr>
          <p:cNvPr id="105" name="Google Shape;105;p20"/>
          <p:cNvGraphicFramePr/>
          <p:nvPr/>
        </p:nvGraphicFramePr>
        <p:xfrm>
          <a:off x="1132200" y="1670470"/>
          <a:ext cx="7257600" cy="2805150"/>
        </p:xfrm>
        <a:graphic>
          <a:graphicData uri="http://schemas.openxmlformats.org/drawingml/2006/table">
            <a:tbl>
              <a:tblPr>
                <a:noFill/>
                <a:tableStyleId>{765B6319-6224-4E44-AD89-EC4E663F164B}</a:tableStyleId>
              </a:tblPr>
              <a:tblGrid>
                <a:gridCol w="1036800"/>
                <a:gridCol w="1036800"/>
                <a:gridCol w="1036800"/>
                <a:gridCol w="1036800"/>
                <a:gridCol w="1036800"/>
                <a:gridCol w="1036800"/>
                <a:gridCol w="1036800"/>
              </a:tblGrid>
              <a:tr h="497275">
                <a:tc>
                  <a:txBody>
                    <a:bodyPr/>
                    <a:lstStyle/>
                    <a:p>
                      <a:pPr marL="0" lvl="0" indent="0" algn="l" rtl="0">
                        <a:spcBef>
                          <a:spcPts val="0"/>
                        </a:spcBef>
                        <a:spcAft>
                          <a:spcPts val="0"/>
                        </a:spcAft>
                        <a:buNone/>
                      </a:pP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sz="1600">
                          <a:solidFill>
                            <a:srgbClr val="FFFFFF"/>
                          </a:solidFill>
                          <a:latin typeface="Times New Roman"/>
                          <a:ea typeface="Times New Roman"/>
                          <a:cs typeface="Times New Roman"/>
                          <a:sym typeface="Times New Roman"/>
                        </a:rPr>
                        <a:t>500</a:t>
                      </a:r>
                      <a:endParaRPr sz="1600">
                        <a:solidFill>
                          <a:srgbClr val="FFFFFF"/>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200000</a:t>
                      </a:r>
                      <a:endParaRPr>
                        <a:solidFill>
                          <a:srgbClr val="FFFFFF"/>
                        </a:solidFill>
                      </a:endParaRPr>
                    </a:p>
                  </a:txBody>
                  <a:tcPr marL="91425" marR="91425" marT="91425" marB="91425"/>
                </a:tc>
              </a:tr>
              <a:tr h="497275">
                <a:tc>
                  <a:txBody>
                    <a:bodyPr/>
                    <a:lstStyle/>
                    <a:p>
                      <a:pPr marL="0" lvl="0" indent="0" algn="l" rtl="0">
                        <a:spcBef>
                          <a:spcPts val="0"/>
                        </a:spcBef>
                        <a:spcAft>
                          <a:spcPts val="0"/>
                        </a:spcAft>
                        <a:buNone/>
                      </a:pPr>
                      <a:r>
                        <a:rPr lang="en">
                          <a:solidFill>
                            <a:srgbClr val="FFFFFF"/>
                          </a:solidFill>
                        </a:rPr>
                        <a:t>Uji 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1,378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1,686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10,299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16,029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74,406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294,815</a:t>
                      </a:r>
                      <a:endParaRPr>
                        <a:solidFill>
                          <a:srgbClr val="FFFFFF"/>
                        </a:solidFill>
                      </a:endParaRPr>
                    </a:p>
                  </a:txBody>
                  <a:tcPr marL="91425" marR="91425" marT="91425" marB="91425"/>
                </a:tc>
              </a:tr>
              <a:tr h="452650">
                <a:tc>
                  <a:txBody>
                    <a:bodyPr/>
                    <a:lstStyle/>
                    <a:p>
                      <a:pPr marL="0" lvl="0" indent="0" algn="l" rtl="0">
                        <a:spcBef>
                          <a:spcPts val="0"/>
                        </a:spcBef>
                        <a:spcAft>
                          <a:spcPts val="0"/>
                        </a:spcAft>
                        <a:buNone/>
                      </a:pPr>
                      <a:r>
                        <a:rPr lang="en">
                          <a:solidFill>
                            <a:srgbClr val="FFFFFF"/>
                          </a:solidFill>
                        </a:rPr>
                        <a:t>Uji 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0,964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1,991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14,183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15,252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95,925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285,683</a:t>
                      </a:r>
                      <a:endParaRPr>
                        <a:solidFill>
                          <a:srgbClr val="FFFFFF"/>
                        </a:solidFill>
                      </a:endParaRPr>
                    </a:p>
                  </a:txBody>
                  <a:tcPr marL="91425" marR="91425" marT="91425" marB="91425"/>
                </a:tc>
              </a:tr>
              <a:tr h="452650">
                <a:tc>
                  <a:txBody>
                    <a:bodyPr/>
                    <a:lstStyle/>
                    <a:p>
                      <a:pPr marL="0" lvl="0" indent="0" algn="l" rtl="0">
                        <a:spcBef>
                          <a:spcPts val="0"/>
                        </a:spcBef>
                        <a:spcAft>
                          <a:spcPts val="0"/>
                        </a:spcAft>
                        <a:buNone/>
                      </a:pPr>
                      <a:r>
                        <a:rPr lang="en">
                          <a:solidFill>
                            <a:srgbClr val="FFFFFF"/>
                          </a:solidFill>
                        </a:rPr>
                        <a:t>Uji 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1,768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9,001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17,395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96,376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273,703</a:t>
                      </a:r>
                      <a:endParaRPr>
                        <a:solidFill>
                          <a:srgbClr val="FFFFFF"/>
                        </a:solidFill>
                      </a:endParaRPr>
                    </a:p>
                  </a:txBody>
                  <a:tcPr marL="91425" marR="91425" marT="91425" marB="91425"/>
                </a:tc>
              </a:tr>
              <a:tr h="452650">
                <a:tc>
                  <a:txBody>
                    <a:bodyPr/>
                    <a:lstStyle/>
                    <a:p>
                      <a:pPr marL="0" lvl="0" indent="0" algn="l" rtl="0">
                        <a:spcBef>
                          <a:spcPts val="0"/>
                        </a:spcBef>
                        <a:spcAft>
                          <a:spcPts val="0"/>
                        </a:spcAft>
                        <a:buNone/>
                      </a:pPr>
                      <a:r>
                        <a:rPr lang="en">
                          <a:solidFill>
                            <a:srgbClr val="FFFFFF"/>
                          </a:solidFill>
                        </a:rPr>
                        <a:t>Uji 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1,087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1,591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10,829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14,514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83,172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278,393</a:t>
                      </a:r>
                      <a:endParaRPr>
                        <a:solidFill>
                          <a:srgbClr val="FFFFFF"/>
                        </a:solidFill>
                      </a:endParaRPr>
                    </a:p>
                  </a:txBody>
                  <a:tcPr marL="91425" marR="91425" marT="91425" marB="91425"/>
                </a:tc>
              </a:tr>
              <a:tr h="452650">
                <a:tc>
                  <a:txBody>
                    <a:bodyPr/>
                    <a:lstStyle/>
                    <a:p>
                      <a:pPr marL="0" lvl="0" indent="0" algn="l" rtl="0">
                        <a:spcBef>
                          <a:spcPts val="0"/>
                        </a:spcBef>
                        <a:spcAft>
                          <a:spcPts val="0"/>
                        </a:spcAft>
                        <a:buNone/>
                      </a:pPr>
                      <a:r>
                        <a:rPr lang="en">
                          <a:solidFill>
                            <a:srgbClr val="FFFFFF"/>
                          </a:solidFill>
                        </a:rPr>
                        <a:t>Uji 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0,987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1,931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13,194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17,920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80,914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265,380</a:t>
                      </a:r>
                      <a:endParaRPr>
                        <a:solidFill>
                          <a:srgbClr val="FFFFFF"/>
                        </a:solidFill>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 Insertion Sort</a:t>
            </a:r>
            <a:endParaRPr/>
          </a:p>
        </p:txBody>
      </p:sp>
      <mc:AlternateContent xmlns:mc="http://schemas.openxmlformats.org/markup-compatibility/2006">
        <mc:Choice xmlns:a14="http://schemas.microsoft.com/office/drawing/2010/main" xmlns="" Requires="a14">
          <p:sp>
            <p:nvSpPr>
              <p:cNvPr id="117" name="Google Shape;117;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Times New Roman"/>
                    <a:ea typeface="Times New Roman"/>
                    <a:cs typeface="Times New Roman"/>
                    <a:sym typeface="Times New Roman"/>
                  </a:rPr>
                  <a:t>Konsep: </a:t>
                </a:r>
                <a:r>
                  <a:rPr lang="en" i="1" dirty="0">
                    <a:solidFill>
                      <a:srgbClr val="FFFFFF"/>
                    </a:solidFill>
                    <a:latin typeface="Times New Roman"/>
                    <a:ea typeface="Times New Roman"/>
                    <a:cs typeface="Times New Roman"/>
                    <a:sym typeface="Times New Roman"/>
                  </a:rPr>
                  <a:t>Insertion sort</a:t>
                </a:r>
                <a:r>
                  <a:rPr lang="en" dirty="0">
                    <a:solidFill>
                      <a:srgbClr val="FFFFFF"/>
                    </a:solidFill>
                    <a:latin typeface="Times New Roman"/>
                    <a:ea typeface="Times New Roman"/>
                    <a:cs typeface="Times New Roman"/>
                    <a:sym typeface="Times New Roman"/>
                  </a:rPr>
                  <a:t> memiliki cara kerja algoritma yaitu pengurutan dengan menyisipkan masing-masing nilai di tempat yang sesuai diantara elemen yang lebih kecil atau sama dengan nilai tersebut</a:t>
                </a:r>
                <a:endParaRPr dirty="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r>
                  <a:rPr lang="en" dirty="0">
                    <a:solidFill>
                      <a:srgbClr val="FFFFFF"/>
                    </a:solidFill>
                    <a:latin typeface="Times New Roman"/>
                    <a:ea typeface="Times New Roman"/>
                    <a:cs typeface="Times New Roman"/>
                    <a:sym typeface="Times New Roman"/>
                  </a:rPr>
                  <a:t>Kompleksitas Waktu: </a:t>
                </a:r>
                <a:endParaRPr lang="en" dirty="0">
                  <a:solidFill>
                    <a:srgbClr val="FFFFFF"/>
                  </a:solidFill>
                  <a:latin typeface="Times New Roman"/>
                  <a:ea typeface="Times New Roman"/>
                  <a:cs typeface="Times New Roman"/>
                  <a:sym typeface="Times New Roman"/>
                </a:endParaRPr>
              </a:p>
              <a:p>
                <a:pPr marL="0" indent="0">
                  <a:spcBef>
                    <a:spcPts val="1600"/>
                  </a:spcBef>
                  <a:buNone/>
                </a:pPr>
                <a:r>
                  <a:rPr lang="en-US" dirty="0" smtClean="0">
                    <a:solidFill>
                      <a:schemeClr val="tx1"/>
                    </a:solidFill>
                    <a:latin typeface="Times New Roman" panose="02020603050405020304" pitchFamily="18" charset="0"/>
                  </a:rPr>
                  <a:t>T(n) = 1 + 2 +...+ n-1 =</a:t>
                </a:r>
                <a:r>
                  <a:rPr lang="en-US" dirty="0">
                    <a:solidFill>
                      <a:schemeClr val="tx1"/>
                    </a:solidFill>
                  </a:rPr>
                  <a:t/>
                </a:r>
                <a14:m>
                  <m:oMath xmlns:m="http://schemas.openxmlformats.org/officeDocument/2006/math">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p>
                      <m:e>
                        <m:r>
                          <a:rPr lang="en-US" i="1">
                            <a:solidFill>
                              <a:schemeClr val="tx1"/>
                            </a:solidFill>
                            <a:latin typeface="Cambria Math" panose="02040503050406030204" pitchFamily="18" charset="0"/>
                          </a:rPr>
                          <m:t>𝑖</m:t>
                        </m:r>
                      </m:e>
                    </m:nary>
                  </m:oMath>
                </a14:m>
                <a:r>
                  <a:rPr lang="en-US" dirty="0">
                    <a:solidFill>
                      <a:schemeClr val="tx1"/>
                    </a:solidFill>
                    <a:latin typeface="charter"/>
                  </a:rPr>
                  <a:t> = </a:t>
                </a:r>
                <a14:m>
                  <m:oMath xmlns:m="http://schemas.openxmlformats.org/officeDocument/2006/math">
                    <m:f>
                      <m:fPr>
                        <m:ctrlPr>
                          <a:rPr lang="en-US" i="1" dirty="0">
                            <a:solidFill>
                              <a:schemeClr val="tx1"/>
                            </a:solidFill>
                            <a:latin typeface="Cambria Math" panose="02040503050406030204" pitchFamily="18" charset="0"/>
                          </a:rPr>
                        </m:ctrlPr>
                      </m:fPr>
                      <m:num>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m:t>
                        </m:r>
                      </m:num>
                      <m:den>
                        <m:r>
                          <a:rPr lang="en-US" i="1" dirty="0">
                            <a:solidFill>
                              <a:schemeClr val="tx1"/>
                            </a:solidFill>
                            <a:latin typeface="Cambria Math" panose="02040503050406030204" pitchFamily="18" charset="0"/>
                          </a:rPr>
                          <m:t>2</m:t>
                        </m:r>
                      </m:den>
                    </m:f>
                  </m:oMath>
                </a14:m>
                <a:r>
                  <a:rPr lang="en-US" dirty="0">
                    <a:solidFill>
                      <a:schemeClr val="tx1"/>
                    </a:solidFill>
                    <a:latin typeface="Times New Roman" panose="02020603050405020304" pitchFamily="18" charset="0"/>
                  </a:rPr>
                  <a:t> = </a:t>
                </a:r>
                <a:r>
                  <a:rPr lang="en-US" i="1" dirty="0">
                    <a:solidFill>
                      <a:schemeClr val="tx1"/>
                    </a:solidFill>
                    <a:latin typeface="Times New Roman" panose="02020603050405020304" pitchFamily="18" charset="0"/>
                  </a:rPr>
                  <a:t>O</a:t>
                </a:r>
                <a:r>
                  <a:rPr lang="en-US" dirty="0">
                    <a:solidFill>
                      <a:schemeClr val="tx1"/>
                    </a:solidFill>
                    <a:latin typeface="Times New Roman" panose="02020603050405020304" pitchFamily="18" charset="0"/>
                  </a:rPr>
                  <a:t>(n</a:t>
                </a:r>
                <a:r>
                  <a:rPr lang="en-US" baseline="30000" dirty="0">
                    <a:solidFill>
                      <a:schemeClr val="tx1"/>
                    </a:solidFill>
                    <a:latin typeface="Times New Roman" panose="02020603050405020304" pitchFamily="18" charset="0"/>
                  </a:rPr>
                  <a:t>2</a:t>
                </a:r>
                <a:r>
                  <a:rPr lang="en-US" dirty="0">
                    <a:solidFill>
                      <a:schemeClr val="tx1"/>
                    </a:solidFill>
                    <a:latin typeface="Times New Roman" panose="02020603050405020304" pitchFamily="18" charset="0"/>
                  </a:rPr>
                  <a:t>)</a:t>
                </a:r>
                <a:endParaRPr lang="en-US" sz="2000" dirty="0">
                  <a:solidFill>
                    <a:schemeClr val="tx1"/>
                  </a:solidFill>
                </a:endParaRPr>
              </a:p>
              <a:p>
                <a:pPr marL="0" lvl="0" indent="0" algn="l" rtl="0">
                  <a:spcBef>
                    <a:spcPts val="1600"/>
                  </a:spcBef>
                  <a:spcAft>
                    <a:spcPts val="0"/>
                  </a:spcAft>
                  <a:buNone/>
                </a:pPr>
                <a:endParaRPr dirty="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mc:Choice>
        <mc:Fallback>
          <p:sp>
            <p:nvSpPr>
              <p:cNvPr id="117" name="Google Shape;117;p22"/>
              <p:cNvSpPr txBox="1">
                <a:spLocks noGrp="1" noRot="1" noChangeAspect="1" noMove="1" noResize="1" noEditPoints="1" noAdjustHandles="1" noChangeArrowheads="1" noChangeShapeType="1" noTextEdit="1"/>
              </p:cNvSpPr>
              <p:nvPr>
                <p:ph type="body" idx="1"/>
              </p:nvPr>
            </p:nvSpPr>
            <p:spPr>
              <a:xfrm>
                <a:off x="387900" y="1489824"/>
                <a:ext cx="8368200" cy="3078900"/>
              </a:xfrm>
              <a:prstGeom prst="rect">
                <a:avLst/>
              </a:prstGeom>
              <a:blipFill rotWithShape="0">
                <a:blip r:embed="rId3"/>
                <a:stretch>
                  <a:fillRect l="-656" r="-875"/>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Set dan Hasil Pengujian</a:t>
            </a:r>
            <a:endParaRPr/>
          </a:p>
        </p:txBody>
      </p:sp>
      <p:graphicFrame>
        <p:nvGraphicFramePr>
          <p:cNvPr id="123" name="Google Shape;123;p23"/>
          <p:cNvGraphicFramePr/>
          <p:nvPr/>
        </p:nvGraphicFramePr>
        <p:xfrm>
          <a:off x="952475" y="1428750"/>
          <a:ext cx="7239050" cy="2377260"/>
        </p:xfrm>
        <a:graphic>
          <a:graphicData uri="http://schemas.openxmlformats.org/drawingml/2006/table">
            <a:tbl>
              <a:tblPr>
                <a:noFill/>
                <a:tableStyleId>{765B6319-6224-4E44-AD89-EC4E663F164B}</a:tableStyleId>
              </a:tblPr>
              <a:tblGrid>
                <a:gridCol w="1034150"/>
                <a:gridCol w="1034150"/>
                <a:gridCol w="1034150"/>
                <a:gridCol w="1034150"/>
                <a:gridCol w="1034150"/>
                <a:gridCol w="1034150"/>
                <a:gridCol w="1034150"/>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500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100000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200000</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rgbClr val="FFFFFF"/>
                          </a:solidFill>
                        </a:rPr>
                        <a:t>Uji 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0,832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1,664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10,344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14,780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88,667</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172,596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rgbClr val="FFFFFF"/>
                          </a:solidFill>
                        </a:rPr>
                        <a:t>Uji 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0,988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13,858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16,646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71,730</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170,777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rgbClr val="FFFFFF"/>
                          </a:solidFill>
                        </a:rPr>
                        <a:t>Uji 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0,792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1,351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14,464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20,310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71,441</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169,300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rgbClr val="FFFFFF"/>
                          </a:solidFill>
                        </a:rPr>
                        <a:t>Uji 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0,681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1,169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12,355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19,430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71,029</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169,391</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solidFill>
                            <a:srgbClr val="FFFFFF"/>
                          </a:solidFill>
                        </a:rPr>
                        <a:t>Uji 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0,718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1,209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11,052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15,925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70,243</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solidFill>
                            <a:srgbClr val="FFFFFF"/>
                          </a:solidFill>
                        </a:rPr>
                        <a:t>170,554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593</Words>
  <Application>Microsoft Office PowerPoint</Application>
  <PresentationFormat>On-screen Show (16:9)</PresentationFormat>
  <Paragraphs>282</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Roboto Slab</vt:lpstr>
      <vt:lpstr>Times New Roman</vt:lpstr>
      <vt:lpstr>Roboto</vt:lpstr>
      <vt:lpstr>Marina</vt:lpstr>
      <vt:lpstr>TUGAS BESAR</vt:lpstr>
      <vt:lpstr>Slide 2</vt:lpstr>
      <vt:lpstr>Pengertian Sorting</vt:lpstr>
      <vt:lpstr>Bubble Sort</vt:lpstr>
      <vt:lpstr>Data Set dan Hasil Pengujian </vt:lpstr>
      <vt:lpstr>2. Selection Sort</vt:lpstr>
      <vt:lpstr>Data Set dan Hasil Pengujian</vt:lpstr>
      <vt:lpstr>3. Insertion Sort</vt:lpstr>
      <vt:lpstr>Data Set dan Hasil Pengujian</vt:lpstr>
      <vt:lpstr>4. Merge Sort</vt:lpstr>
      <vt:lpstr>Data Set dan Hasil Pengujian</vt:lpstr>
      <vt:lpstr>5. Quick Sort</vt:lpstr>
      <vt:lpstr>Data Set dan Hasil Pengujian</vt:lpstr>
      <vt:lpstr>Grafik Perbandingan Setiap Sorting</vt:lpstr>
      <vt:lpstr>Grafik</vt:lpstr>
      <vt:lpstr>Kesimpulan</vt:lpstr>
      <vt:lpstr>SEKIAN DAN 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BESAR</dc:title>
  <cp:lastModifiedBy>Acer</cp:lastModifiedBy>
  <cp:revision>5</cp:revision>
  <dcterms:modified xsi:type="dcterms:W3CDTF">2021-01-07T04:11:30Z</dcterms:modified>
</cp:coreProperties>
</file>