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94"/>
  </p:normalViewPr>
  <p:slideViewPr>
    <p:cSldViewPr snapToGrid="0" snapToObjects="1">
      <p:cViewPr varScale="1">
        <p:scale>
          <a:sx n="107" d="100"/>
          <a:sy n="107" d="100"/>
        </p:scale>
        <p:origin x="200" y="2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F03865-7F9C-4440-9C8D-305EF859C47E}" type="datetimeFigureOut">
              <a:rPr lang="en-US" smtClean="0"/>
              <a:t>4/22/18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BF1C9C-BAFE-5A47-8FD4-29938C07B680}" type="slidenum">
              <a:rPr lang="en-US" smtClean="0"/>
              <a:t>‹#›</a:t>
            </a:fld>
            <a:endParaRPr lang="en-US"/>
          </a:p>
        </p:txBody>
      </p:sp>
    </p:spTree>
    <p:extLst>
      <p:ext uri="{BB962C8B-B14F-4D97-AF65-F5344CB8AC3E}">
        <p14:creationId xmlns:p14="http://schemas.microsoft.com/office/powerpoint/2010/main" val="3930776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4/21/18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61722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157CC2-0FC8-4686-B024-99790E0F5162}" type="datetimeFigureOut">
              <a:rPr lang="en-US" smtClean="0"/>
              <a:t>4/21/18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362821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4/21/18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156430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4/21/18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413542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4/21/18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15540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4/21/18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872670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4/21/18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83472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4/21/18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91650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4/21/18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394507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4/21/18</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782865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4/21/18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43953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4/21/18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28832097"/>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hf sldNum="0" hdr="0" ftr="0" dt="0"/>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zalandoresearch/fashion-mnist"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A746-9BA2-C145-B9DF-E6D181561EFA}"/>
              </a:ext>
            </a:extLst>
          </p:cNvPr>
          <p:cNvSpPr>
            <a:spLocks noGrp="1"/>
          </p:cNvSpPr>
          <p:nvPr>
            <p:ph type="ctrTitle"/>
          </p:nvPr>
        </p:nvSpPr>
        <p:spPr/>
        <p:txBody>
          <a:bodyPr/>
          <a:lstStyle/>
          <a:p>
            <a:r>
              <a:rPr lang="en-US" sz="2400" dirty="0">
                <a:solidFill>
                  <a:schemeClr val="accent2">
                    <a:lumMod val="75000"/>
                  </a:schemeClr>
                </a:solidFill>
              </a:rPr>
              <a:t> </a:t>
            </a:r>
            <a:r>
              <a:rPr lang="en-US" sz="3600" u="sng" dirty="0">
                <a:solidFill>
                  <a:schemeClr val="accent2">
                    <a:lumMod val="75000"/>
                  </a:schemeClr>
                </a:solidFill>
              </a:rPr>
              <a:t>Image classification</a:t>
            </a:r>
            <a:br>
              <a:rPr lang="en-US" sz="3600" dirty="0">
                <a:solidFill>
                  <a:schemeClr val="accent2">
                    <a:lumMod val="75000"/>
                  </a:schemeClr>
                </a:solidFill>
              </a:rPr>
            </a:br>
            <a:br>
              <a:rPr lang="en-US" sz="2400" dirty="0">
                <a:solidFill>
                  <a:schemeClr val="accent2">
                    <a:lumMod val="75000"/>
                  </a:schemeClr>
                </a:solidFill>
              </a:rPr>
            </a:br>
            <a:r>
              <a:rPr lang="en-US" u="sng" dirty="0">
                <a:solidFill>
                  <a:schemeClr val="accent2">
                    <a:lumMod val="75000"/>
                  </a:schemeClr>
                </a:solidFill>
              </a:rPr>
              <a:t>Fashion-</a:t>
            </a:r>
            <a:r>
              <a:rPr lang="en-US" u="sng" dirty="0" err="1">
                <a:solidFill>
                  <a:schemeClr val="accent2">
                    <a:lumMod val="75000"/>
                  </a:schemeClr>
                </a:solidFill>
              </a:rPr>
              <a:t>Mnist</a:t>
            </a:r>
            <a:r>
              <a:rPr lang="en-US" dirty="0">
                <a:solidFill>
                  <a:schemeClr val="accent2">
                    <a:lumMod val="75000"/>
                  </a:schemeClr>
                </a:solidFill>
              </a:rPr>
              <a:t> </a:t>
            </a:r>
          </a:p>
        </p:txBody>
      </p:sp>
      <p:sp>
        <p:nvSpPr>
          <p:cNvPr id="3" name="Subtitle 2">
            <a:extLst>
              <a:ext uri="{FF2B5EF4-FFF2-40B4-BE49-F238E27FC236}">
                <a16:creationId xmlns:a16="http://schemas.microsoft.com/office/drawing/2014/main" id="{9F1E128C-155D-644E-9EB5-7F980586D74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72450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E02B9-BC9A-C643-9E9B-A0CFA0B3438F}"/>
              </a:ext>
            </a:extLst>
          </p:cNvPr>
          <p:cNvSpPr>
            <a:spLocks noGrp="1"/>
          </p:cNvSpPr>
          <p:nvPr>
            <p:ph type="title"/>
          </p:nvPr>
        </p:nvSpPr>
        <p:spPr/>
        <p:txBody>
          <a:bodyPr/>
          <a:lstStyle/>
          <a:p>
            <a:pPr algn="ctr"/>
            <a:r>
              <a:rPr lang="en-US" u="sng" dirty="0">
                <a:solidFill>
                  <a:schemeClr val="accent2">
                    <a:lumMod val="75000"/>
                  </a:schemeClr>
                </a:solidFill>
              </a:rPr>
              <a:t>Convolutional Network </a:t>
            </a:r>
          </a:p>
        </p:txBody>
      </p:sp>
      <p:sp>
        <p:nvSpPr>
          <p:cNvPr id="3" name="Content Placeholder 2">
            <a:extLst>
              <a:ext uri="{FF2B5EF4-FFF2-40B4-BE49-F238E27FC236}">
                <a16:creationId xmlns:a16="http://schemas.microsoft.com/office/drawing/2014/main" id="{2D25EA97-6C4E-DB43-942F-7F9E4A042267}"/>
              </a:ext>
            </a:extLst>
          </p:cNvPr>
          <p:cNvSpPr>
            <a:spLocks noGrp="1"/>
          </p:cNvSpPr>
          <p:nvPr>
            <p:ph idx="1"/>
          </p:nvPr>
        </p:nvSpPr>
        <p:spPr/>
        <p:txBody>
          <a:bodyPr/>
          <a:lstStyle/>
          <a:p>
            <a:pPr marL="0" lvl="0" indent="0" algn="just">
              <a:lnSpc>
                <a:spcPct val="100000"/>
              </a:lnSpc>
              <a:buNone/>
            </a:pPr>
            <a:r>
              <a:rPr lang="en-US" u="sng" dirty="0">
                <a:solidFill>
                  <a:schemeClr val="accent2">
                    <a:lumMod val="75000"/>
                  </a:schemeClr>
                </a:solidFill>
              </a:rPr>
              <a:t>Training process in a Convolution Network:</a:t>
            </a:r>
          </a:p>
          <a:p>
            <a:pPr lvl="0" algn="just">
              <a:lnSpc>
                <a:spcPct val="100000"/>
              </a:lnSpc>
            </a:pPr>
            <a:r>
              <a:rPr lang="en-US" dirty="0">
                <a:solidFill>
                  <a:srgbClr val="002060"/>
                </a:solidFill>
              </a:rPr>
              <a:t>We initialize all filters and parameters / weights with random values.</a:t>
            </a:r>
          </a:p>
          <a:p>
            <a:pPr lvl="0" algn="just">
              <a:lnSpc>
                <a:spcPct val="100000"/>
              </a:lnSpc>
            </a:pPr>
            <a:r>
              <a:rPr lang="en-US" dirty="0">
                <a:solidFill>
                  <a:srgbClr val="002060"/>
                </a:solidFill>
              </a:rPr>
              <a:t>The network takes a training image as input, goes through the forward propagation step (convolution, ReLU and pooling operations along with forward propagation in the Fully Connected layer) and finds the output probabilities for each class.</a:t>
            </a:r>
          </a:p>
          <a:p>
            <a:pPr lvl="0" algn="just">
              <a:lnSpc>
                <a:spcPct val="100000"/>
              </a:lnSpc>
            </a:pPr>
            <a:r>
              <a:rPr lang="en-US" dirty="0">
                <a:solidFill>
                  <a:srgbClr val="002060"/>
                </a:solidFill>
              </a:rPr>
              <a:t>Calculate the total error at the output layer (summation over all 10 classes).</a:t>
            </a:r>
          </a:p>
          <a:p>
            <a:pPr lvl="0" algn="just">
              <a:lnSpc>
                <a:spcPct val="100000"/>
              </a:lnSpc>
            </a:pPr>
            <a:r>
              <a:rPr lang="en-US" dirty="0">
                <a:solidFill>
                  <a:srgbClr val="002060"/>
                </a:solidFill>
              </a:rPr>
              <a:t>Use Backpropagation to calculate the gradients of the error with respect to all weights in the network and use gradient descent to update all filter values / weights and parameter values to minimize the output error.</a:t>
            </a:r>
          </a:p>
          <a:p>
            <a:endParaRPr lang="en-US" dirty="0"/>
          </a:p>
        </p:txBody>
      </p:sp>
    </p:spTree>
    <p:extLst>
      <p:ext uri="{BB962C8B-B14F-4D97-AF65-F5344CB8AC3E}">
        <p14:creationId xmlns:p14="http://schemas.microsoft.com/office/powerpoint/2010/main" val="1282901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2BC1B-57EB-5A4E-8FA1-1CFA5E9C2644}"/>
              </a:ext>
            </a:extLst>
          </p:cNvPr>
          <p:cNvSpPr>
            <a:spLocks noGrp="1"/>
          </p:cNvSpPr>
          <p:nvPr>
            <p:ph type="title"/>
          </p:nvPr>
        </p:nvSpPr>
        <p:spPr/>
        <p:txBody>
          <a:bodyPr/>
          <a:lstStyle/>
          <a:p>
            <a:pPr algn="ctr"/>
            <a:r>
              <a:rPr lang="en-US" u="sng" dirty="0">
                <a:solidFill>
                  <a:schemeClr val="accent2">
                    <a:lumMod val="75000"/>
                  </a:schemeClr>
                </a:solidFill>
              </a:rPr>
              <a:t>Evaluation Metric</a:t>
            </a: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id="{92EA943D-08C3-D44F-A0FB-62B395490E9E}"/>
              </a:ext>
            </a:extLst>
          </p:cNvPr>
          <p:cNvSpPr>
            <a:spLocks noGrp="1"/>
          </p:cNvSpPr>
          <p:nvPr>
            <p:ph idx="1"/>
          </p:nvPr>
        </p:nvSpPr>
        <p:spPr/>
        <p:txBody>
          <a:bodyPr/>
          <a:lstStyle/>
          <a:p>
            <a:pPr algn="just">
              <a:lnSpc>
                <a:spcPct val="100000"/>
              </a:lnSpc>
            </a:pPr>
            <a:r>
              <a:rPr lang="en-US" dirty="0">
                <a:solidFill>
                  <a:srgbClr val="002060"/>
                </a:solidFill>
              </a:rPr>
              <a:t>Evaluation metrics explain the performance of a model.</a:t>
            </a:r>
          </a:p>
          <a:p>
            <a:pPr algn="just">
              <a:lnSpc>
                <a:spcPct val="100000"/>
              </a:lnSpc>
            </a:pPr>
            <a:r>
              <a:rPr lang="en-US" dirty="0">
                <a:solidFill>
                  <a:srgbClr val="002060"/>
                </a:solidFill>
              </a:rPr>
              <a:t>Categorical Cross-Entropy  &amp; Accuracy are our metrics in this project.</a:t>
            </a:r>
          </a:p>
          <a:p>
            <a:pPr>
              <a:lnSpc>
                <a:spcPct val="100000"/>
              </a:lnSpc>
            </a:pPr>
            <a:r>
              <a:rPr lang="en-US" b="1" u="sng" dirty="0">
                <a:solidFill>
                  <a:schemeClr val="accent2">
                    <a:lumMod val="75000"/>
                  </a:schemeClr>
                </a:solidFill>
              </a:rPr>
              <a:t>Categorical Cross-Entropy:</a:t>
            </a:r>
            <a:r>
              <a:rPr lang="en-US" dirty="0">
                <a:solidFill>
                  <a:schemeClr val="accent2">
                    <a:lumMod val="75000"/>
                  </a:schemeClr>
                </a:solidFill>
              </a:rPr>
              <a:t> </a:t>
            </a:r>
            <a:r>
              <a:rPr lang="en-US" dirty="0">
                <a:solidFill>
                  <a:srgbClr val="002060"/>
                </a:solidFill>
              </a:rPr>
              <a:t>Cross-entropy loss, or log loss, measures the performance of a classification model whose output is a probability value between 0 and 1. Cross-entropy loss increases as the predicted probability diverges from the actual label.</a:t>
            </a:r>
          </a:p>
          <a:p>
            <a:pPr algn="just"/>
            <a:endParaRPr lang="en-US" dirty="0">
              <a:solidFill>
                <a:srgbClr val="002060"/>
              </a:solidFill>
            </a:endParaRPr>
          </a:p>
        </p:txBody>
      </p:sp>
    </p:spTree>
    <p:extLst>
      <p:ext uri="{BB962C8B-B14F-4D97-AF65-F5344CB8AC3E}">
        <p14:creationId xmlns:p14="http://schemas.microsoft.com/office/powerpoint/2010/main" val="464122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F90DC-FD1E-C345-81F1-0131D01AA3A3}"/>
              </a:ext>
            </a:extLst>
          </p:cNvPr>
          <p:cNvSpPr>
            <a:spLocks noGrp="1"/>
          </p:cNvSpPr>
          <p:nvPr>
            <p:ph type="title"/>
          </p:nvPr>
        </p:nvSpPr>
        <p:spPr/>
        <p:txBody>
          <a:bodyPr/>
          <a:lstStyle/>
          <a:p>
            <a:pPr algn="ctr"/>
            <a:r>
              <a:rPr lang="en-US" u="sng" dirty="0">
                <a:solidFill>
                  <a:schemeClr val="accent2">
                    <a:lumMod val="75000"/>
                  </a:schemeClr>
                </a:solidFill>
              </a:rPr>
              <a:t>Generalization &amp; Regularization</a:t>
            </a: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id="{74918AD9-C60D-4248-B7E1-02BCFCCEC315}"/>
              </a:ext>
            </a:extLst>
          </p:cNvPr>
          <p:cNvSpPr>
            <a:spLocks noGrp="1"/>
          </p:cNvSpPr>
          <p:nvPr>
            <p:ph idx="1"/>
          </p:nvPr>
        </p:nvSpPr>
        <p:spPr/>
        <p:txBody>
          <a:bodyPr>
            <a:normAutofit lnSpcReduction="10000"/>
          </a:bodyPr>
          <a:lstStyle/>
          <a:p>
            <a:pPr algn="just">
              <a:lnSpc>
                <a:spcPct val="100000"/>
              </a:lnSpc>
            </a:pPr>
            <a:r>
              <a:rPr lang="en-US" dirty="0">
                <a:solidFill>
                  <a:srgbClr val="002060"/>
                </a:solidFill>
              </a:rPr>
              <a:t>Generalization refers to how well the concepts learned by the model apply to new unseen data. </a:t>
            </a:r>
          </a:p>
          <a:p>
            <a:pPr algn="just">
              <a:lnSpc>
                <a:spcPct val="110000"/>
              </a:lnSpc>
            </a:pPr>
            <a:r>
              <a:rPr lang="en-US" dirty="0">
                <a:solidFill>
                  <a:srgbClr val="002060"/>
                </a:solidFill>
              </a:rPr>
              <a:t>Overfitting happens when the models learns too well the details and the noise from training data,</a:t>
            </a:r>
            <a:r>
              <a:rPr lang="en-US" dirty="0"/>
              <a:t> </a:t>
            </a:r>
            <a:r>
              <a:rPr lang="en-US" dirty="0">
                <a:solidFill>
                  <a:srgbClr val="002060"/>
                </a:solidFill>
              </a:rPr>
              <a:t>but it doesn’t generalize well, so the performance is poor for testing data.</a:t>
            </a:r>
          </a:p>
          <a:p>
            <a:pPr algn="just">
              <a:lnSpc>
                <a:spcPct val="100000"/>
              </a:lnSpc>
            </a:pPr>
            <a:r>
              <a:rPr lang="en-US" dirty="0">
                <a:solidFill>
                  <a:srgbClr val="002060"/>
                </a:solidFill>
              </a:rPr>
              <a:t>Regularization is a key component in preventing overfitting. </a:t>
            </a:r>
          </a:p>
          <a:p>
            <a:pPr marL="0" indent="0" algn="just">
              <a:lnSpc>
                <a:spcPct val="100000"/>
              </a:lnSpc>
              <a:buNone/>
            </a:pPr>
            <a:r>
              <a:rPr lang="en-US" u="sng" dirty="0">
                <a:solidFill>
                  <a:schemeClr val="accent2">
                    <a:lumMod val="75000"/>
                  </a:schemeClr>
                </a:solidFill>
              </a:rPr>
              <a:t>Regularization techniques:</a:t>
            </a:r>
          </a:p>
          <a:p>
            <a:pPr marL="457200" indent="-457200" algn="just">
              <a:lnSpc>
                <a:spcPct val="100000"/>
              </a:lnSpc>
              <a:buAutoNum type="arabicPeriod"/>
            </a:pPr>
            <a:r>
              <a:rPr lang="en-US" dirty="0">
                <a:solidFill>
                  <a:srgbClr val="002060"/>
                </a:solidFill>
              </a:rPr>
              <a:t>Data Augmentation.</a:t>
            </a:r>
          </a:p>
          <a:p>
            <a:pPr marL="457200" indent="-457200" algn="just">
              <a:lnSpc>
                <a:spcPct val="100000"/>
              </a:lnSpc>
              <a:buAutoNum type="arabicPeriod"/>
            </a:pPr>
            <a:r>
              <a:rPr lang="en-US" dirty="0">
                <a:solidFill>
                  <a:srgbClr val="002060"/>
                </a:solidFill>
              </a:rPr>
              <a:t>Dropout.</a:t>
            </a:r>
          </a:p>
          <a:p>
            <a:pPr marL="457200" indent="-457200" algn="just">
              <a:lnSpc>
                <a:spcPct val="100000"/>
              </a:lnSpc>
              <a:buAutoNum type="arabicPeriod"/>
            </a:pPr>
            <a:r>
              <a:rPr lang="en-US" dirty="0">
                <a:solidFill>
                  <a:srgbClr val="002060"/>
                </a:solidFill>
              </a:rPr>
              <a:t>Batch Normalization.</a:t>
            </a:r>
          </a:p>
        </p:txBody>
      </p:sp>
    </p:spTree>
    <p:extLst>
      <p:ext uri="{BB962C8B-B14F-4D97-AF65-F5344CB8AC3E}">
        <p14:creationId xmlns:p14="http://schemas.microsoft.com/office/powerpoint/2010/main" val="2989260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43C87-A29C-DD40-B106-56960C507FFC}"/>
              </a:ext>
            </a:extLst>
          </p:cNvPr>
          <p:cNvSpPr>
            <a:spLocks noGrp="1"/>
          </p:cNvSpPr>
          <p:nvPr>
            <p:ph type="title"/>
          </p:nvPr>
        </p:nvSpPr>
        <p:spPr/>
        <p:txBody>
          <a:bodyPr/>
          <a:lstStyle/>
          <a:p>
            <a:pPr algn="ctr"/>
            <a:r>
              <a:rPr lang="en-US" u="sng" dirty="0">
                <a:solidFill>
                  <a:schemeClr val="accent2">
                    <a:lumMod val="75000"/>
                  </a:schemeClr>
                </a:solidFill>
              </a:rPr>
              <a:t>Hyper Parameters</a:t>
            </a:r>
            <a:r>
              <a:rPr lang="en-US" dirty="0">
                <a:solidFill>
                  <a:schemeClr val="accent2">
                    <a:lumMod val="75000"/>
                  </a:schemeClr>
                </a:solidFill>
              </a:rPr>
              <a:t> </a:t>
            </a:r>
          </a:p>
        </p:txBody>
      </p:sp>
      <p:sp>
        <p:nvSpPr>
          <p:cNvPr id="3" name="Content Placeholder 2">
            <a:extLst>
              <a:ext uri="{FF2B5EF4-FFF2-40B4-BE49-F238E27FC236}">
                <a16:creationId xmlns:a16="http://schemas.microsoft.com/office/drawing/2014/main" id="{401E6AF1-689C-B946-BE71-87CC607C2345}"/>
              </a:ext>
            </a:extLst>
          </p:cNvPr>
          <p:cNvSpPr>
            <a:spLocks noGrp="1"/>
          </p:cNvSpPr>
          <p:nvPr>
            <p:ph idx="1"/>
          </p:nvPr>
        </p:nvSpPr>
        <p:spPr>
          <a:xfrm>
            <a:off x="1069848" y="2121408"/>
            <a:ext cx="10058400" cy="4208140"/>
          </a:xfrm>
        </p:spPr>
        <p:txBody>
          <a:bodyPr>
            <a:normAutofit/>
          </a:bodyPr>
          <a:lstStyle/>
          <a:p>
            <a:pPr algn="just">
              <a:lnSpc>
                <a:spcPct val="100000"/>
              </a:lnSpc>
            </a:pPr>
            <a:r>
              <a:rPr lang="en-US" dirty="0">
                <a:solidFill>
                  <a:srgbClr val="002060"/>
                </a:solidFill>
              </a:rPr>
              <a:t>Hyper parameters are the variables which determines the network structure and the variables which determine how the network is trained. </a:t>
            </a:r>
          </a:p>
          <a:p>
            <a:pPr marL="0" indent="0" algn="just">
              <a:lnSpc>
                <a:spcPct val="100000"/>
              </a:lnSpc>
              <a:buNone/>
            </a:pPr>
            <a:r>
              <a:rPr lang="en-US" b="1" u="sng" dirty="0">
                <a:solidFill>
                  <a:schemeClr val="accent2">
                    <a:lumMod val="75000"/>
                  </a:schemeClr>
                </a:solidFill>
              </a:rPr>
              <a:t>Hyper parameters related to Network structure:</a:t>
            </a:r>
            <a:endParaRPr lang="en-US" dirty="0">
              <a:solidFill>
                <a:schemeClr val="accent2">
                  <a:lumMod val="75000"/>
                </a:schemeClr>
              </a:solidFill>
            </a:endParaRPr>
          </a:p>
          <a:p>
            <a:pPr lvl="0" algn="just">
              <a:lnSpc>
                <a:spcPct val="100000"/>
              </a:lnSpc>
            </a:pPr>
            <a:r>
              <a:rPr lang="en-US" dirty="0">
                <a:solidFill>
                  <a:srgbClr val="002060"/>
                </a:solidFill>
              </a:rPr>
              <a:t>Number of Hidden-Layers &amp; Units</a:t>
            </a:r>
          </a:p>
          <a:p>
            <a:pPr lvl="0" algn="just">
              <a:lnSpc>
                <a:spcPct val="100000"/>
              </a:lnSpc>
            </a:pPr>
            <a:r>
              <a:rPr lang="en-US" dirty="0">
                <a:solidFill>
                  <a:srgbClr val="002060"/>
                </a:solidFill>
              </a:rPr>
              <a:t>Dropout</a:t>
            </a:r>
          </a:p>
          <a:p>
            <a:pPr marL="0" indent="0" algn="just">
              <a:lnSpc>
                <a:spcPct val="100000"/>
              </a:lnSpc>
              <a:buNone/>
            </a:pPr>
            <a:r>
              <a:rPr lang="en-US" b="1" u="sng" dirty="0">
                <a:solidFill>
                  <a:schemeClr val="accent2">
                    <a:lumMod val="75000"/>
                  </a:schemeClr>
                </a:solidFill>
              </a:rPr>
              <a:t>Hyper parameters related to Training Algorithm:</a:t>
            </a:r>
            <a:endParaRPr lang="en-US" dirty="0">
              <a:solidFill>
                <a:schemeClr val="accent2">
                  <a:lumMod val="75000"/>
                </a:schemeClr>
              </a:solidFill>
            </a:endParaRPr>
          </a:p>
          <a:p>
            <a:pPr lvl="0" algn="just">
              <a:lnSpc>
                <a:spcPct val="100000"/>
              </a:lnSpc>
            </a:pPr>
            <a:r>
              <a:rPr lang="en-US" dirty="0">
                <a:solidFill>
                  <a:srgbClr val="002060"/>
                </a:solidFill>
              </a:rPr>
              <a:t>Learning Rate</a:t>
            </a:r>
          </a:p>
          <a:p>
            <a:pPr lvl="0" algn="just">
              <a:lnSpc>
                <a:spcPct val="100000"/>
              </a:lnSpc>
            </a:pPr>
            <a:r>
              <a:rPr lang="en-US" dirty="0">
                <a:solidFill>
                  <a:srgbClr val="002060"/>
                </a:solidFill>
              </a:rPr>
              <a:t>Number of Epochs</a:t>
            </a:r>
          </a:p>
          <a:p>
            <a:pPr lvl="0" algn="just">
              <a:lnSpc>
                <a:spcPct val="100000"/>
              </a:lnSpc>
            </a:pPr>
            <a:r>
              <a:rPr lang="en-US" dirty="0">
                <a:solidFill>
                  <a:srgbClr val="002060"/>
                </a:solidFill>
              </a:rPr>
              <a:t>Batch size</a:t>
            </a:r>
          </a:p>
          <a:p>
            <a:pPr algn="just">
              <a:lnSpc>
                <a:spcPct val="100000"/>
              </a:lnSpc>
            </a:pPr>
            <a:endParaRPr lang="en-US" dirty="0">
              <a:solidFill>
                <a:srgbClr val="002060"/>
              </a:solidFill>
            </a:endParaRPr>
          </a:p>
        </p:txBody>
      </p:sp>
    </p:spTree>
    <p:extLst>
      <p:ext uri="{BB962C8B-B14F-4D97-AF65-F5344CB8AC3E}">
        <p14:creationId xmlns:p14="http://schemas.microsoft.com/office/powerpoint/2010/main" val="1348615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FB6B9-A2AC-874F-9BD5-BBB48932C08D}"/>
              </a:ext>
            </a:extLst>
          </p:cNvPr>
          <p:cNvSpPr>
            <a:spLocks noGrp="1"/>
          </p:cNvSpPr>
          <p:nvPr>
            <p:ph type="title"/>
          </p:nvPr>
        </p:nvSpPr>
        <p:spPr/>
        <p:txBody>
          <a:bodyPr/>
          <a:lstStyle/>
          <a:p>
            <a:pPr algn="ctr"/>
            <a:r>
              <a:rPr lang="en-US" u="sng" dirty="0">
                <a:solidFill>
                  <a:schemeClr val="accent2">
                    <a:lumMod val="75000"/>
                  </a:schemeClr>
                </a:solidFill>
              </a:rPr>
              <a:t>Modelling Strategy</a:t>
            </a: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id="{F2927779-7CBF-3844-A8D7-CC4B4A1221B4}"/>
              </a:ext>
            </a:extLst>
          </p:cNvPr>
          <p:cNvSpPr>
            <a:spLocks noGrp="1"/>
          </p:cNvSpPr>
          <p:nvPr>
            <p:ph idx="1"/>
          </p:nvPr>
        </p:nvSpPr>
        <p:spPr/>
        <p:txBody>
          <a:bodyPr/>
          <a:lstStyle/>
          <a:p>
            <a:pPr algn="just">
              <a:lnSpc>
                <a:spcPct val="100000"/>
              </a:lnSpc>
            </a:pPr>
            <a:r>
              <a:rPr lang="en-US" dirty="0">
                <a:solidFill>
                  <a:srgbClr val="002060"/>
                </a:solidFill>
              </a:rPr>
              <a:t>Start with a basic 1-layer CNN .</a:t>
            </a:r>
          </a:p>
          <a:p>
            <a:pPr algn="just">
              <a:lnSpc>
                <a:spcPct val="100000"/>
              </a:lnSpc>
            </a:pPr>
            <a:r>
              <a:rPr lang="en-US" dirty="0">
                <a:solidFill>
                  <a:srgbClr val="002060"/>
                </a:solidFill>
              </a:rPr>
              <a:t>Add more number of Layers and Units getting the best validation performance possible.</a:t>
            </a:r>
          </a:p>
          <a:p>
            <a:pPr algn="just">
              <a:lnSpc>
                <a:spcPct val="100000"/>
              </a:lnSpc>
            </a:pPr>
            <a:r>
              <a:rPr lang="en-US" dirty="0">
                <a:solidFill>
                  <a:srgbClr val="002060"/>
                </a:solidFill>
              </a:rPr>
              <a:t>Also, parallelly preventing the overfitting issue by working on different regularization techniques in the process .</a:t>
            </a:r>
          </a:p>
          <a:p>
            <a:pPr algn="just">
              <a:lnSpc>
                <a:spcPct val="100000"/>
              </a:lnSpc>
            </a:pPr>
            <a:r>
              <a:rPr lang="en-US" dirty="0">
                <a:solidFill>
                  <a:srgbClr val="002060"/>
                </a:solidFill>
              </a:rPr>
              <a:t>Finally our main goal is to get the best test accuracy without overfitting on the training data by tuning &amp; testing various hyper parameters.</a:t>
            </a:r>
          </a:p>
          <a:p>
            <a:pPr marL="0" indent="0" algn="just">
              <a:lnSpc>
                <a:spcPct val="100000"/>
              </a:lnSpc>
              <a:buNone/>
            </a:pPr>
            <a:endParaRPr lang="en-US" dirty="0">
              <a:solidFill>
                <a:srgbClr val="002060"/>
              </a:solidFill>
            </a:endParaRPr>
          </a:p>
          <a:p>
            <a:endParaRPr lang="en-US" dirty="0"/>
          </a:p>
        </p:txBody>
      </p:sp>
    </p:spTree>
    <p:extLst>
      <p:ext uri="{BB962C8B-B14F-4D97-AF65-F5344CB8AC3E}">
        <p14:creationId xmlns:p14="http://schemas.microsoft.com/office/powerpoint/2010/main" val="477018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0CAE5-AC04-FB40-95A6-D2451091F895}"/>
              </a:ext>
            </a:extLst>
          </p:cNvPr>
          <p:cNvSpPr>
            <a:spLocks noGrp="1"/>
          </p:cNvSpPr>
          <p:nvPr>
            <p:ph type="title"/>
          </p:nvPr>
        </p:nvSpPr>
        <p:spPr/>
        <p:txBody>
          <a:bodyPr/>
          <a:lstStyle/>
          <a:p>
            <a:pPr algn="ctr"/>
            <a:r>
              <a:rPr lang="en-US" u="sng" dirty="0">
                <a:solidFill>
                  <a:schemeClr val="accent2">
                    <a:lumMod val="75000"/>
                  </a:schemeClr>
                </a:solidFill>
              </a:rPr>
              <a:t>CNN’s &amp; Accuracies</a:t>
            </a:r>
          </a:p>
        </p:txBody>
      </p:sp>
      <p:graphicFrame>
        <p:nvGraphicFramePr>
          <p:cNvPr id="9" name="Content Placeholder 8">
            <a:extLst>
              <a:ext uri="{FF2B5EF4-FFF2-40B4-BE49-F238E27FC236}">
                <a16:creationId xmlns:a16="http://schemas.microsoft.com/office/drawing/2014/main" id="{DC03DD9A-C894-0A40-A09C-59B4BCCAAD48}"/>
              </a:ext>
            </a:extLst>
          </p:cNvPr>
          <p:cNvGraphicFramePr>
            <a:graphicFrameLocks noGrp="1"/>
          </p:cNvGraphicFramePr>
          <p:nvPr>
            <p:ph idx="1"/>
            <p:extLst>
              <p:ext uri="{D42A27DB-BD31-4B8C-83A1-F6EECF244321}">
                <p14:modId xmlns:p14="http://schemas.microsoft.com/office/powerpoint/2010/main" val="3703802459"/>
              </p:ext>
            </p:extLst>
          </p:nvPr>
        </p:nvGraphicFramePr>
        <p:xfrm>
          <a:off x="1069848" y="2489035"/>
          <a:ext cx="10058400" cy="2966720"/>
        </p:xfrm>
        <a:graphic>
          <a:graphicData uri="http://schemas.openxmlformats.org/drawingml/2006/table">
            <a:tbl>
              <a:tblPr firstRow="1" bandRow="1">
                <a:tableStyleId>{21E4AEA4-8DFA-4A89-87EB-49C32662AFE0}</a:tableStyleId>
              </a:tblPr>
              <a:tblGrid>
                <a:gridCol w="5029200">
                  <a:extLst>
                    <a:ext uri="{9D8B030D-6E8A-4147-A177-3AD203B41FA5}">
                      <a16:colId xmlns:a16="http://schemas.microsoft.com/office/drawing/2014/main" val="1697333359"/>
                    </a:ext>
                  </a:extLst>
                </a:gridCol>
                <a:gridCol w="5029200">
                  <a:extLst>
                    <a:ext uri="{9D8B030D-6E8A-4147-A177-3AD203B41FA5}">
                      <a16:colId xmlns:a16="http://schemas.microsoft.com/office/drawing/2014/main" val="2052726916"/>
                    </a:ext>
                  </a:extLst>
                </a:gridCol>
              </a:tblGrid>
              <a:tr h="370840">
                <a:tc>
                  <a:txBody>
                    <a:bodyPr/>
                    <a:lstStyle/>
                    <a:p>
                      <a:pPr algn="ctr"/>
                      <a:r>
                        <a:rPr lang="en-US" sz="1800" b="1" kern="1200" dirty="0">
                          <a:solidFill>
                            <a:schemeClr val="lt1"/>
                          </a:solidFill>
                          <a:effectLst/>
                          <a:latin typeface="+mn-lt"/>
                          <a:ea typeface="+mn-ea"/>
                          <a:cs typeface="+mn-cs"/>
                        </a:rPr>
                        <a:t>CNN</a:t>
                      </a:r>
                      <a:r>
                        <a:rPr lang="en-US" dirty="0">
                          <a:effectLst/>
                        </a:rPr>
                        <a:t> </a:t>
                      </a:r>
                      <a:endParaRPr lang="en-US" dirty="0"/>
                    </a:p>
                  </a:txBody>
                  <a:tcPr/>
                </a:tc>
                <a:tc>
                  <a:txBody>
                    <a:bodyPr/>
                    <a:lstStyle/>
                    <a:p>
                      <a:pPr algn="ctr"/>
                      <a:r>
                        <a:rPr lang="en-US" sz="1800" b="1" kern="1200" dirty="0">
                          <a:solidFill>
                            <a:schemeClr val="lt1"/>
                          </a:solidFill>
                          <a:effectLst/>
                          <a:latin typeface="+mn-lt"/>
                          <a:ea typeface="+mn-ea"/>
                          <a:cs typeface="+mn-cs"/>
                        </a:rPr>
                        <a:t>Classifier Accuracy</a:t>
                      </a:r>
                      <a:r>
                        <a:rPr lang="en-US" dirty="0">
                          <a:effectLst/>
                        </a:rPr>
                        <a:t> </a:t>
                      </a:r>
                      <a:endParaRPr lang="en-US" dirty="0"/>
                    </a:p>
                  </a:txBody>
                  <a:tcPr/>
                </a:tc>
                <a:extLst>
                  <a:ext uri="{0D108BD9-81ED-4DB2-BD59-A6C34878D82A}">
                    <a16:rowId xmlns:a16="http://schemas.microsoft.com/office/drawing/2014/main" val="1458105502"/>
                  </a:ext>
                </a:extLst>
              </a:tr>
              <a:tr h="370840">
                <a:tc>
                  <a:txBody>
                    <a:bodyPr/>
                    <a:lstStyle/>
                    <a:p>
                      <a:pPr algn="ctr"/>
                      <a:r>
                        <a:rPr lang="en-US" sz="1800" kern="1200" dirty="0">
                          <a:solidFill>
                            <a:srgbClr val="002060"/>
                          </a:solidFill>
                          <a:effectLst/>
                          <a:latin typeface="+mn-lt"/>
                          <a:ea typeface="+mn-ea"/>
                          <a:cs typeface="+mn-cs"/>
                        </a:rPr>
                        <a:t>1-Layer</a:t>
                      </a:r>
                      <a:r>
                        <a:rPr lang="en-US" dirty="0">
                          <a:solidFill>
                            <a:srgbClr val="002060"/>
                          </a:solidFill>
                          <a:effectLst/>
                        </a:rPr>
                        <a:t> </a:t>
                      </a:r>
                      <a:endParaRPr lang="en-US" dirty="0">
                        <a:solidFill>
                          <a:srgbClr val="002060"/>
                        </a:solidFill>
                      </a:endParaRPr>
                    </a:p>
                  </a:txBody>
                  <a:tcPr/>
                </a:tc>
                <a:tc>
                  <a:txBody>
                    <a:bodyPr/>
                    <a:lstStyle/>
                    <a:p>
                      <a:pPr algn="ctr"/>
                      <a:r>
                        <a:rPr lang="en-US" dirty="0">
                          <a:solidFill>
                            <a:srgbClr val="002060"/>
                          </a:solidFill>
                        </a:rPr>
                        <a:t>91.25</a:t>
                      </a:r>
                    </a:p>
                  </a:txBody>
                  <a:tcPr/>
                </a:tc>
                <a:extLst>
                  <a:ext uri="{0D108BD9-81ED-4DB2-BD59-A6C34878D82A}">
                    <a16:rowId xmlns:a16="http://schemas.microsoft.com/office/drawing/2014/main" val="844378927"/>
                  </a:ext>
                </a:extLst>
              </a:tr>
              <a:tr h="370840">
                <a:tc>
                  <a:txBody>
                    <a:bodyPr/>
                    <a:lstStyle/>
                    <a:p>
                      <a:pPr algn="ctr"/>
                      <a:r>
                        <a:rPr lang="en-US" sz="1800" kern="1200" dirty="0">
                          <a:solidFill>
                            <a:srgbClr val="002060"/>
                          </a:solidFill>
                          <a:effectLst/>
                          <a:latin typeface="+mn-lt"/>
                          <a:ea typeface="+mn-ea"/>
                          <a:cs typeface="+mn-cs"/>
                        </a:rPr>
                        <a:t>2-Layer</a:t>
                      </a:r>
                      <a:r>
                        <a:rPr lang="en-US" dirty="0">
                          <a:solidFill>
                            <a:srgbClr val="002060"/>
                          </a:solidFill>
                          <a:effectLst/>
                        </a:rPr>
                        <a:t> </a:t>
                      </a:r>
                      <a:endParaRPr lang="en-US" dirty="0">
                        <a:solidFill>
                          <a:srgbClr val="002060"/>
                        </a:solidFill>
                      </a:endParaRPr>
                    </a:p>
                  </a:txBody>
                  <a:tcPr/>
                </a:tc>
                <a:tc>
                  <a:txBody>
                    <a:bodyPr/>
                    <a:lstStyle/>
                    <a:p>
                      <a:pPr algn="ctr"/>
                      <a:r>
                        <a:rPr lang="en-US" dirty="0">
                          <a:solidFill>
                            <a:srgbClr val="002060"/>
                          </a:solidFill>
                        </a:rPr>
                        <a:t>91.73</a:t>
                      </a:r>
                    </a:p>
                  </a:txBody>
                  <a:tcPr/>
                </a:tc>
                <a:extLst>
                  <a:ext uri="{0D108BD9-81ED-4DB2-BD59-A6C34878D82A}">
                    <a16:rowId xmlns:a16="http://schemas.microsoft.com/office/drawing/2014/main" val="1582689009"/>
                  </a:ext>
                </a:extLst>
              </a:tr>
              <a:tr h="370840">
                <a:tc>
                  <a:txBody>
                    <a:bodyPr/>
                    <a:lstStyle/>
                    <a:p>
                      <a:pPr algn="ctr"/>
                      <a:r>
                        <a:rPr lang="en-US" sz="1800" kern="1200" dirty="0">
                          <a:solidFill>
                            <a:srgbClr val="002060"/>
                          </a:solidFill>
                          <a:effectLst/>
                          <a:latin typeface="+mn-lt"/>
                          <a:ea typeface="+mn-ea"/>
                          <a:cs typeface="+mn-cs"/>
                        </a:rPr>
                        <a:t>3-Layer</a:t>
                      </a:r>
                      <a:r>
                        <a:rPr lang="en-US" dirty="0">
                          <a:solidFill>
                            <a:srgbClr val="002060"/>
                          </a:solidFill>
                          <a:effectLst/>
                        </a:rPr>
                        <a:t> </a:t>
                      </a:r>
                      <a:endParaRPr lang="en-US" dirty="0">
                        <a:solidFill>
                          <a:srgbClr val="002060"/>
                        </a:solidFill>
                      </a:endParaRPr>
                    </a:p>
                  </a:txBody>
                  <a:tcPr/>
                </a:tc>
                <a:tc>
                  <a:txBody>
                    <a:bodyPr/>
                    <a:lstStyle/>
                    <a:p>
                      <a:pPr algn="ctr"/>
                      <a:r>
                        <a:rPr lang="en-US" dirty="0">
                          <a:solidFill>
                            <a:srgbClr val="002060"/>
                          </a:solidFill>
                        </a:rPr>
                        <a:t>92.55</a:t>
                      </a:r>
                    </a:p>
                  </a:txBody>
                  <a:tcPr/>
                </a:tc>
                <a:extLst>
                  <a:ext uri="{0D108BD9-81ED-4DB2-BD59-A6C34878D82A}">
                    <a16:rowId xmlns:a16="http://schemas.microsoft.com/office/drawing/2014/main" val="2207501670"/>
                  </a:ext>
                </a:extLst>
              </a:tr>
              <a:tr h="370840">
                <a:tc>
                  <a:txBody>
                    <a:bodyPr/>
                    <a:lstStyle/>
                    <a:p>
                      <a:pPr algn="ctr"/>
                      <a:r>
                        <a:rPr lang="en-US" sz="1800" kern="1200" dirty="0">
                          <a:solidFill>
                            <a:srgbClr val="002060"/>
                          </a:solidFill>
                          <a:effectLst/>
                          <a:latin typeface="+mn-lt"/>
                          <a:ea typeface="+mn-ea"/>
                          <a:cs typeface="+mn-cs"/>
                        </a:rPr>
                        <a:t>4-Layer with Padding</a:t>
                      </a:r>
                      <a:r>
                        <a:rPr lang="en-US" dirty="0">
                          <a:solidFill>
                            <a:srgbClr val="002060"/>
                          </a:solidFill>
                          <a:effectLst/>
                        </a:rPr>
                        <a:t> </a:t>
                      </a:r>
                      <a:endParaRPr lang="en-US" dirty="0">
                        <a:solidFill>
                          <a:srgbClr val="002060"/>
                        </a:solidFill>
                      </a:endParaRPr>
                    </a:p>
                  </a:txBody>
                  <a:tcPr/>
                </a:tc>
                <a:tc>
                  <a:txBody>
                    <a:bodyPr/>
                    <a:lstStyle/>
                    <a:p>
                      <a:pPr algn="ctr"/>
                      <a:r>
                        <a:rPr lang="en-US" dirty="0">
                          <a:solidFill>
                            <a:srgbClr val="002060"/>
                          </a:solidFill>
                        </a:rPr>
                        <a:t>93.52</a:t>
                      </a:r>
                    </a:p>
                  </a:txBody>
                  <a:tcPr/>
                </a:tc>
                <a:extLst>
                  <a:ext uri="{0D108BD9-81ED-4DB2-BD59-A6C34878D82A}">
                    <a16:rowId xmlns:a16="http://schemas.microsoft.com/office/drawing/2014/main" val="117608580"/>
                  </a:ext>
                </a:extLst>
              </a:tr>
              <a:tr h="370840">
                <a:tc>
                  <a:txBody>
                    <a:bodyPr/>
                    <a:lstStyle/>
                    <a:p>
                      <a:pPr algn="ctr"/>
                      <a:r>
                        <a:rPr lang="en-US" sz="1800" kern="1200" dirty="0">
                          <a:solidFill>
                            <a:srgbClr val="002060"/>
                          </a:solidFill>
                          <a:effectLst/>
                          <a:latin typeface="+mn-lt"/>
                          <a:ea typeface="+mn-ea"/>
                          <a:cs typeface="+mn-cs"/>
                        </a:rPr>
                        <a:t>5-Layer with Padding</a:t>
                      </a:r>
                      <a:r>
                        <a:rPr lang="en-US" dirty="0">
                          <a:solidFill>
                            <a:srgbClr val="002060"/>
                          </a:solidFill>
                          <a:effectLst/>
                        </a:rPr>
                        <a:t> </a:t>
                      </a:r>
                      <a:endParaRPr lang="en-US" dirty="0">
                        <a:solidFill>
                          <a:srgbClr val="002060"/>
                        </a:solidFill>
                      </a:endParaRPr>
                    </a:p>
                  </a:txBody>
                  <a:tcPr/>
                </a:tc>
                <a:tc>
                  <a:txBody>
                    <a:bodyPr/>
                    <a:lstStyle/>
                    <a:p>
                      <a:pPr algn="ctr"/>
                      <a:r>
                        <a:rPr lang="en-US" dirty="0">
                          <a:solidFill>
                            <a:srgbClr val="002060"/>
                          </a:solidFill>
                        </a:rPr>
                        <a:t>93.69</a:t>
                      </a:r>
                    </a:p>
                  </a:txBody>
                  <a:tcPr/>
                </a:tc>
                <a:extLst>
                  <a:ext uri="{0D108BD9-81ED-4DB2-BD59-A6C34878D82A}">
                    <a16:rowId xmlns:a16="http://schemas.microsoft.com/office/drawing/2014/main" val="127014174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2060"/>
                          </a:solidFill>
                          <a:effectLst/>
                          <a:latin typeface="+mn-lt"/>
                          <a:ea typeface="+mn-ea"/>
                          <a:cs typeface="+mn-cs"/>
                        </a:rPr>
                        <a:t>5-Layer with Padding</a:t>
                      </a:r>
                      <a:r>
                        <a:rPr lang="en-US" dirty="0">
                          <a:solidFill>
                            <a:srgbClr val="002060"/>
                          </a:solidFill>
                          <a:effectLst/>
                        </a:rPr>
                        <a:t> &amp; Batch Normalization</a:t>
                      </a:r>
                      <a:endParaRPr lang="en-US" dirty="0">
                        <a:solidFill>
                          <a:srgbClr val="002060"/>
                        </a:solidFill>
                      </a:endParaRPr>
                    </a:p>
                  </a:txBody>
                  <a:tcPr/>
                </a:tc>
                <a:tc>
                  <a:txBody>
                    <a:bodyPr/>
                    <a:lstStyle/>
                    <a:p>
                      <a:pPr algn="ctr"/>
                      <a:r>
                        <a:rPr lang="en-US" dirty="0">
                          <a:solidFill>
                            <a:srgbClr val="002060"/>
                          </a:solidFill>
                        </a:rPr>
                        <a:t>93.89</a:t>
                      </a:r>
                    </a:p>
                  </a:txBody>
                  <a:tcPr/>
                </a:tc>
                <a:extLst>
                  <a:ext uri="{0D108BD9-81ED-4DB2-BD59-A6C34878D82A}">
                    <a16:rowId xmlns:a16="http://schemas.microsoft.com/office/drawing/2014/main" val="755230559"/>
                  </a:ext>
                </a:extLst>
              </a:tr>
              <a:tr h="370840">
                <a:tc>
                  <a:txBody>
                    <a:bodyPr/>
                    <a:lstStyle/>
                    <a:p>
                      <a:pPr algn="ctr"/>
                      <a:r>
                        <a:rPr lang="en-US" sz="1800" kern="1200" dirty="0">
                          <a:solidFill>
                            <a:srgbClr val="002060"/>
                          </a:solidFill>
                          <a:effectLst/>
                          <a:latin typeface="+mn-lt"/>
                          <a:ea typeface="+mn-ea"/>
                          <a:cs typeface="+mn-cs"/>
                        </a:rPr>
                        <a:t>Image Augmentation on 5-Layer</a:t>
                      </a:r>
                      <a:r>
                        <a:rPr lang="en-US" dirty="0">
                          <a:solidFill>
                            <a:srgbClr val="002060"/>
                          </a:solidFill>
                          <a:effectLst/>
                        </a:rPr>
                        <a:t> </a:t>
                      </a:r>
                      <a:endParaRPr lang="en-US" dirty="0">
                        <a:solidFill>
                          <a:srgbClr val="002060"/>
                        </a:solidFill>
                      </a:endParaRPr>
                    </a:p>
                  </a:txBody>
                  <a:tcPr/>
                </a:tc>
                <a:tc>
                  <a:txBody>
                    <a:bodyPr/>
                    <a:lstStyle/>
                    <a:p>
                      <a:pPr algn="ctr"/>
                      <a:r>
                        <a:rPr lang="en-US" dirty="0">
                          <a:solidFill>
                            <a:srgbClr val="002060"/>
                          </a:solidFill>
                        </a:rPr>
                        <a:t>94.30</a:t>
                      </a:r>
                    </a:p>
                  </a:txBody>
                  <a:tcPr/>
                </a:tc>
                <a:extLst>
                  <a:ext uri="{0D108BD9-81ED-4DB2-BD59-A6C34878D82A}">
                    <a16:rowId xmlns:a16="http://schemas.microsoft.com/office/drawing/2014/main" val="1220833649"/>
                  </a:ext>
                </a:extLst>
              </a:tr>
            </a:tbl>
          </a:graphicData>
        </a:graphic>
      </p:graphicFrame>
    </p:spTree>
    <p:extLst>
      <p:ext uri="{BB962C8B-B14F-4D97-AF65-F5344CB8AC3E}">
        <p14:creationId xmlns:p14="http://schemas.microsoft.com/office/powerpoint/2010/main" val="1186496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E1936-0B28-084B-AB7A-6CE2F1D95C08}"/>
              </a:ext>
            </a:extLst>
          </p:cNvPr>
          <p:cNvSpPr>
            <a:spLocks noGrp="1"/>
          </p:cNvSpPr>
          <p:nvPr>
            <p:ph type="title"/>
          </p:nvPr>
        </p:nvSpPr>
        <p:spPr>
          <a:xfrm>
            <a:off x="1069974" y="0"/>
            <a:ext cx="10058400" cy="1609344"/>
          </a:xfrm>
        </p:spPr>
        <p:txBody>
          <a:bodyPr/>
          <a:lstStyle/>
          <a:p>
            <a:pPr algn="ctr"/>
            <a:r>
              <a:rPr lang="en-US" u="sng" dirty="0">
                <a:solidFill>
                  <a:schemeClr val="accent2">
                    <a:lumMod val="75000"/>
                  </a:schemeClr>
                </a:solidFill>
              </a:rPr>
              <a:t>Confusion Matrix</a:t>
            </a:r>
            <a:endParaRPr lang="en-US" dirty="0">
              <a:solidFill>
                <a:schemeClr val="accent2">
                  <a:lumMod val="75000"/>
                </a:schemeClr>
              </a:solidFill>
            </a:endParaRPr>
          </a:p>
        </p:txBody>
      </p:sp>
      <p:sp>
        <p:nvSpPr>
          <p:cNvPr id="8" name="TextBox 7">
            <a:extLst>
              <a:ext uri="{FF2B5EF4-FFF2-40B4-BE49-F238E27FC236}">
                <a16:creationId xmlns:a16="http://schemas.microsoft.com/office/drawing/2014/main" id="{E696EDE2-8113-7244-95F8-88AB5B984827}"/>
              </a:ext>
            </a:extLst>
          </p:cNvPr>
          <p:cNvSpPr txBox="1"/>
          <p:nvPr/>
        </p:nvSpPr>
        <p:spPr>
          <a:xfrm>
            <a:off x="2731325" y="2743200"/>
            <a:ext cx="242374" cy="369332"/>
          </a:xfrm>
          <a:prstGeom prst="rect">
            <a:avLst/>
          </a:prstGeom>
          <a:noFill/>
        </p:spPr>
        <p:txBody>
          <a:bodyPr wrap="none" rtlCol="0">
            <a:spAutoFit/>
          </a:bodyPr>
          <a:lstStyle/>
          <a:p>
            <a:r>
              <a:rPr lang="en-US" dirty="0"/>
              <a:t> </a:t>
            </a:r>
          </a:p>
        </p:txBody>
      </p:sp>
      <p:sp>
        <p:nvSpPr>
          <p:cNvPr id="9" name="Content Placeholder 8">
            <a:extLst>
              <a:ext uri="{FF2B5EF4-FFF2-40B4-BE49-F238E27FC236}">
                <a16:creationId xmlns:a16="http://schemas.microsoft.com/office/drawing/2014/main" id="{A883D868-C4E6-C047-9D2E-397003452B56}"/>
              </a:ext>
            </a:extLst>
          </p:cNvPr>
          <p:cNvSpPr>
            <a:spLocks noGrp="1"/>
          </p:cNvSpPr>
          <p:nvPr>
            <p:ph idx="1"/>
          </p:nvPr>
        </p:nvSpPr>
        <p:spPr>
          <a:xfrm>
            <a:off x="1069848" y="1282535"/>
            <a:ext cx="10058400" cy="5260769"/>
          </a:xfrm>
        </p:spPr>
        <p:txBody>
          <a:bodyPr/>
          <a:lstStyle/>
          <a:p>
            <a:pPr algn="ctr"/>
            <a:r>
              <a:rPr lang="en-US" dirty="0">
                <a:solidFill>
                  <a:srgbClr val="002060"/>
                </a:solidFill>
              </a:rPr>
              <a:t>We can observe the misclassifications in the confusion matrix plotted below.</a:t>
            </a:r>
          </a:p>
          <a:p>
            <a:endParaRPr lang="en-US" dirty="0"/>
          </a:p>
          <a:p>
            <a:pPr marL="0" indent="0">
              <a:buNone/>
            </a:pPr>
            <a:endParaRPr lang="en-US" dirty="0"/>
          </a:p>
        </p:txBody>
      </p:sp>
      <p:pic>
        <p:nvPicPr>
          <p:cNvPr id="10" name="Content Placeholder 3">
            <a:extLst>
              <a:ext uri="{FF2B5EF4-FFF2-40B4-BE49-F238E27FC236}">
                <a16:creationId xmlns:a16="http://schemas.microsoft.com/office/drawing/2014/main" id="{419D1E50-000E-9244-862C-54E571342CC8}"/>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752602" y="1923803"/>
            <a:ext cx="4892001" cy="4572000"/>
          </a:xfrm>
          <a:prstGeom prst="rect">
            <a:avLst/>
          </a:prstGeom>
        </p:spPr>
      </p:pic>
    </p:spTree>
    <p:extLst>
      <p:ext uri="{BB962C8B-B14F-4D97-AF65-F5344CB8AC3E}">
        <p14:creationId xmlns:p14="http://schemas.microsoft.com/office/powerpoint/2010/main" val="475466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BAA39-651B-5F44-BBD0-EFC8752D36C8}"/>
              </a:ext>
            </a:extLst>
          </p:cNvPr>
          <p:cNvSpPr>
            <a:spLocks noGrp="1"/>
          </p:cNvSpPr>
          <p:nvPr>
            <p:ph type="title"/>
          </p:nvPr>
        </p:nvSpPr>
        <p:spPr/>
        <p:txBody>
          <a:bodyPr/>
          <a:lstStyle/>
          <a:p>
            <a:pPr algn="ctr"/>
            <a:r>
              <a:rPr lang="en-US" u="sng" dirty="0">
                <a:solidFill>
                  <a:schemeClr val="accent2">
                    <a:lumMod val="75000"/>
                  </a:schemeClr>
                </a:solidFill>
              </a:rPr>
              <a:t>Conclusion</a:t>
            </a: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id="{869F2FF8-D423-D446-A7CA-6F2A4208A85C}"/>
              </a:ext>
            </a:extLst>
          </p:cNvPr>
          <p:cNvSpPr>
            <a:spLocks noGrp="1"/>
          </p:cNvSpPr>
          <p:nvPr>
            <p:ph idx="1"/>
          </p:nvPr>
        </p:nvSpPr>
        <p:spPr>
          <a:xfrm>
            <a:off x="1069848" y="2228286"/>
            <a:ext cx="10058400" cy="4050792"/>
          </a:xfrm>
        </p:spPr>
        <p:txBody>
          <a:bodyPr/>
          <a:lstStyle/>
          <a:p>
            <a:pPr algn="just">
              <a:lnSpc>
                <a:spcPct val="100000"/>
              </a:lnSpc>
            </a:pPr>
            <a:r>
              <a:rPr lang="en-US" dirty="0">
                <a:solidFill>
                  <a:srgbClr val="002060"/>
                </a:solidFill>
              </a:rPr>
              <a:t>Finally, we observe in the confusion matrix that most of the misclassifications are happening between the classes Shirt, T-shirt/top, Pullover and Coat which are majorly impacting the performance of the classifier. </a:t>
            </a:r>
          </a:p>
          <a:p>
            <a:pPr algn="just">
              <a:lnSpc>
                <a:spcPct val="100000"/>
              </a:lnSpc>
            </a:pPr>
            <a:r>
              <a:rPr lang="en-US" dirty="0">
                <a:solidFill>
                  <a:srgbClr val="002060"/>
                </a:solidFill>
              </a:rPr>
              <a:t>As Deep Networks require large amount of training data to achieve good performance which we observed in our analysis how image augmentation boosted the classifier performance. </a:t>
            </a:r>
          </a:p>
          <a:p>
            <a:pPr algn="just">
              <a:lnSpc>
                <a:spcPct val="100000"/>
              </a:lnSpc>
            </a:pPr>
            <a:r>
              <a:rPr lang="en-US" dirty="0">
                <a:solidFill>
                  <a:srgbClr val="002060"/>
                </a:solidFill>
              </a:rPr>
              <a:t>To further improve the classifier performance, we should collect more samples and give more images from these 4 classes to the model so the classifier can learn more features or patterns even better.</a:t>
            </a:r>
          </a:p>
        </p:txBody>
      </p:sp>
    </p:spTree>
    <p:extLst>
      <p:ext uri="{BB962C8B-B14F-4D97-AF65-F5344CB8AC3E}">
        <p14:creationId xmlns:p14="http://schemas.microsoft.com/office/powerpoint/2010/main" val="1044035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6149C-CB92-7E47-838D-9FAA3CEB46D1}"/>
              </a:ext>
            </a:extLst>
          </p:cNvPr>
          <p:cNvSpPr>
            <a:spLocks noGrp="1"/>
          </p:cNvSpPr>
          <p:nvPr>
            <p:ph type="title"/>
          </p:nvPr>
        </p:nvSpPr>
        <p:spPr/>
        <p:txBody>
          <a:bodyPr/>
          <a:lstStyle/>
          <a:p>
            <a:pPr algn="ctr"/>
            <a:r>
              <a:rPr lang="en-US" u="sng" dirty="0">
                <a:solidFill>
                  <a:schemeClr val="accent2">
                    <a:lumMod val="75000"/>
                  </a:schemeClr>
                </a:solidFill>
              </a:rPr>
              <a:t>Objective</a:t>
            </a:r>
          </a:p>
        </p:txBody>
      </p:sp>
      <p:sp>
        <p:nvSpPr>
          <p:cNvPr id="3" name="Content Placeholder 2">
            <a:extLst>
              <a:ext uri="{FF2B5EF4-FFF2-40B4-BE49-F238E27FC236}">
                <a16:creationId xmlns:a16="http://schemas.microsoft.com/office/drawing/2014/main" id="{6E28CAEE-5557-E44E-B28A-16689E03A44A}"/>
              </a:ext>
            </a:extLst>
          </p:cNvPr>
          <p:cNvSpPr>
            <a:spLocks noGrp="1"/>
          </p:cNvSpPr>
          <p:nvPr>
            <p:ph idx="1"/>
          </p:nvPr>
        </p:nvSpPr>
        <p:spPr/>
        <p:txBody>
          <a:bodyPr>
            <a:normAutofit/>
          </a:bodyPr>
          <a:lstStyle/>
          <a:p>
            <a:r>
              <a:rPr lang="en-US" sz="2400" dirty="0">
                <a:solidFill>
                  <a:srgbClr val="002060"/>
                </a:solidFill>
              </a:rPr>
              <a:t>To classify images of different pieces of clothing. </a:t>
            </a:r>
          </a:p>
        </p:txBody>
      </p:sp>
    </p:spTree>
    <p:extLst>
      <p:ext uri="{BB962C8B-B14F-4D97-AF65-F5344CB8AC3E}">
        <p14:creationId xmlns:p14="http://schemas.microsoft.com/office/powerpoint/2010/main" val="1514679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5DBBE-23FC-194A-B492-11F9B4854AAB}"/>
              </a:ext>
            </a:extLst>
          </p:cNvPr>
          <p:cNvSpPr>
            <a:spLocks noGrp="1"/>
          </p:cNvSpPr>
          <p:nvPr>
            <p:ph type="title"/>
          </p:nvPr>
        </p:nvSpPr>
        <p:spPr/>
        <p:txBody>
          <a:bodyPr/>
          <a:lstStyle/>
          <a:p>
            <a:pPr algn="ctr"/>
            <a:r>
              <a:rPr lang="en-US" u="sng" dirty="0">
                <a:solidFill>
                  <a:schemeClr val="accent2">
                    <a:lumMod val="75000"/>
                  </a:schemeClr>
                </a:solidFill>
              </a:rPr>
              <a:t>Client &amp; Data-Set</a:t>
            </a:r>
            <a:r>
              <a:rPr lang="en-US" dirty="0"/>
              <a:t> </a:t>
            </a:r>
          </a:p>
        </p:txBody>
      </p:sp>
      <p:sp>
        <p:nvSpPr>
          <p:cNvPr id="3" name="Content Placeholder 2">
            <a:extLst>
              <a:ext uri="{FF2B5EF4-FFF2-40B4-BE49-F238E27FC236}">
                <a16:creationId xmlns:a16="http://schemas.microsoft.com/office/drawing/2014/main" id="{F0C0ED84-FEAB-514D-954C-5F1AE7F2D896}"/>
              </a:ext>
            </a:extLst>
          </p:cNvPr>
          <p:cNvSpPr>
            <a:spLocks noGrp="1"/>
          </p:cNvSpPr>
          <p:nvPr>
            <p:ph idx="1"/>
          </p:nvPr>
        </p:nvSpPr>
        <p:spPr/>
        <p:txBody>
          <a:bodyPr/>
          <a:lstStyle/>
          <a:p>
            <a:pPr algn="just">
              <a:lnSpc>
                <a:spcPct val="100000"/>
              </a:lnSpc>
            </a:pPr>
            <a:r>
              <a:rPr lang="en-US" b="1" dirty="0">
                <a:solidFill>
                  <a:srgbClr val="002060"/>
                </a:solidFill>
              </a:rPr>
              <a:t> </a:t>
            </a:r>
            <a:r>
              <a:rPr lang="en-US" dirty="0">
                <a:solidFill>
                  <a:srgbClr val="002060"/>
                </a:solidFill>
              </a:rPr>
              <a:t>Fashion-MNIST is a dataset of Zalando's article images—consisting of a training set of </a:t>
            </a:r>
            <a:r>
              <a:rPr lang="en-US" b="1" i="1" dirty="0">
                <a:solidFill>
                  <a:srgbClr val="002060"/>
                </a:solidFill>
              </a:rPr>
              <a:t>60,000</a:t>
            </a:r>
            <a:r>
              <a:rPr lang="en-US" dirty="0">
                <a:solidFill>
                  <a:srgbClr val="002060"/>
                </a:solidFill>
              </a:rPr>
              <a:t> examples and a test set of </a:t>
            </a:r>
            <a:r>
              <a:rPr lang="en-US" b="1" i="1" dirty="0">
                <a:solidFill>
                  <a:srgbClr val="002060"/>
                </a:solidFill>
              </a:rPr>
              <a:t>10,000</a:t>
            </a:r>
            <a:r>
              <a:rPr lang="en-US" dirty="0">
                <a:solidFill>
                  <a:srgbClr val="002060"/>
                </a:solidFill>
              </a:rPr>
              <a:t> examples. Each example is a 28x28 grayscale image, associated with a label from </a:t>
            </a:r>
            <a:r>
              <a:rPr lang="en-US" b="1" i="1" dirty="0">
                <a:solidFill>
                  <a:srgbClr val="002060"/>
                </a:solidFill>
              </a:rPr>
              <a:t>10 classes</a:t>
            </a:r>
            <a:r>
              <a:rPr lang="en-US" dirty="0">
                <a:solidFill>
                  <a:srgbClr val="002060"/>
                </a:solidFill>
              </a:rPr>
              <a:t>.</a:t>
            </a:r>
          </a:p>
          <a:p>
            <a:pPr algn="just">
              <a:lnSpc>
                <a:spcPct val="100000"/>
              </a:lnSpc>
            </a:pPr>
            <a:endParaRPr lang="en-US" dirty="0">
              <a:solidFill>
                <a:srgbClr val="002060"/>
              </a:solidFill>
            </a:endParaRPr>
          </a:p>
          <a:p>
            <a:pPr algn="just">
              <a:lnSpc>
                <a:spcPct val="100000"/>
              </a:lnSpc>
            </a:pPr>
            <a:r>
              <a:rPr lang="en-US" dirty="0">
                <a:solidFill>
                  <a:srgbClr val="002060"/>
                </a:solidFill>
              </a:rPr>
              <a:t>Data-set is publicly available on Kaggle and </a:t>
            </a:r>
            <a:r>
              <a:rPr lang="en-US" u="sng" dirty="0">
                <a:solidFill>
                  <a:srgbClr val="002060"/>
                </a:solidFill>
                <a:hlinkClick r:id="rId3"/>
              </a:rPr>
              <a:t>Zalando Fashion MNIST repository</a:t>
            </a:r>
            <a:r>
              <a:rPr lang="en-US" dirty="0">
                <a:solidFill>
                  <a:srgbClr val="002060"/>
                </a:solidFill>
              </a:rPr>
              <a:t> on GitHub.</a:t>
            </a:r>
          </a:p>
          <a:p>
            <a:pPr algn="just">
              <a:lnSpc>
                <a:spcPct val="100000"/>
              </a:lnSpc>
            </a:pPr>
            <a:endParaRPr lang="en-US" dirty="0">
              <a:solidFill>
                <a:srgbClr val="002060"/>
              </a:solidFill>
            </a:endParaRPr>
          </a:p>
          <a:p>
            <a:pPr algn="just">
              <a:lnSpc>
                <a:spcPct val="100000"/>
              </a:lnSpc>
            </a:pPr>
            <a:r>
              <a:rPr lang="en-US" dirty="0">
                <a:solidFill>
                  <a:srgbClr val="002060"/>
                </a:solidFill>
              </a:rPr>
              <a:t>Fashion-MNIST is intended as direct drop-in replacement for the original MNIST dataset. It shares the same image size and structure of training and testing splits. </a:t>
            </a:r>
          </a:p>
          <a:p>
            <a:pPr>
              <a:lnSpc>
                <a:spcPct val="100000"/>
              </a:lnSpc>
            </a:pPr>
            <a:endParaRPr lang="en-US" dirty="0">
              <a:solidFill>
                <a:srgbClr val="002060"/>
              </a:solidFill>
            </a:endParaRPr>
          </a:p>
          <a:p>
            <a:pPr>
              <a:lnSpc>
                <a:spcPct val="100000"/>
              </a:lnSpc>
            </a:pPr>
            <a:endParaRPr lang="en-US" dirty="0">
              <a:solidFill>
                <a:srgbClr val="002060"/>
              </a:solidFill>
            </a:endParaRPr>
          </a:p>
          <a:p>
            <a:pPr marL="0" indent="0">
              <a:buNone/>
            </a:pPr>
            <a:endParaRPr lang="en-US" dirty="0">
              <a:solidFill>
                <a:srgbClr val="002060"/>
              </a:solidFill>
            </a:endParaRPr>
          </a:p>
          <a:p>
            <a:endParaRPr lang="en-US" dirty="0">
              <a:solidFill>
                <a:srgbClr val="002060"/>
              </a:solidFill>
            </a:endParaRPr>
          </a:p>
        </p:txBody>
      </p:sp>
    </p:spTree>
    <p:extLst>
      <p:ext uri="{BB962C8B-B14F-4D97-AF65-F5344CB8AC3E}">
        <p14:creationId xmlns:p14="http://schemas.microsoft.com/office/powerpoint/2010/main" val="449791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3DFE-1B96-7E42-BD2C-CA60913789F8}"/>
              </a:ext>
            </a:extLst>
          </p:cNvPr>
          <p:cNvSpPr>
            <a:spLocks noGrp="1"/>
          </p:cNvSpPr>
          <p:nvPr>
            <p:ph type="title"/>
          </p:nvPr>
        </p:nvSpPr>
        <p:spPr/>
        <p:txBody>
          <a:bodyPr/>
          <a:lstStyle/>
          <a:p>
            <a:pPr algn="ctr"/>
            <a:r>
              <a:rPr lang="en-US" u="sng" dirty="0">
                <a:solidFill>
                  <a:schemeClr val="accent2">
                    <a:lumMod val="75000"/>
                  </a:schemeClr>
                </a:solidFill>
              </a:rPr>
              <a:t>Business Impact</a:t>
            </a:r>
            <a:r>
              <a:rPr lang="en-US" dirty="0">
                <a:solidFill>
                  <a:schemeClr val="accent2">
                    <a:lumMod val="75000"/>
                  </a:schemeClr>
                </a:solidFill>
              </a:rPr>
              <a:t> </a:t>
            </a:r>
          </a:p>
        </p:txBody>
      </p:sp>
      <p:sp>
        <p:nvSpPr>
          <p:cNvPr id="3" name="Content Placeholder 2">
            <a:extLst>
              <a:ext uri="{FF2B5EF4-FFF2-40B4-BE49-F238E27FC236}">
                <a16:creationId xmlns:a16="http://schemas.microsoft.com/office/drawing/2014/main" id="{B0EF3727-A1D5-9549-874F-3B6E185DB6CB}"/>
              </a:ext>
            </a:extLst>
          </p:cNvPr>
          <p:cNvSpPr>
            <a:spLocks noGrp="1"/>
          </p:cNvSpPr>
          <p:nvPr>
            <p:ph idx="1"/>
          </p:nvPr>
        </p:nvSpPr>
        <p:spPr/>
        <p:txBody>
          <a:bodyPr/>
          <a:lstStyle/>
          <a:p>
            <a:pPr algn="just">
              <a:lnSpc>
                <a:spcPct val="100000"/>
              </a:lnSpc>
            </a:pPr>
            <a:r>
              <a:rPr lang="en-US" dirty="0">
                <a:solidFill>
                  <a:srgbClr val="002060"/>
                </a:solidFill>
              </a:rPr>
              <a:t>E-commerce companies have lots of items for sale online which requires lots of images to be displayed on their websites, applications and on social media. And it takes lot of human power and time to separate these images into respective groups. This classifier which we are going to build helps businesses to categorize images into respective groups.</a:t>
            </a:r>
          </a:p>
          <a:p>
            <a:endParaRPr lang="en-US" dirty="0"/>
          </a:p>
        </p:txBody>
      </p:sp>
    </p:spTree>
    <p:extLst>
      <p:ext uri="{BB962C8B-B14F-4D97-AF65-F5344CB8AC3E}">
        <p14:creationId xmlns:p14="http://schemas.microsoft.com/office/powerpoint/2010/main" val="677160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AB5F4-EABB-9548-B209-A91F38854A7E}"/>
              </a:ext>
            </a:extLst>
          </p:cNvPr>
          <p:cNvSpPr>
            <a:spLocks noGrp="1"/>
          </p:cNvSpPr>
          <p:nvPr>
            <p:ph type="title"/>
          </p:nvPr>
        </p:nvSpPr>
        <p:spPr/>
        <p:txBody>
          <a:bodyPr/>
          <a:lstStyle/>
          <a:p>
            <a:pPr algn="ctr"/>
            <a:r>
              <a:rPr lang="en-US" u="sng" dirty="0">
                <a:solidFill>
                  <a:schemeClr val="accent2">
                    <a:lumMod val="75000"/>
                  </a:schemeClr>
                </a:solidFill>
              </a:rPr>
              <a:t>Methodology</a:t>
            </a: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id="{E776CE53-3C0D-724F-86FD-5CFD649C3D5A}"/>
              </a:ext>
            </a:extLst>
          </p:cNvPr>
          <p:cNvSpPr>
            <a:spLocks noGrp="1"/>
          </p:cNvSpPr>
          <p:nvPr>
            <p:ph idx="1"/>
          </p:nvPr>
        </p:nvSpPr>
        <p:spPr/>
        <p:txBody>
          <a:bodyPr/>
          <a:lstStyle/>
          <a:p>
            <a:pPr algn="just">
              <a:lnSpc>
                <a:spcPct val="100000"/>
              </a:lnSpc>
            </a:pPr>
            <a:r>
              <a:rPr lang="en-US" dirty="0">
                <a:solidFill>
                  <a:srgbClr val="002060"/>
                </a:solidFill>
              </a:rPr>
              <a:t>For this project we will be going to use deep learning concepts like artificial neural networks and convolutional neural networks to build an image classification model which will learn to distinguish 10 different item images into their respective categories.</a:t>
            </a:r>
          </a:p>
          <a:p>
            <a:endParaRPr lang="en-US" dirty="0"/>
          </a:p>
        </p:txBody>
      </p:sp>
    </p:spTree>
    <p:extLst>
      <p:ext uri="{BB962C8B-B14F-4D97-AF65-F5344CB8AC3E}">
        <p14:creationId xmlns:p14="http://schemas.microsoft.com/office/powerpoint/2010/main" val="3891979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96B9C-97AF-CF44-96A6-0A03000AFBAC}"/>
              </a:ext>
            </a:extLst>
          </p:cNvPr>
          <p:cNvSpPr>
            <a:spLocks noGrp="1"/>
          </p:cNvSpPr>
          <p:nvPr>
            <p:ph type="title"/>
          </p:nvPr>
        </p:nvSpPr>
        <p:spPr/>
        <p:txBody>
          <a:bodyPr/>
          <a:lstStyle/>
          <a:p>
            <a:pPr algn="ctr"/>
            <a:r>
              <a:rPr lang="en-US" u="sng" dirty="0">
                <a:solidFill>
                  <a:schemeClr val="accent2">
                    <a:lumMod val="75000"/>
                  </a:schemeClr>
                </a:solidFill>
              </a:rPr>
              <a:t>Labels</a:t>
            </a:r>
            <a:r>
              <a:rPr lang="en-US" dirty="0">
                <a:solidFill>
                  <a:schemeClr val="accent2">
                    <a:lumMod val="75000"/>
                  </a:schemeClr>
                </a:solidFill>
              </a:rPr>
              <a:t> </a:t>
            </a:r>
          </a:p>
        </p:txBody>
      </p:sp>
      <p:sp>
        <p:nvSpPr>
          <p:cNvPr id="3" name="Content Placeholder 2">
            <a:extLst>
              <a:ext uri="{FF2B5EF4-FFF2-40B4-BE49-F238E27FC236}">
                <a16:creationId xmlns:a16="http://schemas.microsoft.com/office/drawing/2014/main" id="{A12B4ABE-DF78-FF47-B173-E31B60852404}"/>
              </a:ext>
            </a:extLst>
          </p:cNvPr>
          <p:cNvSpPr>
            <a:spLocks noGrp="1"/>
          </p:cNvSpPr>
          <p:nvPr>
            <p:ph idx="1"/>
          </p:nvPr>
        </p:nvSpPr>
        <p:spPr>
          <a:xfrm>
            <a:off x="1069848" y="2121407"/>
            <a:ext cx="10058400" cy="4338769"/>
          </a:xfrm>
        </p:spPr>
        <p:txBody>
          <a:bodyPr>
            <a:normAutofit fontScale="85000" lnSpcReduction="20000"/>
          </a:bodyPr>
          <a:lstStyle/>
          <a:p>
            <a:pPr lvl="0">
              <a:lnSpc>
                <a:spcPct val="110000"/>
              </a:lnSpc>
            </a:pPr>
            <a:r>
              <a:rPr lang="en-US" sz="2400" dirty="0">
                <a:solidFill>
                  <a:srgbClr val="002060"/>
                </a:solidFill>
              </a:rPr>
              <a:t>0 - T-shirt/top</a:t>
            </a:r>
          </a:p>
          <a:p>
            <a:pPr lvl="0">
              <a:lnSpc>
                <a:spcPct val="110000"/>
              </a:lnSpc>
            </a:pPr>
            <a:r>
              <a:rPr lang="en-US" sz="2400" dirty="0">
                <a:solidFill>
                  <a:srgbClr val="002060"/>
                </a:solidFill>
              </a:rPr>
              <a:t>1 - Trouser</a:t>
            </a:r>
          </a:p>
          <a:p>
            <a:pPr lvl="0">
              <a:lnSpc>
                <a:spcPct val="110000"/>
              </a:lnSpc>
            </a:pPr>
            <a:r>
              <a:rPr lang="en-US" sz="2400" dirty="0">
                <a:solidFill>
                  <a:srgbClr val="002060"/>
                </a:solidFill>
              </a:rPr>
              <a:t>2 - Pullover</a:t>
            </a:r>
          </a:p>
          <a:p>
            <a:pPr lvl="0">
              <a:lnSpc>
                <a:spcPct val="110000"/>
              </a:lnSpc>
            </a:pPr>
            <a:r>
              <a:rPr lang="en-US" sz="2400" dirty="0">
                <a:solidFill>
                  <a:srgbClr val="002060"/>
                </a:solidFill>
              </a:rPr>
              <a:t>3 - Dress</a:t>
            </a:r>
          </a:p>
          <a:p>
            <a:pPr lvl="0">
              <a:lnSpc>
                <a:spcPct val="110000"/>
              </a:lnSpc>
            </a:pPr>
            <a:r>
              <a:rPr lang="en-US" sz="2400" dirty="0">
                <a:solidFill>
                  <a:srgbClr val="002060"/>
                </a:solidFill>
              </a:rPr>
              <a:t>4 - Coat</a:t>
            </a:r>
          </a:p>
          <a:p>
            <a:pPr lvl="0">
              <a:lnSpc>
                <a:spcPct val="110000"/>
              </a:lnSpc>
            </a:pPr>
            <a:r>
              <a:rPr lang="en-US" sz="2400" dirty="0">
                <a:solidFill>
                  <a:srgbClr val="002060"/>
                </a:solidFill>
              </a:rPr>
              <a:t>5 - Sandal</a:t>
            </a:r>
          </a:p>
          <a:p>
            <a:pPr lvl="0">
              <a:lnSpc>
                <a:spcPct val="110000"/>
              </a:lnSpc>
            </a:pPr>
            <a:r>
              <a:rPr lang="en-US" sz="2400" dirty="0">
                <a:solidFill>
                  <a:srgbClr val="002060"/>
                </a:solidFill>
              </a:rPr>
              <a:t>6 - Shirt</a:t>
            </a:r>
          </a:p>
          <a:p>
            <a:pPr lvl="0">
              <a:lnSpc>
                <a:spcPct val="110000"/>
              </a:lnSpc>
            </a:pPr>
            <a:r>
              <a:rPr lang="en-US" sz="2400" dirty="0">
                <a:solidFill>
                  <a:srgbClr val="002060"/>
                </a:solidFill>
              </a:rPr>
              <a:t>7 - Sneaker</a:t>
            </a:r>
          </a:p>
          <a:p>
            <a:pPr lvl="0">
              <a:lnSpc>
                <a:spcPct val="110000"/>
              </a:lnSpc>
            </a:pPr>
            <a:r>
              <a:rPr lang="en-US" sz="2400" dirty="0">
                <a:solidFill>
                  <a:srgbClr val="002060"/>
                </a:solidFill>
              </a:rPr>
              <a:t>8 - Bag</a:t>
            </a:r>
          </a:p>
          <a:p>
            <a:pPr lvl="0">
              <a:lnSpc>
                <a:spcPct val="110000"/>
              </a:lnSpc>
            </a:pPr>
            <a:r>
              <a:rPr lang="en-US" sz="2400" dirty="0">
                <a:solidFill>
                  <a:srgbClr val="002060"/>
                </a:solidFill>
              </a:rPr>
              <a:t>9 - Ankle boot</a:t>
            </a:r>
          </a:p>
          <a:p>
            <a:endParaRPr lang="en-US" dirty="0"/>
          </a:p>
        </p:txBody>
      </p:sp>
    </p:spTree>
    <p:extLst>
      <p:ext uri="{BB962C8B-B14F-4D97-AF65-F5344CB8AC3E}">
        <p14:creationId xmlns:p14="http://schemas.microsoft.com/office/powerpoint/2010/main" val="1325083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75B64-76FE-5741-BADE-E8E558A74FC3}"/>
              </a:ext>
            </a:extLst>
          </p:cNvPr>
          <p:cNvSpPr>
            <a:spLocks noGrp="1"/>
          </p:cNvSpPr>
          <p:nvPr>
            <p:ph type="title"/>
          </p:nvPr>
        </p:nvSpPr>
        <p:spPr>
          <a:xfrm>
            <a:off x="1069848" y="195705"/>
            <a:ext cx="10058400" cy="1609344"/>
          </a:xfrm>
        </p:spPr>
        <p:txBody>
          <a:bodyPr/>
          <a:lstStyle/>
          <a:p>
            <a:pPr algn="ctr"/>
            <a:r>
              <a:rPr lang="en-US" u="sng" dirty="0">
                <a:solidFill>
                  <a:schemeClr val="accent2">
                    <a:lumMod val="75000"/>
                  </a:schemeClr>
                </a:solidFill>
              </a:rPr>
              <a:t>Data Wrangling</a:t>
            </a: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id="{CD1ADD7A-473B-9C42-A319-E70F7EF92781}"/>
              </a:ext>
            </a:extLst>
          </p:cNvPr>
          <p:cNvSpPr>
            <a:spLocks noGrp="1"/>
          </p:cNvSpPr>
          <p:nvPr>
            <p:ph idx="1"/>
          </p:nvPr>
        </p:nvSpPr>
        <p:spPr>
          <a:xfrm>
            <a:off x="1069848" y="1805049"/>
            <a:ext cx="10058400" cy="4557156"/>
          </a:xfrm>
        </p:spPr>
        <p:txBody>
          <a:bodyPr>
            <a:normAutofit/>
          </a:bodyPr>
          <a:lstStyle/>
          <a:p>
            <a:pPr lvl="0"/>
            <a:r>
              <a:rPr lang="en-US" dirty="0">
                <a:solidFill>
                  <a:srgbClr val="002060"/>
                </a:solidFill>
              </a:rPr>
              <a:t>Each row is a separate image.</a:t>
            </a:r>
          </a:p>
          <a:p>
            <a:pPr lvl="0"/>
            <a:r>
              <a:rPr lang="en-US" dirty="0">
                <a:solidFill>
                  <a:srgbClr val="002060"/>
                </a:solidFill>
              </a:rPr>
              <a:t>Column 1 is the class label.</a:t>
            </a:r>
          </a:p>
          <a:p>
            <a:pPr lvl="0"/>
            <a:r>
              <a:rPr lang="en-US" dirty="0">
                <a:solidFill>
                  <a:srgbClr val="002060"/>
                </a:solidFill>
              </a:rPr>
              <a:t>Remaining columns are pixel numbers (784 total).</a:t>
            </a:r>
          </a:p>
          <a:p>
            <a:pPr lvl="0"/>
            <a:r>
              <a:rPr lang="en-US" dirty="0">
                <a:solidFill>
                  <a:srgbClr val="002060"/>
                </a:solidFill>
              </a:rPr>
              <a:t>Each value is the darkness of the pixel (1 to 255).</a:t>
            </a:r>
          </a:p>
          <a:p>
            <a:pPr>
              <a:lnSpc>
                <a:spcPct val="100000"/>
              </a:lnSpc>
            </a:pPr>
            <a:r>
              <a:rPr lang="en-US" dirty="0">
                <a:solidFill>
                  <a:srgbClr val="002060"/>
                </a:solidFill>
              </a:rPr>
              <a:t>We normalized the pixel data between 0 and 1.</a:t>
            </a:r>
          </a:p>
          <a:p>
            <a:pPr>
              <a:lnSpc>
                <a:spcPct val="100000"/>
              </a:lnSpc>
            </a:pPr>
            <a:r>
              <a:rPr lang="en-US" dirty="0">
                <a:solidFill>
                  <a:srgbClr val="002060"/>
                </a:solidFill>
              </a:rPr>
              <a:t>Then we split the original training data into 80% training and 20% validation.</a:t>
            </a:r>
          </a:p>
          <a:p>
            <a:pPr>
              <a:lnSpc>
                <a:spcPct val="100000"/>
              </a:lnSpc>
            </a:pPr>
            <a:r>
              <a:rPr lang="en-US" dirty="0">
                <a:solidFill>
                  <a:srgbClr val="002060"/>
                </a:solidFill>
              </a:rPr>
              <a:t>Later we reshaped the the image array (60000, 785) into original image size which is (60000, 28, 28, 1). </a:t>
            </a:r>
          </a:p>
          <a:p>
            <a:pPr>
              <a:lnSpc>
                <a:spcPct val="100000"/>
              </a:lnSpc>
            </a:pPr>
            <a:r>
              <a:rPr lang="en-US" dirty="0">
                <a:solidFill>
                  <a:srgbClr val="002060"/>
                </a:solidFill>
              </a:rPr>
              <a:t>Finally we apply one-hot encoding to our class variables to convert them into a format that works better with machine learning algorithms. </a:t>
            </a:r>
          </a:p>
          <a:p>
            <a:pPr>
              <a:lnSpc>
                <a:spcPct val="100000"/>
              </a:lnSpc>
            </a:pPr>
            <a:endParaRPr lang="en-US" dirty="0">
              <a:solidFill>
                <a:srgbClr val="002060"/>
              </a:solidFill>
            </a:endParaRPr>
          </a:p>
        </p:txBody>
      </p:sp>
    </p:spTree>
    <p:extLst>
      <p:ext uri="{BB962C8B-B14F-4D97-AF65-F5344CB8AC3E}">
        <p14:creationId xmlns:p14="http://schemas.microsoft.com/office/powerpoint/2010/main" val="1806106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6A0DF-9A6B-2447-904F-FB2F8DF5F992}"/>
              </a:ext>
            </a:extLst>
          </p:cNvPr>
          <p:cNvSpPr>
            <a:spLocks noGrp="1"/>
          </p:cNvSpPr>
          <p:nvPr>
            <p:ph type="title"/>
          </p:nvPr>
        </p:nvSpPr>
        <p:spPr>
          <a:xfrm>
            <a:off x="1069848" y="72024"/>
            <a:ext cx="10058400" cy="1609344"/>
          </a:xfrm>
        </p:spPr>
        <p:txBody>
          <a:bodyPr/>
          <a:lstStyle/>
          <a:p>
            <a:pPr algn="ctr"/>
            <a:r>
              <a:rPr lang="en-US" u="sng" dirty="0">
                <a:solidFill>
                  <a:schemeClr val="accent2">
                    <a:lumMod val="75000"/>
                  </a:schemeClr>
                </a:solidFill>
              </a:rPr>
              <a:t>Data exploration</a:t>
            </a:r>
          </a:p>
        </p:txBody>
      </p:sp>
      <p:sp>
        <p:nvSpPr>
          <p:cNvPr id="3" name="Content Placeholder 2">
            <a:extLst>
              <a:ext uri="{FF2B5EF4-FFF2-40B4-BE49-F238E27FC236}">
                <a16:creationId xmlns:a16="http://schemas.microsoft.com/office/drawing/2014/main" id="{B822EB3D-181E-E141-A1C9-0CFCFF9CD8B0}"/>
              </a:ext>
            </a:extLst>
          </p:cNvPr>
          <p:cNvSpPr>
            <a:spLocks noGrp="1"/>
          </p:cNvSpPr>
          <p:nvPr>
            <p:ph idx="1"/>
          </p:nvPr>
        </p:nvSpPr>
        <p:spPr>
          <a:xfrm>
            <a:off x="1069848" y="1681368"/>
            <a:ext cx="10058400" cy="4050792"/>
          </a:xfrm>
        </p:spPr>
        <p:txBody>
          <a:bodyPr/>
          <a:lstStyle/>
          <a:p>
            <a:pPr algn="ctr"/>
            <a:r>
              <a:rPr lang="en-US" dirty="0">
                <a:solidFill>
                  <a:srgbClr val="002060"/>
                </a:solidFill>
              </a:rPr>
              <a:t>Here's an example how the data looks (</a:t>
            </a:r>
            <a:r>
              <a:rPr lang="en-US" i="1" dirty="0">
                <a:solidFill>
                  <a:srgbClr val="002060"/>
                </a:solidFill>
              </a:rPr>
              <a:t>each class takes three-rows</a:t>
            </a:r>
            <a:r>
              <a:rPr lang="en-US" dirty="0">
                <a:solidFill>
                  <a:srgbClr val="002060"/>
                </a:solidFill>
              </a:rPr>
              <a:t>)</a:t>
            </a:r>
          </a:p>
          <a:p>
            <a:endParaRPr lang="en-US" dirty="0">
              <a:solidFill>
                <a:srgbClr val="002060"/>
              </a:solidFill>
            </a:endParaRPr>
          </a:p>
        </p:txBody>
      </p:sp>
      <p:pic>
        <p:nvPicPr>
          <p:cNvPr id="8" name="Picture 7">
            <a:extLst>
              <a:ext uri="{FF2B5EF4-FFF2-40B4-BE49-F238E27FC236}">
                <a16:creationId xmlns:a16="http://schemas.microsoft.com/office/drawing/2014/main" id="{1C85DE3C-06AB-0844-8712-CD54CBBEC1E0}"/>
              </a:ext>
            </a:extLst>
          </p:cNvPr>
          <p:cNvPicPr/>
          <p:nvPr/>
        </p:nvPicPr>
        <p:blipFill>
          <a:blip r:embed="rId2">
            <a:extLst>
              <a:ext uri="{28A0092B-C50C-407E-A947-70E740481C1C}">
                <a14:useLocalDpi xmlns:a14="http://schemas.microsoft.com/office/drawing/2010/main" val="0"/>
              </a:ext>
            </a:extLst>
          </a:blip>
          <a:stretch>
            <a:fillRect/>
          </a:stretch>
        </p:blipFill>
        <p:spPr>
          <a:xfrm>
            <a:off x="2574087" y="2284351"/>
            <a:ext cx="7315200" cy="4114800"/>
          </a:xfrm>
          <a:prstGeom prst="rect">
            <a:avLst/>
          </a:prstGeom>
        </p:spPr>
      </p:pic>
    </p:spTree>
    <p:extLst>
      <p:ext uri="{BB962C8B-B14F-4D97-AF65-F5344CB8AC3E}">
        <p14:creationId xmlns:p14="http://schemas.microsoft.com/office/powerpoint/2010/main" val="129183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EC8AE-A702-8C41-8DAE-BD87B55E7C77}"/>
              </a:ext>
            </a:extLst>
          </p:cNvPr>
          <p:cNvSpPr>
            <a:spLocks noGrp="1"/>
          </p:cNvSpPr>
          <p:nvPr>
            <p:ph type="title"/>
          </p:nvPr>
        </p:nvSpPr>
        <p:spPr/>
        <p:txBody>
          <a:bodyPr/>
          <a:lstStyle/>
          <a:p>
            <a:pPr algn="ctr"/>
            <a:r>
              <a:rPr lang="en-US" u="sng" dirty="0">
                <a:solidFill>
                  <a:schemeClr val="accent2">
                    <a:lumMod val="75000"/>
                  </a:schemeClr>
                </a:solidFill>
              </a:rPr>
              <a:t>Modelling</a:t>
            </a: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id="{B06D5EF6-517E-F74E-BB15-DDD2F41FE71C}"/>
              </a:ext>
            </a:extLst>
          </p:cNvPr>
          <p:cNvSpPr>
            <a:spLocks noGrp="1"/>
          </p:cNvSpPr>
          <p:nvPr>
            <p:ph idx="1"/>
          </p:nvPr>
        </p:nvSpPr>
        <p:spPr>
          <a:xfrm>
            <a:off x="1069848" y="2093976"/>
            <a:ext cx="10058400" cy="4224647"/>
          </a:xfrm>
        </p:spPr>
        <p:txBody>
          <a:bodyPr/>
          <a:lstStyle/>
          <a:p>
            <a:pPr algn="just">
              <a:lnSpc>
                <a:spcPct val="100000"/>
              </a:lnSpc>
            </a:pPr>
            <a:r>
              <a:rPr lang="en-US" dirty="0">
                <a:solidFill>
                  <a:srgbClr val="002060"/>
                </a:solidFill>
              </a:rPr>
              <a:t>For building an image classifier here we use deep convolutional neural networks (CNN’s). </a:t>
            </a:r>
          </a:p>
          <a:p>
            <a:pPr marL="0" indent="0" algn="just">
              <a:lnSpc>
                <a:spcPct val="100000"/>
              </a:lnSpc>
              <a:buNone/>
            </a:pPr>
            <a:endParaRPr lang="en-US" b="1" u="sng" dirty="0">
              <a:solidFill>
                <a:schemeClr val="accent2">
                  <a:lumMod val="75000"/>
                </a:schemeClr>
              </a:solidFill>
            </a:endParaRPr>
          </a:p>
          <a:p>
            <a:pPr marL="0" indent="0" algn="just">
              <a:lnSpc>
                <a:spcPct val="100000"/>
              </a:lnSpc>
              <a:buNone/>
            </a:pPr>
            <a:r>
              <a:rPr lang="en-US" b="1" u="sng" dirty="0">
                <a:solidFill>
                  <a:schemeClr val="accent2">
                    <a:lumMod val="75000"/>
                  </a:schemeClr>
                </a:solidFill>
              </a:rPr>
              <a:t>Layers in a CNN:</a:t>
            </a:r>
            <a:endParaRPr lang="en-US" dirty="0">
              <a:solidFill>
                <a:schemeClr val="accent2">
                  <a:lumMod val="75000"/>
                </a:schemeClr>
              </a:solidFill>
            </a:endParaRPr>
          </a:p>
          <a:p>
            <a:pPr lvl="1" algn="just">
              <a:lnSpc>
                <a:spcPct val="100000"/>
              </a:lnSpc>
            </a:pPr>
            <a:r>
              <a:rPr lang="en-US" sz="2000" u="sng" dirty="0">
                <a:solidFill>
                  <a:schemeClr val="accent2">
                    <a:lumMod val="75000"/>
                  </a:schemeClr>
                </a:solidFill>
              </a:rPr>
              <a:t>Convolution Layer:</a:t>
            </a:r>
            <a:r>
              <a:rPr lang="en-US" sz="2000" dirty="0">
                <a:solidFill>
                  <a:schemeClr val="accent2">
                    <a:lumMod val="75000"/>
                  </a:schemeClr>
                </a:solidFill>
              </a:rPr>
              <a:t> </a:t>
            </a:r>
            <a:r>
              <a:rPr lang="en-US" sz="2000" dirty="0">
                <a:solidFill>
                  <a:srgbClr val="002060"/>
                </a:solidFill>
              </a:rPr>
              <a:t>The primary purpose of Convolution in case of a CNN is to extract features from the input image.  </a:t>
            </a:r>
          </a:p>
          <a:p>
            <a:pPr lvl="1" algn="just">
              <a:lnSpc>
                <a:spcPct val="100000"/>
              </a:lnSpc>
            </a:pPr>
            <a:r>
              <a:rPr lang="en-US" sz="2000" u="sng" dirty="0">
                <a:solidFill>
                  <a:schemeClr val="accent2">
                    <a:lumMod val="75000"/>
                  </a:schemeClr>
                </a:solidFill>
              </a:rPr>
              <a:t>Pooling Layer:</a:t>
            </a:r>
            <a:r>
              <a:rPr lang="en-US" sz="2000" dirty="0">
                <a:solidFill>
                  <a:schemeClr val="accent2">
                    <a:lumMod val="75000"/>
                  </a:schemeClr>
                </a:solidFill>
              </a:rPr>
              <a:t> </a:t>
            </a:r>
            <a:r>
              <a:rPr lang="en-US" sz="2000" dirty="0">
                <a:solidFill>
                  <a:srgbClr val="002060"/>
                </a:solidFill>
              </a:rPr>
              <a:t>Pooling reduces the dimensionality of each feature map but retaining the most important information.</a:t>
            </a:r>
            <a:endParaRPr lang="en-US" sz="2000" u="sng" dirty="0">
              <a:solidFill>
                <a:srgbClr val="002060"/>
              </a:solidFill>
            </a:endParaRPr>
          </a:p>
          <a:p>
            <a:pPr lvl="1" algn="just">
              <a:lnSpc>
                <a:spcPct val="100000"/>
              </a:lnSpc>
            </a:pPr>
            <a:r>
              <a:rPr lang="en-US" sz="2000" u="sng" dirty="0">
                <a:solidFill>
                  <a:schemeClr val="accent2">
                    <a:lumMod val="75000"/>
                  </a:schemeClr>
                </a:solidFill>
              </a:rPr>
              <a:t>Fully Connected Layer/Dense Layer</a:t>
            </a:r>
            <a:r>
              <a:rPr lang="en-US" sz="2000" dirty="0">
                <a:solidFill>
                  <a:schemeClr val="accent2">
                    <a:lumMod val="75000"/>
                  </a:schemeClr>
                </a:solidFill>
              </a:rPr>
              <a:t>: </a:t>
            </a:r>
            <a:r>
              <a:rPr lang="en-US" sz="2000" dirty="0">
                <a:solidFill>
                  <a:srgbClr val="002060"/>
                </a:solidFill>
              </a:rPr>
              <a:t>“Fully Connected” implies that every neuron in the previous layer is connected to every neuron on the next layer. </a:t>
            </a:r>
            <a:endParaRPr lang="en-US" sz="2000" u="sng" dirty="0">
              <a:solidFill>
                <a:srgbClr val="002060"/>
              </a:solidFill>
            </a:endParaRPr>
          </a:p>
          <a:p>
            <a:pPr>
              <a:lnSpc>
                <a:spcPct val="100000"/>
              </a:lnSpc>
            </a:pPr>
            <a:endParaRPr lang="en-US" dirty="0">
              <a:solidFill>
                <a:srgbClr val="002060"/>
              </a:solidFill>
            </a:endParaRPr>
          </a:p>
        </p:txBody>
      </p:sp>
    </p:spTree>
    <p:extLst>
      <p:ext uri="{BB962C8B-B14F-4D97-AF65-F5344CB8AC3E}">
        <p14:creationId xmlns:p14="http://schemas.microsoft.com/office/powerpoint/2010/main" val="29872873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{1BA8B4D9-AFDB-3C49-B72A-6C0BB0FDA843}tf10001070</Template>
  <TotalTime>1495</TotalTime>
  <Words>644</Words>
  <Application>Microsoft Macintosh PowerPoint</Application>
  <PresentationFormat>Widescreen</PresentationFormat>
  <Paragraphs>100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Rockwell</vt:lpstr>
      <vt:lpstr>Rockwell Condensed</vt:lpstr>
      <vt:lpstr>Rockwell Extra Bold</vt:lpstr>
      <vt:lpstr>Wingdings</vt:lpstr>
      <vt:lpstr>Wood Type</vt:lpstr>
      <vt:lpstr> Image classification  Fashion-Mnist </vt:lpstr>
      <vt:lpstr>Objective</vt:lpstr>
      <vt:lpstr>Client &amp; Data-Set </vt:lpstr>
      <vt:lpstr>Business Impact </vt:lpstr>
      <vt:lpstr>Methodology</vt:lpstr>
      <vt:lpstr>Labels </vt:lpstr>
      <vt:lpstr>Data Wrangling</vt:lpstr>
      <vt:lpstr>Data exploration</vt:lpstr>
      <vt:lpstr>Modelling</vt:lpstr>
      <vt:lpstr>Convolutional Network </vt:lpstr>
      <vt:lpstr>Evaluation Metric</vt:lpstr>
      <vt:lpstr>Generalization &amp; Regularization</vt:lpstr>
      <vt:lpstr>Hyper Parameters </vt:lpstr>
      <vt:lpstr>Modelling Strategy</vt:lpstr>
      <vt:lpstr>CNN’s &amp; Accuracies</vt:lpstr>
      <vt:lpstr>Confusion Matrix</vt:lpstr>
      <vt:lpstr>Conclusion</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Image classification  Fashion-Mnist </dc:title>
  <dc:creator>Dinesh Viswa Teja Gurram</dc:creator>
  <cp:lastModifiedBy>Dinesh Viswa Teja Gurram</cp:lastModifiedBy>
  <cp:revision>16</cp:revision>
  <dcterms:created xsi:type="dcterms:W3CDTF">2018-04-21T21:39:02Z</dcterms:created>
  <dcterms:modified xsi:type="dcterms:W3CDTF">2018-04-22T22:34:52Z</dcterms:modified>
</cp:coreProperties>
</file>