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2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0" name="Shape 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4" name="Shape 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5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5.png" Type="http://schemas.openxmlformats.org/officeDocument/2006/relationships/image" Id="rId4"/><Relationship Target="../media/image01.jpg" Type="http://schemas.openxmlformats.org/officeDocument/2006/relationships/image" Id="rId3"/><Relationship Target="../media/image04.jpg" Type="http://schemas.openxmlformats.org/officeDocument/2006/relationships/image" Id="rId6"/><Relationship Target="../media/image03.jpg" Type="http://schemas.openxmlformats.org/officeDocument/2006/relationships/image" Id="rId5"/><Relationship Target="../media/image02.jp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Better Place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SWOT Analysis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y="3999425" x="4727700"/>
            <a:ext cy="997500" cx="3730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buNone/>
            </a:pPr>
            <a:r>
              <a:rPr sz="1100" lang="en">
                <a:solidFill>
                  <a:schemeClr val="dk1"/>
                </a:solidFill>
              </a:rPr>
              <a:t>מרגריטה סימקין 323657817</a:t>
            </a:r>
          </a:p>
          <a:p>
            <a:pPr algn="r" rtl="0" lv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פבל גולצ'ין 317990653</a:t>
            </a:r>
          </a:p>
          <a:p>
            <a:pPr algn="r" rtl="0" lv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סרגיי סבירידינקוב 323464073</a:t>
            </a:r>
          </a:p>
          <a:p>
            <a:r>
              <a:t/>
            </a:r>
          </a:p>
        </p:txBody>
      </p:sp>
      <p:sp>
        <p:nvSpPr>
          <p:cNvPr id="31" name="Shape 31"/>
          <p:cNvSpPr txBox="1"/>
          <p:nvPr/>
        </p:nvSpPr>
        <p:spPr>
          <a:xfrm>
            <a:off y="3999425" x="685800"/>
            <a:ext cy="782400" cx="4439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r" rtl="0" lv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דמיטרי זברסקי 311854004</a:t>
            </a:r>
          </a:p>
          <a:p>
            <a:pPr algn="r" rtl="0" lv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ולדי קגנר 321779662</a:t>
            </a:r>
          </a:p>
          <a:p>
            <a:pPr algn="r" rtl="0" lvl="0">
              <a:lnSpc>
                <a:spcPct val="115000"/>
              </a:lnSpc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נטליה סקברו 321962649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Better place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Inspired by Klaus Schwab quote “How do you make the world a better place by 2020?”.</a:t>
            </a:r>
            <a:br>
              <a:rPr lang="en"/>
            </a:br>
            <a:r>
              <a:rPr lang="en"/>
              <a:t>Better Place aimed replacing all today’s cars with next generation  electric cars.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/>
          <p:nvPr/>
        </p:nvSpPr>
        <p:spPr>
          <a:xfrm>
            <a:off y="3833450" x="7160150"/>
            <a:ext cy="1235799" cx="18740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Introduction  - vision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Make world better by making cars more ecologically clean (replace them with electric cars).</a:t>
            </a:r>
          </a:p>
          <a:p>
            <a:pPr rtl="0" lvl="0" indent="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Move to renewable energy sources.</a:t>
            </a:r>
          </a:p>
          <a:p>
            <a:pPr rtl="0" lvl="0" indent="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/>
              <a:t>Make electric cars as cheap and usable as gasoline cars today.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/>
        </p:nvSpPr>
        <p:spPr>
          <a:xfrm>
            <a:off y="655029" x="2687687"/>
            <a:ext cy="3833449" cx="37686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0" name="Shape 50"/>
          <p:cNvSpPr/>
          <p:nvPr/>
        </p:nvSpPr>
        <p:spPr>
          <a:xfrm>
            <a:off y="1116100" x="4066325"/>
            <a:ext cy="3795500" cx="4762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y="2404849" x="449546"/>
            <a:ext cy="2456674" cx="4129224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/>
          <p:nvPr/>
        </p:nvSpPr>
        <p:spPr>
          <a:xfrm>
            <a:off y="103454" x="3418125"/>
            <a:ext cy="3043125" cx="54107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sp>
      <p:sp>
        <p:nvSpPr>
          <p:cNvPr id="53" name="Shape 53"/>
          <p:cNvSpPr/>
          <p:nvPr/>
        </p:nvSpPr>
        <p:spPr>
          <a:xfrm>
            <a:off y="269737" x="343400"/>
            <a:ext cy="1914525" cx="47625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SWOT Analysis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z="3600" lang="en"/>
              <a:t>Strengths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z="3600" lang="en"/>
              <a:t>Weaknesses</a:t>
            </a:r>
          </a:p>
          <a:p>
            <a:pPr rtl="0" lv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sz="3600" lang="en"/>
              <a:t>Opportunities</a:t>
            </a:r>
          </a:p>
          <a:p>
            <a:pPr rtl="0" lvl="0">
              <a:spcBef>
                <a:spcPts val="0"/>
              </a:spcBef>
              <a:buNone/>
            </a:pPr>
            <a:r>
              <a:rPr sz="3600" lang="en"/>
              <a:t>Threats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Strengths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New business – no other companies selling electric cars to consumers and no other companies provide infrastructure for electric cars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Financial Leverage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Partner's brand improve own brand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Global impact  - global impact on ecology brings global support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Advantage in largeness in supply chain</a:t>
            </a:r>
          </a:p>
          <a:p>
            <a:pPr rtl="0" lvl="0" indent="0" mar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sz="2200" lang="en">
                <a:solidFill>
                  <a:schemeClr val="dk1"/>
                </a:solidFill>
              </a:rPr>
              <a:t>Proven battery pack replacement station technology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Weaknesses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Complex infrastructure (cars/programs)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Very large initial investment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Expensive infrastructure and expensive management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No initial clients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Unknown prices of supplied services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Opportunities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A few car makers invest into electric cars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Political support - tax free, road pricing, special lanes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Consumer awareness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Battery performance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Gasoline prices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Press focus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Threats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Inconvenience to consumers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Lack of knowledge (complex product)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Competing technologies (PHEV,HEV,ICE)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Lack of demand for EVs</a:t>
            </a:r>
          </a:p>
          <a:p>
            <a:pPr rtl="0"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Rising prices on electricity</a:t>
            </a:r>
          </a:p>
          <a:p>
            <a:pPr lvl="0" indent="-4191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lang="en"/>
              <a:t>Uncertainty of investments for customers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