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304" r:id="rId5"/>
    <p:sldId id="269" r:id="rId6"/>
    <p:sldId id="306" r:id="rId7"/>
    <p:sldId id="261" r:id="rId8"/>
    <p:sldId id="299" r:id="rId9"/>
    <p:sldId id="300" r:id="rId10"/>
    <p:sldId id="322" r:id="rId11"/>
    <p:sldId id="313" r:id="rId12"/>
    <p:sldId id="301" r:id="rId13"/>
    <p:sldId id="273" r:id="rId14"/>
    <p:sldId id="307" r:id="rId15"/>
    <p:sldId id="308" r:id="rId16"/>
    <p:sldId id="310" r:id="rId17"/>
    <p:sldId id="312" r:id="rId18"/>
    <p:sldId id="326" r:id="rId19"/>
    <p:sldId id="316" r:id="rId20"/>
    <p:sldId id="323" r:id="rId21"/>
    <p:sldId id="324" r:id="rId22"/>
    <p:sldId id="325" r:id="rId23"/>
    <p:sldId id="327" r:id="rId24"/>
    <p:sldId id="329" r:id="rId25"/>
    <p:sldId id="321" r:id="rId26"/>
    <p:sldId id="328" r:id="rId27"/>
    <p:sldId id="303" r:id="rId28"/>
    <p:sldId id="330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5F546-9554-4A9F-86BF-3B9F1E173761}" v="2494" dt="2019-08-29T19:47:14.529"/>
    <p1510:client id="{3A545233-8A3E-1967-C445-70462F9E5E36}" v="395" dt="2019-08-29T17:49:43.223"/>
    <p1510:client id="{581A54BE-26D9-B852-49A7-07CA413ABE77}" v="52" dt="2019-08-29T18:43:0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26" autoAdjust="0"/>
    <p:restoredTop sz="94502" autoAdjust="0"/>
  </p:normalViewPr>
  <p:slideViewPr>
    <p:cSldViewPr>
      <p:cViewPr>
        <p:scale>
          <a:sx n="100" d="100"/>
          <a:sy n="100" d="100"/>
        </p:scale>
        <p:origin x="582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2A16B-3EF1-43BD-BD10-3641566708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A97DC-2101-40E2-936A-7BCB270E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9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97DC-2101-40E2-936A-7BCB270EC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2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Detection and Image Auto Capturing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 Content Identification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 Regions Identification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 Image Identification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 Equation Identification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Data Identification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Web Service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Assistance Functionalities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97DC-2101-40E2-936A-7BCB270EC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97DC-2101-40E2-936A-7BCB270EC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97DC-2101-40E2-936A-7BCB270EC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97DC-2101-40E2-936A-7BCB270EC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2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97DC-2101-40E2-936A-7BCB270ECB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7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Not needed to translate document to braille</a:t>
            </a:r>
          </a:p>
          <a:p>
            <a:r>
              <a:rPr lang="en-US" sz="1400" b="1" dirty="0"/>
              <a:t>Using only mobile phone.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97DC-2101-40E2-936A-7BCB270EC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776" y="2139702"/>
            <a:ext cx="6516216" cy="2031465"/>
          </a:xfrm>
        </p:spPr>
        <p:txBody>
          <a:bodyPr/>
          <a:lstStyle/>
          <a:p>
            <a:pPr algn="ctr"/>
            <a:r>
              <a:rPr lang="en-US" b="1" dirty="0"/>
              <a:t>DOCUMENT READING SYSTEM FOR BLIND PEOPLE</a:t>
            </a:r>
            <a:br>
              <a:rPr lang="en-US" b="1" dirty="0"/>
            </a:br>
            <a:r>
              <a:rPr lang="en-US" b="1" dirty="0"/>
              <a:t>“READING EYE”</a:t>
            </a:r>
            <a:br>
              <a:rPr lang="en-US" b="1" dirty="0"/>
            </a:br>
            <a:r>
              <a:rPr lang="en-US" b="1" dirty="0">
                <a:solidFill>
                  <a:srgbClr val="FFFFFF"/>
                </a:solidFill>
              </a:rPr>
              <a:t>19-20-J 17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altLang="ko-KR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Research Problem</a:t>
            </a: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62F51C36-4319-4D12-A8D8-49E47D89FA5C}"/>
              </a:ext>
            </a:extLst>
          </p:cNvPr>
          <p:cNvSpPr txBox="1"/>
          <p:nvPr/>
        </p:nvSpPr>
        <p:spPr>
          <a:xfrm>
            <a:off x="323529" y="987574"/>
            <a:ext cx="8820472" cy="4176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3850" marR="11527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900" spc="-14" dirty="0">
                <a:cs typeface="Calibri"/>
              </a:rPr>
              <a:t>Is reading an easier task for a sighted person like most of us take it for granted     </a:t>
            </a:r>
          </a:p>
          <a:p>
            <a:pPr marL="10950" marR="11527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900" b="1" spc="-14" dirty="0">
                <a:cs typeface="Calibri"/>
              </a:rPr>
              <a:t>     but for a blind person?</a:t>
            </a:r>
          </a:p>
          <a:p>
            <a:pPr marL="182400" marR="11527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000" spc="-14" dirty="0">
              <a:cs typeface="Calibri"/>
            </a:endParaRPr>
          </a:p>
          <a:p>
            <a:pPr marL="353850" marR="11527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900" spc="-14" dirty="0">
                <a:cs typeface="Calibri"/>
              </a:rPr>
              <a:t>Use of centuries old slow Braille code reading in this modern society.</a:t>
            </a:r>
          </a:p>
          <a:p>
            <a:pPr marL="182400" marR="11527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000" spc="-14" dirty="0">
              <a:cs typeface="Calibri"/>
            </a:endParaRPr>
          </a:p>
          <a:p>
            <a:pPr marL="353850" marR="11527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900" spc="-14" dirty="0">
                <a:cs typeface="Calibri"/>
              </a:rPr>
              <a:t>Braille reading speed is comparatively slower.</a:t>
            </a:r>
          </a:p>
          <a:p>
            <a:pPr marL="182400" marR="11527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000" spc="-14" dirty="0">
              <a:cs typeface="Calibri"/>
            </a:endParaRPr>
          </a:p>
          <a:p>
            <a:pPr marL="353850" marR="11527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900" spc="-14" dirty="0">
                <a:cs typeface="Calibri"/>
              </a:rPr>
              <a:t>Inaccessibility of Braille format of any book.</a:t>
            </a:r>
          </a:p>
          <a:p>
            <a:pPr marL="182400" marR="11527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800" spc="-14" dirty="0">
              <a:cs typeface="Calibri"/>
            </a:endParaRPr>
          </a:p>
          <a:p>
            <a:pPr marL="353850" marR="11527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900" spc="-14" dirty="0">
                <a:cs typeface="Calibri"/>
              </a:rPr>
              <a:t>Though numerous tools and systems were introduced, those tools do not satisfy</a:t>
            </a:r>
          </a:p>
          <a:p>
            <a:pPr marL="10950" marR="11527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900" spc="-14" dirty="0">
                <a:cs typeface="Calibri"/>
              </a:rPr>
              <a:t>     the true needs of a blind person.</a:t>
            </a:r>
          </a:p>
          <a:p>
            <a:pPr marL="182400" marR="11527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000" spc="-14" dirty="0">
              <a:cs typeface="Calibri"/>
            </a:endParaRPr>
          </a:p>
          <a:p>
            <a:pPr marL="353850" marR="11527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900" spc="-14" dirty="0">
                <a:cs typeface="Calibri"/>
              </a:rPr>
              <a:t>Most of visually impaired people can not afford the expensive devices that have  introduced for them to read.</a:t>
            </a:r>
          </a:p>
          <a:p>
            <a:pPr marL="182400" marR="11527" indent="-1714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000" spc="-14" dirty="0">
              <a:cs typeface="Calibri"/>
            </a:endParaRPr>
          </a:p>
          <a:p>
            <a:pPr marL="353850" marR="11527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900" spc="-14" dirty="0">
                <a:cs typeface="Calibri"/>
              </a:rPr>
              <a:t>Most of modern systems only support text reading.</a:t>
            </a:r>
          </a:p>
        </p:txBody>
      </p:sp>
    </p:spTree>
    <p:extLst>
      <p:ext uri="{BB962C8B-B14F-4D97-AF65-F5344CB8AC3E}">
        <p14:creationId xmlns:p14="http://schemas.microsoft.com/office/powerpoint/2010/main" val="30544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15E6EF5-D1F3-4763-AB49-B70C1B8CD10A}"/>
              </a:ext>
            </a:extLst>
          </p:cNvPr>
          <p:cNvSpPr/>
          <p:nvPr/>
        </p:nvSpPr>
        <p:spPr>
          <a:xfrm>
            <a:off x="4781578" y="1140651"/>
            <a:ext cx="382287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Proposed Solution </a:t>
            </a:r>
            <a:endParaRPr lang="ko-KR" altLang="en-US" b="1" spc="-9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09052" y="1028056"/>
            <a:ext cx="604344" cy="3991965"/>
            <a:chOff x="4276045" y="1891296"/>
            <a:chExt cx="604344" cy="2792814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56296" y="1172007"/>
            <a:ext cx="337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User Friendly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216136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Plan Risk Responses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-2595798" y="2123139"/>
            <a:ext cx="5613170" cy="801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1D2512-12C9-4001-902C-7269B2658690}"/>
              </a:ext>
            </a:extLst>
          </p:cNvPr>
          <p:cNvGrpSpPr/>
          <p:nvPr/>
        </p:nvGrpSpPr>
        <p:grpSpPr>
          <a:xfrm>
            <a:off x="683568" y="1149520"/>
            <a:ext cx="3705951" cy="360000"/>
            <a:chOff x="683568" y="1149520"/>
            <a:chExt cx="3705951" cy="360000"/>
          </a:xfrm>
        </p:grpSpPr>
        <p:sp>
          <p:nvSpPr>
            <p:cNvPr id="20" name="Rectangle 19"/>
            <p:cNvSpPr/>
            <p:nvPr/>
          </p:nvSpPr>
          <p:spPr>
            <a:xfrm>
              <a:off x="683568" y="1149520"/>
              <a:ext cx="37059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6640" y="1184672"/>
              <a:ext cx="2371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Hight Security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5E4CF5-8A0D-4CC6-9365-E8247E6F5790}"/>
              </a:ext>
            </a:extLst>
          </p:cNvPr>
          <p:cNvGrpSpPr/>
          <p:nvPr/>
        </p:nvGrpSpPr>
        <p:grpSpPr>
          <a:xfrm>
            <a:off x="683568" y="2211710"/>
            <a:ext cx="3705951" cy="360000"/>
            <a:chOff x="683568" y="2638225"/>
            <a:chExt cx="3705951" cy="360000"/>
          </a:xfrm>
        </p:grpSpPr>
        <p:sp>
          <p:nvSpPr>
            <p:cNvPr id="22" name="Rectangle 21"/>
            <p:cNvSpPr/>
            <p:nvPr/>
          </p:nvSpPr>
          <p:spPr>
            <a:xfrm>
              <a:off x="683568" y="2638225"/>
              <a:ext cx="37059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6640" y="2673728"/>
              <a:ext cx="2371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Quick Response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0EAA6C-1656-4A09-95E7-77FCB421CD2B}"/>
              </a:ext>
            </a:extLst>
          </p:cNvPr>
          <p:cNvGrpSpPr/>
          <p:nvPr/>
        </p:nvGrpSpPr>
        <p:grpSpPr>
          <a:xfrm>
            <a:off x="679138" y="3376515"/>
            <a:ext cx="3710381" cy="360000"/>
            <a:chOff x="679138" y="3376515"/>
            <a:chExt cx="3710381" cy="360000"/>
          </a:xfrm>
        </p:grpSpPr>
        <p:sp>
          <p:nvSpPr>
            <p:cNvPr id="23" name="Rectangle 22"/>
            <p:cNvSpPr/>
            <p:nvPr/>
          </p:nvSpPr>
          <p:spPr>
            <a:xfrm>
              <a:off x="683568" y="3376515"/>
              <a:ext cx="37059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9138" y="3428738"/>
              <a:ext cx="3277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All In One Application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11228" y="1529326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Single voice command and start analyze.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Auto focus and capturing.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2623301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Using high level technologies.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Best trained data sets.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793778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maintaining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 any devices cost.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5050" y="2623765"/>
            <a:ext cx="345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Using deep learning and neural networks.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Light weighted data transmission.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732" y="3806919"/>
            <a:ext cx="327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Text, Images, Charts, etc. analyze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More detailed output.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DF61F-051F-4896-9DC2-25809887ECF8}"/>
              </a:ext>
            </a:extLst>
          </p:cNvPr>
          <p:cNvSpPr txBox="1"/>
          <p:nvPr/>
        </p:nvSpPr>
        <p:spPr>
          <a:xfrm>
            <a:off x="611560" y="1543226"/>
            <a:ext cx="327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Using encryption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Client-server secure connection.</a:t>
            </a:r>
          </a:p>
          <a:p>
            <a:pPr algn="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E13AEB-312C-45AD-8750-B1F81AA56E35}"/>
              </a:ext>
            </a:extLst>
          </p:cNvPr>
          <p:cNvSpPr/>
          <p:nvPr/>
        </p:nvSpPr>
        <p:spPr>
          <a:xfrm>
            <a:off x="4755940" y="2173780"/>
            <a:ext cx="382287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More Accuracy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33810D-50EC-4AEF-AB0E-3179A867A99A}"/>
              </a:ext>
            </a:extLst>
          </p:cNvPr>
          <p:cNvSpPr/>
          <p:nvPr/>
        </p:nvSpPr>
        <p:spPr>
          <a:xfrm>
            <a:off x="4781578" y="3347023"/>
            <a:ext cx="382287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   Low Cost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E9B7C4-672F-475D-89F7-08F97BA37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System Architecture</a:t>
            </a:r>
            <a:endParaRPr lang="en-US" altLang="ko-KR" b="1" spc="-9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F53DF-C1E0-4B7F-A1E0-BFCE2CBCD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4" y="771550"/>
            <a:ext cx="8321771" cy="412125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45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pc="-9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Main Objective</a:t>
            </a:r>
            <a:endParaRPr lang="en-US" altLang="ko-KR" b="1"/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598415" y="1078573"/>
            <a:ext cx="7573985" cy="25732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50" marR="11527"/>
            <a:r>
              <a:rPr lang="en-US" sz="2000" spc="-14">
                <a:cs typeface="Calibri"/>
              </a:rPr>
              <a:t>To improve visually impaired people </a:t>
            </a:r>
            <a:r>
              <a:rPr lang="en-US" sz="2000" b="1" spc="-14">
                <a:cs typeface="Calibri"/>
              </a:rPr>
              <a:t>reading capability </a:t>
            </a:r>
            <a:r>
              <a:rPr lang="en-US" sz="2000" spc="-14">
                <a:cs typeface="Calibri"/>
              </a:rPr>
              <a:t>as normally sighted people.</a:t>
            </a:r>
          </a:p>
          <a:p>
            <a:pPr marL="10950" marR="11527"/>
            <a:endParaRPr lang="en-US" sz="2800" spc="-14">
              <a:cs typeface="Calibri"/>
            </a:endParaRP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/>
              <a:t>Implementation of a </a:t>
            </a:r>
            <a:r>
              <a:rPr lang="en-US" sz="1600" b="1"/>
              <a:t>document reading system called “Reading-Eye” </a:t>
            </a:r>
          </a:p>
          <a:p>
            <a:pPr marL="10950" marR="11527" algn="just"/>
            <a:r>
              <a:rPr lang="en-US" sz="1600"/>
              <a:t>     to facilitate visually impaired people to read printed documents that are not </a:t>
            </a:r>
          </a:p>
          <a:p>
            <a:pPr marL="10950" marR="11527" algn="just"/>
            <a:r>
              <a:rPr lang="en-US" sz="1600"/>
              <a:t>     written using the braille system and help them to improve their reading </a:t>
            </a:r>
          </a:p>
          <a:p>
            <a:pPr marL="10950" marR="11527" algn="just"/>
            <a:r>
              <a:rPr lang="en-US" sz="1600"/>
              <a:t>     capability as normally sighted people.</a:t>
            </a:r>
            <a:endParaRPr lang="en-US" sz="1600" spc="-14">
              <a:cs typeface="Calibri"/>
            </a:endParaRPr>
          </a:p>
          <a:p>
            <a:pPr marL="296700" marR="11527" indent="-285750">
              <a:buFont typeface="Wingdings" panose="05000000000000000000" pitchFamily="2" charset="2"/>
              <a:buChar char="q"/>
            </a:pPr>
            <a:endParaRPr sz="1452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2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pc="-9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Specific Objectives</a:t>
            </a:r>
            <a:endParaRPr lang="en-US" altLang="ko-KR" b="1"/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568983" y="807554"/>
            <a:ext cx="8006033" cy="3528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50" marR="11527"/>
            <a:endParaRPr lang="en-US" sz="2800" spc="-14" dirty="0">
              <a:cs typeface="Calibri"/>
            </a:endParaRP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b="1" dirty="0"/>
              <a:t>Encourage and help visually impaired people to read independently </a:t>
            </a:r>
            <a:r>
              <a:rPr lang="en-US" sz="1400" dirty="0"/>
              <a:t>by only </a:t>
            </a:r>
          </a:p>
          <a:p>
            <a:pPr marL="10950" marR="11527" algn="just"/>
            <a:r>
              <a:rPr lang="en-US" sz="1400" dirty="0"/>
              <a:t>      capturing the photographs of the documents </a:t>
            </a:r>
            <a:r>
              <a:rPr lang="en-US" sz="1400" b="1" dirty="0"/>
              <a:t>without restricting his/her movements. </a:t>
            </a:r>
          </a:p>
          <a:p>
            <a:pPr marL="296700" marR="11527" indent="-285750" algn="just">
              <a:buFont typeface="Wingdings" panose="05000000000000000000" pitchFamily="2" charset="2"/>
              <a:buChar char="v"/>
            </a:pPr>
            <a:endParaRPr lang="en-US" sz="1400" dirty="0">
              <a:cs typeface="Calibri"/>
            </a:endParaRP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b="1" dirty="0"/>
              <a:t>Enhance the security </a:t>
            </a:r>
            <a:r>
              <a:rPr lang="en-US" sz="1400" dirty="0"/>
              <a:t>of the collected data, application, client-server communication and reduce the size of images for highly efficient communication.</a:t>
            </a:r>
          </a:p>
          <a:p>
            <a:pPr marL="296700" marR="11527" indent="-285750" algn="just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b="1" dirty="0"/>
              <a:t>Make documents more accessible </a:t>
            </a:r>
            <a:r>
              <a:rPr lang="en-US" sz="1400" dirty="0"/>
              <a:t>for vision-impaired people to gain knowledge and </a:t>
            </a:r>
          </a:p>
          <a:p>
            <a:pPr marL="10950" marR="11527" algn="just"/>
            <a:r>
              <a:rPr lang="en-US" sz="1400" b="1" dirty="0"/>
              <a:t>      expose them to new areas of knowledge </a:t>
            </a:r>
            <a:r>
              <a:rPr lang="en-US" sz="1400" dirty="0"/>
              <a:t>and at the same time </a:t>
            </a:r>
            <a:r>
              <a:rPr lang="en-US" sz="1400" b="1" dirty="0"/>
              <a:t>allow the visually </a:t>
            </a:r>
          </a:p>
          <a:p>
            <a:pPr marL="10950" marR="11527" algn="just"/>
            <a:r>
              <a:rPr lang="en-US" sz="1400" b="1" dirty="0"/>
              <a:t>      impaired people to reach the same level of reading level as a normally sighted </a:t>
            </a:r>
          </a:p>
          <a:p>
            <a:pPr marL="10950" marR="11527" algn="just"/>
            <a:r>
              <a:rPr lang="en-US" sz="1400" b="1" dirty="0"/>
              <a:t>      person </a:t>
            </a:r>
          </a:p>
          <a:p>
            <a:pPr marL="296700" marR="11527" indent="-285750" algn="just">
              <a:buFont typeface="Wingdings" panose="05000000000000000000" pitchFamily="2" charset="2"/>
              <a:buChar char="v"/>
            </a:pPr>
            <a:endParaRPr lang="en-US" sz="1400" b="1" dirty="0">
              <a:cs typeface="Calibri"/>
            </a:endParaRP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Make the reading is an enjoyable experience for visually impaired people rather than a tedious,</a:t>
            </a:r>
          </a:p>
          <a:p>
            <a:pPr marL="10950" marR="11527" algn="just"/>
            <a:r>
              <a:rPr lang="en-US" sz="1400" dirty="0"/>
              <a:t>      unexciting one and provides the </a:t>
            </a:r>
            <a:r>
              <a:rPr lang="en-US" sz="1400" b="1" dirty="0"/>
              <a:t>best user satisfaction </a:t>
            </a:r>
            <a:r>
              <a:rPr lang="en-US" sz="1400" dirty="0"/>
              <a:t>and </a:t>
            </a:r>
            <a:r>
              <a:rPr lang="en-US" sz="1400" b="1" dirty="0"/>
              <a:t>greater performance </a:t>
            </a:r>
            <a:r>
              <a:rPr lang="en-US" sz="1400" dirty="0"/>
              <a:t>of the </a:t>
            </a:r>
          </a:p>
          <a:p>
            <a:pPr marL="10950" marR="11527" algn="just"/>
            <a:r>
              <a:rPr lang="en-US" sz="1400" dirty="0"/>
              <a:t>      generating audio system.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67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Work Breakdown Structure</a:t>
            </a:r>
            <a:endParaRPr lang="en-US" altLang="ko-KR" b="1" dirty="0"/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598415" y="627535"/>
            <a:ext cx="8006033" cy="3528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50" marR="11527"/>
            <a:endParaRPr lang="en-US" sz="2800" spc="-14">
              <a:cs typeface="Calibri"/>
            </a:endParaRP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E41854A-3067-40A4-B7D4-60994CB6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7" y="699542"/>
            <a:ext cx="8947986" cy="44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altLang="ko-KR" sz="3600" b="1" spc="-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Individual Components</a:t>
            </a: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568983" y="807554"/>
            <a:ext cx="8006033" cy="3528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50" marR="11527"/>
            <a:endParaRPr lang="en-US" sz="2800" spc="-14" dirty="0">
              <a:cs typeface="Calibri"/>
            </a:endParaRP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Analyzing and Describing Text with Creation of the Mobile Application.</a:t>
            </a:r>
          </a:p>
          <a:p>
            <a:pPr marL="10950" marR="11527" algn="just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	</a:t>
            </a:r>
            <a:r>
              <a:rPr lang="en-US" sz="1600" b="1" dirty="0"/>
              <a:t>- By Dinuka Ekanayake.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Create an Algorithm to Encryption and Reduce the Size of the Images. </a:t>
            </a:r>
          </a:p>
          <a:p>
            <a:pPr marL="10950" marR="11527" algn="just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	</a:t>
            </a:r>
            <a:r>
              <a:rPr lang="en-US" sz="1600" b="1" dirty="0"/>
              <a:t>- By Ishan Kalansooriya.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Analyzing and Describing Charts and the Equations in the Documents.</a:t>
            </a:r>
          </a:p>
          <a:p>
            <a:pPr marL="10950" marR="11527" algn="just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	</a:t>
            </a:r>
            <a:r>
              <a:rPr lang="en-US" sz="1600" b="1" dirty="0"/>
              <a:t>- By Sasmitha Kularathne.</a:t>
            </a:r>
          </a:p>
          <a:p>
            <a:pPr marL="10950" marR="11527" algn="just">
              <a:buClr>
                <a:schemeClr val="tx2">
                  <a:lumMod val="60000"/>
                  <a:lumOff val="40000"/>
                </a:schemeClr>
              </a:buClr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Analyzing and Describing Images and Tables in the Documents.</a:t>
            </a:r>
          </a:p>
          <a:p>
            <a:pPr marL="10950" marR="11527" algn="just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	</a:t>
            </a:r>
            <a:r>
              <a:rPr lang="en-US" sz="1600" b="1" dirty="0"/>
              <a:t>- By Rashinka Fernando.</a:t>
            </a:r>
          </a:p>
        </p:txBody>
      </p:sp>
    </p:spTree>
    <p:extLst>
      <p:ext uri="{BB962C8B-B14F-4D97-AF65-F5344CB8AC3E}">
        <p14:creationId xmlns:p14="http://schemas.microsoft.com/office/powerpoint/2010/main" val="13844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108012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3200" b="1" spc="-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Analyzing and Describing Text with the       Creation of the Mobile Application</a:t>
            </a: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289341" y="1131590"/>
            <a:ext cx="8603139" cy="38164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Develop a user-friendly cross-platform mobile application for vision-impaired people.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Analyze captured photos and auto-rotate the image in the actual direction where the captured image should be in the actual position. </a:t>
            </a: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Make the single command to start analyzing. </a:t>
            </a: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Make the option after analyzing the document auto play starts and the user able to listen to the        document.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Identify text, images, charts, tables, and the equations uniquely and create another digital image for different identical matches.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In text - Identify language patterns and create a detailed description.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Generate a JSON file of that detailed description for the user to listening purpose.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Concatenate all JSON files and generates a single audio clip using open source API service for the user   to listen.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0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108012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sz="3200" b="1" spc="-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Algorithm implementation for Encryption    and to Reduce the Size of the Images</a:t>
            </a: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289341" y="1131590"/>
            <a:ext cx="8675147" cy="3744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Create an algorithm to reduce the size of the images, remove noises and  preprocesses to get meaningful  information.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400" dirty="0"/>
              <a:t>	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Create an encryption algorithm to make the assurance of the communication.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400" dirty="0"/>
              <a:t>      The encryption algorithm must include the following properties.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00" dirty="0"/>
              <a:t> </a:t>
            </a:r>
            <a:r>
              <a:rPr lang="en-US" sz="600" dirty="0"/>
              <a:t> </a:t>
            </a: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High efficiency </a:t>
            </a: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Resistant to brute force attacks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Use the Diffie-Hellman algorithm for the secure key exchange to make key  exchange much more secure  and reliable.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Use randomly generated 256-bit long secret key and embed it into the application to make key storage     much more secure.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Enforce cloud policies to safeguard and handle the process according to the standards and best practices.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23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108012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b="1" dirty="0"/>
              <a:t> </a:t>
            </a:r>
            <a:r>
              <a:rPr lang="en-US" sz="3600" b="1" spc="-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Analyzing and Describing Charts and  the Equations in the Documents </a:t>
            </a: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289341" y="1131590"/>
            <a:ext cx="8675147" cy="3744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Detect charts, equations in the uploaded digital photos of the document.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In charts - Identify the type of the charts as, </a:t>
            </a: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 Line charts </a:t>
            </a: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 Bar charts </a:t>
            </a:r>
          </a:p>
          <a:p>
            <a:pPr marL="742950" lvl="1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 Pie charts etc.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Represent the relevant data of the charts accordingly by using natural language processing and deep         learning techniques.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In equations - Identify numbers, variables, and operators in the complex equations accordingly using          neural networks and machine learning techniques.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Create a detailed description of the identified content of charts and equations.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Generate an audio file of that detailed description for the user to listening purpose. </a:t>
            </a:r>
          </a:p>
        </p:txBody>
      </p:sp>
    </p:spTree>
    <p:extLst>
      <p:ext uri="{BB962C8B-B14F-4D97-AF65-F5344CB8AC3E}">
        <p14:creationId xmlns:p14="http://schemas.microsoft.com/office/powerpoint/2010/main" val="4407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754E0-1E5D-43EC-AAA5-32B01BBC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53" y="2427734"/>
            <a:ext cx="1395894" cy="174734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3AA2F5-A3DA-44E3-BA54-22FCAC1761A5}"/>
              </a:ext>
            </a:extLst>
          </p:cNvPr>
          <p:cNvSpPr txBox="1">
            <a:spLocks/>
          </p:cNvSpPr>
          <p:nvPr/>
        </p:nvSpPr>
        <p:spPr>
          <a:xfrm>
            <a:off x="107504" y="3786974"/>
            <a:ext cx="5292080" cy="134761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Project Proposal Presentation</a:t>
            </a:r>
          </a:p>
          <a:p>
            <a:pPr algn="l"/>
            <a:r>
              <a:rPr lang="en-US" sz="1600" b="1" dirty="0"/>
              <a:t>CDAP</a:t>
            </a:r>
          </a:p>
          <a:p>
            <a:pPr algn="l"/>
            <a:r>
              <a:rPr lang="en-US" sz="1600" b="1" dirty="0"/>
              <a:t>Sri Lanka Institute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0844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108012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b="1" dirty="0"/>
              <a:t> </a:t>
            </a:r>
            <a:r>
              <a:rPr lang="en-US" sz="3600" b="1" spc="-9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Analyzing and Describing Images and the Tables in the Documents </a:t>
            </a: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289341" y="1131590"/>
            <a:ext cx="8243099" cy="3744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Detect images, tables in the uploaded digital photos of the document.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In Images - Identify objects, people, places, actions and background regions in the image using deep learning techniques.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In tables - Identify columns and row data in tables accordingly and analyze the content.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Create a detailed description of the content that was identified for both images and tables. 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/>
              <a:t>Generate an audio file of that description for the user to listening purpose. </a:t>
            </a:r>
          </a:p>
        </p:txBody>
      </p:sp>
    </p:spTree>
    <p:extLst>
      <p:ext uri="{BB962C8B-B14F-4D97-AF65-F5344CB8AC3E}">
        <p14:creationId xmlns:p14="http://schemas.microsoft.com/office/powerpoint/2010/main" val="10347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Technologies To Be Used</a:t>
            </a:r>
            <a:endParaRPr lang="en-US" altLang="ko-KR" b="1" dirty="0"/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568983" y="807554"/>
            <a:ext cx="8467513" cy="38524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Machine Learning Techniques Frameworks 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Keras, Python, OpenCV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TensorFlow will be used to create DL models. </a:t>
            </a:r>
          </a:p>
          <a:p>
            <a:pPr marL="468150" marR="11527" lvl="1" algn="just">
              <a:buClr>
                <a:schemeClr val="tx2">
                  <a:lumMod val="60000"/>
                  <a:lumOff val="40000"/>
                </a:schemeClr>
              </a:buClr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Optical Character Recognition 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Tesseract OCR Engine </a:t>
            </a:r>
          </a:p>
          <a:p>
            <a:pPr marL="468150" marR="11527" lvl="1" algn="just">
              <a:buClr>
                <a:schemeClr val="tx2">
                  <a:lumMod val="60000"/>
                  <a:lumOff val="40000"/>
                </a:schemeClr>
              </a:buClr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Cloud Hosting Service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MS Azure cloud will be used for hosting and backend processing. </a:t>
            </a:r>
          </a:p>
          <a:p>
            <a:pPr marL="468150" marR="11527" lvl="1" algn="just">
              <a:buClr>
                <a:schemeClr val="tx2">
                  <a:lumMod val="60000"/>
                  <a:lumOff val="40000"/>
                </a:schemeClr>
              </a:buClr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Text-to-Speech API 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MS Azure service</a:t>
            </a:r>
          </a:p>
          <a:p>
            <a:pPr marL="468150" marR="11527" lvl="1" algn="just">
              <a:buClr>
                <a:schemeClr val="tx2">
                  <a:lumMod val="60000"/>
                  <a:lumOff val="40000"/>
                </a:schemeClr>
              </a:buClr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Mobile App 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React Native will be used for implementation of the cross-platform mobile application.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8C587-699D-465C-9889-B033B1F5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08" y="1658914"/>
            <a:ext cx="589149" cy="725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B6F09-0229-4856-B75F-3F780180D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043" y="1895777"/>
            <a:ext cx="1632333" cy="1165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ED80B-1182-4879-99E3-2C8F6F243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87" y="819667"/>
            <a:ext cx="1211585" cy="342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2B9972-387F-4232-9765-BC6F2EEA8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39" y="2918608"/>
            <a:ext cx="1632333" cy="693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2A2C0-9DF8-4202-8E15-C2ACD67BF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6" y="1388855"/>
            <a:ext cx="1162652" cy="7557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726F32-BC47-4AB4-9E82-41A374D5C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73" y="814451"/>
            <a:ext cx="1042762" cy="7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87CD59-712B-4149-BF02-E23401547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Why Chose That Technologies</a:t>
            </a:r>
            <a:endParaRPr lang="en-US" altLang="ko-KR" b="1" dirty="0"/>
          </a:p>
        </p:txBody>
      </p:sp>
      <p:sp>
        <p:nvSpPr>
          <p:cNvPr id="5" name="object 22">
            <a:extLst>
              <a:ext uri="{FF2B5EF4-FFF2-40B4-BE49-F238E27FC236}">
                <a16:creationId xmlns:a16="http://schemas.microsoft.com/office/drawing/2014/main" id="{34D72460-FA26-48D0-9A9A-F16A4EF23538}"/>
              </a:ext>
            </a:extLst>
          </p:cNvPr>
          <p:cNvSpPr txBox="1"/>
          <p:nvPr/>
        </p:nvSpPr>
        <p:spPr>
          <a:xfrm>
            <a:off x="539552" y="1114661"/>
            <a:ext cx="8467513" cy="38524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Machine Learning Techniques  using Python, OpenCV</a:t>
            </a:r>
            <a:endParaRPr lang="en-US" sz="1600" b="1" dirty="0"/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Performance Matters!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Open Source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More functions for computer vision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Continuous updates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Large Community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Azure Cloud Services</a:t>
            </a:r>
            <a:endParaRPr lang="en-US" sz="1600" b="1" dirty="0"/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Secure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Stable versions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Realtime updates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Other console features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Large community</a:t>
            </a:r>
          </a:p>
          <a:p>
            <a:pPr marL="753900" marR="11527" lvl="1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E94B7-31CF-4B9C-B183-15DCBA321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923678"/>
            <a:ext cx="2626107" cy="18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2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3382"/>
            <a:ext cx="9144000" cy="576064"/>
          </a:xfrm>
        </p:spPr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Budget Plan For Developing</a:t>
            </a:r>
            <a:endParaRPr lang="en-US" altLang="ko-K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6A233-F611-4B18-A354-E38BFA93C78D}"/>
              </a:ext>
            </a:extLst>
          </p:cNvPr>
          <p:cNvSpPr/>
          <p:nvPr/>
        </p:nvSpPr>
        <p:spPr>
          <a:xfrm>
            <a:off x="1403648" y="986701"/>
            <a:ext cx="69847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200" b="1"/>
              <a:t>Description </a:t>
            </a:r>
            <a:r>
              <a:rPr lang="en-US" sz="1200"/>
              <a:t>	  		             </a:t>
            </a:r>
            <a:r>
              <a:rPr lang="en-US" sz="1200" b="1"/>
              <a:t>Quantity        Unit Cost (Rs.)</a:t>
            </a:r>
            <a:r>
              <a:rPr lang="en-US" sz="1200"/>
              <a:t> </a:t>
            </a:r>
            <a:r>
              <a:rPr lang="en-US" sz="1200" b="1"/>
              <a:t>  Total Amount (Rs.) </a:t>
            </a:r>
            <a:endParaRPr lang="en-US" sz="1200"/>
          </a:p>
          <a:p>
            <a:r>
              <a:rPr lang="en-US" sz="1200" b="1"/>
              <a:t>(for 1 year) </a:t>
            </a:r>
            <a:r>
              <a:rPr lang="en-US" sz="1200"/>
              <a:t>				</a:t>
            </a:r>
            <a:r>
              <a:rPr lang="en-US" sz="1200" b="1"/>
              <a:t> </a:t>
            </a:r>
            <a:r>
              <a:rPr lang="en-US" sz="1200"/>
              <a:t>		</a:t>
            </a:r>
          </a:p>
          <a:p>
            <a:r>
              <a:rPr lang="en-US" sz="1200"/>
              <a:t>Hosting charges (Azure cloud) 		1 	76,000 	 76,000 	</a:t>
            </a:r>
          </a:p>
          <a:p>
            <a:endParaRPr lang="en-US" sz="1200"/>
          </a:p>
          <a:p>
            <a:r>
              <a:rPr lang="en-US" sz="1200"/>
              <a:t>Cost for devices (Smart phones for Testing) 	1 	115,000 	115,000 	</a:t>
            </a:r>
          </a:p>
          <a:p>
            <a:endParaRPr lang="en-US" sz="1200"/>
          </a:p>
          <a:p>
            <a:r>
              <a:rPr lang="en-US" sz="1200"/>
              <a:t>Traveling charges 			4 	10,000 	40,000 	</a:t>
            </a:r>
          </a:p>
          <a:p>
            <a:endParaRPr lang="fr-FR" sz="1200"/>
          </a:p>
          <a:p>
            <a:r>
              <a:rPr lang="fr-FR" sz="1200"/>
              <a:t>Communication charges 			4 	10,000 	10,000 	</a:t>
            </a:r>
          </a:p>
          <a:p>
            <a:endParaRPr lang="en-US" sz="1200"/>
          </a:p>
          <a:p>
            <a:r>
              <a:rPr lang="en-US" sz="1200"/>
              <a:t>Printing charges 			- 	2,500 	2,500 	</a:t>
            </a:r>
          </a:p>
          <a:p>
            <a:endParaRPr lang="en-US" sz="1200"/>
          </a:p>
          <a:p>
            <a:r>
              <a:rPr lang="en-US" sz="1200"/>
              <a:t>Stationary charges 			4 	500 	2,000 	</a:t>
            </a:r>
          </a:p>
          <a:p>
            <a:endParaRPr lang="en-US" sz="1200"/>
          </a:p>
          <a:p>
            <a:r>
              <a:rPr lang="en-US" sz="1200"/>
              <a:t>Internet Facility 			4 	12,000 	48,000 	</a:t>
            </a:r>
          </a:p>
          <a:p>
            <a:endParaRPr lang="en-US" sz="1200"/>
          </a:p>
          <a:p>
            <a:r>
              <a:rPr lang="en-US" sz="1200"/>
              <a:t>Other charges 			4 	2000 	8,000 	</a:t>
            </a:r>
          </a:p>
          <a:p>
            <a:endParaRPr lang="en-US" sz="1200" b="1"/>
          </a:p>
          <a:p>
            <a:r>
              <a:rPr lang="en-US" sz="1200" b="1"/>
              <a:t>Total Project Cost Estimate </a:t>
            </a:r>
            <a:r>
              <a:rPr lang="en-US" sz="1200"/>
              <a:t>				</a:t>
            </a:r>
            <a:r>
              <a:rPr lang="en-US" sz="1200" b="1"/>
              <a:t>301,500 </a:t>
            </a:r>
            <a:r>
              <a:rPr lang="en-US" sz="1200"/>
              <a:t>	</a:t>
            </a:r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40F9F7-6546-45A4-9B79-766D3DA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60335"/>
              </p:ext>
            </p:extLst>
          </p:nvPr>
        </p:nvGraphicFramePr>
        <p:xfrm>
          <a:off x="296868" y="915566"/>
          <a:ext cx="8667620" cy="38164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38215">
                  <a:extLst>
                    <a:ext uri="{9D8B030D-6E8A-4147-A177-3AD203B41FA5}">
                      <a16:colId xmlns:a16="http://schemas.microsoft.com/office/drawing/2014/main" val="4289533463"/>
                    </a:ext>
                  </a:extLst>
                </a:gridCol>
                <a:gridCol w="593350">
                  <a:extLst>
                    <a:ext uri="{9D8B030D-6E8A-4147-A177-3AD203B41FA5}">
                      <a16:colId xmlns:a16="http://schemas.microsoft.com/office/drawing/2014/main" val="3411202368"/>
                    </a:ext>
                  </a:extLst>
                </a:gridCol>
                <a:gridCol w="1695285">
                  <a:extLst>
                    <a:ext uri="{9D8B030D-6E8A-4147-A177-3AD203B41FA5}">
                      <a16:colId xmlns:a16="http://schemas.microsoft.com/office/drawing/2014/main" val="873916379"/>
                    </a:ext>
                  </a:extLst>
                </a:gridCol>
                <a:gridCol w="2140770">
                  <a:extLst>
                    <a:ext uri="{9D8B030D-6E8A-4147-A177-3AD203B41FA5}">
                      <a16:colId xmlns:a16="http://schemas.microsoft.com/office/drawing/2014/main" val="2185457167"/>
                    </a:ext>
                  </a:extLst>
                </a:gridCol>
              </a:tblGrid>
              <a:tr h="712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Description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>
                          <a:effectLst/>
                        </a:rPr>
                        <a:t>Qty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Unit Cost (Rs.) </a:t>
                      </a:r>
                      <a:endParaRPr lang="en-US" sz="1400" b="1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effectLst/>
                        </a:rPr>
                        <a:t>(for 1 year)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Total Amount (Rs.)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236009"/>
                  </a:ext>
                </a:extLst>
              </a:tr>
              <a:tr h="4006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Hosting charges (Azure cloud)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76,000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76,000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1676345448"/>
                  </a:ext>
                </a:extLst>
              </a:tr>
              <a:tr h="4709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Cost for devices (2 Smart phones for Testing    not necessary)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57,500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115,000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3024724437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Traveling charges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979559249"/>
                  </a:ext>
                </a:extLst>
              </a:tr>
              <a:tr h="3234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Communication charges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3905191392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Printing 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1,500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1,500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2255955168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Stationary 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1355496032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Internet Facility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12,000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48,000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3201697110"/>
                  </a:ext>
                </a:extLst>
              </a:tr>
              <a:tr h="32341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Other 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8,000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3899626559"/>
                  </a:ext>
                </a:extLst>
              </a:tr>
              <a:tr h="356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Total Project Cost Estimate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112562" marR="112562" marT="56281" marB="56281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300,500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84422" marR="84422" marT="0" marB="0" anchor="b"/>
                </a:tc>
                <a:extLst>
                  <a:ext uri="{0D108BD9-81ED-4DB2-BD59-A6C34878D82A}">
                    <a16:rowId xmlns:a16="http://schemas.microsoft.com/office/drawing/2014/main" val="364314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7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Commercial Value</a:t>
            </a:r>
            <a:endParaRPr lang="en-US" altLang="ko-KR" b="1" dirty="0"/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17258BE1-881B-4A65-BDCC-3C3C0C2849E1}"/>
              </a:ext>
            </a:extLst>
          </p:cNvPr>
          <p:cNvSpPr txBox="1"/>
          <p:nvPr/>
        </p:nvSpPr>
        <p:spPr>
          <a:xfrm>
            <a:off x="568983" y="807554"/>
            <a:ext cx="8467513" cy="38524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No translation cost.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No language barrier.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Not needed any other physical devices.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No maintaining cost.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Any Time, Any way.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Saving Time.</a:t>
            </a:r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96700" marR="11527" indent="-285750" algn="just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85F2F-527F-4BFE-9849-C0980251F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04875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63EFB-B94E-4D30-8749-F58D596AA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References</a:t>
            </a:r>
          </a:p>
        </p:txBody>
      </p:sp>
      <p:grpSp>
        <p:nvGrpSpPr>
          <p:cNvPr id="5" name="Group 13318">
            <a:extLst>
              <a:ext uri="{FF2B5EF4-FFF2-40B4-BE49-F238E27FC236}">
                <a16:creationId xmlns:a16="http://schemas.microsoft.com/office/drawing/2014/main" id="{FEFD56D3-2B0C-44C1-A855-6FD5100DEA14}"/>
              </a:ext>
            </a:extLst>
          </p:cNvPr>
          <p:cNvGrpSpPr/>
          <p:nvPr/>
        </p:nvGrpSpPr>
        <p:grpSpPr>
          <a:xfrm rot="19917947">
            <a:off x="1627103" y="1314174"/>
            <a:ext cx="1289000" cy="2720380"/>
            <a:chOff x="1359132" y="345882"/>
            <a:chExt cx="1966239" cy="4200564"/>
          </a:xfrm>
          <a:solidFill>
            <a:srgbClr val="FFFF00"/>
          </a:solidFill>
          <a:scene3d>
            <a:camera prst="obliqueBottomRight"/>
            <a:lightRig rig="threePt" dir="t"/>
          </a:scene3d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A50B9976-BF12-4E35-B53C-909D610CBD02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  <a:grpFill/>
          </p:grpSpPr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004A3A20-06CA-44C3-97CA-2A07B4396A64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73C6AC85-9880-445E-BA35-CEA60E40F8A8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FAF234E3-F87C-4754-9F0A-8D9E6BDCEB5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E4CB054-BC8C-4973-8AC2-7F5FAD7363B2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171E20B1-FEB7-4DBB-B91D-1D1C73848C73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61747130-885E-4146-A671-BB4BFABE4732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Isosceles Triangle 4">
                <a:extLst>
                  <a:ext uri="{FF2B5EF4-FFF2-40B4-BE49-F238E27FC236}">
                    <a16:creationId xmlns:a16="http://schemas.microsoft.com/office/drawing/2014/main" id="{6F3837B4-7418-4817-8196-64F744251E04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26">
              <a:extLst>
                <a:ext uri="{FF2B5EF4-FFF2-40B4-BE49-F238E27FC236}">
                  <a16:creationId xmlns:a16="http://schemas.microsoft.com/office/drawing/2014/main" id="{453A16F1-7514-4F44-A7C7-46978CC0D468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  <a:grpFill/>
          </p:grpSpPr>
          <p:sp>
            <p:nvSpPr>
              <p:cNvPr id="8" name="Teardrop 30">
                <a:extLst>
                  <a:ext uri="{FF2B5EF4-FFF2-40B4-BE49-F238E27FC236}">
                    <a16:creationId xmlns:a16="http://schemas.microsoft.com/office/drawing/2014/main" id="{B3C35B61-E066-44B5-A84E-0003F7CE4BFC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grp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rapezoid 24">
                <a:extLst>
                  <a:ext uri="{FF2B5EF4-FFF2-40B4-BE49-F238E27FC236}">
                    <a16:creationId xmlns:a16="http://schemas.microsoft.com/office/drawing/2014/main" id="{061468DF-22DC-459F-9E0F-A6256A334664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grp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ounded Rectangle 18">
                <a:extLst>
                  <a:ext uri="{FF2B5EF4-FFF2-40B4-BE49-F238E27FC236}">
                    <a16:creationId xmlns:a16="http://schemas.microsoft.com/office/drawing/2014/main" id="{32B66799-8ED8-438F-9AC8-6C7885E7B751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9">
                <a:extLst>
                  <a:ext uri="{FF2B5EF4-FFF2-40B4-BE49-F238E27FC236}">
                    <a16:creationId xmlns:a16="http://schemas.microsoft.com/office/drawing/2014/main" id="{340F8529-A16D-4410-99B8-63FFEC27CC51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0">
                <a:extLst>
                  <a:ext uri="{FF2B5EF4-FFF2-40B4-BE49-F238E27FC236}">
                    <a16:creationId xmlns:a16="http://schemas.microsoft.com/office/drawing/2014/main" id="{275D8825-CD95-4D5E-8D3A-34886A4AF84C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1">
                <a:extLst>
                  <a:ext uri="{FF2B5EF4-FFF2-40B4-BE49-F238E27FC236}">
                    <a16:creationId xmlns:a16="http://schemas.microsoft.com/office/drawing/2014/main" id="{F067013F-524A-4915-9701-C66AD5269147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2">
                <a:extLst>
                  <a:ext uri="{FF2B5EF4-FFF2-40B4-BE49-F238E27FC236}">
                    <a16:creationId xmlns:a16="http://schemas.microsoft.com/office/drawing/2014/main" id="{9894903D-80CC-4AB5-8DB4-75AC29A3A177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25">
                <a:extLst>
                  <a:ext uri="{FF2B5EF4-FFF2-40B4-BE49-F238E27FC236}">
                    <a16:creationId xmlns:a16="http://schemas.microsoft.com/office/drawing/2014/main" id="{2A93514A-9BC2-4361-9FE4-14215F30E85F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Rounded Rectangle 27">
                <a:extLst>
                  <a:ext uri="{FF2B5EF4-FFF2-40B4-BE49-F238E27FC236}">
                    <a16:creationId xmlns:a16="http://schemas.microsoft.com/office/drawing/2014/main" id="{A2BB52FE-CC30-401F-AC55-32A05E184009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8">
                <a:extLst>
                  <a:ext uri="{FF2B5EF4-FFF2-40B4-BE49-F238E27FC236}">
                    <a16:creationId xmlns:a16="http://schemas.microsoft.com/office/drawing/2014/main" id="{D7CB0DAB-95C4-4E57-AF48-75DBC8EA2D3D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9">
                <a:extLst>
                  <a:ext uri="{FF2B5EF4-FFF2-40B4-BE49-F238E27FC236}">
                    <a16:creationId xmlns:a16="http://schemas.microsoft.com/office/drawing/2014/main" id="{7AEEC3D8-5E36-4E95-A81E-05488082A28A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Freeform 13312">
            <a:extLst>
              <a:ext uri="{FF2B5EF4-FFF2-40B4-BE49-F238E27FC236}">
                <a16:creationId xmlns:a16="http://schemas.microsoft.com/office/drawing/2014/main" id="{976995A3-D0BC-4253-8948-76CBBA9D288B}"/>
              </a:ext>
            </a:extLst>
          </p:cNvPr>
          <p:cNvSpPr/>
          <p:nvPr/>
        </p:nvSpPr>
        <p:spPr>
          <a:xfrm>
            <a:off x="639097" y="2530131"/>
            <a:ext cx="2436722" cy="1481779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188C4A86-0F51-42D2-9600-BF6125DBE58E}"/>
              </a:ext>
            </a:extLst>
          </p:cNvPr>
          <p:cNvSpPr txBox="1"/>
          <p:nvPr/>
        </p:nvSpPr>
        <p:spPr>
          <a:xfrm>
            <a:off x="3474689" y="1153109"/>
            <a:ext cx="5493992" cy="3626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[1]"Braille Facts", Royalblind.org, 2019. [Online]. Available: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https://www.royalblind.org/national-braille-week/about-braille/braille-facts.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[Accessed: 07- Aug- 2019].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[2]"Braille", En.wikipedia.org, 2019. [Online]. Available: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https://en.wikipedia.org/wiki/Braille. [Accessed: 07- Aug- 2019].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[3]"The History of Braille [Your Braille Resource] - Braille Works", Braille Works,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2019. [Online]. Available: https://brailleworks.com/braille-resources/history-ofbraille/. [Accessed: 08- Aug- 2019].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[4] D. </a:t>
            </a:r>
            <a:r>
              <a:rPr lang="en-US" sz="1000" spc="-14" dirty="0" err="1">
                <a:cs typeface="Calibri"/>
              </a:rPr>
              <a:t>Radojichikj</a:t>
            </a:r>
            <a:r>
              <a:rPr lang="en-US" sz="1000" spc="-14" dirty="0">
                <a:cs typeface="Calibri"/>
              </a:rPr>
              <a:t>, "STUDENTS WITH VISUAL IMPAIRMENTS: BRAILLE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READING RATE", (IJCRSEE) International Journal of Cognitive Research in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Science, Engineering and Education, vol. 3, 1, 2015, 2015. [Accessed 8 August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2019].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[5]"Braille versions of textbooks help blind college students succeed - Marketplace",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Marketplace, 2019. [Online]. Available:</a:t>
            </a:r>
          </a:p>
          <a:p>
            <a:pPr marL="10950" marR="11527">
              <a:lnSpc>
                <a:spcPct val="150000"/>
              </a:lnSpc>
            </a:pPr>
            <a:r>
              <a:rPr lang="en-US" sz="1000" spc="-14" dirty="0">
                <a:cs typeface="Calibri"/>
              </a:rPr>
              <a:t>https://www.marketplace.org/2017/10/12/braille-versions-textbooks-help-blindcollege-students-succeed/. [Accessed: 09- Aug- 2019]</a:t>
            </a:r>
            <a:endParaRPr lang="en-US" sz="1100" spc="-14" dirty="0">
              <a:cs typeface="Calibri"/>
            </a:endParaRPr>
          </a:p>
          <a:p>
            <a:pPr marL="296700" marR="11527" indent="-285750">
              <a:buFont typeface="Wingdings" panose="05000000000000000000" pitchFamily="2" charset="2"/>
              <a:buChar char="q"/>
            </a:pPr>
            <a:endParaRPr lang="en-US" sz="2400" spc="-14" dirty="0">
              <a:latin typeface="Calibri"/>
              <a:cs typeface="Calibri"/>
            </a:endParaRPr>
          </a:p>
          <a:p>
            <a:pPr marL="296700" marR="11527" indent="-285750">
              <a:buFont typeface="Wingdings" panose="05000000000000000000" pitchFamily="2" charset="2"/>
              <a:buChar char="q"/>
            </a:pPr>
            <a:endParaRPr sz="145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9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2E9154-688C-440A-9A1B-9455F8560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0" b="11688"/>
          <a:stretch/>
        </p:blipFill>
        <p:spPr>
          <a:xfrm>
            <a:off x="1054551" y="0"/>
            <a:ext cx="6901825" cy="285978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5278-A721-4E76-A15E-B84805CF2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55926"/>
            <a:ext cx="9144000" cy="576064"/>
          </a:xfrm>
        </p:spPr>
        <p:txBody>
          <a:bodyPr/>
          <a:lstStyle/>
          <a:p>
            <a:r>
              <a:rPr lang="en-US" b="1" spc="-9" dirty="0">
                <a:solidFill>
                  <a:schemeClr val="bg1"/>
                </a:solidFill>
                <a:cs typeface="Calibri"/>
              </a:rPr>
              <a:t>Discussion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you..!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Our Team</a:t>
            </a:r>
            <a:endParaRPr lang="ko-KR" alt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981609"/>
            <a:chOff x="251520" y="3350185"/>
            <a:chExt cx="1656184" cy="981609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E.M.D.D. Ekanayake.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IT16102156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0777724874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it16102156@my.sliit.lk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981609"/>
            <a:chOff x="251520" y="3350185"/>
            <a:chExt cx="1656184" cy="981609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I.N. Kalansooriya.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IT16176348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0771537237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it16176348@my.sliit.lk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981609"/>
            <a:chOff x="251520" y="3350185"/>
            <a:chExt cx="1656184" cy="981609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P.S.N. Kularathne.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IT16165762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0772789541	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it16165762@my.sliit.lk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981609"/>
            <a:chOff x="251520" y="3350185"/>
            <a:chExt cx="1656184" cy="981609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W.R.P. Fernando.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IT16079328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0774577122</a:t>
              </a: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it16079328@my.sliit.lk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47F1B2D-89A8-48A8-8DFF-F6FDEA39EDB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" b="998"/>
          <a:stretch>
            <a:fillRect/>
          </a:stretch>
        </p:blipFill>
        <p:spPr>
          <a:xfrm>
            <a:off x="250825" y="1347788"/>
            <a:ext cx="1909763" cy="1871662"/>
          </a:xfr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491F39E-BCF1-41D2-A100-81A408D86E4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B48FCA5-10A6-47F9-A89D-508DC02219EE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ED01F1F-AB65-4652-A2A7-FD26A01149E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DFEF364-9358-4281-9A4F-DF645ED14459}"/>
              </a:ext>
            </a:extLst>
          </p:cNvPr>
          <p:cNvSpPr/>
          <p:nvPr/>
        </p:nvSpPr>
        <p:spPr>
          <a:xfrm>
            <a:off x="-252536" y="-72008"/>
            <a:ext cx="5112568" cy="5308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5A003D-938A-4E7C-92D6-B5EC76CA34F1}"/>
              </a:ext>
            </a:extLst>
          </p:cNvPr>
          <p:cNvSpPr/>
          <p:nvPr/>
        </p:nvSpPr>
        <p:spPr>
          <a:xfrm>
            <a:off x="69071" y="-72008"/>
            <a:ext cx="45719" cy="530805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9E87DC5-8AE7-4344-9AE3-1AB74C322722}"/>
              </a:ext>
            </a:extLst>
          </p:cNvPr>
          <p:cNvSpPr/>
          <p:nvPr/>
        </p:nvSpPr>
        <p:spPr>
          <a:xfrm>
            <a:off x="-36512" y="1619263"/>
            <a:ext cx="216024" cy="165618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0C7716-5788-4F55-937E-6E11447EB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794" y="1707654"/>
            <a:ext cx="1479403" cy="14794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485C65-4FD4-4CC7-A861-2C0B02CB3644}"/>
              </a:ext>
            </a:extLst>
          </p:cNvPr>
          <p:cNvSpPr/>
          <p:nvPr/>
        </p:nvSpPr>
        <p:spPr>
          <a:xfrm>
            <a:off x="5151526" y="5147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“READING EYE”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802CD-692A-4D50-8EFB-AEE427A78B02}"/>
              </a:ext>
            </a:extLst>
          </p:cNvPr>
          <p:cNvSpPr/>
          <p:nvPr/>
        </p:nvSpPr>
        <p:spPr>
          <a:xfrm>
            <a:off x="5148064" y="843558"/>
            <a:ext cx="381642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Reading is essential in context of education to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encompass the literacy to read and write for 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individuals.</a:t>
            </a:r>
            <a:r>
              <a:rPr lang="en-US" sz="1200" dirty="0"/>
              <a:t> </a:t>
            </a:r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Globally, it is estimated that </a:t>
            </a:r>
          </a:p>
          <a:p>
            <a:pPr algn="just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approximately </a:t>
            </a:r>
            <a:r>
              <a:rPr lang="en-US" sz="1200" dirty="0">
                <a:latin typeface="Algerian" panose="04020705040A02060702" pitchFamily="82" charset="0"/>
                <a:cs typeface="Aharoni" panose="02010803020104030203" pitchFamily="2" charset="-79"/>
              </a:rPr>
              <a:t>1.3 </a:t>
            </a:r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billion people live with some </a:t>
            </a:r>
          </a:p>
          <a:p>
            <a:pPr algn="just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form of vision impairment. </a:t>
            </a:r>
          </a:p>
          <a:p>
            <a:pPr algn="just"/>
            <a:endParaRPr lang="en-US" sz="1200" dirty="0">
              <a:latin typeface="Aharoni" panose="020B0604020202020204" pitchFamily="2" charset="-79"/>
              <a:cs typeface="Akhbar MT" pitchFamily="2" charset="-78"/>
            </a:endParaRP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People who are vision impaired do not have easy access to print materials because most of the 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materials must be written using Braille for them to read. Even if they could find the materials, </a:t>
            </a:r>
          </a:p>
          <a:p>
            <a:pPr algn="just"/>
            <a:endParaRPr lang="en-US" sz="1200" dirty="0">
              <a:latin typeface="Aharoni" panose="020B0604020202020204" pitchFamily="2" charset="-79"/>
              <a:cs typeface="Akhbar MT" pitchFamily="2" charset="-78"/>
            </a:endParaRP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Reading is quite tedious process and mistakes can occur often because it is done by touching the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Braille letters. Not only that, Braille literacy is not high for every person. Many children and newly 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blind adults struggle when learning Braille. 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Although this leads to slow reading time as well, 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especially when comparing with sighted readers. </a:t>
            </a:r>
          </a:p>
          <a:p>
            <a:pPr algn="just"/>
            <a:endParaRPr lang="en-US" sz="1200" dirty="0">
              <a:latin typeface="Aharoni" panose="020B0604020202020204" pitchFamily="2" charset="-79"/>
              <a:cs typeface="Akhbar MT" pitchFamily="2" charset="-78"/>
            </a:endParaRP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Therefore to reduce the problems of reading</a:t>
            </a:r>
          </a:p>
          <a:p>
            <a:pPr algn="just"/>
            <a:r>
              <a:rPr lang="en-US" sz="1200" dirty="0">
                <a:latin typeface="Aharoni" panose="020B0604020202020204" pitchFamily="2" charset="-79"/>
                <a:cs typeface="Akhbar MT" pitchFamily="2" charset="-78"/>
              </a:rPr>
              <a:t> literacy of visually impaired people in the present and encompass that we propose</a:t>
            </a:r>
          </a:p>
          <a:p>
            <a:pPr algn="just"/>
            <a:r>
              <a:rPr lang="en-US" sz="1400" dirty="0">
                <a:solidFill>
                  <a:schemeClr val="accent1"/>
                </a:solidFill>
                <a:latin typeface="Aharoni" panose="020B0604020202020204" pitchFamily="2" charset="-79"/>
                <a:cs typeface="Akhbar MT" pitchFamily="2" charset="-78"/>
              </a:rPr>
              <a:t>“Reading Eye” Document Reading System.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BBD786C-68D3-4C7C-99D3-EF97B68E1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3728" y="1129901"/>
            <a:ext cx="2857500" cy="2857500"/>
          </a:xfrm>
          <a:prstGeom prst="rect">
            <a:avLst/>
          </a:prstGeom>
        </p:spPr>
      </p:pic>
      <p:sp>
        <p:nvSpPr>
          <p:cNvPr id="103" name="Right Triangle 102">
            <a:extLst>
              <a:ext uri="{FF2B5EF4-FFF2-40B4-BE49-F238E27FC236}">
                <a16:creationId xmlns:a16="http://schemas.microsoft.com/office/drawing/2014/main" id="{1440CCDC-FB24-4AC6-AE59-A1B482619A65}"/>
              </a:ext>
            </a:extLst>
          </p:cNvPr>
          <p:cNvSpPr/>
          <p:nvPr/>
        </p:nvSpPr>
        <p:spPr>
          <a:xfrm rot="13485606">
            <a:off x="50295" y="1542387"/>
            <a:ext cx="1809937" cy="180993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191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2053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cs typeface="Arial" pitchFamily="34" charset="0"/>
              </a:rPr>
              <a:t>             </a:t>
            </a:r>
            <a:r>
              <a:rPr lang="en-US" sz="3600" b="1" spc="-9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Calibri"/>
              </a:rPr>
              <a:t>Contents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A8F925-24A8-442D-AEE0-D1A1F8C90AB4}"/>
              </a:ext>
            </a:extLst>
          </p:cNvPr>
          <p:cNvGrpSpPr/>
          <p:nvPr/>
        </p:nvGrpSpPr>
        <p:grpSpPr>
          <a:xfrm>
            <a:off x="3131839" y="843558"/>
            <a:ext cx="4913810" cy="576065"/>
            <a:chOff x="3131839" y="1275605"/>
            <a:chExt cx="4913810" cy="576065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1275606"/>
              <a:ext cx="4913809" cy="576064"/>
              <a:chOff x="3131840" y="1491630"/>
              <a:chExt cx="5256584" cy="57606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131839" y="1275605"/>
              <a:ext cx="49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1840" y="1356249"/>
              <a:ext cx="4106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Literature Survey &amp; Research Gap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DE39D0-3E50-4DBD-BB64-8D6432705E86}"/>
              </a:ext>
            </a:extLst>
          </p:cNvPr>
          <p:cNvGrpSpPr/>
          <p:nvPr/>
        </p:nvGrpSpPr>
        <p:grpSpPr>
          <a:xfrm>
            <a:off x="3120329" y="1563638"/>
            <a:ext cx="4919565" cy="576065"/>
            <a:chOff x="3120329" y="2163704"/>
            <a:chExt cx="4919565" cy="576065"/>
          </a:xfrm>
        </p:grpSpPr>
        <p:grpSp>
          <p:nvGrpSpPr>
            <p:cNvPr id="17" name="Group 16"/>
            <p:cNvGrpSpPr/>
            <p:nvPr/>
          </p:nvGrpSpPr>
          <p:grpSpPr>
            <a:xfrm>
              <a:off x="3126085" y="2163705"/>
              <a:ext cx="4913809" cy="576064"/>
              <a:chOff x="3131840" y="1491630"/>
              <a:chExt cx="5256584" cy="57606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120329" y="2163704"/>
              <a:ext cx="49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51840" y="2250554"/>
              <a:ext cx="4106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Research Problem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F68AA6-0E27-46AD-A999-256E2C407774}"/>
              </a:ext>
            </a:extLst>
          </p:cNvPr>
          <p:cNvGrpSpPr/>
          <p:nvPr/>
        </p:nvGrpSpPr>
        <p:grpSpPr>
          <a:xfrm>
            <a:off x="3117870" y="2283717"/>
            <a:ext cx="4925320" cy="576065"/>
            <a:chOff x="3108819" y="3051803"/>
            <a:chExt cx="4925320" cy="576065"/>
          </a:xfrm>
        </p:grpSpPr>
        <p:grpSp>
          <p:nvGrpSpPr>
            <p:cNvPr id="20" name="Group 19"/>
            <p:cNvGrpSpPr/>
            <p:nvPr/>
          </p:nvGrpSpPr>
          <p:grpSpPr>
            <a:xfrm>
              <a:off x="3120330" y="3051804"/>
              <a:ext cx="4913809" cy="576064"/>
              <a:chOff x="3131840" y="1491630"/>
              <a:chExt cx="5256584" cy="5760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08819" y="3051803"/>
              <a:ext cx="49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1840" y="3144859"/>
              <a:ext cx="4106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Proposed Solution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C97439-4286-4478-88FF-2B9070474C34}"/>
              </a:ext>
            </a:extLst>
          </p:cNvPr>
          <p:cNvGrpSpPr/>
          <p:nvPr/>
        </p:nvGrpSpPr>
        <p:grpSpPr>
          <a:xfrm>
            <a:off x="3129307" y="3003797"/>
            <a:ext cx="4931075" cy="576064"/>
            <a:chOff x="3097309" y="3939902"/>
            <a:chExt cx="4931075" cy="576064"/>
          </a:xfrm>
        </p:grpSpPr>
        <p:grpSp>
          <p:nvGrpSpPr>
            <p:cNvPr id="23" name="Group 22"/>
            <p:cNvGrpSpPr/>
            <p:nvPr/>
          </p:nvGrpSpPr>
          <p:grpSpPr>
            <a:xfrm>
              <a:off x="3114575" y="3939902"/>
              <a:ext cx="4913809" cy="576064"/>
              <a:chOff x="3131840" y="1491630"/>
              <a:chExt cx="5256584" cy="57606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097309" y="3939902"/>
              <a:ext cx="49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1840" y="4039164"/>
              <a:ext cx="4106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Objectives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305C12-7CE8-448D-9BBB-6A1D09AE0543}"/>
              </a:ext>
            </a:extLst>
          </p:cNvPr>
          <p:cNvGrpSpPr/>
          <p:nvPr/>
        </p:nvGrpSpPr>
        <p:grpSpPr>
          <a:xfrm>
            <a:off x="3137939" y="3723877"/>
            <a:ext cx="4931075" cy="576064"/>
            <a:chOff x="3097309" y="3939902"/>
            <a:chExt cx="4931075" cy="57606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D9E39D5-5F9F-4ADD-AA5B-1F31700BACE6}"/>
                </a:ext>
              </a:extLst>
            </p:cNvPr>
            <p:cNvGrpSpPr/>
            <p:nvPr/>
          </p:nvGrpSpPr>
          <p:grpSpPr>
            <a:xfrm>
              <a:off x="3114575" y="3939902"/>
              <a:ext cx="4913809" cy="576064"/>
              <a:chOff x="3131840" y="1491630"/>
              <a:chExt cx="5256584" cy="57606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2771C82-D29D-43D5-9DEC-DC72BA07C312}"/>
                  </a:ext>
                </a:extLst>
              </p:cNvPr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F4D343DA-3CB6-48EA-B247-1E60CE9CC66B}"/>
                  </a:ext>
                </a:extLst>
              </p:cNvPr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7BF8A0-E2D3-421C-8C81-6957BF45A299}"/>
                </a:ext>
              </a:extLst>
            </p:cNvPr>
            <p:cNvSpPr txBox="1"/>
            <p:nvPr/>
          </p:nvSpPr>
          <p:spPr>
            <a:xfrm>
              <a:off x="3097309" y="3939902"/>
              <a:ext cx="49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BAB3E2-BC9C-43C3-9185-D236D88B005D}"/>
                </a:ext>
              </a:extLst>
            </p:cNvPr>
            <p:cNvSpPr txBox="1"/>
            <p:nvPr/>
          </p:nvSpPr>
          <p:spPr>
            <a:xfrm>
              <a:off x="3851840" y="4039164"/>
              <a:ext cx="4106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Plan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749C73-944B-4D5D-A5E0-3012142569CA}"/>
              </a:ext>
            </a:extLst>
          </p:cNvPr>
          <p:cNvGrpSpPr/>
          <p:nvPr/>
        </p:nvGrpSpPr>
        <p:grpSpPr>
          <a:xfrm>
            <a:off x="3141088" y="4463701"/>
            <a:ext cx="4931075" cy="576064"/>
            <a:chOff x="3097309" y="3939902"/>
            <a:chExt cx="4931075" cy="57606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7C31715-A54F-4D03-AF93-BCAA8D5BFFA8}"/>
                </a:ext>
              </a:extLst>
            </p:cNvPr>
            <p:cNvGrpSpPr/>
            <p:nvPr/>
          </p:nvGrpSpPr>
          <p:grpSpPr>
            <a:xfrm>
              <a:off x="3114575" y="3939902"/>
              <a:ext cx="4913809" cy="576064"/>
              <a:chOff x="3131840" y="1491630"/>
              <a:chExt cx="5256584" cy="57606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86E602-4667-46CF-A590-56859E75C11F}"/>
                  </a:ext>
                </a:extLst>
              </p:cNvPr>
              <p:cNvSpPr/>
              <p:nvPr/>
            </p:nvSpPr>
            <p:spPr>
              <a:xfrm>
                <a:off x="3131840" y="1491630"/>
                <a:ext cx="5256584" cy="57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Right Triangle 54">
                <a:extLst>
                  <a:ext uri="{FF2B5EF4-FFF2-40B4-BE49-F238E27FC236}">
                    <a16:creationId xmlns:a16="http://schemas.microsoft.com/office/drawing/2014/main" id="{9CBE466A-C6DD-4068-BE7A-631F8FA83377}"/>
                  </a:ext>
                </a:extLst>
              </p:cNvPr>
              <p:cNvSpPr/>
              <p:nvPr/>
            </p:nvSpPr>
            <p:spPr>
              <a:xfrm rot="5400000">
                <a:off x="3203840" y="1419630"/>
                <a:ext cx="576000" cy="72000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F0086E-5C3A-47A0-987A-86D33121C27B}"/>
                </a:ext>
              </a:extLst>
            </p:cNvPr>
            <p:cNvSpPr txBox="1"/>
            <p:nvPr/>
          </p:nvSpPr>
          <p:spPr>
            <a:xfrm>
              <a:off x="3097309" y="3939902"/>
              <a:ext cx="49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4CCDE1-E7AE-416E-8232-74444D26724A}"/>
                </a:ext>
              </a:extLst>
            </p:cNvPr>
            <p:cNvSpPr txBox="1"/>
            <p:nvPr/>
          </p:nvSpPr>
          <p:spPr>
            <a:xfrm>
              <a:off x="3851840" y="4039164"/>
              <a:ext cx="4106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Individual Components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7EE8EC4-4E79-4FAB-A0FA-E5A9C4955DAE}"/>
              </a:ext>
            </a:extLst>
          </p:cNvPr>
          <p:cNvSpPr txBox="1"/>
          <p:nvPr/>
        </p:nvSpPr>
        <p:spPr>
          <a:xfrm>
            <a:off x="5661171" y="3076353"/>
            <a:ext cx="2305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  <a:sym typeface="Wingdings" panose="05000000000000000000" pitchFamily="2" charset="2"/>
              </a:rPr>
              <a:t>&gt; </a:t>
            </a:r>
            <a:r>
              <a:rPr lang="en-US" sz="1100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Main Objective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&gt; Specific Objectives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24C7A1-2229-4652-9A79-4B72C239455F}"/>
              </a:ext>
            </a:extLst>
          </p:cNvPr>
          <p:cNvSpPr txBox="1"/>
          <p:nvPr/>
        </p:nvSpPr>
        <p:spPr>
          <a:xfrm>
            <a:off x="5652120" y="3699778"/>
            <a:ext cx="2305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  <a:sym typeface="Wingdings" panose="05000000000000000000" pitchFamily="2" charset="2"/>
              </a:rPr>
              <a:t>&gt; </a:t>
            </a:r>
            <a:r>
              <a:rPr lang="en-US" sz="1100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System Architecture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&gt; Work Breakdown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&gt; Methodology / Tech Review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Literature Survey</a:t>
            </a:r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46A3692D-D3A1-4CA4-B873-A1940C66BB47}"/>
              </a:ext>
            </a:extLst>
          </p:cNvPr>
          <p:cNvSpPr txBox="1"/>
          <p:nvPr/>
        </p:nvSpPr>
        <p:spPr>
          <a:xfrm>
            <a:off x="598415" y="1078573"/>
            <a:ext cx="7947169" cy="386944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353695" marR="11430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spc="-14" dirty="0">
                <a:ea typeface="+mn-lt"/>
                <a:cs typeface="+mn-lt"/>
              </a:rPr>
              <a:t>Globally, it is estimated that approximately 1.3 billion people live with some form of </a:t>
            </a:r>
          </a:p>
          <a:p>
            <a:pPr marL="10795" marR="1143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spc="-14" dirty="0">
                <a:ea typeface="+mn-lt"/>
                <a:cs typeface="+mn-lt"/>
              </a:rPr>
              <a:t>      vision impairment.</a:t>
            </a:r>
            <a:endParaRPr lang="en-US" sz="1600" spc="-14" dirty="0">
              <a:cs typeface="Arial"/>
            </a:endParaRPr>
          </a:p>
          <a:p>
            <a:pPr marL="353695" marR="11430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spc="-14" dirty="0">
                <a:latin typeface="Arial"/>
                <a:cs typeface="Arial"/>
              </a:rPr>
              <a:t>There are Many mobile applications for visual impaired individuals in present.</a:t>
            </a:r>
            <a:endParaRPr lang="en-US" sz="1600" spc="-14" dirty="0">
              <a:cs typeface="Arial"/>
            </a:endParaRPr>
          </a:p>
          <a:p>
            <a:pPr marL="10795" marR="1143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spc="-14" dirty="0">
                <a:latin typeface="Arial"/>
                <a:cs typeface="Arial"/>
              </a:rPr>
              <a:t>       Examples:</a:t>
            </a:r>
            <a:r>
              <a:rPr lang="en-US" sz="1200" spc="-14" dirty="0">
                <a:latin typeface="Arial"/>
                <a:cs typeface="Arial"/>
              </a:rPr>
              <a:t> </a:t>
            </a:r>
          </a:p>
          <a:p>
            <a:pPr marL="1268095" marR="11430" lvl="2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spc="-14" dirty="0">
                <a:ea typeface="+mn-lt"/>
                <a:cs typeface="+mn-lt"/>
              </a:rPr>
              <a:t>Schmoozer</a:t>
            </a:r>
          </a:p>
          <a:p>
            <a:pPr marL="1268095" marR="11430" lvl="2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spc="-14" dirty="0">
                <a:ea typeface="+mn-lt"/>
                <a:cs typeface="+mn-lt"/>
              </a:rPr>
              <a:t>Amazon Kindle</a:t>
            </a:r>
          </a:p>
          <a:p>
            <a:pPr marL="1268095" marR="11430" lvl="2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spc="-14" dirty="0">
                <a:ea typeface="+mn-lt"/>
                <a:cs typeface="+mn-lt"/>
              </a:rPr>
              <a:t>BARD Mobile</a:t>
            </a:r>
          </a:p>
          <a:p>
            <a:pPr marL="1268095" marR="11430" lvl="2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spc="-14" dirty="0" err="1">
                <a:ea typeface="+mn-lt"/>
                <a:cs typeface="+mn-lt"/>
              </a:rPr>
              <a:t>Capti</a:t>
            </a:r>
            <a:r>
              <a:rPr lang="en-US" sz="1200" spc="-14" dirty="0">
                <a:ea typeface="+mn-lt"/>
                <a:cs typeface="+mn-lt"/>
              </a:rPr>
              <a:t> Voice</a:t>
            </a:r>
          </a:p>
          <a:p>
            <a:pPr marL="1268095" marR="11430" lvl="2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200" spc="-14" dirty="0">
                <a:ea typeface="+mn-lt"/>
                <a:cs typeface="+mn-lt"/>
              </a:rPr>
              <a:t>KNFB Reader</a:t>
            </a:r>
          </a:p>
          <a:p>
            <a:pPr marL="353695" marR="11430" indent="-342900">
              <a:lnSpc>
                <a:spcPct val="200000"/>
              </a:lnSpc>
              <a:buFont typeface="Arial"/>
              <a:buChar char="•"/>
            </a:pPr>
            <a:endParaRPr lang="en-US" sz="2000" spc="-14" dirty="0">
              <a:latin typeface="Arial"/>
              <a:cs typeface="Arial"/>
            </a:endParaRPr>
          </a:p>
          <a:p>
            <a:pPr marL="296545" marR="11430" indent="-285750">
              <a:buFont typeface="Wingdings" panose="05000000000000000000" pitchFamily="2" charset="2"/>
              <a:buChar char="q"/>
            </a:pPr>
            <a:endParaRPr lang="en-GB" sz="145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3235-E966-4D0E-81D0-779E16C9C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Research Gap</a:t>
            </a: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62F51C36-4319-4D12-A8D8-49E47D89FA5C}"/>
              </a:ext>
            </a:extLst>
          </p:cNvPr>
          <p:cNvSpPr txBox="1"/>
          <p:nvPr/>
        </p:nvSpPr>
        <p:spPr>
          <a:xfrm>
            <a:off x="598415" y="1078573"/>
            <a:ext cx="7947169" cy="356171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353695" marR="11430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spc="-14" dirty="0">
                <a:latin typeface="Arial"/>
                <a:cs typeface="Arial"/>
              </a:rPr>
              <a:t>Every application missing one or more very important functionalities</a:t>
            </a:r>
            <a:endParaRPr lang="en-US" sz="1600" spc="-14" dirty="0">
              <a:ea typeface="+mn-lt"/>
              <a:cs typeface="+mn-lt"/>
            </a:endParaRPr>
          </a:p>
          <a:p>
            <a:pPr marL="10795" marR="1143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spc="-14" dirty="0">
                <a:ea typeface="+mn-lt"/>
                <a:cs typeface="+mn-lt"/>
              </a:rPr>
              <a:t>      Examples:</a:t>
            </a:r>
          </a:p>
          <a:p>
            <a:pPr marL="810895" marR="1143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spc="-14" dirty="0">
                <a:ea typeface="+mn-lt"/>
                <a:cs typeface="+mn-lt"/>
              </a:rPr>
              <a:t>Able to identify images, equations, tables, charts other than texts.</a:t>
            </a:r>
          </a:p>
          <a:p>
            <a:pPr marL="810895" marR="11430" lvl="1" indent="-342900">
              <a:lnSpc>
                <a:spcPct val="2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spc="-14" dirty="0">
                <a:latin typeface="Arial"/>
                <a:cs typeface="Arial"/>
              </a:rPr>
              <a:t>Security when communication with cloud or servers.</a:t>
            </a:r>
            <a:endParaRPr lang="en-US" sz="1600" spc="-14" dirty="0">
              <a:ea typeface="+mn-lt"/>
              <a:cs typeface="+mn-lt"/>
            </a:endParaRPr>
          </a:p>
          <a:p>
            <a:pPr marL="296545" marR="11430" indent="-285750">
              <a:buFont typeface="Wingdings,Sans-Serif" panose="05000000000000000000" pitchFamily="2" charset="2"/>
              <a:buChar char="q"/>
            </a:pPr>
            <a:endParaRPr lang="en-US" sz="2000" spc="-14" dirty="0">
              <a:ea typeface="+mn-lt"/>
              <a:cs typeface="+mn-lt"/>
            </a:endParaRPr>
          </a:p>
          <a:p>
            <a:pPr marL="296545" marR="1143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spc="-14" dirty="0">
              <a:latin typeface="Calibri"/>
              <a:cs typeface="Calibri"/>
            </a:endParaRPr>
          </a:p>
          <a:p>
            <a:pPr marL="296545" marR="11430" indent="-285750">
              <a:buFont typeface="Wingdings" panose="05000000000000000000" pitchFamily="2" charset="2"/>
              <a:buChar char="q"/>
            </a:pPr>
            <a:endParaRPr lang="en-US" sz="2400" spc="-14" dirty="0">
              <a:latin typeface="Calibri"/>
              <a:cs typeface="Calibri"/>
            </a:endParaRPr>
          </a:p>
          <a:p>
            <a:pPr marL="296545" marR="11430" indent="-285750">
              <a:buFont typeface="Wingdings" panose="05000000000000000000" pitchFamily="2" charset="2"/>
              <a:buChar char="q"/>
            </a:pPr>
            <a:endParaRPr lang="en-US" sz="1452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0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DE567-C976-4DE2-8F8A-F00D0A7F0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spc="-9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Existing applications </a:t>
            </a:r>
          </a:p>
        </p:txBody>
      </p:sp>
      <p:pic>
        <p:nvPicPr>
          <p:cNvPr id="4" name="Picture 3" descr="C:\Users\Dinu Dilshan\AppData\Local\Microsoft\Windows\INetCache\Content.MSO\27016958.tmp">
            <a:extLst>
              <a:ext uri="{FF2B5EF4-FFF2-40B4-BE49-F238E27FC236}">
                <a16:creationId xmlns:a16="http://schemas.microsoft.com/office/drawing/2014/main" id="{ECD42CFC-0EED-4D74-98E9-3E1F0C7808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7" y="1709487"/>
            <a:ext cx="2154113" cy="126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5E799B78-18CB-4787-B806-5928DDB3104C}"/>
              </a:ext>
            </a:extLst>
          </p:cNvPr>
          <p:cNvSpPr txBox="1"/>
          <p:nvPr/>
        </p:nvSpPr>
        <p:spPr>
          <a:xfrm>
            <a:off x="153222" y="3578043"/>
            <a:ext cx="2258191" cy="19007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Kindle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60373A-899D-4483-B30F-456C81259CA6}"/>
              </a:ext>
            </a:extLst>
          </p:cNvPr>
          <p:cNvGrpSpPr/>
          <p:nvPr/>
        </p:nvGrpSpPr>
        <p:grpSpPr>
          <a:xfrm>
            <a:off x="2755072" y="1286406"/>
            <a:ext cx="2625743" cy="2101711"/>
            <a:chOff x="0" y="0"/>
            <a:chExt cx="3585928" cy="2870200"/>
          </a:xfrm>
        </p:grpSpPr>
        <p:pic>
          <p:nvPicPr>
            <p:cNvPr id="9" name="Picture 8" descr="C:\Users\Dinu Dilshan\AppData\Local\Microsoft\Windows\INetCache\Content.MSO\7318FD33.tmp">
              <a:extLst>
                <a:ext uri="{FF2B5EF4-FFF2-40B4-BE49-F238E27FC236}">
                  <a16:creationId xmlns:a16="http://schemas.microsoft.com/office/drawing/2014/main" id="{E0A1E67C-7188-4438-8881-8426BCAF1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15135" cy="287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C:\Users\Dinu Dilshan\AppData\Local\Microsoft\Windows\INetCache\Content.MSO\F5F489C6.tmp">
              <a:extLst>
                <a:ext uri="{FF2B5EF4-FFF2-40B4-BE49-F238E27FC236}">
                  <a16:creationId xmlns:a16="http://schemas.microsoft.com/office/drawing/2014/main" id="{A9B79386-6D7D-45B3-9262-9C83AC86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508" y="0"/>
              <a:ext cx="1709420" cy="28625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Box 25">
            <a:extLst>
              <a:ext uri="{FF2B5EF4-FFF2-40B4-BE49-F238E27FC236}">
                <a16:creationId xmlns:a16="http://schemas.microsoft.com/office/drawing/2014/main" id="{B83E2F52-5CE6-4812-90FA-EC5BA59C961E}"/>
              </a:ext>
            </a:extLst>
          </p:cNvPr>
          <p:cNvSpPr txBox="1"/>
          <p:nvPr/>
        </p:nvSpPr>
        <p:spPr>
          <a:xfrm>
            <a:off x="2446476" y="3589036"/>
            <a:ext cx="3277652" cy="184666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BARD mobile app</a:t>
            </a:r>
          </a:p>
        </p:txBody>
      </p:sp>
      <p:pic>
        <p:nvPicPr>
          <p:cNvPr id="11" name="Picture 10" descr="C:\Users\Dinu Dilshan\AppData\Local\Microsoft\Windows\INetCache\Content.MSO\975705F3.tmp">
            <a:extLst>
              <a:ext uri="{FF2B5EF4-FFF2-40B4-BE49-F238E27FC236}">
                <a16:creationId xmlns:a16="http://schemas.microsoft.com/office/drawing/2014/main" id="{12D4BCDB-B68A-4783-9FF0-DC25CBE6C73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09287"/>
            <a:ext cx="2978886" cy="1465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37">
            <a:extLst>
              <a:ext uri="{FF2B5EF4-FFF2-40B4-BE49-F238E27FC236}">
                <a16:creationId xmlns:a16="http://schemas.microsoft.com/office/drawing/2014/main" id="{C03AC176-F92D-4186-A7C1-BA447D443318}"/>
              </a:ext>
            </a:extLst>
          </p:cNvPr>
          <p:cNvSpPr txBox="1"/>
          <p:nvPr/>
        </p:nvSpPr>
        <p:spPr>
          <a:xfrm>
            <a:off x="5295900" y="3583456"/>
            <a:ext cx="3848100" cy="184666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KNFB reader</a:t>
            </a:r>
          </a:p>
        </p:txBody>
      </p:sp>
    </p:spTree>
    <p:extLst>
      <p:ext uri="{BB962C8B-B14F-4D97-AF65-F5344CB8AC3E}">
        <p14:creationId xmlns:p14="http://schemas.microsoft.com/office/powerpoint/2010/main" val="34379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4CC68D-06ED-4B28-A7EA-BC3996721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94174"/>
              </p:ext>
            </p:extLst>
          </p:nvPr>
        </p:nvGraphicFramePr>
        <p:xfrm>
          <a:off x="0" y="1"/>
          <a:ext cx="9143229" cy="5133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0556">
                  <a:extLst>
                    <a:ext uri="{9D8B030D-6E8A-4147-A177-3AD203B41FA5}">
                      <a16:colId xmlns:a16="http://schemas.microsoft.com/office/drawing/2014/main" val="535820869"/>
                    </a:ext>
                  </a:extLst>
                </a:gridCol>
                <a:gridCol w="877386">
                  <a:extLst>
                    <a:ext uri="{9D8B030D-6E8A-4147-A177-3AD203B41FA5}">
                      <a16:colId xmlns:a16="http://schemas.microsoft.com/office/drawing/2014/main" val="772987155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1906477461"/>
                    </a:ext>
                  </a:extLst>
                </a:gridCol>
                <a:gridCol w="907054">
                  <a:extLst>
                    <a:ext uri="{9D8B030D-6E8A-4147-A177-3AD203B41FA5}">
                      <a16:colId xmlns:a16="http://schemas.microsoft.com/office/drawing/2014/main" val="3635459880"/>
                    </a:ext>
                  </a:extLst>
                </a:gridCol>
                <a:gridCol w="799611">
                  <a:extLst>
                    <a:ext uri="{9D8B030D-6E8A-4147-A177-3AD203B41FA5}">
                      <a16:colId xmlns:a16="http://schemas.microsoft.com/office/drawing/2014/main" val="1973838506"/>
                    </a:ext>
                  </a:extLst>
                </a:gridCol>
                <a:gridCol w="741606">
                  <a:extLst>
                    <a:ext uri="{9D8B030D-6E8A-4147-A177-3AD203B41FA5}">
                      <a16:colId xmlns:a16="http://schemas.microsoft.com/office/drawing/2014/main" val="3638119427"/>
                    </a:ext>
                  </a:extLst>
                </a:gridCol>
                <a:gridCol w="1834927">
                  <a:extLst>
                    <a:ext uri="{9D8B030D-6E8A-4147-A177-3AD203B41FA5}">
                      <a16:colId xmlns:a16="http://schemas.microsoft.com/office/drawing/2014/main" val="1232928489"/>
                    </a:ext>
                  </a:extLst>
                </a:gridCol>
              </a:tblGrid>
              <a:tr h="3390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Amazon Kindle </a:t>
                      </a:r>
                      <a:endParaRPr lang="en-US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BARD Mobile </a:t>
                      </a:r>
                      <a:endParaRPr lang="en-US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Capti  Voice </a:t>
                      </a:r>
                      <a:endParaRPr lang="en-US" sz="9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KNFB Reader </a:t>
                      </a:r>
                      <a:endParaRPr lang="en-US" sz="9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Schmoozer </a:t>
                      </a:r>
                      <a:endParaRPr lang="en-US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Reading Eye </a:t>
                      </a:r>
                    </a:p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(Proposed System)</a:t>
                      </a:r>
                      <a:r>
                        <a:rPr lang="en-GB" sz="9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28241"/>
                  </a:ext>
                </a:extLst>
              </a:tr>
              <a:tr h="419520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effectLst/>
                        </a:rPr>
                        <a:t>Text Identification and Reading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70390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effectLst/>
                        </a:rPr>
                        <a:t>Graphical Image /Pictures Identification and Reading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2884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effectLst/>
                        </a:rPr>
                        <a:t>Equations Identification and Reading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36681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</a:rPr>
                        <a:t>Table content Identification and Reading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65727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effectLst/>
                        </a:rPr>
                        <a:t>Charts Identification and Reading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14750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</a:rPr>
                        <a:t>Voice output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36511"/>
                  </a:ext>
                </a:extLst>
              </a:tr>
              <a:tr h="448776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effectLst/>
                        </a:rPr>
                        <a:t>Voice input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 (Voice as command inputs)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70975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</a:rPr>
                        <a:t>Cloud Storage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13085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tx1"/>
                          </a:solidFill>
                          <a:effectLst/>
                        </a:rPr>
                        <a:t>Client-server communication data security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22009"/>
                  </a:ext>
                </a:extLst>
              </a:tr>
              <a:tr h="448776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effectLst/>
                        </a:rPr>
                        <a:t>Cross Platform   Mobile Application (Android/ IOS)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95669"/>
                  </a:ext>
                </a:extLst>
              </a:tr>
              <a:tr h="417339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tx1"/>
                          </a:solidFill>
                          <a:effectLst/>
                        </a:rPr>
                        <a:t>Images’ size reduction for efficient communication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82880" marR="0" marT="91440" marB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</a:rPr>
                        <a:t>❌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274320" marR="27432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0" marR="0" marT="0" marB="0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803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2345BC-9343-4D05-9114-B34460AD85B3}"/>
              </a:ext>
            </a:extLst>
          </p:cNvPr>
          <p:cNvCxnSpPr>
            <a:cxnSpLocks/>
          </p:cNvCxnSpPr>
          <p:nvPr/>
        </p:nvCxnSpPr>
        <p:spPr>
          <a:xfrm>
            <a:off x="0" y="16477"/>
            <a:ext cx="3203848" cy="323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190378-8A64-4CFB-81AE-327BF577345A}"/>
              </a:ext>
            </a:extLst>
          </p:cNvPr>
          <p:cNvSpPr txBox="1"/>
          <p:nvPr/>
        </p:nvSpPr>
        <p:spPr>
          <a:xfrm>
            <a:off x="11589" y="106425"/>
            <a:ext cx="671979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900" b="1" dirty="0"/>
              <a:t>Features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C9D60-B88D-40F2-A7BD-F45581975E1B}"/>
              </a:ext>
            </a:extLst>
          </p:cNvPr>
          <p:cNvSpPr txBox="1"/>
          <p:nvPr/>
        </p:nvSpPr>
        <p:spPr>
          <a:xfrm>
            <a:off x="2184653" y="-20538"/>
            <a:ext cx="659155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900" b="1" dirty="0"/>
              <a:t>Systems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0FB1B6-151E-41DB-8383-F24D5AD9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83518"/>
            <a:ext cx="216024" cy="198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2F6611-D496-40CB-8A26-329C1F11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90" y="483518"/>
            <a:ext cx="216024" cy="1983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D5E366-477C-47D3-B6BE-BE48F8B6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20" y="483518"/>
            <a:ext cx="216024" cy="198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3C9724-A96E-4C87-AC23-C1186E64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30" y="483518"/>
            <a:ext cx="216024" cy="19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9C66A-5C37-4C8C-A8AF-1FD214D5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50" y="2709489"/>
            <a:ext cx="216024" cy="198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6D1CF2-C01C-42B5-AC50-1BEF058C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60" y="2709489"/>
            <a:ext cx="216024" cy="198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C3467D-95CA-4CC3-979D-751406E9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371950"/>
            <a:ext cx="216024" cy="198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B01EC0-0A8B-4839-879A-DA519DF9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90" y="4371950"/>
            <a:ext cx="216024" cy="1983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3FE660-495A-4538-9C2B-DC6AC457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550" y="483518"/>
            <a:ext cx="216024" cy="1983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E3967C-842D-46BE-A49A-905E96F7A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37" y="1006786"/>
            <a:ext cx="216024" cy="198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0925BC-7044-4A0D-8E0F-15EC0A36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37" y="1430895"/>
            <a:ext cx="216024" cy="1983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56E5C8-1391-401C-B727-C9EE2D96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37" y="1855004"/>
            <a:ext cx="216024" cy="1983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7044D5-DE0C-40E9-8BFB-B309BF67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36" y="2709488"/>
            <a:ext cx="216024" cy="1983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4DDB376-3296-46CE-A852-EA3F677C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37" y="3560685"/>
            <a:ext cx="216024" cy="198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7C1B8C-B937-47EA-8A28-4F0950B7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60" y="4409315"/>
            <a:ext cx="216024" cy="1983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41D86F-6405-4909-979B-E635E4DE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709487"/>
            <a:ext cx="216024" cy="19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D6AA69A-726F-446F-BA72-5D927C30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381533"/>
            <a:ext cx="360040" cy="3305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119A131-1DA5-4D51-84B4-18AE17748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915566"/>
            <a:ext cx="360040" cy="3305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D16AFB-F0EF-4420-AAC3-132CB94F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1359706"/>
            <a:ext cx="360040" cy="3305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45DC13-0BBB-4A57-B9F3-62999DF1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1767535"/>
            <a:ext cx="360040" cy="3305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E254FB-37D5-48A5-8F7F-A1DC5F8F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2175365"/>
            <a:ext cx="360040" cy="3305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681D6F9-3028-4E53-B094-FBD631AD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66" y="2606750"/>
            <a:ext cx="360040" cy="3305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EE0D68F-665C-4559-9051-074EEF40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66" y="3050890"/>
            <a:ext cx="360040" cy="3305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22B6E49-3ED3-494F-9BB4-32E353B9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66" y="3458719"/>
            <a:ext cx="360040" cy="330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C1B51D-EA71-4D45-9C4C-01040846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66" y="3900188"/>
            <a:ext cx="360040" cy="3305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0F70D9B-9A0F-460A-8EB6-82738825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52" y="4316230"/>
            <a:ext cx="360040" cy="3305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C760F0-8EE8-4E94-8AC2-BD4942EF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52" y="4753148"/>
            <a:ext cx="360040" cy="3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1669</Words>
  <Application>Microsoft Office PowerPoint</Application>
  <PresentationFormat>On-screen Show (16:9)</PresentationFormat>
  <Paragraphs>406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it16102156@my.sliit.lk;©Dinu Dilshan</dc:creator>
  <cp:keywords/>
  <dc:description>IT16102156</dc:description>
  <cp:lastModifiedBy>Ekanayake M.D.D.E. it16102156</cp:lastModifiedBy>
  <cp:revision>178</cp:revision>
  <dcterms:created xsi:type="dcterms:W3CDTF">2016-12-05T23:26:54Z</dcterms:created>
  <dcterms:modified xsi:type="dcterms:W3CDTF">2020-05-30T20:50:26Z</dcterms:modified>
</cp:coreProperties>
</file>