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5FEBE5B-92B6-4676-8D15-CD40DBA460D3}" type="datetimeFigureOut">
              <a:rPr lang="en-IN" smtClean="0"/>
              <a:t>10-05-2024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524332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FEBE5B-92B6-4676-8D15-CD40DBA460D3}"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61100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FEBE5B-92B6-4676-8D15-CD40DBA460D3}"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202588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FEBE5B-92B6-4676-8D15-CD40DBA460D3}"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C75A5-62D2-48A1-A5D2-B01E68257358}"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284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FEBE5B-92B6-4676-8D15-CD40DBA460D3}"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2712526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FEBE5B-92B6-4676-8D15-CD40DBA460D3}"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4160059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FEBE5B-92B6-4676-8D15-CD40DBA460D3}"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2328289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EBE5B-92B6-4676-8D15-CD40DBA460D3}"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4004877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EBE5B-92B6-4676-8D15-CD40DBA460D3}"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327400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EBE5B-92B6-4676-8D15-CD40DBA460D3}"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156754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FEBE5B-92B6-4676-8D15-CD40DBA460D3}"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146992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FEBE5B-92B6-4676-8D15-CD40DBA460D3}"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235229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FEBE5B-92B6-4676-8D15-CD40DBA460D3}" type="datetimeFigureOut">
              <a:rPr lang="en-IN" smtClean="0"/>
              <a:t>10-05-2024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253700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FEBE5B-92B6-4676-8D15-CD40DBA460D3}"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269477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EBE5B-92B6-4676-8D15-CD40DBA460D3}" type="datetimeFigureOut">
              <a:rPr lang="en-IN" smtClean="0"/>
              <a:t>10-05-2024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61543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FEBE5B-92B6-4676-8D15-CD40DBA460D3}"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2192685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FEBE5B-92B6-4676-8D15-CD40DBA460D3}"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C75A5-62D2-48A1-A5D2-B01E68257358}" type="slidenum">
              <a:rPr lang="en-IN" smtClean="0"/>
              <a:t>‹#›</a:t>
            </a:fld>
            <a:endParaRPr lang="en-IN"/>
          </a:p>
        </p:txBody>
      </p:sp>
    </p:spTree>
    <p:extLst>
      <p:ext uri="{BB962C8B-B14F-4D97-AF65-F5344CB8AC3E}">
        <p14:creationId xmlns:p14="http://schemas.microsoft.com/office/powerpoint/2010/main" val="161601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5FEBE5B-92B6-4676-8D15-CD40DBA460D3}" type="datetimeFigureOut">
              <a:rPr lang="en-IN" smtClean="0"/>
              <a:t>10-05-2024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9BC75A5-62D2-48A1-A5D2-B01E68257358}" type="slidenum">
              <a:rPr lang="en-IN" smtClean="0"/>
              <a:t>‹#›</a:t>
            </a:fld>
            <a:endParaRPr lang="en-IN"/>
          </a:p>
        </p:txBody>
      </p:sp>
    </p:spTree>
    <p:extLst>
      <p:ext uri="{BB962C8B-B14F-4D97-AF65-F5344CB8AC3E}">
        <p14:creationId xmlns:p14="http://schemas.microsoft.com/office/powerpoint/2010/main" val="2194677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65745" y="365126"/>
            <a:ext cx="7730836" cy="909492"/>
          </a:xfrm>
        </p:spPr>
        <p:txBody>
          <a:bodyPr>
            <a:normAutofit fontScale="90000"/>
          </a:bodyPr>
          <a:lstStyle/>
          <a:p>
            <a:r>
              <a:rPr lang="en-US" dirty="0"/>
              <a:t>	   </a:t>
            </a:r>
            <a:r>
              <a:rPr lang="en-US" sz="2800" b="1" u="sng" dirty="0">
                <a:latin typeface="+mn-lt"/>
              </a:rPr>
              <a:t>Disjoint Set ADT and Self-Organizing List</a:t>
            </a:r>
            <a:endParaRPr lang="en-IN" sz="2800" b="1" u="sng" dirty="0">
              <a:latin typeface="+mn-lt"/>
            </a:endParaRPr>
          </a:p>
        </p:txBody>
      </p:sp>
      <p:sp>
        <p:nvSpPr>
          <p:cNvPr id="9" name="TextBox 8"/>
          <p:cNvSpPr txBox="1"/>
          <p:nvPr/>
        </p:nvSpPr>
        <p:spPr>
          <a:xfrm>
            <a:off x="3971636" y="1339273"/>
            <a:ext cx="3814619" cy="461665"/>
          </a:xfrm>
          <a:prstGeom prst="rect">
            <a:avLst/>
          </a:prstGeom>
          <a:noFill/>
        </p:spPr>
        <p:txBody>
          <a:bodyPr wrap="square" rtlCol="0">
            <a:spAutoFit/>
          </a:bodyPr>
          <a:lstStyle/>
          <a:p>
            <a:r>
              <a:rPr lang="en-US" dirty="0"/>
              <a:t>	</a:t>
            </a:r>
            <a:r>
              <a:rPr lang="en-US" sz="2400" u="sng" dirty="0"/>
              <a:t>Introduction</a:t>
            </a:r>
            <a:endParaRPr lang="en-IN" sz="2400" u="sng" dirty="0"/>
          </a:p>
        </p:txBody>
      </p:sp>
      <p:sp>
        <p:nvSpPr>
          <p:cNvPr id="10" name="TextBox 9"/>
          <p:cNvSpPr txBox="1"/>
          <p:nvPr/>
        </p:nvSpPr>
        <p:spPr>
          <a:xfrm>
            <a:off x="858982" y="2004291"/>
            <a:ext cx="2105891" cy="526473"/>
          </a:xfrm>
          <a:prstGeom prst="rect">
            <a:avLst/>
          </a:prstGeom>
          <a:noFill/>
        </p:spPr>
        <p:txBody>
          <a:bodyPr wrap="square" rtlCol="0">
            <a:spAutoFit/>
          </a:bodyPr>
          <a:lstStyle/>
          <a:p>
            <a:endParaRPr lang="en-IN" dirty="0"/>
          </a:p>
        </p:txBody>
      </p:sp>
      <p:sp>
        <p:nvSpPr>
          <p:cNvPr id="11" name="TextBox 10"/>
          <p:cNvSpPr txBox="1"/>
          <p:nvPr/>
        </p:nvSpPr>
        <p:spPr>
          <a:xfrm>
            <a:off x="960582" y="2189018"/>
            <a:ext cx="1071418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 self-organizing list is a list that re-orders its elements based on some self-organizing method in order to improve average access time.</a:t>
            </a:r>
          </a:p>
          <a:p>
            <a:pPr marL="285750" indent="-285750">
              <a:buFont typeface="Arial" panose="020B0604020202020204" pitchFamily="34" charset="0"/>
              <a:buChar char="•"/>
            </a:pPr>
            <a:r>
              <a:rPr lang="en-US" dirty="0"/>
              <a:t>It uses a re-organizing algorithm to adapt to various query distributions at runtime.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disjoint-set is a data structure that stores non overlapping or disjoint subset of elements</a:t>
            </a:r>
          </a:p>
          <a:p>
            <a:pPr marL="285750" indent="-285750">
              <a:buFont typeface="Arial" panose="020B0604020202020204" pitchFamily="34" charset="0"/>
              <a:buChar char="•"/>
            </a:pPr>
            <a:r>
              <a:rPr lang="en-US" dirty="0"/>
              <a:t>It provides operations to efficiently manage these subsets and is commonly used in several algorithms.</a:t>
            </a:r>
            <a:endParaRPr lang="en-IN" dirty="0"/>
          </a:p>
          <a:p>
            <a:pPr lvl="1"/>
            <a:endParaRPr lang="en-IN" dirty="0"/>
          </a:p>
        </p:txBody>
      </p:sp>
    </p:spTree>
    <p:extLst>
      <p:ext uri="{BB962C8B-B14F-4D97-AF65-F5344CB8AC3E}">
        <p14:creationId xmlns:p14="http://schemas.microsoft.com/office/powerpoint/2010/main" val="996272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DB25-1555-D2BE-6A71-6F84E593720E}"/>
              </a:ext>
            </a:extLst>
          </p:cNvPr>
          <p:cNvSpPr>
            <a:spLocks noGrp="1"/>
          </p:cNvSpPr>
          <p:nvPr>
            <p:ph type="title"/>
          </p:nvPr>
        </p:nvSpPr>
        <p:spPr/>
        <p:txBody>
          <a:bodyPr>
            <a:normAutofit/>
          </a:bodyPr>
          <a:lstStyle/>
          <a:p>
            <a:pPr algn="ctr"/>
            <a:r>
              <a:rPr lang="en-IN" sz="2500" dirty="0">
                <a:latin typeface="Times New Roman" panose="02020603050405020304" pitchFamily="18" charset="0"/>
                <a:cs typeface="Times New Roman" panose="02020603050405020304" pitchFamily="18" charset="0"/>
              </a:rPr>
              <a:t>Students and their Roles</a:t>
            </a:r>
          </a:p>
        </p:txBody>
      </p:sp>
      <p:sp>
        <p:nvSpPr>
          <p:cNvPr id="3" name="Content Placeholder 2">
            <a:extLst>
              <a:ext uri="{FF2B5EF4-FFF2-40B4-BE49-F238E27FC236}">
                <a16:creationId xmlns:a16="http://schemas.microsoft.com/office/drawing/2014/main" id="{9534DE59-0559-4C1A-44C9-5B8E7CA53CDE}"/>
              </a:ext>
            </a:extLst>
          </p:cNvPr>
          <p:cNvSpPr>
            <a:spLocks noGrp="1"/>
          </p:cNvSpPr>
          <p:nvPr>
            <p:ph idx="1"/>
          </p:nvPr>
        </p:nvSpPr>
        <p:spPr>
          <a:xfrm>
            <a:off x="1120000" y="1825625"/>
            <a:ext cx="5048189" cy="4351338"/>
          </a:xfrm>
        </p:spPr>
        <p:txBody>
          <a:bodyPr>
            <a:normAutofit lnSpcReduction="10000"/>
          </a:bodyPr>
          <a:lstStyle/>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Project Manager: Ankith V</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Business Analyst: Anuj Siddharth B</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Developers:</a:t>
            </a:r>
          </a:p>
          <a:p>
            <a:pPr marL="0" indent="0">
              <a:buNone/>
            </a:pPr>
            <a:r>
              <a:rPr lang="en-IN" sz="2000" dirty="0">
                <a:latin typeface="Times New Roman" panose="02020603050405020304" pitchFamily="18" charset="0"/>
                <a:cs typeface="Times New Roman" panose="02020603050405020304" pitchFamily="18" charset="0"/>
              </a:rPr>
              <a:t>	Disjoint Set:</a:t>
            </a:r>
          </a:p>
          <a:p>
            <a:pPr marL="0" indent="0">
              <a:buNone/>
            </a:pPr>
            <a:r>
              <a:rPr lang="en-IN" sz="2000" dirty="0">
                <a:latin typeface="Times New Roman" panose="02020603050405020304" pitchFamily="18" charset="0"/>
                <a:cs typeface="Times New Roman" panose="02020603050405020304" pitchFamily="18" charset="0"/>
              </a:rPr>
              <a:t>		Dinesh Kumar CP</a:t>
            </a:r>
          </a:p>
          <a:p>
            <a:pPr marL="0" indent="0">
              <a:buNone/>
            </a:pPr>
            <a:r>
              <a:rPr lang="en-IN" sz="2000" dirty="0">
                <a:latin typeface="Times New Roman" panose="02020603050405020304" pitchFamily="18" charset="0"/>
                <a:cs typeface="Times New Roman" panose="02020603050405020304" pitchFamily="18" charset="0"/>
              </a:rPr>
              <a:t>		Hari A</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Sudharshan</a:t>
            </a:r>
            <a:r>
              <a:rPr lang="en-IN" sz="2000" dirty="0">
                <a:latin typeface="Times New Roman" panose="02020603050405020304" pitchFamily="18" charset="0"/>
                <a:cs typeface="Times New Roman" panose="02020603050405020304" pitchFamily="18" charset="0"/>
              </a:rPr>
              <a:t> LN</a:t>
            </a:r>
          </a:p>
          <a:p>
            <a:pPr marL="0" indent="0">
              <a:buNone/>
            </a:pPr>
            <a:r>
              <a:rPr lang="en-IN" sz="2000" dirty="0">
                <a:latin typeface="Times New Roman" panose="02020603050405020304" pitchFamily="18" charset="0"/>
                <a:cs typeface="Times New Roman" panose="02020603050405020304" pitchFamily="18" charset="0"/>
              </a:rPr>
              <a:t>	Self Organising List:</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Mithunakumar</a:t>
            </a:r>
            <a:r>
              <a:rPr lang="en-IN" sz="2000" dirty="0">
                <a:latin typeface="Times New Roman" panose="02020603050405020304" pitchFamily="18" charset="0"/>
                <a:cs typeface="Times New Roman" panose="02020603050405020304" pitchFamily="18" charset="0"/>
              </a:rPr>
              <a:t> VG</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Kenson</a:t>
            </a:r>
            <a:r>
              <a:rPr lang="en-IN" sz="2000" dirty="0">
                <a:latin typeface="Times New Roman" panose="02020603050405020304" pitchFamily="18" charset="0"/>
                <a:cs typeface="Times New Roman" panose="02020603050405020304" pitchFamily="18" charset="0"/>
              </a:rPr>
              <a:t> Francis W</a:t>
            </a:r>
          </a:p>
          <a:p>
            <a:pPr marL="0" indent="0">
              <a:buNone/>
            </a:pPr>
            <a:r>
              <a:rPr lang="en-IN" sz="2000" dirty="0">
                <a:latin typeface="Times New Roman" panose="02020603050405020304" pitchFamily="18" charset="0"/>
                <a:cs typeface="Times New Roman" panose="02020603050405020304" pitchFamily="18" charset="0"/>
              </a:rPr>
              <a:t>		Sharan K</a:t>
            </a:r>
          </a:p>
          <a:p>
            <a:pPr marL="914400" lvl="2" indent="0">
              <a:buNone/>
            </a:pPr>
            <a:endParaRPr lang="en-IN" dirty="0">
              <a:latin typeface="Times New Roman" panose="02020603050405020304" pitchFamily="18" charset="0"/>
              <a:cs typeface="Times New Roman" panose="02020603050405020304" pitchFamily="18" charset="0"/>
            </a:endParaRPr>
          </a:p>
          <a:p>
            <a:pPr marL="1428750" lvl="2" indent="-514350">
              <a:buFont typeface="+mj-lt"/>
              <a:buAutoNum type="arabicPeriod"/>
            </a:pPr>
            <a:endParaRPr lang="en-IN" dirty="0">
              <a:latin typeface="Times New Roman" panose="02020603050405020304" pitchFamily="18" charset="0"/>
              <a:cs typeface="Times New Roman" panose="02020603050405020304" pitchFamily="18" charset="0"/>
            </a:endParaRPr>
          </a:p>
          <a:p>
            <a:pPr marL="1428750" lvl="2"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1195ED-64CA-0694-1A4B-9B1AB0E8D08A}"/>
              </a:ext>
            </a:extLst>
          </p:cNvPr>
          <p:cNvSpPr txBox="1"/>
          <p:nvPr/>
        </p:nvSpPr>
        <p:spPr>
          <a:xfrm>
            <a:off x="5828358" y="1612232"/>
            <a:ext cx="5048189" cy="255454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4.Testers: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Disjoint Set:</a:t>
            </a:r>
          </a:p>
          <a:p>
            <a:r>
              <a:rPr lang="en-IN" sz="2000" dirty="0">
                <a:latin typeface="Times New Roman" panose="02020603050405020304" pitchFamily="18" charset="0"/>
                <a:cs typeface="Times New Roman" panose="02020603050405020304" pitchFamily="18" charset="0"/>
              </a:rPr>
              <a:t>		Santhosh A</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Self Organising List:</a:t>
            </a:r>
          </a:p>
          <a:p>
            <a:r>
              <a:rPr lang="en-IN" sz="2000" dirty="0">
                <a:latin typeface="Times New Roman" panose="02020603050405020304" pitchFamily="18" charset="0"/>
                <a:cs typeface="Times New Roman" panose="02020603050405020304" pitchFamily="18" charset="0"/>
              </a:rPr>
              <a:t>		Goutham Siva R</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Adhithya</a:t>
            </a:r>
            <a:r>
              <a:rPr lang="en-IN" sz="2000" dirty="0">
                <a:latin typeface="Times New Roman" panose="02020603050405020304" pitchFamily="18" charset="0"/>
                <a:cs typeface="Times New Roman" panose="02020603050405020304" pitchFamily="18" charset="0"/>
              </a:rPr>
              <a:t> S</a:t>
            </a:r>
          </a:p>
        </p:txBody>
      </p:sp>
    </p:spTree>
    <p:extLst>
      <p:ext uri="{BB962C8B-B14F-4D97-AF65-F5344CB8AC3E}">
        <p14:creationId xmlns:p14="http://schemas.microsoft.com/office/powerpoint/2010/main" val="415258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972D-9A20-7FAB-1461-F1633C8FA752}"/>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6E25C5AA-807D-D2E3-B9D5-87D8760A0D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1287" y="2496344"/>
            <a:ext cx="4572000" cy="3009900"/>
          </a:xfrm>
        </p:spPr>
      </p:pic>
    </p:spTree>
    <p:extLst>
      <p:ext uri="{BB962C8B-B14F-4D97-AF65-F5344CB8AC3E}">
        <p14:creationId xmlns:p14="http://schemas.microsoft.com/office/powerpoint/2010/main" val="176806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				   </a:t>
            </a:r>
            <a:r>
              <a:rPr lang="en-US" sz="2800" u="sng" dirty="0">
                <a:latin typeface="+mn-lt"/>
              </a:rPr>
              <a:t>Agenda</a:t>
            </a:r>
            <a:endParaRPr lang="en-IN" sz="2800" u="sng" dirty="0">
              <a:latin typeface="+mn-lt"/>
            </a:endParaRPr>
          </a:p>
        </p:txBody>
      </p:sp>
      <p:sp>
        <p:nvSpPr>
          <p:cNvPr id="7" name="TextBox 6"/>
          <p:cNvSpPr txBox="1"/>
          <p:nvPr/>
        </p:nvSpPr>
        <p:spPr>
          <a:xfrm>
            <a:off x="838200" y="1616364"/>
            <a:ext cx="3041073" cy="692727"/>
          </a:xfrm>
          <a:prstGeom prst="rect">
            <a:avLst/>
          </a:prstGeom>
          <a:noFill/>
        </p:spPr>
        <p:txBody>
          <a:bodyPr wrap="square" rtlCol="0">
            <a:spAutoFit/>
          </a:bodyPr>
          <a:lstStyle/>
          <a:p>
            <a:endParaRPr lang="en-IN" dirty="0"/>
          </a:p>
        </p:txBody>
      </p:sp>
      <p:sp>
        <p:nvSpPr>
          <p:cNvPr id="8" name="TextBox 7"/>
          <p:cNvSpPr txBox="1"/>
          <p:nvPr/>
        </p:nvSpPr>
        <p:spPr>
          <a:xfrm>
            <a:off x="951346" y="1962727"/>
            <a:ext cx="10049163" cy="2031325"/>
          </a:xfrm>
          <a:prstGeom prst="rect">
            <a:avLst/>
          </a:prstGeom>
          <a:noFill/>
        </p:spPr>
        <p:txBody>
          <a:bodyPr wrap="square" rtlCol="0">
            <a:spAutoFit/>
          </a:bodyPr>
          <a:lstStyle/>
          <a:p>
            <a:pPr marL="342900" indent="-342900">
              <a:buFont typeface="+mj-lt"/>
              <a:buAutoNum type="arabicPeriod"/>
            </a:pPr>
            <a:r>
              <a:rPr lang="en-US" dirty="0"/>
              <a:t>Disjoint Set ADT</a:t>
            </a:r>
          </a:p>
          <a:p>
            <a:pPr marL="342900" indent="-342900">
              <a:buFont typeface="+mj-lt"/>
              <a:buAutoNum type="arabicPeriod"/>
            </a:pPr>
            <a:r>
              <a:rPr lang="en-US" dirty="0"/>
              <a:t>Self Organising List</a:t>
            </a:r>
          </a:p>
          <a:p>
            <a:pPr marL="342900" indent="-342900">
              <a:buFont typeface="+mj-lt"/>
              <a:buAutoNum type="arabicPeriod"/>
            </a:pPr>
            <a:r>
              <a:rPr lang="en-US" dirty="0"/>
              <a:t>Functions Used</a:t>
            </a:r>
          </a:p>
          <a:p>
            <a:pPr marL="342900" indent="-342900">
              <a:buFont typeface="+mj-lt"/>
              <a:buAutoNum type="arabicPeriod"/>
            </a:pPr>
            <a:r>
              <a:rPr lang="en-US" dirty="0"/>
              <a:t>Applications</a:t>
            </a:r>
          </a:p>
          <a:p>
            <a:pPr marL="342900" indent="-342900">
              <a:buFont typeface="+mj-lt"/>
              <a:buAutoNum type="arabicPeriod"/>
            </a:pPr>
            <a:r>
              <a:rPr lang="en-US" dirty="0"/>
              <a:t>Software Development Life Cycle</a:t>
            </a:r>
          </a:p>
          <a:p>
            <a:pPr marL="342900" indent="-342900">
              <a:buFont typeface="+mj-lt"/>
              <a:buAutoNum type="arabicPeriod"/>
            </a:pPr>
            <a:r>
              <a:rPr lang="en-US" dirty="0"/>
              <a:t>Students and their Roles</a:t>
            </a:r>
          </a:p>
          <a:p>
            <a:pPr marL="342900" indent="-342900">
              <a:buFont typeface="+mj-lt"/>
              <a:buAutoNum type="arabicPeriod"/>
            </a:pPr>
            <a:endParaRPr lang="en-US" dirty="0"/>
          </a:p>
        </p:txBody>
      </p:sp>
    </p:spTree>
    <p:extLst>
      <p:ext uri="{BB962C8B-B14F-4D97-AF65-F5344CB8AC3E}">
        <p14:creationId xmlns:p14="http://schemas.microsoft.com/office/powerpoint/2010/main" val="71507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sz="2800" u="sng" dirty="0">
                <a:latin typeface="+mn-lt"/>
              </a:rPr>
              <a:t>Disjoint Set ADT</a:t>
            </a:r>
            <a:endParaRPr lang="en-IN" sz="2800" u="sng" dirty="0">
              <a:latin typeface="+mn-lt"/>
            </a:endParaRPr>
          </a:p>
        </p:txBody>
      </p:sp>
      <p:sp>
        <p:nvSpPr>
          <p:cNvPr id="6" name="TextBox 5"/>
          <p:cNvSpPr txBox="1"/>
          <p:nvPr/>
        </p:nvSpPr>
        <p:spPr>
          <a:xfrm>
            <a:off x="838200" y="1505527"/>
            <a:ext cx="10430164" cy="1754326"/>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 disjoint-set data structure (also known as a union-find data structure) is a data structure that keeps track of a collection of disjoint (non-overlapping) sets.</a:t>
            </a:r>
          </a:p>
          <a:p>
            <a:endParaRPr lang="en-US" dirty="0"/>
          </a:p>
          <a:p>
            <a:endParaRPr lang="en-IN" dirty="0"/>
          </a:p>
          <a:p>
            <a:endParaRPr lang="en-IN" dirty="0"/>
          </a:p>
        </p:txBody>
      </p:sp>
      <p:pic>
        <p:nvPicPr>
          <p:cNvPr id="7" name="Picture 6" descr="Basics of Disjoint Data Structures Tutorials &amp; Notes | Data Structures |  HackerEarth"/>
          <p:cNvPicPr/>
          <p:nvPr/>
        </p:nvPicPr>
        <p:blipFill>
          <a:blip r:embed="rId2">
            <a:extLst>
              <a:ext uri="{28A0092B-C50C-407E-A947-70E740481C1C}">
                <a14:useLocalDpi xmlns:a14="http://schemas.microsoft.com/office/drawing/2010/main" val="0"/>
              </a:ext>
            </a:extLst>
          </a:blip>
          <a:srcRect/>
          <a:stretch>
            <a:fillRect/>
          </a:stretch>
        </p:blipFill>
        <p:spPr bwMode="auto">
          <a:xfrm>
            <a:off x="2786900" y="2951162"/>
            <a:ext cx="5731510" cy="2710180"/>
          </a:xfrm>
          <a:prstGeom prst="rect">
            <a:avLst/>
          </a:prstGeom>
          <a:noFill/>
          <a:ln>
            <a:noFill/>
          </a:ln>
        </p:spPr>
      </p:pic>
    </p:spTree>
    <p:extLst>
      <p:ext uri="{BB962C8B-B14F-4D97-AF65-F5344CB8AC3E}">
        <p14:creationId xmlns:p14="http://schemas.microsoft.com/office/powerpoint/2010/main" val="58315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800" u="sng" dirty="0">
                <a:latin typeface="+mn-lt"/>
              </a:rPr>
              <a:t>Self-Organizing List</a:t>
            </a:r>
            <a:endParaRPr lang="en-IN" sz="2800" u="sng" dirty="0">
              <a:latin typeface="+mn-lt"/>
            </a:endParaRPr>
          </a:p>
        </p:txBody>
      </p:sp>
      <p:sp>
        <p:nvSpPr>
          <p:cNvPr id="3" name="TextBox 2"/>
          <p:cNvSpPr txBox="1"/>
          <p:nvPr/>
        </p:nvSpPr>
        <p:spPr>
          <a:xfrm>
            <a:off x="528781" y="2124364"/>
            <a:ext cx="10723419" cy="1754326"/>
          </a:xfrm>
          <a:prstGeom prst="rect">
            <a:avLst/>
          </a:prstGeom>
          <a:noFill/>
        </p:spPr>
        <p:txBody>
          <a:bodyPr wrap="square" rtlCol="0">
            <a:spAutoFit/>
          </a:bodyPr>
          <a:lstStyle/>
          <a:p>
            <a:pPr marL="285750" indent="-285750">
              <a:buFont typeface="Arial" panose="020B0604020202020204" pitchFamily="34" charset="0"/>
              <a:buChar char="•"/>
            </a:pPr>
            <a:r>
              <a:rPr lang="en-IN" dirty="0"/>
              <a:t>A self-organizing list is a type of dynamic data structure in which the elements that are frequently accessed are moved closer to the front of the list to improve access time. </a:t>
            </a:r>
          </a:p>
          <a:p>
            <a:pPr marL="285750" indent="-285750">
              <a:buFont typeface="Arial" panose="020B0604020202020204" pitchFamily="34" charset="0"/>
              <a:buChar char="•"/>
            </a:pPr>
            <a:r>
              <a:rPr lang="en-IN" dirty="0"/>
              <a:t>Unlike traditional data structures where elements are stored in a fixed order, in a self-organizing list, the order of elements can change based on their access patterns. </a:t>
            </a:r>
          </a:p>
          <a:p>
            <a:pPr marL="285750" indent="-285750">
              <a:buFont typeface="Arial" panose="020B0604020202020204" pitchFamily="34" charset="0"/>
              <a:buChar char="•"/>
            </a:pPr>
            <a:r>
              <a:rPr lang="en-IN" dirty="0"/>
              <a:t>The goal is to reduce the average access time by organizing the elements in a way that optimizes the most frequent access patterns.</a:t>
            </a:r>
          </a:p>
        </p:txBody>
      </p:sp>
    </p:spTree>
    <p:extLst>
      <p:ext uri="{BB962C8B-B14F-4D97-AF65-F5344CB8AC3E}">
        <p14:creationId xmlns:p14="http://schemas.microsoft.com/office/powerpoint/2010/main" val="276606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800" dirty="0">
                <a:latin typeface="+mn-lt"/>
              </a:rPr>
              <a:t>           </a:t>
            </a:r>
            <a:r>
              <a:rPr lang="en-US" sz="2800" u="sng" dirty="0">
                <a:latin typeface="+mn-lt"/>
              </a:rPr>
              <a:t>Functions Used</a:t>
            </a:r>
            <a:endParaRPr lang="en-IN" u="sng" dirty="0"/>
          </a:p>
        </p:txBody>
      </p:sp>
      <p:sp>
        <p:nvSpPr>
          <p:cNvPr id="7" name="TextBox 6"/>
          <p:cNvSpPr txBox="1"/>
          <p:nvPr/>
        </p:nvSpPr>
        <p:spPr>
          <a:xfrm>
            <a:off x="720436" y="1985818"/>
            <a:ext cx="10464800" cy="3970318"/>
          </a:xfrm>
          <a:prstGeom prst="rect">
            <a:avLst/>
          </a:prstGeom>
          <a:noFill/>
        </p:spPr>
        <p:txBody>
          <a:bodyPr wrap="square" rtlCol="0">
            <a:spAutoFit/>
          </a:bodyPr>
          <a:lstStyle/>
          <a:p>
            <a:r>
              <a:rPr lang="en-US" u="sng" dirty="0"/>
              <a:t>Disjoint Set ADT</a:t>
            </a:r>
            <a:r>
              <a:rPr lang="en-US" dirty="0"/>
              <a:t>:</a:t>
            </a:r>
          </a:p>
          <a:p>
            <a:r>
              <a:rPr lang="en-US" dirty="0"/>
              <a:t>1. find(int x):</a:t>
            </a:r>
          </a:p>
          <a:p>
            <a:pPr marL="1200150" lvl="2" indent="-285750">
              <a:buFont typeface="Arial" panose="020B0604020202020204" pitchFamily="34" charset="0"/>
              <a:buChar char="•"/>
            </a:pPr>
            <a:r>
              <a:rPr lang="en-US" dirty="0"/>
              <a:t>Finds the representative (parent) of the set that element x belongs to.</a:t>
            </a:r>
          </a:p>
          <a:p>
            <a:pPr marL="1200150" lvl="2" indent="-285750">
              <a:buFont typeface="Arial" panose="020B0604020202020204" pitchFamily="34" charset="0"/>
              <a:buChar char="•"/>
            </a:pPr>
            <a:r>
              <a:rPr lang="en-US" dirty="0"/>
              <a:t>Uses Recursion to find the parent of the set.</a:t>
            </a:r>
          </a:p>
          <a:p>
            <a:pPr marL="1200150" lvl="2" indent="-285750">
              <a:buFont typeface="Arial" panose="020B0604020202020204" pitchFamily="34" charset="0"/>
              <a:buChar char="•"/>
            </a:pPr>
            <a:r>
              <a:rPr lang="en-US" dirty="0"/>
              <a:t>Returns the parent of x (if exists), NULL otherwise.</a:t>
            </a:r>
          </a:p>
          <a:p>
            <a:pPr lvl="2"/>
            <a:r>
              <a:rPr lang="en-US" dirty="0"/>
              <a:t>Time Complexity: O(log n).</a:t>
            </a:r>
          </a:p>
          <a:p>
            <a:pPr lvl="2"/>
            <a:r>
              <a:rPr lang="en-US" dirty="0"/>
              <a:t>	Worst Case: O(n).</a:t>
            </a:r>
          </a:p>
          <a:p>
            <a:pPr lvl="2"/>
            <a:endParaRPr lang="en-US" dirty="0"/>
          </a:p>
          <a:p>
            <a:r>
              <a:rPr lang="en-US" dirty="0"/>
              <a:t>2. union(int x, int y):</a:t>
            </a:r>
          </a:p>
          <a:p>
            <a:pPr marL="1200150" lvl="2" indent="-285750">
              <a:buFont typeface="Arial" panose="020B0604020202020204" pitchFamily="34" charset="0"/>
              <a:buChar char="•"/>
            </a:pPr>
            <a:r>
              <a:rPr lang="en-US" dirty="0"/>
              <a:t>Merges the sets containing elements x and y into a single set.</a:t>
            </a:r>
          </a:p>
          <a:p>
            <a:pPr marL="1200150" lvl="2" indent="-285750">
              <a:buFont typeface="Arial" panose="020B0604020202020204" pitchFamily="34" charset="0"/>
              <a:buChar char="•"/>
            </a:pPr>
            <a:r>
              <a:rPr lang="en-US" dirty="0"/>
              <a:t>Uses union by rank or union to optimize the operation.</a:t>
            </a:r>
          </a:p>
          <a:p>
            <a:pPr marL="1200150" lvl="2" indent="-285750">
              <a:buFont typeface="Arial" panose="020B0604020202020204" pitchFamily="34" charset="0"/>
              <a:buChar char="•"/>
            </a:pPr>
            <a:r>
              <a:rPr lang="en-US" dirty="0"/>
              <a:t>Returns a set containing {x U y}.</a:t>
            </a:r>
          </a:p>
          <a:p>
            <a:pPr lvl="2"/>
            <a:r>
              <a:rPr lang="en-US" dirty="0"/>
              <a:t>Time Complexity: O(log n).</a:t>
            </a:r>
          </a:p>
          <a:p>
            <a:pPr lvl="2"/>
            <a:r>
              <a:rPr lang="en-US" dirty="0"/>
              <a:t>	Worst Case: O(n).</a:t>
            </a:r>
            <a:endParaRPr lang="en-IN" dirty="0"/>
          </a:p>
        </p:txBody>
      </p:sp>
    </p:spTree>
    <p:extLst>
      <p:ext uri="{BB962C8B-B14F-4D97-AF65-F5344CB8AC3E}">
        <p14:creationId xmlns:p14="http://schemas.microsoft.com/office/powerpoint/2010/main" val="55420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909" y="600364"/>
            <a:ext cx="10363200" cy="5632311"/>
          </a:xfrm>
          <a:prstGeom prst="rect">
            <a:avLst/>
          </a:prstGeom>
          <a:noFill/>
        </p:spPr>
        <p:txBody>
          <a:bodyPr wrap="square" rtlCol="0">
            <a:spAutoFit/>
          </a:bodyPr>
          <a:lstStyle/>
          <a:p>
            <a:r>
              <a:rPr lang="en-US" u="sng" dirty="0"/>
              <a:t>Self-Organizing List</a:t>
            </a:r>
            <a:r>
              <a:rPr lang="en-US" dirty="0"/>
              <a:t>:</a:t>
            </a:r>
          </a:p>
          <a:p>
            <a:r>
              <a:rPr lang="en-US" dirty="0"/>
              <a:t>1. search(int key):</a:t>
            </a:r>
          </a:p>
          <a:p>
            <a:pPr marL="742950" lvl="1" indent="-285750">
              <a:buFont typeface="Arial" panose="020B0604020202020204" pitchFamily="34" charset="0"/>
              <a:buChar char="•"/>
            </a:pPr>
            <a:r>
              <a:rPr lang="en-US" dirty="0"/>
              <a:t>Searches for an element with the specified key in the list.</a:t>
            </a:r>
          </a:p>
          <a:p>
            <a:pPr marL="742950" lvl="1" indent="-285750">
              <a:buFont typeface="Arial" panose="020B0604020202020204" pitchFamily="34" charset="0"/>
              <a:buChar char="•"/>
            </a:pPr>
            <a:r>
              <a:rPr lang="en-US" dirty="0"/>
              <a:t>After finding the element, the list is reorganized according to the chosen self-organizing strategy (move-to-front, transpose or count method).</a:t>
            </a:r>
          </a:p>
          <a:p>
            <a:pPr lvl="1"/>
            <a:r>
              <a:rPr lang="en-US" dirty="0"/>
              <a:t>Time Complexity: O(n)</a:t>
            </a:r>
          </a:p>
          <a:p>
            <a:r>
              <a:rPr lang="en-US" dirty="0"/>
              <a:t>2. insert(int value):</a:t>
            </a:r>
          </a:p>
          <a:p>
            <a:pPr marL="742950" lvl="1" indent="-285750">
              <a:buFont typeface="Arial" panose="020B0604020202020204" pitchFamily="34" charset="0"/>
              <a:buChar char="•"/>
            </a:pPr>
            <a:r>
              <a:rPr lang="en-US" dirty="0"/>
              <a:t>Inserts a new element with the specified value into the list.</a:t>
            </a:r>
          </a:p>
          <a:p>
            <a:pPr lvl="1"/>
            <a:r>
              <a:rPr lang="en-US" dirty="0"/>
              <a:t>Time Complexity: O(1)</a:t>
            </a:r>
          </a:p>
          <a:p>
            <a:r>
              <a:rPr lang="en-US" dirty="0"/>
              <a:t>3. delete(int key):</a:t>
            </a:r>
          </a:p>
          <a:p>
            <a:pPr marL="742950" lvl="1" indent="-285750">
              <a:buFont typeface="Arial" panose="020B0604020202020204" pitchFamily="34" charset="0"/>
              <a:buChar char="•"/>
            </a:pPr>
            <a:r>
              <a:rPr lang="en-US" dirty="0"/>
              <a:t>Removes an element with the specified key from the list.</a:t>
            </a:r>
          </a:p>
          <a:p>
            <a:pPr lvl="1"/>
            <a:r>
              <a:rPr lang="en-US" dirty="0"/>
              <a:t>Time Complexity: O(n)</a:t>
            </a:r>
          </a:p>
          <a:p>
            <a:pPr lvl="1"/>
            <a:endParaRPr lang="en-US" dirty="0"/>
          </a:p>
          <a:p>
            <a:r>
              <a:rPr lang="en-US" dirty="0"/>
              <a:t>4. Self-Organizing Strategies:</a:t>
            </a:r>
          </a:p>
          <a:p>
            <a:r>
              <a:rPr lang="en-US" dirty="0"/>
              <a:t>1) Move to front method:</a:t>
            </a:r>
          </a:p>
          <a:p>
            <a:pPr marL="742950" lvl="1" indent="-285750">
              <a:buFont typeface="Arial" panose="020B0604020202020204" pitchFamily="34" charset="0"/>
              <a:buChar char="•"/>
            </a:pPr>
            <a:r>
              <a:rPr lang="en-US" dirty="0"/>
              <a:t>Moves the accessed element with the specified key to the front of the list.</a:t>
            </a:r>
          </a:p>
          <a:p>
            <a:r>
              <a:rPr lang="en-US" dirty="0"/>
              <a:t>2) Transpose method:</a:t>
            </a:r>
          </a:p>
          <a:p>
            <a:pPr marL="742950" lvl="1" indent="-285750">
              <a:buFont typeface="Arial" panose="020B0604020202020204" pitchFamily="34" charset="0"/>
              <a:buChar char="•"/>
            </a:pPr>
            <a:r>
              <a:rPr lang="en-US" dirty="0"/>
              <a:t>Swaps the accessed element with its predecessor in the list.</a:t>
            </a:r>
          </a:p>
          <a:p>
            <a:r>
              <a:rPr lang="en-US" dirty="0"/>
              <a:t>3) Count method:</a:t>
            </a:r>
          </a:p>
          <a:p>
            <a:pPr marL="742950" lvl="1" indent="-285750">
              <a:buFont typeface="Arial" panose="020B0604020202020204" pitchFamily="34" charset="0"/>
              <a:buChar char="•"/>
            </a:pPr>
            <a:r>
              <a:rPr lang="en-US" dirty="0"/>
              <a:t>Increments the access count of the element and reorganizes the list based on the count values.</a:t>
            </a:r>
            <a:endParaRPr lang="en-IN" dirty="0"/>
          </a:p>
        </p:txBody>
      </p:sp>
    </p:spTree>
    <p:extLst>
      <p:ext uri="{BB962C8B-B14F-4D97-AF65-F5344CB8AC3E}">
        <p14:creationId xmlns:p14="http://schemas.microsoft.com/office/powerpoint/2010/main" val="97666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800" u="sng" dirty="0">
                <a:latin typeface="+mn-lt"/>
              </a:rPr>
              <a:t>Applications</a:t>
            </a:r>
            <a:endParaRPr lang="en-IN" sz="2800" u="sng" dirty="0">
              <a:latin typeface="+mn-lt"/>
            </a:endParaRPr>
          </a:p>
        </p:txBody>
      </p:sp>
      <p:sp>
        <p:nvSpPr>
          <p:cNvPr id="3" name="TextBox 2"/>
          <p:cNvSpPr txBox="1"/>
          <p:nvPr/>
        </p:nvSpPr>
        <p:spPr>
          <a:xfrm>
            <a:off x="701964" y="1487055"/>
            <a:ext cx="10880436" cy="3693319"/>
          </a:xfrm>
          <a:prstGeom prst="rect">
            <a:avLst/>
          </a:prstGeom>
          <a:noFill/>
        </p:spPr>
        <p:txBody>
          <a:bodyPr wrap="square" rtlCol="0">
            <a:spAutoFit/>
          </a:bodyPr>
          <a:lstStyle/>
          <a:p>
            <a:r>
              <a:rPr lang="en-US" u="sng" dirty="0"/>
              <a:t>Disjoint Set ADT</a:t>
            </a:r>
            <a:r>
              <a:rPr lang="en-US" dirty="0"/>
              <a:t> :-</a:t>
            </a:r>
          </a:p>
          <a:p>
            <a:endParaRPr lang="en-IN" dirty="0"/>
          </a:p>
          <a:p>
            <a:r>
              <a:rPr lang="en-IN" dirty="0"/>
              <a:t>1. Disjoint-Set-Forests</a:t>
            </a:r>
            <a:r>
              <a:rPr lang="en-IN" b="1" dirty="0"/>
              <a:t>:</a:t>
            </a:r>
            <a:r>
              <a:rPr lang="en-IN" dirty="0"/>
              <a:t> Used in implementing </a:t>
            </a:r>
            <a:r>
              <a:rPr lang="en-IN" dirty="0" err="1"/>
              <a:t>Kruskal’s</a:t>
            </a:r>
            <a:r>
              <a:rPr lang="en-IN" dirty="0"/>
              <a:t> minimum spanning tree algorithm.</a:t>
            </a:r>
          </a:p>
          <a:p>
            <a:endParaRPr lang="en-IN" dirty="0"/>
          </a:p>
          <a:p>
            <a:r>
              <a:rPr lang="en-IN" dirty="0"/>
              <a:t>2. Dynamic-Connectivity-Problem</a:t>
            </a:r>
            <a:r>
              <a:rPr lang="en-IN" b="1" dirty="0"/>
              <a:t>:</a:t>
            </a:r>
            <a:r>
              <a:rPr lang="en-IN" dirty="0"/>
              <a:t> Used in network connectivity applications, such as computer networks or social     networks, to determine whether two nodes are connected within a network.</a:t>
            </a:r>
          </a:p>
          <a:p>
            <a:endParaRPr lang="en-IN" dirty="0"/>
          </a:p>
          <a:p>
            <a:r>
              <a:rPr lang="en-IN" dirty="0"/>
              <a:t>3. Image Processing</a:t>
            </a:r>
            <a:r>
              <a:rPr lang="en-IN" b="1" dirty="0"/>
              <a:t>:</a:t>
            </a:r>
            <a:r>
              <a:rPr lang="en-IN" dirty="0"/>
              <a:t> Used in image segmentation algorithms, where pixels with similar characteristics are grouped together into regions.</a:t>
            </a:r>
          </a:p>
          <a:p>
            <a:endParaRPr lang="en-IN" dirty="0"/>
          </a:p>
          <a:p>
            <a:r>
              <a:rPr lang="en-IN" dirty="0"/>
              <a:t>4. Games</a:t>
            </a:r>
            <a:r>
              <a:rPr lang="en-IN" b="1" dirty="0"/>
              <a:t>:</a:t>
            </a:r>
            <a:r>
              <a:rPr lang="en-IN" dirty="0"/>
              <a:t> Disjoint-set data structures are used in various board games to efficiently determine the connected components or territories on a game board, such as in Go or Hex.</a:t>
            </a:r>
          </a:p>
          <a:p>
            <a:endParaRPr lang="en-IN" u="sng" dirty="0"/>
          </a:p>
        </p:txBody>
      </p:sp>
    </p:spTree>
    <p:extLst>
      <p:ext uri="{BB962C8B-B14F-4D97-AF65-F5344CB8AC3E}">
        <p14:creationId xmlns:p14="http://schemas.microsoft.com/office/powerpoint/2010/main" val="234274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6727" y="618836"/>
            <a:ext cx="10298546" cy="5078313"/>
          </a:xfrm>
          <a:prstGeom prst="rect">
            <a:avLst/>
          </a:prstGeom>
          <a:noFill/>
        </p:spPr>
        <p:txBody>
          <a:bodyPr wrap="square" rtlCol="0">
            <a:spAutoFit/>
          </a:bodyPr>
          <a:lstStyle/>
          <a:p>
            <a:r>
              <a:rPr lang="en-US" u="sng" dirty="0"/>
              <a:t>Self-Organizing Lists </a:t>
            </a:r>
            <a:r>
              <a:rPr lang="en-US" dirty="0"/>
              <a:t>:-</a:t>
            </a:r>
          </a:p>
          <a:p>
            <a:endParaRPr lang="en-IN" b="1" dirty="0"/>
          </a:p>
          <a:p>
            <a:pPr marL="342900" indent="-342900">
              <a:buAutoNum type="arabicPeriod"/>
            </a:pPr>
            <a:r>
              <a:rPr lang="en-IN" dirty="0"/>
              <a:t>Caching Systems</a:t>
            </a:r>
            <a:r>
              <a:rPr lang="en-IN" b="1" dirty="0"/>
              <a:t>:</a:t>
            </a:r>
            <a:r>
              <a:rPr lang="en-IN" dirty="0"/>
              <a:t> Self-organizing lists are used in caching systems where frequently accessed data needs to be quickly accessible. By organizing the cache based on access frequency, the most frequently accessed data can be stored closer to the front, improving cache hit rates and overall performance.</a:t>
            </a:r>
          </a:p>
          <a:p>
            <a:endParaRPr lang="en-IN" dirty="0"/>
          </a:p>
          <a:p>
            <a:r>
              <a:rPr lang="en-IN" dirty="0"/>
              <a:t>2. Web Browsers</a:t>
            </a:r>
            <a:r>
              <a:rPr lang="en-IN" b="1" dirty="0"/>
              <a:t>:</a:t>
            </a:r>
            <a:r>
              <a:rPr lang="en-IN" dirty="0"/>
              <a:t> Web browsers often use self-organizing lists to manage the history of visited web pages.  Frequently visited pages are moved closer to the front of the list, making them easily accessible via back and forward navigation.</a:t>
            </a:r>
          </a:p>
          <a:p>
            <a:endParaRPr lang="en-IN" dirty="0"/>
          </a:p>
          <a:p>
            <a:r>
              <a:rPr lang="en-IN" dirty="0"/>
              <a:t>3. Network Routing: In network routing algorithms, self-organizing lists can be used to maintain a list of frequently accessed routes. Routes that are frequently used are moved closer to the front of the list, reducing lookup time for packet forwarding.</a:t>
            </a:r>
          </a:p>
          <a:p>
            <a:endParaRPr lang="en-IN" dirty="0"/>
          </a:p>
          <a:p>
            <a:r>
              <a:rPr lang="en-IN" dirty="0"/>
              <a:t>4. File Systems: Self-organizing lists can be employed in file systems to manage directory structures or maintain lists of frequently accessed files. This can improve file access times and overall system performance.</a:t>
            </a:r>
          </a:p>
          <a:p>
            <a:endParaRPr lang="en-IN" dirty="0"/>
          </a:p>
        </p:txBody>
      </p:sp>
    </p:spTree>
    <p:extLst>
      <p:ext uri="{BB962C8B-B14F-4D97-AF65-F5344CB8AC3E}">
        <p14:creationId xmlns:p14="http://schemas.microsoft.com/office/powerpoint/2010/main" val="27517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BFFB77-A0D4-6E15-D793-FEC7BBDBB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246" y="1810371"/>
            <a:ext cx="8230749" cy="2095792"/>
          </a:xfrm>
          <a:prstGeom prst="rect">
            <a:avLst/>
          </a:prstGeom>
        </p:spPr>
      </p:pic>
      <p:sp>
        <p:nvSpPr>
          <p:cNvPr id="4" name="TextBox 3">
            <a:extLst>
              <a:ext uri="{FF2B5EF4-FFF2-40B4-BE49-F238E27FC236}">
                <a16:creationId xmlns:a16="http://schemas.microsoft.com/office/drawing/2014/main" id="{BE67052A-CCC7-5B92-8E5C-7EEE6E1822E2}"/>
              </a:ext>
            </a:extLst>
          </p:cNvPr>
          <p:cNvSpPr txBox="1"/>
          <p:nvPr/>
        </p:nvSpPr>
        <p:spPr>
          <a:xfrm>
            <a:off x="2302042" y="4018546"/>
            <a:ext cx="893278" cy="120032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1)Project  Manager</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2)Business Analyst</a:t>
            </a:r>
          </a:p>
          <a:p>
            <a:endParaRPr lang="en-IN"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EDE5D1-2062-0068-535C-BC5D67F637EA}"/>
              </a:ext>
            </a:extLst>
          </p:cNvPr>
          <p:cNvSpPr txBox="1"/>
          <p:nvPr/>
        </p:nvSpPr>
        <p:spPr>
          <a:xfrm>
            <a:off x="5755640" y="4018546"/>
            <a:ext cx="1126958"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1)Testers</a:t>
            </a:r>
          </a:p>
        </p:txBody>
      </p:sp>
      <p:sp>
        <p:nvSpPr>
          <p:cNvPr id="6" name="TextBox 5">
            <a:extLst>
              <a:ext uri="{FF2B5EF4-FFF2-40B4-BE49-F238E27FC236}">
                <a16:creationId xmlns:a16="http://schemas.microsoft.com/office/drawing/2014/main" id="{A985E1B8-BE40-9C2A-ACEF-DAB3CAD6B0B8}"/>
              </a:ext>
            </a:extLst>
          </p:cNvPr>
          <p:cNvSpPr txBox="1"/>
          <p:nvPr/>
        </p:nvSpPr>
        <p:spPr>
          <a:xfrm>
            <a:off x="4556760" y="3999733"/>
            <a:ext cx="1075944" cy="830997"/>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1)Developers</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2)Project </a:t>
            </a:r>
          </a:p>
          <a:p>
            <a:r>
              <a:rPr lang="en-IN" sz="1200" dirty="0">
                <a:latin typeface="Times New Roman" panose="02020603050405020304" pitchFamily="18" charset="0"/>
                <a:cs typeface="Times New Roman" panose="02020603050405020304" pitchFamily="18" charset="0"/>
              </a:rPr>
              <a:t>Manager</a:t>
            </a:r>
          </a:p>
        </p:txBody>
      </p:sp>
      <p:sp>
        <p:nvSpPr>
          <p:cNvPr id="7" name="TextBox 6">
            <a:extLst>
              <a:ext uri="{FF2B5EF4-FFF2-40B4-BE49-F238E27FC236}">
                <a16:creationId xmlns:a16="http://schemas.microsoft.com/office/drawing/2014/main" id="{5121BF9D-10A5-84CD-5C91-94DD97B0883B}"/>
              </a:ext>
            </a:extLst>
          </p:cNvPr>
          <p:cNvSpPr txBox="1"/>
          <p:nvPr/>
        </p:nvSpPr>
        <p:spPr>
          <a:xfrm>
            <a:off x="8241792" y="3999733"/>
            <a:ext cx="1011936" cy="646331"/>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1)Testers</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2)Developers</a:t>
            </a:r>
          </a:p>
        </p:txBody>
      </p:sp>
      <p:sp>
        <p:nvSpPr>
          <p:cNvPr id="8" name="TextBox 7">
            <a:extLst>
              <a:ext uri="{FF2B5EF4-FFF2-40B4-BE49-F238E27FC236}">
                <a16:creationId xmlns:a16="http://schemas.microsoft.com/office/drawing/2014/main" id="{A7F33DD8-FCE9-BEEF-8D3D-FCC6D439D99B}"/>
              </a:ext>
            </a:extLst>
          </p:cNvPr>
          <p:cNvSpPr txBox="1"/>
          <p:nvPr/>
        </p:nvSpPr>
        <p:spPr>
          <a:xfrm>
            <a:off x="7038340" y="3999733"/>
            <a:ext cx="1038860" cy="1384995"/>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1)Developers</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2)Project Managers</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3)Business </a:t>
            </a:r>
          </a:p>
          <a:p>
            <a:r>
              <a:rPr lang="en-IN" sz="1200" dirty="0">
                <a:latin typeface="Times New Roman" panose="02020603050405020304" pitchFamily="18" charset="0"/>
                <a:cs typeface="Times New Roman" panose="02020603050405020304" pitchFamily="18" charset="0"/>
              </a:rPr>
              <a:t>Analyst</a:t>
            </a:r>
          </a:p>
        </p:txBody>
      </p:sp>
      <p:sp>
        <p:nvSpPr>
          <p:cNvPr id="9" name="TextBox 8">
            <a:extLst>
              <a:ext uri="{FF2B5EF4-FFF2-40B4-BE49-F238E27FC236}">
                <a16:creationId xmlns:a16="http://schemas.microsoft.com/office/drawing/2014/main" id="{E1BED5EF-65E5-E314-FE4E-5E8B5BF6DE36}"/>
              </a:ext>
            </a:extLst>
          </p:cNvPr>
          <p:cNvSpPr txBox="1"/>
          <p:nvPr/>
        </p:nvSpPr>
        <p:spPr>
          <a:xfrm>
            <a:off x="3359912" y="4007753"/>
            <a:ext cx="1038860"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1)Developers</a:t>
            </a:r>
          </a:p>
        </p:txBody>
      </p:sp>
    </p:spTree>
    <p:extLst>
      <p:ext uri="{BB962C8B-B14F-4D97-AF65-F5344CB8AC3E}">
        <p14:creationId xmlns:p14="http://schemas.microsoft.com/office/powerpoint/2010/main" val="368056895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129</TotalTime>
  <Words>926</Words>
  <Application>Microsoft Office PowerPoint</Application>
  <PresentationFormat>Widescreen</PresentationFormat>
  <Paragraphs>115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Times New Roman</vt:lpstr>
      <vt:lpstr>Depth</vt:lpstr>
      <vt:lpstr>    Disjoint Set ADT and Self-Organizing List</vt:lpstr>
      <vt:lpstr>       Agenda</vt:lpstr>
      <vt:lpstr>    Disjoint Set ADT</vt:lpstr>
      <vt:lpstr>               Self-Organizing List</vt:lpstr>
      <vt:lpstr>              Functions Used</vt:lpstr>
      <vt:lpstr>PowerPoint Presentation</vt:lpstr>
      <vt:lpstr>           Applications</vt:lpstr>
      <vt:lpstr>PowerPoint Presentation</vt:lpstr>
      <vt:lpstr>PowerPoint Presentation</vt:lpstr>
      <vt:lpstr>Students and their Roles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Ankith V</cp:lastModifiedBy>
  <cp:revision>14</cp:revision>
  <dcterms:created xsi:type="dcterms:W3CDTF">2024-04-28T06:20:41Z</dcterms:created>
  <dcterms:modified xsi:type="dcterms:W3CDTF">2024-05-10T06:28:52Z</dcterms:modified>
</cp:coreProperties>
</file>