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7" r:id="rId8"/>
    <p:sldId id="266" r:id="rId9"/>
    <p:sldId id="265" r:id="rId10"/>
    <p:sldId id="274" r:id="rId11"/>
    <p:sldId id="271" r:id="rId12"/>
    <p:sldId id="272" r:id="rId13"/>
    <p:sldId id="268" r:id="rId14"/>
    <p:sldId id="2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A5D47-0681-46F5-87D3-C49F7067AA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5AC87A-4777-4FFD-B2A8-86FDF78D91F3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</a:rPr>
            <a:t>H01: Positive impact on motivating the e-learning engagement of female with </a:t>
          </a:r>
          <a:r>
            <a:rPr lang="en-US" b="1" dirty="0">
              <a:solidFill>
                <a:srgbClr val="C00000"/>
              </a:solidFill>
            </a:rPr>
            <a:t>family support </a:t>
          </a:r>
          <a:r>
            <a:rPr lang="en-US" b="1" dirty="0">
              <a:solidFill>
                <a:schemeClr val="accent6">
                  <a:lumMod val="50000"/>
                </a:schemeClr>
              </a:solidFill>
            </a:rPr>
            <a:t>has no difference from its male parameter (H01: 𝝁f - 𝝁m = 0)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E8753562-1BA4-4D33-87D1-82BED97FE178}" type="parTrans" cxnId="{E9B4C82E-2748-4736-B3DB-7D1AF80527F5}">
      <dgm:prSet/>
      <dgm:spPr/>
      <dgm:t>
        <a:bodyPr/>
        <a:lstStyle/>
        <a:p>
          <a:endParaRPr lang="en-US"/>
        </a:p>
      </dgm:t>
    </dgm:pt>
    <dgm:pt modelId="{3EB40621-37B9-4B83-91F2-C4453F9C379F}" type="sibTrans" cxnId="{E9B4C82E-2748-4736-B3DB-7D1AF80527F5}">
      <dgm:prSet/>
      <dgm:spPr/>
      <dgm:t>
        <a:bodyPr/>
        <a:lstStyle/>
        <a:p>
          <a:endParaRPr lang="en-US"/>
        </a:p>
      </dgm:t>
    </dgm:pt>
    <dgm:pt modelId="{EC445B7B-6D89-4029-8B9C-9DC7217CDB94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</a:rPr>
            <a:t>Ha1: Positive impact on motivating the e-learning engagement of female with </a:t>
          </a:r>
          <a:r>
            <a:rPr lang="en-US" b="1" dirty="0">
              <a:solidFill>
                <a:srgbClr val="C00000"/>
              </a:solidFill>
            </a:rPr>
            <a:t>family support </a:t>
          </a:r>
          <a:r>
            <a:rPr lang="en-US" b="1" dirty="0">
              <a:solidFill>
                <a:schemeClr val="accent6">
                  <a:lumMod val="50000"/>
                </a:schemeClr>
              </a:solidFill>
            </a:rPr>
            <a:t>is greater than of its male parameter (H01: 𝝁f - 𝝁m  &gt;0)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846CE8B6-1070-4B91-BCF6-2E0AAD338BC5}" type="parTrans" cxnId="{9D229913-5949-4F1C-98B3-7C299BD78191}">
      <dgm:prSet/>
      <dgm:spPr/>
      <dgm:t>
        <a:bodyPr/>
        <a:lstStyle/>
        <a:p>
          <a:endParaRPr lang="en-US"/>
        </a:p>
      </dgm:t>
    </dgm:pt>
    <dgm:pt modelId="{B5A297A4-C353-475E-915C-66E4C9FA00C8}" type="sibTrans" cxnId="{9D229913-5949-4F1C-98B3-7C299BD78191}">
      <dgm:prSet/>
      <dgm:spPr/>
      <dgm:t>
        <a:bodyPr/>
        <a:lstStyle/>
        <a:p>
          <a:endParaRPr lang="en-US"/>
        </a:p>
      </dgm:t>
    </dgm:pt>
    <dgm:pt modelId="{AEF16505-7AD4-4F86-A251-4BD2494E2C91}">
      <dgm:prSet/>
      <dgm:spPr/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H02: Positive impact on motivating the e-learning engagement of female with </a:t>
          </a:r>
          <a:r>
            <a:rPr lang="en-US" b="1" dirty="0">
              <a:solidFill>
                <a:srgbClr val="C00000"/>
              </a:solidFill>
            </a:rPr>
            <a:t>friends' support </a:t>
          </a:r>
          <a:r>
            <a:rPr lang="en-US" b="1" dirty="0">
              <a:solidFill>
                <a:schemeClr val="tx2">
                  <a:lumMod val="50000"/>
                </a:schemeClr>
              </a:solidFill>
            </a:rPr>
            <a:t>has no difference from its male parameter (H02: 𝝁f - 𝝁m = 0)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51B5DB9-9C5D-4B49-9624-3383CB27AAF0}" type="parTrans" cxnId="{1CE5676C-9C8B-4742-A65A-3E8244560512}">
      <dgm:prSet/>
      <dgm:spPr/>
      <dgm:t>
        <a:bodyPr/>
        <a:lstStyle/>
        <a:p>
          <a:endParaRPr lang="en-US"/>
        </a:p>
      </dgm:t>
    </dgm:pt>
    <dgm:pt modelId="{642E5206-34C4-4C11-B08E-2B3BC94EB304}" type="sibTrans" cxnId="{1CE5676C-9C8B-4742-A65A-3E8244560512}">
      <dgm:prSet/>
      <dgm:spPr/>
      <dgm:t>
        <a:bodyPr/>
        <a:lstStyle/>
        <a:p>
          <a:endParaRPr lang="en-US"/>
        </a:p>
      </dgm:t>
    </dgm:pt>
    <dgm:pt modelId="{2F06D4DE-F411-49B9-AEA9-7AB7D6FBCD14}">
      <dgm:prSet/>
      <dgm:spPr/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Ha2: Positive impact on motivating the e-learning engagement of female </a:t>
          </a:r>
          <a:r>
            <a:rPr lang="en-US" b="1">
              <a:solidFill>
                <a:schemeClr val="tx2">
                  <a:lumMod val="50000"/>
                </a:schemeClr>
              </a:solidFill>
            </a:rPr>
            <a:t>with </a:t>
          </a:r>
          <a:r>
            <a:rPr lang="en-US" b="1">
              <a:solidFill>
                <a:srgbClr val="C00000"/>
              </a:solidFill>
            </a:rPr>
            <a:t>friends’ </a:t>
          </a:r>
          <a:r>
            <a:rPr lang="en-US" b="1" dirty="0">
              <a:solidFill>
                <a:srgbClr val="C00000"/>
              </a:solidFill>
            </a:rPr>
            <a:t>support </a:t>
          </a:r>
          <a:r>
            <a:rPr lang="en-US" b="1" dirty="0">
              <a:solidFill>
                <a:schemeClr val="tx2">
                  <a:lumMod val="50000"/>
                </a:schemeClr>
              </a:solidFill>
            </a:rPr>
            <a:t>is greater than of its male parameter (H02: 𝝁f - 𝝁m  &gt;0)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91B20CC-DCA8-42B1-9B1B-4D474E601D19}" type="parTrans" cxnId="{101E9DEA-8693-44FC-825E-52AF70B2C8E0}">
      <dgm:prSet/>
      <dgm:spPr/>
      <dgm:t>
        <a:bodyPr/>
        <a:lstStyle/>
        <a:p>
          <a:endParaRPr lang="en-US"/>
        </a:p>
      </dgm:t>
    </dgm:pt>
    <dgm:pt modelId="{A4D6B2DD-E7FF-4D58-8319-680F408CF59D}" type="sibTrans" cxnId="{101E9DEA-8693-44FC-825E-52AF70B2C8E0}">
      <dgm:prSet/>
      <dgm:spPr/>
      <dgm:t>
        <a:bodyPr/>
        <a:lstStyle/>
        <a:p>
          <a:endParaRPr lang="en-US"/>
        </a:p>
      </dgm:t>
    </dgm:pt>
    <dgm:pt modelId="{AAFBCF23-BC34-4E97-B2AF-89FEA9FA6821}" type="pres">
      <dgm:prSet presAssocID="{835A5D47-0681-46F5-87D3-C49F7067AACA}" presName="linear" presStyleCnt="0">
        <dgm:presLayoutVars>
          <dgm:animLvl val="lvl"/>
          <dgm:resizeHandles val="exact"/>
        </dgm:presLayoutVars>
      </dgm:prSet>
      <dgm:spPr/>
    </dgm:pt>
    <dgm:pt modelId="{6270B183-DD82-40D4-B530-10AB9616FAB9}" type="pres">
      <dgm:prSet presAssocID="{C15AC87A-4777-4FFD-B2A8-86FDF78D91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C9F81F-9D10-47AA-998C-503162E1A428}" type="pres">
      <dgm:prSet presAssocID="{3EB40621-37B9-4B83-91F2-C4453F9C379F}" presName="spacer" presStyleCnt="0"/>
      <dgm:spPr/>
    </dgm:pt>
    <dgm:pt modelId="{F368259A-580D-4044-BD53-435C52A2F280}" type="pres">
      <dgm:prSet presAssocID="{EC445B7B-6D89-4029-8B9C-9DC7217CDB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665E5F-8F52-4AD7-8EE8-D4F5E7244A35}" type="pres">
      <dgm:prSet presAssocID="{B5A297A4-C353-475E-915C-66E4C9FA00C8}" presName="spacer" presStyleCnt="0"/>
      <dgm:spPr/>
    </dgm:pt>
    <dgm:pt modelId="{695B79B3-8377-497D-A013-B17CA6D5BEE0}" type="pres">
      <dgm:prSet presAssocID="{AEF16505-7AD4-4F86-A251-4BD2494E2C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B32AE8-690E-4A28-BA21-2308D70200AF}" type="pres">
      <dgm:prSet presAssocID="{642E5206-34C4-4C11-B08E-2B3BC94EB304}" presName="spacer" presStyleCnt="0"/>
      <dgm:spPr/>
    </dgm:pt>
    <dgm:pt modelId="{99068281-62B0-4A24-806B-4E4F21D6A6A2}" type="pres">
      <dgm:prSet presAssocID="{2F06D4DE-F411-49B9-AEA9-7AB7D6FBCD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229913-5949-4F1C-98B3-7C299BD78191}" srcId="{835A5D47-0681-46F5-87D3-C49F7067AACA}" destId="{EC445B7B-6D89-4029-8B9C-9DC7217CDB94}" srcOrd="1" destOrd="0" parTransId="{846CE8B6-1070-4B91-BCF6-2E0AAD338BC5}" sibTransId="{B5A297A4-C353-475E-915C-66E4C9FA00C8}"/>
    <dgm:cxn modelId="{E9B4C82E-2748-4736-B3DB-7D1AF80527F5}" srcId="{835A5D47-0681-46F5-87D3-C49F7067AACA}" destId="{C15AC87A-4777-4FFD-B2A8-86FDF78D91F3}" srcOrd="0" destOrd="0" parTransId="{E8753562-1BA4-4D33-87D1-82BED97FE178}" sibTransId="{3EB40621-37B9-4B83-91F2-C4453F9C379F}"/>
    <dgm:cxn modelId="{F1500042-34D2-40AF-9C60-A8A6D3A695D1}" type="presOf" srcId="{2F06D4DE-F411-49B9-AEA9-7AB7D6FBCD14}" destId="{99068281-62B0-4A24-806B-4E4F21D6A6A2}" srcOrd="0" destOrd="0" presId="urn:microsoft.com/office/officeart/2005/8/layout/vList2"/>
    <dgm:cxn modelId="{1CE5676C-9C8B-4742-A65A-3E8244560512}" srcId="{835A5D47-0681-46F5-87D3-C49F7067AACA}" destId="{AEF16505-7AD4-4F86-A251-4BD2494E2C91}" srcOrd="2" destOrd="0" parTransId="{451B5DB9-9C5D-4B49-9624-3383CB27AAF0}" sibTransId="{642E5206-34C4-4C11-B08E-2B3BC94EB304}"/>
    <dgm:cxn modelId="{08AAEF4D-68FA-4EF7-A627-6FB6FE826272}" type="presOf" srcId="{EC445B7B-6D89-4029-8B9C-9DC7217CDB94}" destId="{F368259A-580D-4044-BD53-435C52A2F280}" srcOrd="0" destOrd="0" presId="urn:microsoft.com/office/officeart/2005/8/layout/vList2"/>
    <dgm:cxn modelId="{BA216084-D869-4454-953F-5D185DA62429}" type="presOf" srcId="{C15AC87A-4777-4FFD-B2A8-86FDF78D91F3}" destId="{6270B183-DD82-40D4-B530-10AB9616FAB9}" srcOrd="0" destOrd="0" presId="urn:microsoft.com/office/officeart/2005/8/layout/vList2"/>
    <dgm:cxn modelId="{3D460A92-44B7-4D0D-9669-41D86AA2E5E5}" type="presOf" srcId="{AEF16505-7AD4-4F86-A251-4BD2494E2C91}" destId="{695B79B3-8377-497D-A013-B17CA6D5BEE0}" srcOrd="0" destOrd="0" presId="urn:microsoft.com/office/officeart/2005/8/layout/vList2"/>
    <dgm:cxn modelId="{42AC4FCB-67B4-44D6-9515-18A4B0B391A4}" type="presOf" srcId="{835A5D47-0681-46F5-87D3-C49F7067AACA}" destId="{AAFBCF23-BC34-4E97-B2AF-89FEA9FA6821}" srcOrd="0" destOrd="0" presId="urn:microsoft.com/office/officeart/2005/8/layout/vList2"/>
    <dgm:cxn modelId="{101E9DEA-8693-44FC-825E-52AF70B2C8E0}" srcId="{835A5D47-0681-46F5-87D3-C49F7067AACA}" destId="{2F06D4DE-F411-49B9-AEA9-7AB7D6FBCD14}" srcOrd="3" destOrd="0" parTransId="{491B20CC-DCA8-42B1-9B1B-4D474E601D19}" sibTransId="{A4D6B2DD-E7FF-4D58-8319-680F408CF59D}"/>
    <dgm:cxn modelId="{81442681-79E6-40CF-B7A1-9197F4925381}" type="presParOf" srcId="{AAFBCF23-BC34-4E97-B2AF-89FEA9FA6821}" destId="{6270B183-DD82-40D4-B530-10AB9616FAB9}" srcOrd="0" destOrd="0" presId="urn:microsoft.com/office/officeart/2005/8/layout/vList2"/>
    <dgm:cxn modelId="{5C9756D8-B57A-49AB-8E3D-935BF97E4368}" type="presParOf" srcId="{AAFBCF23-BC34-4E97-B2AF-89FEA9FA6821}" destId="{83C9F81F-9D10-47AA-998C-503162E1A428}" srcOrd="1" destOrd="0" presId="urn:microsoft.com/office/officeart/2005/8/layout/vList2"/>
    <dgm:cxn modelId="{BDE70712-3C1C-4F5F-B486-1197E5814A38}" type="presParOf" srcId="{AAFBCF23-BC34-4E97-B2AF-89FEA9FA6821}" destId="{F368259A-580D-4044-BD53-435C52A2F280}" srcOrd="2" destOrd="0" presId="urn:microsoft.com/office/officeart/2005/8/layout/vList2"/>
    <dgm:cxn modelId="{5209A37D-1049-4155-99FC-DDC8AC7F38DD}" type="presParOf" srcId="{AAFBCF23-BC34-4E97-B2AF-89FEA9FA6821}" destId="{05665E5F-8F52-4AD7-8EE8-D4F5E7244A35}" srcOrd="3" destOrd="0" presId="urn:microsoft.com/office/officeart/2005/8/layout/vList2"/>
    <dgm:cxn modelId="{618BD69C-C795-4406-A83F-7B5B83916D45}" type="presParOf" srcId="{AAFBCF23-BC34-4E97-B2AF-89FEA9FA6821}" destId="{695B79B3-8377-497D-A013-B17CA6D5BEE0}" srcOrd="4" destOrd="0" presId="urn:microsoft.com/office/officeart/2005/8/layout/vList2"/>
    <dgm:cxn modelId="{4E3CA4AC-41F6-4BA5-839D-5665A9FA227D}" type="presParOf" srcId="{AAFBCF23-BC34-4E97-B2AF-89FEA9FA6821}" destId="{50B32AE8-690E-4A28-BA21-2308D70200AF}" srcOrd="5" destOrd="0" presId="urn:microsoft.com/office/officeart/2005/8/layout/vList2"/>
    <dgm:cxn modelId="{FD339AB9-0962-47E8-ADE1-2716DEEFDD62}" type="presParOf" srcId="{AAFBCF23-BC34-4E97-B2AF-89FEA9FA6821}" destId="{99068281-62B0-4A24-806B-4E4F21D6A6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0B183-DD82-40D4-B530-10AB9616FAB9}">
      <dsp:nvSpPr>
        <dsp:cNvPr id="0" name=""/>
        <dsp:cNvSpPr/>
      </dsp:nvSpPr>
      <dsp:spPr>
        <a:xfrm>
          <a:off x="0" y="386238"/>
          <a:ext cx="7218904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6">
                  <a:lumMod val="50000"/>
                </a:schemeClr>
              </a:solidFill>
            </a:rPr>
            <a:t>H01: Positive impact on motivating the e-learning engagement of female with </a:t>
          </a:r>
          <a:r>
            <a:rPr lang="en-US" sz="2100" b="1" kern="1200" dirty="0">
              <a:solidFill>
                <a:srgbClr val="C00000"/>
              </a:solidFill>
            </a:rPr>
            <a:t>family support </a:t>
          </a:r>
          <a:r>
            <a:rPr lang="en-US" sz="2100" b="1" kern="1200" dirty="0">
              <a:solidFill>
                <a:schemeClr val="accent6">
                  <a:lumMod val="50000"/>
                </a:schemeClr>
              </a:solidFill>
            </a:rPr>
            <a:t>has no difference from its male parameter (H01: 𝝁f - 𝝁m = 0)</a:t>
          </a:r>
          <a:endParaRPr lang="en-US" sz="2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7572" y="443810"/>
        <a:ext cx="7103760" cy="1064216"/>
      </dsp:txXfrm>
    </dsp:sp>
    <dsp:sp modelId="{F368259A-580D-4044-BD53-435C52A2F280}">
      <dsp:nvSpPr>
        <dsp:cNvPr id="0" name=""/>
        <dsp:cNvSpPr/>
      </dsp:nvSpPr>
      <dsp:spPr>
        <a:xfrm>
          <a:off x="0" y="1626078"/>
          <a:ext cx="7218904" cy="1179360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6">
                  <a:lumMod val="50000"/>
                </a:schemeClr>
              </a:solidFill>
            </a:rPr>
            <a:t>Ha1: Positive impact on motivating the e-learning engagement of female with </a:t>
          </a:r>
          <a:r>
            <a:rPr lang="en-US" sz="2100" b="1" kern="1200" dirty="0">
              <a:solidFill>
                <a:srgbClr val="C00000"/>
              </a:solidFill>
            </a:rPr>
            <a:t>family support </a:t>
          </a:r>
          <a:r>
            <a:rPr lang="en-US" sz="2100" b="1" kern="1200" dirty="0">
              <a:solidFill>
                <a:schemeClr val="accent6">
                  <a:lumMod val="50000"/>
                </a:schemeClr>
              </a:solidFill>
            </a:rPr>
            <a:t>is greater than of its male parameter (H01: 𝝁f - 𝝁m  &gt;0)</a:t>
          </a:r>
          <a:endParaRPr lang="en-US" sz="2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7572" y="1683650"/>
        <a:ext cx="7103760" cy="1064216"/>
      </dsp:txXfrm>
    </dsp:sp>
    <dsp:sp modelId="{695B79B3-8377-497D-A013-B17CA6D5BEE0}">
      <dsp:nvSpPr>
        <dsp:cNvPr id="0" name=""/>
        <dsp:cNvSpPr/>
      </dsp:nvSpPr>
      <dsp:spPr>
        <a:xfrm>
          <a:off x="0" y="2865918"/>
          <a:ext cx="7218904" cy="1179360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>
                  <a:lumMod val="50000"/>
                </a:schemeClr>
              </a:solidFill>
            </a:rPr>
            <a:t>H02: Positive impact on motivating the e-learning engagement of female with </a:t>
          </a:r>
          <a:r>
            <a:rPr lang="en-US" sz="2100" b="1" kern="1200" dirty="0">
              <a:solidFill>
                <a:srgbClr val="C00000"/>
              </a:solidFill>
            </a:rPr>
            <a:t>friends' support </a:t>
          </a:r>
          <a:r>
            <a:rPr lang="en-US" sz="2100" b="1" kern="1200" dirty="0">
              <a:solidFill>
                <a:schemeClr val="tx2">
                  <a:lumMod val="50000"/>
                </a:schemeClr>
              </a:solidFill>
            </a:rPr>
            <a:t>has no difference from its male parameter (H02: 𝝁f - 𝝁m = 0)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7572" y="2923490"/>
        <a:ext cx="7103760" cy="1064216"/>
      </dsp:txXfrm>
    </dsp:sp>
    <dsp:sp modelId="{99068281-62B0-4A24-806B-4E4F21D6A6A2}">
      <dsp:nvSpPr>
        <dsp:cNvPr id="0" name=""/>
        <dsp:cNvSpPr/>
      </dsp:nvSpPr>
      <dsp:spPr>
        <a:xfrm>
          <a:off x="0" y="4105758"/>
          <a:ext cx="7218904" cy="117936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>
                  <a:lumMod val="50000"/>
                </a:schemeClr>
              </a:solidFill>
            </a:rPr>
            <a:t>Ha2: Positive impact on motivating the e-learning engagement of female </a:t>
          </a:r>
          <a:r>
            <a:rPr lang="en-US" sz="2100" b="1" kern="1200">
              <a:solidFill>
                <a:schemeClr val="tx2">
                  <a:lumMod val="50000"/>
                </a:schemeClr>
              </a:solidFill>
            </a:rPr>
            <a:t>with </a:t>
          </a:r>
          <a:r>
            <a:rPr lang="en-US" sz="2100" b="1" kern="1200">
              <a:solidFill>
                <a:srgbClr val="C00000"/>
              </a:solidFill>
            </a:rPr>
            <a:t>friends’ </a:t>
          </a:r>
          <a:r>
            <a:rPr lang="en-US" sz="2100" b="1" kern="1200" dirty="0">
              <a:solidFill>
                <a:srgbClr val="C00000"/>
              </a:solidFill>
            </a:rPr>
            <a:t>support </a:t>
          </a:r>
          <a:r>
            <a:rPr lang="en-US" sz="2100" b="1" kern="1200" dirty="0">
              <a:solidFill>
                <a:schemeClr val="tx2">
                  <a:lumMod val="50000"/>
                </a:schemeClr>
              </a:solidFill>
            </a:rPr>
            <a:t>is greater than of its male parameter (H02: 𝝁f - 𝝁m  &gt;0)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7572" y="4163330"/>
        <a:ext cx="7103760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8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1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1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A285-FC5B-4F24-B38B-6E51E0FC4C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67F6-7A16-4396-AB78-FDF7951B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CE20B-435C-4288-942C-EF37D041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1268298"/>
            <a:ext cx="7434070" cy="143228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tudents’ appraised family and friends’ support and e-learning engagement of undergraduates in Sri Lanka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BA84-2D35-43CF-943F-D5B8CD6D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3429000"/>
            <a:ext cx="7454077" cy="2789685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CS5651 - Statistical Inference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Moratuwa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 in Computer Science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K.D.R. Perera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(219382E)</a:t>
            </a:r>
            <a:endParaRPr lang="uk-UA" sz="1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102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725" y="737359"/>
            <a:ext cx="5637124" cy="750274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02B27-AD28-4E92-A79F-F58AA06E0A2D}"/>
              </a:ext>
            </a:extLst>
          </p:cNvPr>
          <p:cNvSpPr/>
          <p:nvPr/>
        </p:nvSpPr>
        <p:spPr>
          <a:xfrm>
            <a:off x="371789" y="1372332"/>
            <a:ext cx="2535039" cy="168568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Data Preprocessing</a:t>
            </a:r>
          </a:p>
          <a:p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Encoding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820E4C-03E8-49F8-AAF0-3CB5E5E6DDF9}"/>
              </a:ext>
            </a:extLst>
          </p:cNvPr>
          <p:cNvSpPr/>
          <p:nvPr/>
        </p:nvSpPr>
        <p:spPr>
          <a:xfrm>
            <a:off x="2181504" y="2161784"/>
            <a:ext cx="2194226" cy="15474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Define H0 and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FF686-2657-42BA-B718-587FDF36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094" y="2801571"/>
            <a:ext cx="2341067" cy="169483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A8FCF9-0502-426D-9378-C53002C74DFA}"/>
              </a:ext>
            </a:extLst>
          </p:cNvPr>
          <p:cNvSpPr/>
          <p:nvPr/>
        </p:nvSpPr>
        <p:spPr>
          <a:xfrm>
            <a:off x="5437085" y="3325586"/>
            <a:ext cx="2316848" cy="15474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Apply Two Sample T-test on gender and </a:t>
            </a:r>
          </a:p>
          <a:p>
            <a:r>
              <a:rPr lang="en-US" b="1" dirty="0">
                <a:solidFill>
                  <a:schemeClr val="bg1"/>
                </a:solidFill>
              </a:rPr>
              <a:t>satisfaction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scores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29063-8D74-4269-A137-DFB1DE2E7307}"/>
              </a:ext>
            </a:extLst>
          </p:cNvPr>
          <p:cNvSpPr/>
          <p:nvPr/>
        </p:nvSpPr>
        <p:spPr>
          <a:xfrm>
            <a:off x="7561751" y="3849601"/>
            <a:ext cx="2316848" cy="15474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Plot the Normal Distribution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CF6C60-F0D6-469B-AEBB-9972721EB915}"/>
              </a:ext>
            </a:extLst>
          </p:cNvPr>
          <p:cNvSpPr/>
          <p:nvPr/>
        </p:nvSpPr>
        <p:spPr>
          <a:xfrm>
            <a:off x="9589560" y="4744602"/>
            <a:ext cx="2413705" cy="17020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&lt; </a:t>
            </a:r>
            <a:r>
              <a:rPr lang="en-US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</a:p>
          <a:p>
            <a:pPr algn="ctr"/>
            <a:r>
              <a:rPr lang="en-US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Reject H0, else Do not </a:t>
            </a:r>
            <a:r>
              <a:rPr lang="en-US" b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reject H0</a:t>
            </a:r>
            <a:endParaRPr lang="en-US" b="1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193EE8-27ED-4A12-B6F4-C1641AD2F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0" y="278718"/>
            <a:ext cx="4676937" cy="2508982"/>
          </a:xfrm>
          <a:prstGeom prst="rect">
            <a:avLst/>
          </a:prstGeom>
        </p:spPr>
      </p:pic>
      <p:pic>
        <p:nvPicPr>
          <p:cNvPr id="17" name="Picture 1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032700A-044D-496D-AB1B-03C9D26AED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5"/>
          <a:stretch/>
        </p:blipFill>
        <p:spPr>
          <a:xfrm>
            <a:off x="188735" y="4453499"/>
            <a:ext cx="4925876" cy="19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972" y="839679"/>
            <a:ext cx="7636748" cy="63172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Family Support for e-learning engagement on gender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5A649DA-14C2-46F0-AB67-5E1A8B32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3" y="1759635"/>
            <a:ext cx="6501222" cy="4738475"/>
          </a:xfrm>
          <a:prstGeom prst="rect">
            <a:avLst/>
          </a:prstGeom>
        </p:spPr>
      </p:pic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AF7E3976-D77B-49A4-B412-D8FDF9B497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/>
          <a:stretch/>
        </p:blipFill>
        <p:spPr>
          <a:xfrm>
            <a:off x="6857974" y="3276522"/>
            <a:ext cx="5300686" cy="1704699"/>
          </a:xfrm>
          <a:prstGeom prst="rect">
            <a:avLst/>
          </a:prstGeom>
        </p:spPr>
      </p:pic>
      <p:sp>
        <p:nvSpPr>
          <p:cNvPr id="17" name="Flowchart: Sequential Access Storage 16">
            <a:extLst>
              <a:ext uri="{FF2B5EF4-FFF2-40B4-BE49-F238E27FC236}">
                <a16:creationId xmlns:a16="http://schemas.microsoft.com/office/drawing/2014/main" id="{E82B342B-408F-42A9-AF2C-5FDF2CC14573}"/>
              </a:ext>
            </a:extLst>
          </p:cNvPr>
          <p:cNvSpPr/>
          <p:nvPr/>
        </p:nvSpPr>
        <p:spPr>
          <a:xfrm>
            <a:off x="5002725" y="1692355"/>
            <a:ext cx="4290646" cy="2461845"/>
          </a:xfrm>
          <a:prstGeom prst="flowChartMagneticTap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&lt; </a:t>
            </a:r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𝜶 = 0.05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P-value = 0.0463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Reject H0</a:t>
            </a:r>
          </a:p>
        </p:txBody>
      </p:sp>
    </p:spTree>
    <p:extLst>
      <p:ext uri="{BB962C8B-B14F-4D97-AF65-F5344CB8AC3E}">
        <p14:creationId xmlns:p14="http://schemas.microsoft.com/office/powerpoint/2010/main" val="16011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08" y="961935"/>
            <a:ext cx="7636748" cy="63172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Friends’ Support for e-learning engagement on gender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5547A863-1FE4-42CA-A0AC-BA1F27F37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2" y="1873510"/>
            <a:ext cx="6510148" cy="4698858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32326699-97EF-47B7-A73A-8547322D1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3429000"/>
            <a:ext cx="5293546" cy="1654838"/>
          </a:xfrm>
          <a:prstGeom prst="rect">
            <a:avLst/>
          </a:prstGeom>
        </p:spPr>
      </p:pic>
      <p:sp>
        <p:nvSpPr>
          <p:cNvPr id="15" name="Flowchart: Sequential Access Storage 14">
            <a:extLst>
              <a:ext uri="{FF2B5EF4-FFF2-40B4-BE49-F238E27FC236}">
                <a16:creationId xmlns:a16="http://schemas.microsoft.com/office/drawing/2014/main" id="{17A3A5A2-BD52-4435-BE90-13F2908B89AC}"/>
              </a:ext>
            </a:extLst>
          </p:cNvPr>
          <p:cNvSpPr/>
          <p:nvPr/>
        </p:nvSpPr>
        <p:spPr>
          <a:xfrm>
            <a:off x="5564889" y="2035364"/>
            <a:ext cx="4187316" cy="2482850"/>
          </a:xfrm>
          <a:prstGeom prst="flowChartMagneticTap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&lt; </a:t>
            </a:r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𝜶 = 0.05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P-value = 0.0045</a:t>
            </a:r>
          </a:p>
          <a:p>
            <a:pPr algn="ctr"/>
            <a:r>
              <a:rPr lang="en-US" sz="2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Reject H0</a:t>
            </a:r>
          </a:p>
        </p:txBody>
      </p:sp>
    </p:spTree>
    <p:extLst>
      <p:ext uri="{BB962C8B-B14F-4D97-AF65-F5344CB8AC3E}">
        <p14:creationId xmlns:p14="http://schemas.microsoft.com/office/powerpoint/2010/main" val="10720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62" y="415336"/>
            <a:ext cx="5637124" cy="750274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Conclusion (Insight)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02B27-AD28-4E92-A79F-F58AA06E0A2D}"/>
              </a:ext>
            </a:extLst>
          </p:cNvPr>
          <p:cNvSpPr/>
          <p:nvPr/>
        </p:nvSpPr>
        <p:spPr>
          <a:xfrm>
            <a:off x="1046480" y="1629160"/>
            <a:ext cx="6126480" cy="25260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We </a:t>
            </a:r>
            <a:r>
              <a:rPr lang="en-US" sz="2000" b="1" dirty="0">
                <a:solidFill>
                  <a:schemeClr val="accent1"/>
                </a:solidFill>
              </a:rPr>
              <a:t>do not </a:t>
            </a:r>
            <a:r>
              <a:rPr lang="en-US" sz="2000" b="1" dirty="0">
                <a:solidFill>
                  <a:schemeClr val="bg1"/>
                </a:solidFill>
              </a:rPr>
              <a:t>have enough evidence to say that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ositive impact on motivating the e-learning engagement of female with family support has </a:t>
            </a:r>
            <a:r>
              <a:rPr lang="en-US" sz="2000" b="1" dirty="0">
                <a:solidFill>
                  <a:schemeClr val="accent1"/>
                </a:solidFill>
              </a:rPr>
              <a:t>no difference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from its male parameter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US" sz="2000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CF6C60-F0D6-469B-AEBB-9972721EB915}"/>
              </a:ext>
            </a:extLst>
          </p:cNvPr>
          <p:cNvSpPr/>
          <p:nvPr/>
        </p:nvSpPr>
        <p:spPr>
          <a:xfrm>
            <a:off x="5416062" y="3498215"/>
            <a:ext cx="6126480" cy="25260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We </a:t>
            </a:r>
            <a:r>
              <a:rPr lang="en-US" sz="2000" b="1" dirty="0">
                <a:solidFill>
                  <a:schemeClr val="accent1"/>
                </a:solidFill>
              </a:rPr>
              <a:t>do not </a:t>
            </a:r>
            <a:r>
              <a:rPr lang="en-US" sz="2000" b="1" dirty="0">
                <a:solidFill>
                  <a:schemeClr val="bg1"/>
                </a:solidFill>
              </a:rPr>
              <a:t>have enough evidence to say that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ositive impact on motivating the e-learning engagement of female with friends’ support has </a:t>
            </a:r>
            <a:r>
              <a:rPr lang="en-US" sz="2000" b="1" dirty="0">
                <a:solidFill>
                  <a:schemeClr val="accent1"/>
                </a:solidFill>
              </a:rPr>
              <a:t>no difference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from its male parameter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US" sz="2000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7348-BDC1-4960-AE5F-B95F5E40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541" y="1022234"/>
            <a:ext cx="6143338" cy="441221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rgbClr val="C00000"/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1896C-8C64-4727-BE5F-4A2223A3C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3342" y="1423550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2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699 Distance Learning Family Illustrations &amp;amp; Clip Art - iStock">
            <a:extLst>
              <a:ext uri="{FF2B5EF4-FFF2-40B4-BE49-F238E27FC236}">
                <a16:creationId xmlns:a16="http://schemas.microsoft.com/office/drawing/2014/main" id="{B6657F42-74F4-4749-AE79-8C3D9BC01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7" b="149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536" y="639315"/>
            <a:ext cx="3665483" cy="1293028"/>
          </a:xfrm>
        </p:spPr>
        <p:txBody>
          <a:bodyPr>
            <a:normAutofit/>
          </a:bodyPr>
          <a:lstStyle/>
          <a:p>
            <a:r>
              <a:rPr lang="en-US" b="1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F0F8-2BCA-4338-9392-D35186D1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462"/>
            <a:ext cx="10820400" cy="4460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Matrices to identify Family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 Having a separate area to engage in e-learning activities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Having an uninterrupted environment to engage in academic activities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Family being able to facilitate the technological requirements and services that are required for distant learning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Family encouragement on studies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Satisfaction with the current family support regardless the above factors</a:t>
            </a:r>
          </a:p>
          <a:p>
            <a:pPr marL="0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2,423 Zoom Meeting Kids Illustrations &amp;amp; Clip Art - iStock">
            <a:extLst>
              <a:ext uri="{FF2B5EF4-FFF2-40B4-BE49-F238E27FC236}">
                <a16:creationId xmlns:a16="http://schemas.microsoft.com/office/drawing/2014/main" id="{81B0E51A-30FF-4AFA-AB49-6E96521CE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b="47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24977"/>
            <a:ext cx="4937234" cy="1293028"/>
          </a:xfrm>
        </p:spPr>
        <p:txBody>
          <a:bodyPr>
            <a:normAutofit/>
          </a:bodyPr>
          <a:lstStyle/>
          <a:p>
            <a:r>
              <a:rPr lang="en-US" b="1" dirty="0"/>
              <a:t>Survey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F0F8-2BCA-4338-9392-D35186D1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Matrices to identify friends’ support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University colleagues be contacted whenever needed during the distant-learning period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Friends’ encouragement on studies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Support for the academic activities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Satisfaction with the current support regardless the above factors</a:t>
            </a:r>
          </a:p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b="1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F0F8-2BCA-4338-9392-D35186D1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en-US" dirty="0"/>
              <a:t>Expected Survey Completion Time : 5 minutes</a:t>
            </a:r>
          </a:p>
          <a:p>
            <a:r>
              <a:rPr lang="en-US" dirty="0"/>
              <a:t>Matrices to identify family support : 5</a:t>
            </a:r>
          </a:p>
          <a:p>
            <a:r>
              <a:rPr lang="en-US" dirty="0"/>
              <a:t>Matrices to identify family support : 4</a:t>
            </a:r>
          </a:p>
          <a:p>
            <a:r>
              <a:rPr lang="en-US"/>
              <a:t>Demographic questions: 6</a:t>
            </a:r>
            <a:endParaRPr lang="en-US" dirty="0"/>
          </a:p>
          <a:p>
            <a:r>
              <a:rPr lang="en-US" dirty="0"/>
              <a:t>Number of Responses: 166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1D393D-E746-4E08-B696-28E4AF039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FC5A5E6-4B1A-4F80-9222-900F910A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283" y="1744717"/>
            <a:ext cx="2644518" cy="237489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 analysis</a:t>
            </a:r>
          </a:p>
        </p:txBody>
      </p: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B00EC844-8D8D-42B0-B620-F59047E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8EC8F8B-830D-4A82-A89F-88E2E1BC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95" y="502906"/>
            <a:ext cx="3064833" cy="26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3DD53F0B-376A-4D3E-A710-544790AB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8D070-6553-4BFE-BEC2-F781896D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0596" y="668049"/>
            <a:ext cx="3376392" cy="28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3">
            <a:extLst>
              <a:ext uri="{FF2B5EF4-FFF2-40B4-BE49-F238E27FC236}">
                <a16:creationId xmlns:a16="http://schemas.microsoft.com/office/drawing/2014/main" id="{34E5EA4D-088E-4D93-9CCC-475381E8F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3E693-D2E9-4D63-9DF7-2F7264F90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95" y="3534891"/>
            <a:ext cx="3508157" cy="2482850"/>
          </a:xfrm>
          <a:prstGeom prst="rect">
            <a:avLst/>
          </a:prstGeom>
        </p:spPr>
      </p:pic>
      <p:sp>
        <p:nvSpPr>
          <p:cNvPr id="39" name="Rounded Rectangle 50">
            <a:extLst>
              <a:ext uri="{FF2B5EF4-FFF2-40B4-BE49-F238E27FC236}">
                <a16:creationId xmlns:a16="http://schemas.microsoft.com/office/drawing/2014/main" id="{BF33DDB4-1F48-488B-93B0-7147D977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091F60-CD4F-4167-81B3-2ABA0BA3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1364" y="3619130"/>
            <a:ext cx="3355624" cy="237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>
            <a:extLst>
              <a:ext uri="{FF2B5EF4-FFF2-40B4-BE49-F238E27FC236}">
                <a16:creationId xmlns:a16="http://schemas.microsoft.com/office/drawing/2014/main" id="{A611B495-6557-4A3E-B901-017B1134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 r="-1"/>
          <a:stretch/>
        </p:blipFill>
        <p:spPr>
          <a:xfrm>
            <a:off x="7885872" y="4375150"/>
            <a:ext cx="4306127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389" y="172634"/>
            <a:ext cx="6605247" cy="129302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Descriptive analysis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8" name="Picture 8" descr="Forms response chart. Question title: Name of the University. Number of responses: 147 responses.">
            <a:extLst>
              <a:ext uri="{FF2B5EF4-FFF2-40B4-BE49-F238E27FC236}">
                <a16:creationId xmlns:a16="http://schemas.microsoft.com/office/drawing/2014/main" id="{4E7A0D31-49C8-42D2-B6AB-56D906BB2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t="23818" r="6275" b="8911"/>
          <a:stretch/>
        </p:blipFill>
        <p:spPr bwMode="auto">
          <a:xfrm>
            <a:off x="806844" y="1334643"/>
            <a:ext cx="6223150" cy="2324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Forms response chart. Question title: How many hours per day are you engaged with e-learning platforms?. Number of responses: 147 responses.">
            <a:extLst>
              <a:ext uri="{FF2B5EF4-FFF2-40B4-BE49-F238E27FC236}">
                <a16:creationId xmlns:a16="http://schemas.microsoft.com/office/drawing/2014/main" id="{3104A9A3-22D7-4000-A645-AA89580F2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4771" r="20185" b="6399"/>
          <a:stretch/>
        </p:blipFill>
        <p:spPr bwMode="auto">
          <a:xfrm>
            <a:off x="4991389" y="3758087"/>
            <a:ext cx="5523490" cy="249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77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none"/>
              <a:t>Effectiveness of </a:t>
            </a:r>
            <a:br>
              <a:rPr lang="en-US" b="1" cap="none"/>
            </a:br>
            <a:r>
              <a:rPr lang="en-US" b="1" cap="none"/>
              <a:t>remote learning</a:t>
            </a:r>
          </a:p>
        </p:txBody>
      </p:sp>
      <p:pic>
        <p:nvPicPr>
          <p:cNvPr id="8" name="Picture 2" descr="Forms response chart. Question title: How effective has remote learning been for you?. Number of responses: 147 responses.">
            <a:extLst>
              <a:ext uri="{FF2B5EF4-FFF2-40B4-BE49-F238E27FC236}">
                <a16:creationId xmlns:a16="http://schemas.microsoft.com/office/drawing/2014/main" id="{2BD1ED72-D1F4-412D-979D-14A52321B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1" b="13061"/>
          <a:stretch/>
        </p:blipFill>
        <p:spPr bwMode="auto">
          <a:xfrm>
            <a:off x="1502833" y="2401052"/>
            <a:ext cx="9982200" cy="317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812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1A323-062E-46D0-A93C-69A894A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527" y="663311"/>
            <a:ext cx="5514033" cy="10079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dirty="0"/>
              <a:t>Impact of family support for e-learning engagement</a:t>
            </a:r>
          </a:p>
        </p:txBody>
      </p:sp>
      <p:pic>
        <p:nvPicPr>
          <p:cNvPr id="1026" name="Picture 2" descr="Forms response chart. Question title: Do you think family support contributes to your e-learning engagement?. Number of responses: 147 responses.">
            <a:extLst>
              <a:ext uri="{FF2B5EF4-FFF2-40B4-BE49-F238E27FC236}">
                <a16:creationId xmlns:a16="http://schemas.microsoft.com/office/drawing/2014/main" id="{8F2D7732-224A-410F-BEE5-0F71464A9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22557" b="10225"/>
          <a:stretch/>
        </p:blipFill>
        <p:spPr bwMode="auto">
          <a:xfrm>
            <a:off x="5908429" y="1776991"/>
            <a:ext cx="5974131" cy="19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rms response chart. Question title: Do you think friends support contributes to your e-learning engagement?. Number of responses: 147 responses.">
            <a:extLst>
              <a:ext uri="{FF2B5EF4-FFF2-40B4-BE49-F238E27FC236}">
                <a16:creationId xmlns:a16="http://schemas.microsoft.com/office/drawing/2014/main" id="{A669DCF0-EC34-4367-863C-B0D381E7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23531" r="2598" b="11764"/>
          <a:stretch/>
        </p:blipFill>
        <p:spPr bwMode="auto">
          <a:xfrm>
            <a:off x="276860" y="4360125"/>
            <a:ext cx="6654800" cy="221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C2CE906-5D3C-4EFA-BED0-D73E84B5BDFD}"/>
              </a:ext>
            </a:extLst>
          </p:cNvPr>
          <p:cNvSpPr txBox="1">
            <a:spLocks/>
          </p:cNvSpPr>
          <p:nvPr/>
        </p:nvSpPr>
        <p:spPr>
          <a:xfrm>
            <a:off x="193429" y="3272662"/>
            <a:ext cx="5715000" cy="1007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Impact of friends' support for </a:t>
            </a:r>
            <a:br>
              <a:rPr lang="en-US" sz="2800" b="1" dirty="0"/>
            </a:br>
            <a:r>
              <a:rPr lang="en-US" sz="2800" b="1" dirty="0"/>
              <a:t>e-learning engagement</a:t>
            </a:r>
          </a:p>
        </p:txBody>
      </p:sp>
    </p:spTree>
    <p:extLst>
      <p:ext uri="{BB962C8B-B14F-4D97-AF65-F5344CB8AC3E}">
        <p14:creationId xmlns:p14="http://schemas.microsoft.com/office/powerpoint/2010/main" val="22400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CE20B-435C-4288-942C-EF37D041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7B188252-21BB-46A6-8E09-23E0D5110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51925"/>
              </p:ext>
            </p:extLst>
          </p:nvPr>
        </p:nvGraphicFramePr>
        <p:xfrm>
          <a:off x="4678344" y="522515"/>
          <a:ext cx="7218904" cy="567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8336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462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Black</vt:lpstr>
      <vt:lpstr>Arial</vt:lpstr>
      <vt:lpstr>Calibri</vt:lpstr>
      <vt:lpstr>Cambria Math</vt:lpstr>
      <vt:lpstr>Century Gothic</vt:lpstr>
      <vt:lpstr>Vapor Trail</vt:lpstr>
      <vt:lpstr>Students’ appraised family and friends’ support and e-learning engagement of undergraduates in Sri Lanka</vt:lpstr>
      <vt:lpstr>Survey</vt:lpstr>
      <vt:lpstr>Survey cont.</vt:lpstr>
      <vt:lpstr>Survey</vt:lpstr>
      <vt:lpstr>Descriptive analysis</vt:lpstr>
      <vt:lpstr>Descriptive analysis</vt:lpstr>
      <vt:lpstr>Effectiveness of  remote learning</vt:lpstr>
      <vt:lpstr>Impact of family support for e-learning engagement</vt:lpstr>
      <vt:lpstr>Hypothesis</vt:lpstr>
      <vt:lpstr>Analysis</vt:lpstr>
      <vt:lpstr>Impact of Family Support for e-learning engagement on gender</vt:lpstr>
      <vt:lpstr>Impact of Friends’ Support for e-learning engagement on gender</vt:lpstr>
      <vt:lpstr>Conclusion (Insight)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Students’ appraised family and friends’ support and e-learning engagement of undergraduates in Sri Lanka</dc:title>
  <dc:creator>Dinuja Perera</dc:creator>
  <cp:lastModifiedBy>Dinuja Perera</cp:lastModifiedBy>
  <cp:revision>46</cp:revision>
  <dcterms:created xsi:type="dcterms:W3CDTF">2021-11-26T15:11:29Z</dcterms:created>
  <dcterms:modified xsi:type="dcterms:W3CDTF">2021-11-27T03:44:31Z</dcterms:modified>
</cp:coreProperties>
</file>