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57" d="100"/>
          <a:sy n="57" d="100"/>
        </p:scale>
        <p:origin x="26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0C6BE-6219-4F67-8532-A2D5A9A0EC79}" type="datetimeFigureOut">
              <a:rPr lang="en-GB" smtClean="0"/>
              <a:t>04/04/2023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128497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0C6BE-6219-4F67-8532-A2D5A9A0EC79}" type="datetimeFigureOut">
              <a:rPr lang="en-GB" smtClean="0"/>
              <a:t>04/04/2023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315430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0C6BE-6219-4F67-8532-A2D5A9A0EC79}" type="datetimeFigureOut">
              <a:rPr lang="en-GB" smtClean="0"/>
              <a:t>04/04/2023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146153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0C6BE-6219-4F67-8532-A2D5A9A0EC79}" type="datetimeFigureOut">
              <a:rPr lang="en-GB" smtClean="0"/>
              <a:t>04/04/2023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233143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0C6BE-6219-4F67-8532-A2D5A9A0EC79}" type="datetimeFigureOut">
              <a:rPr lang="en-GB" smtClean="0"/>
              <a:t>04/04/2023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374263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0C6BE-6219-4F67-8532-A2D5A9A0EC79}" type="datetimeFigureOut">
              <a:rPr lang="en-GB" smtClean="0"/>
              <a:t>04/04/2023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240234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0C6BE-6219-4F67-8532-A2D5A9A0EC79}" type="datetimeFigureOut">
              <a:rPr lang="en-GB" smtClean="0"/>
              <a:t>04/04/2023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266959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0C6BE-6219-4F67-8532-A2D5A9A0EC79}" type="datetimeFigureOut">
              <a:rPr lang="en-GB" smtClean="0"/>
              <a:t>04/04/2023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349270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0C6BE-6219-4F67-8532-A2D5A9A0EC79}" type="datetimeFigureOut">
              <a:rPr lang="en-GB" smtClean="0"/>
              <a:t>04/04/2023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386292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70C6BE-6219-4F67-8532-A2D5A9A0EC79}" type="datetimeFigureOut">
              <a:rPr lang="en-GB" smtClean="0"/>
              <a:t>04/04/2023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91652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70C6BE-6219-4F67-8532-A2D5A9A0EC79}" type="datetimeFigureOut">
              <a:rPr lang="en-GB" smtClean="0"/>
              <a:t>04/04/2023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70B37D-2BA6-45BD-B923-92AB69FDDC1D}" type="slidenum">
              <a:rPr lang="en-GB" smtClean="0"/>
              <a:t>‹#›</a:t>
            </a:fld>
            <a:endParaRPr lang="en-GB"/>
          </a:p>
        </p:txBody>
      </p:sp>
    </p:spTree>
    <p:extLst>
      <p:ext uri="{BB962C8B-B14F-4D97-AF65-F5344CB8AC3E}">
        <p14:creationId xmlns:p14="http://schemas.microsoft.com/office/powerpoint/2010/main" val="70793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070C6BE-6219-4F67-8532-A2D5A9A0EC79}" type="datetimeFigureOut">
              <a:rPr lang="en-GB" smtClean="0"/>
              <a:t>04/04/2023</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E70B37D-2BA6-45BD-B923-92AB69FDDC1D}" type="slidenum">
              <a:rPr lang="en-GB" smtClean="0"/>
              <a:t>‹#›</a:t>
            </a:fld>
            <a:endParaRPr lang="en-GB"/>
          </a:p>
        </p:txBody>
      </p:sp>
    </p:spTree>
    <p:extLst>
      <p:ext uri="{BB962C8B-B14F-4D97-AF65-F5344CB8AC3E}">
        <p14:creationId xmlns:p14="http://schemas.microsoft.com/office/powerpoint/2010/main" val="4067034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4587B6-116F-A3CA-99A4-77F341D7D78D}"/>
              </a:ext>
            </a:extLst>
          </p:cNvPr>
          <p:cNvSpPr txBox="1"/>
          <p:nvPr/>
        </p:nvSpPr>
        <p:spPr>
          <a:xfrm>
            <a:off x="514349" y="1068558"/>
            <a:ext cx="5829301" cy="1323439"/>
          </a:xfrm>
          <a:prstGeom prst="rect">
            <a:avLst/>
          </a:prstGeom>
          <a:noFill/>
        </p:spPr>
        <p:txBody>
          <a:bodyPr wrap="square">
            <a:spAutoFit/>
          </a:bodyPr>
          <a:lstStyle/>
          <a:p>
            <a:pPr algn="just"/>
            <a:r>
              <a:rPr lang="en-US" sz="1600" dirty="0"/>
              <a:t>Consider the problem of falling body given in page 2 of your lecture note. Refer to exercises 1.1 (d) and 1.2 (c) in pages 4 – 5 as well. Starting with the following mathematical model for the above problem, derive necessary solutions and answer the given questions. </a:t>
            </a:r>
            <a:endParaRPr lang="en-GB" sz="1600" dirty="0"/>
          </a:p>
        </p:txBody>
      </p:sp>
      <p:sp>
        <p:nvSpPr>
          <p:cNvPr id="7" name="TextBox 6">
            <a:extLst>
              <a:ext uri="{FF2B5EF4-FFF2-40B4-BE49-F238E27FC236}">
                <a16:creationId xmlns:a16="http://schemas.microsoft.com/office/drawing/2014/main" id="{9A04F140-FFA4-E520-3BA5-491B95F22D5F}"/>
              </a:ext>
            </a:extLst>
          </p:cNvPr>
          <p:cNvSpPr txBox="1"/>
          <p:nvPr/>
        </p:nvSpPr>
        <p:spPr>
          <a:xfrm>
            <a:off x="514349" y="2848065"/>
            <a:ext cx="5829300" cy="1569660"/>
          </a:xfrm>
          <a:prstGeom prst="rect">
            <a:avLst/>
          </a:prstGeom>
          <a:noFill/>
        </p:spPr>
        <p:txBody>
          <a:bodyPr wrap="square">
            <a:spAutoFit/>
          </a:bodyPr>
          <a:lstStyle/>
          <a:p>
            <a:pPr marL="342900" indent="-342900" algn="just">
              <a:buAutoNum type="alphaLcParenBoth"/>
            </a:pPr>
            <a:r>
              <a:rPr lang="en-US" sz="1600" dirty="0"/>
              <a:t>Instead of the velocity at time  t=0, if it is assumed that the velocity at some time t=</a:t>
            </a:r>
            <a:r>
              <a:rPr lang="en-US" sz="1600" dirty="0" err="1"/>
              <a:t>t</a:t>
            </a:r>
            <a:r>
              <a:rPr lang="en-US" sz="1600" baseline="-25000" dirty="0" err="1"/>
              <a:t>x</a:t>
            </a:r>
            <a:r>
              <a:rPr lang="en-US" sz="1600" dirty="0"/>
              <a:t> was known as v=</a:t>
            </a:r>
            <a:r>
              <a:rPr lang="en-US" sz="1600" dirty="0" err="1"/>
              <a:t>v</a:t>
            </a:r>
            <a:r>
              <a:rPr lang="en-US" sz="1600" baseline="-25000" dirty="0" err="1"/>
              <a:t>x</a:t>
            </a:r>
            <a:r>
              <a:rPr lang="en-US" sz="1600" dirty="0"/>
              <a:t>, derive the analytical solution for the velocity</a:t>
            </a:r>
          </a:p>
          <a:p>
            <a:pPr marL="342900" indent="-342900" algn="just">
              <a:buAutoNum type="alphaLcParenBoth"/>
            </a:pPr>
            <a:endParaRPr lang="en-US" sz="1600" dirty="0"/>
          </a:p>
          <a:p>
            <a:pPr marL="342900" indent="-342900" algn="just">
              <a:buAutoNum type="alphaLcParenBoth"/>
            </a:pPr>
            <a:r>
              <a:rPr lang="en-US" sz="1600" dirty="0"/>
              <a:t>If </a:t>
            </a:r>
            <a:r>
              <a:rPr lang="en-US" sz="1600" dirty="0" err="1"/>
              <a:t>t</a:t>
            </a:r>
            <a:r>
              <a:rPr lang="en-US" sz="1600" baseline="-25000" dirty="0" err="1"/>
              <a:t>x</a:t>
            </a:r>
            <a:r>
              <a:rPr lang="en-US" sz="1600" dirty="0"/>
              <a:t>=10s and </a:t>
            </a:r>
            <a:r>
              <a:rPr lang="en-US" sz="1600" dirty="0" err="1"/>
              <a:t>v</a:t>
            </a:r>
            <a:r>
              <a:rPr lang="en-US" sz="1600" baseline="-25000" dirty="0" err="1"/>
              <a:t>x</a:t>
            </a:r>
            <a:r>
              <a:rPr lang="en-US" sz="1600" dirty="0"/>
              <a:t>= 44.87 m/s, derive a numerical scheme to calculate velocities of the body from time t = 0 – 10s</a:t>
            </a:r>
            <a:endParaRPr lang="en-GB" sz="1600" dirty="0"/>
          </a:p>
        </p:txBody>
      </p:sp>
    </p:spTree>
    <p:extLst>
      <p:ext uri="{BB962C8B-B14F-4D97-AF65-F5344CB8AC3E}">
        <p14:creationId xmlns:p14="http://schemas.microsoft.com/office/powerpoint/2010/main" val="134354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04F140-FFA4-E520-3BA5-491B95F22D5F}"/>
              </a:ext>
            </a:extLst>
          </p:cNvPr>
          <p:cNvSpPr txBox="1"/>
          <p:nvPr/>
        </p:nvSpPr>
        <p:spPr>
          <a:xfrm>
            <a:off x="514350" y="1207525"/>
            <a:ext cx="5829300" cy="830997"/>
          </a:xfrm>
          <a:prstGeom prst="rect">
            <a:avLst/>
          </a:prstGeom>
          <a:noFill/>
        </p:spPr>
        <p:txBody>
          <a:bodyPr wrap="square">
            <a:spAutoFit/>
          </a:bodyPr>
          <a:lstStyle/>
          <a:p>
            <a:pPr algn="just"/>
            <a:r>
              <a:rPr lang="en-US" sz="1600" dirty="0"/>
              <a:t>(c) Using the analytical solution you derived in part (a) above, show graphically, the variation of velocity of the body for t = 0 – 10s. Use black color for the graph</a:t>
            </a:r>
          </a:p>
        </p:txBody>
      </p:sp>
      <p:pic>
        <p:nvPicPr>
          <p:cNvPr id="3" name="Picture 2" descr="Chart, line chart&#10;&#10;Description automatically generated">
            <a:extLst>
              <a:ext uri="{FF2B5EF4-FFF2-40B4-BE49-F238E27FC236}">
                <a16:creationId xmlns:a16="http://schemas.microsoft.com/office/drawing/2014/main" id="{31FCA285-3DE8-C1B0-A132-87BA3FFB3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2758440"/>
            <a:ext cx="5852160" cy="4389120"/>
          </a:xfrm>
          <a:prstGeom prst="rect">
            <a:avLst/>
          </a:prstGeom>
        </p:spPr>
      </p:pic>
    </p:spTree>
    <p:extLst>
      <p:ext uri="{BB962C8B-B14F-4D97-AF65-F5344CB8AC3E}">
        <p14:creationId xmlns:p14="http://schemas.microsoft.com/office/powerpoint/2010/main" val="150716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04F140-FFA4-E520-3BA5-491B95F22D5F}"/>
              </a:ext>
            </a:extLst>
          </p:cNvPr>
          <p:cNvSpPr txBox="1"/>
          <p:nvPr/>
        </p:nvSpPr>
        <p:spPr>
          <a:xfrm>
            <a:off x="514350" y="1207525"/>
            <a:ext cx="5829300" cy="830997"/>
          </a:xfrm>
          <a:prstGeom prst="rect">
            <a:avLst/>
          </a:prstGeom>
          <a:noFill/>
        </p:spPr>
        <p:txBody>
          <a:bodyPr wrap="square">
            <a:spAutoFit/>
          </a:bodyPr>
          <a:lstStyle/>
          <a:p>
            <a:pPr algn="just"/>
            <a:r>
              <a:rPr lang="en-US" sz="1600" dirty="0"/>
              <a:t>(d) Use computer to solve the numerical scheme in part (b) above to give the velocity of the body for t = 0-10s, Use red </a:t>
            </a:r>
            <a:r>
              <a:rPr lang="en-US" sz="1600" dirty="0" err="1"/>
              <a:t>colour</a:t>
            </a:r>
            <a:r>
              <a:rPr lang="en-US" sz="1600" dirty="0"/>
              <a:t> for the graph, and plot it on the same axes as those of (c).</a:t>
            </a:r>
          </a:p>
        </p:txBody>
      </p:sp>
      <p:pic>
        <p:nvPicPr>
          <p:cNvPr id="4" name="Picture 3" descr="Chart, line chart&#10;&#10;Description automatically generated">
            <a:extLst>
              <a:ext uri="{FF2B5EF4-FFF2-40B4-BE49-F238E27FC236}">
                <a16:creationId xmlns:a16="http://schemas.microsoft.com/office/drawing/2014/main" id="{B57568F1-5D1B-8BC1-499B-678BE2075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79" y="3114286"/>
            <a:ext cx="5852160" cy="4389120"/>
          </a:xfrm>
          <a:prstGeom prst="rect">
            <a:avLst/>
          </a:prstGeom>
        </p:spPr>
      </p:pic>
      <p:sp>
        <p:nvSpPr>
          <p:cNvPr id="8" name="TextBox 7">
            <a:extLst>
              <a:ext uri="{FF2B5EF4-FFF2-40B4-BE49-F238E27FC236}">
                <a16:creationId xmlns:a16="http://schemas.microsoft.com/office/drawing/2014/main" id="{981D21B1-6741-ED14-0C23-04222A4D67F2}"/>
              </a:ext>
            </a:extLst>
          </p:cNvPr>
          <p:cNvSpPr txBox="1"/>
          <p:nvPr/>
        </p:nvSpPr>
        <p:spPr>
          <a:xfrm>
            <a:off x="514350" y="2501153"/>
            <a:ext cx="4918262" cy="338554"/>
          </a:xfrm>
          <a:prstGeom prst="rect">
            <a:avLst/>
          </a:prstGeom>
          <a:noFill/>
        </p:spPr>
        <p:txBody>
          <a:bodyPr wrap="square" rtlCol="0">
            <a:spAutoFit/>
          </a:bodyPr>
          <a:lstStyle/>
          <a:p>
            <a:r>
              <a:rPr lang="en-US" sz="1600" dirty="0"/>
              <a:t>Time step (dt) = 1s</a:t>
            </a:r>
            <a:endParaRPr lang="en-GB" sz="1600" dirty="0"/>
          </a:p>
        </p:txBody>
      </p:sp>
    </p:spTree>
    <p:extLst>
      <p:ext uri="{BB962C8B-B14F-4D97-AF65-F5344CB8AC3E}">
        <p14:creationId xmlns:p14="http://schemas.microsoft.com/office/powerpoint/2010/main" val="384139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10;&#10;Description automatically generated">
            <a:extLst>
              <a:ext uri="{FF2B5EF4-FFF2-40B4-BE49-F238E27FC236}">
                <a16:creationId xmlns:a16="http://schemas.microsoft.com/office/drawing/2014/main" id="{D03427DD-2088-64E9-7F34-FDBF4F898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0" y="1010909"/>
            <a:ext cx="5852160" cy="4389120"/>
          </a:xfrm>
          <a:prstGeom prst="rect">
            <a:avLst/>
          </a:prstGeom>
        </p:spPr>
      </p:pic>
      <p:sp>
        <p:nvSpPr>
          <p:cNvPr id="3" name="TextBox 2">
            <a:extLst>
              <a:ext uri="{FF2B5EF4-FFF2-40B4-BE49-F238E27FC236}">
                <a16:creationId xmlns:a16="http://schemas.microsoft.com/office/drawing/2014/main" id="{0BFF6781-E73B-16A1-4C77-2400B53C9FC7}"/>
              </a:ext>
            </a:extLst>
          </p:cNvPr>
          <p:cNvSpPr txBox="1"/>
          <p:nvPr/>
        </p:nvSpPr>
        <p:spPr>
          <a:xfrm>
            <a:off x="491490" y="672355"/>
            <a:ext cx="4918262" cy="338554"/>
          </a:xfrm>
          <a:prstGeom prst="rect">
            <a:avLst/>
          </a:prstGeom>
          <a:noFill/>
        </p:spPr>
        <p:txBody>
          <a:bodyPr wrap="square" rtlCol="0">
            <a:spAutoFit/>
          </a:bodyPr>
          <a:lstStyle/>
          <a:p>
            <a:r>
              <a:rPr lang="en-US" sz="1600" dirty="0"/>
              <a:t>Time step (dt) = 0.1s</a:t>
            </a:r>
            <a:endParaRPr lang="en-GB" sz="1600" dirty="0"/>
          </a:p>
        </p:txBody>
      </p:sp>
      <p:sp>
        <p:nvSpPr>
          <p:cNvPr id="5" name="TextBox 4">
            <a:extLst>
              <a:ext uri="{FF2B5EF4-FFF2-40B4-BE49-F238E27FC236}">
                <a16:creationId xmlns:a16="http://schemas.microsoft.com/office/drawing/2014/main" id="{42A72FD7-DB46-BE76-7993-0826D6FCFF22}"/>
              </a:ext>
            </a:extLst>
          </p:cNvPr>
          <p:cNvSpPr txBox="1"/>
          <p:nvPr/>
        </p:nvSpPr>
        <p:spPr>
          <a:xfrm>
            <a:off x="625288" y="5490714"/>
            <a:ext cx="5718362" cy="3754874"/>
          </a:xfrm>
          <a:prstGeom prst="rect">
            <a:avLst/>
          </a:prstGeom>
          <a:noFill/>
        </p:spPr>
        <p:txBody>
          <a:bodyPr wrap="square">
            <a:spAutoFit/>
          </a:bodyPr>
          <a:lstStyle/>
          <a:p>
            <a:pPr algn="just"/>
            <a:r>
              <a:rPr lang="en-US" sz="1400" dirty="0"/>
              <a:t>(e) Discuss the possible reasons for any discrepancies of the two solutions (numerical (c) and analytical (d)).</a:t>
            </a:r>
          </a:p>
          <a:p>
            <a:pPr algn="just"/>
            <a:endParaRPr lang="en-US" sz="1400" dirty="0"/>
          </a:p>
          <a:p>
            <a:pPr algn="just"/>
            <a:r>
              <a:rPr lang="en-US" sz="1400" dirty="0"/>
              <a:t>It is visible that, there is a difference between analytical and numerical answers. And that difference is more visible at t=0 since the calculations begins from t=10 and then reversed. </a:t>
            </a:r>
          </a:p>
          <a:p>
            <a:pPr algn="just"/>
            <a:endParaRPr lang="en-US" sz="1400" dirty="0"/>
          </a:p>
          <a:p>
            <a:pPr algn="just"/>
            <a:r>
              <a:rPr lang="en-US" sz="1400" dirty="0"/>
              <a:t>The analytical method uses the answers received from the inputs via analytical equation. Meanwhile, the numerical method uses the numerical model’s answers. Since the numerical model uses approximations, it results in these differences. </a:t>
            </a:r>
          </a:p>
          <a:p>
            <a:pPr algn="just"/>
            <a:endParaRPr lang="en-US" sz="1400" dirty="0"/>
          </a:p>
          <a:p>
            <a:pPr algn="just"/>
            <a:r>
              <a:rPr lang="en-US" sz="1400" dirty="0"/>
              <a:t>Also there is some rounding off errors when the calculations is done through the computer. It can also results in these differences.</a:t>
            </a:r>
          </a:p>
          <a:p>
            <a:pPr algn="just"/>
            <a:endParaRPr lang="en-US" sz="1400" dirty="0"/>
          </a:p>
          <a:p>
            <a:pPr algn="just"/>
            <a:r>
              <a:rPr lang="en-US" sz="1400" dirty="0"/>
              <a:t>Also when smaller timesteps are used, it also reduces errors as smaller steps results in errors that are comparably small. </a:t>
            </a:r>
            <a:endParaRPr lang="en-GB" sz="1400" dirty="0"/>
          </a:p>
        </p:txBody>
      </p:sp>
    </p:spTree>
    <p:extLst>
      <p:ext uri="{BB962C8B-B14F-4D97-AF65-F5344CB8AC3E}">
        <p14:creationId xmlns:p14="http://schemas.microsoft.com/office/powerpoint/2010/main" val="174672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55632B-4536-4CA0-241E-A67302F0AC3A}"/>
              </a:ext>
            </a:extLst>
          </p:cNvPr>
          <p:cNvPicPr>
            <a:picLocks noChangeAspect="1"/>
          </p:cNvPicPr>
          <p:nvPr/>
        </p:nvPicPr>
        <p:blipFill rotWithShape="1">
          <a:blip r:embed="rId2">
            <a:extLst>
              <a:ext uri="{28A0092B-C50C-407E-A947-70E740481C1C}">
                <a14:useLocalDpi xmlns:a14="http://schemas.microsoft.com/office/drawing/2010/main" val="0"/>
              </a:ext>
            </a:extLst>
          </a:blip>
          <a:srcRect l="1519" r="1519"/>
          <a:stretch/>
        </p:blipFill>
        <p:spPr>
          <a:xfrm>
            <a:off x="510538" y="699695"/>
            <a:ext cx="5836921" cy="5882640"/>
          </a:xfrm>
          <a:prstGeom prst="rect">
            <a:avLst/>
          </a:prstGeom>
          <a:ln>
            <a:solidFill>
              <a:schemeClr val="tx1"/>
            </a:solidFill>
          </a:ln>
        </p:spPr>
      </p:pic>
      <p:pic>
        <p:nvPicPr>
          <p:cNvPr id="7" name="Picture 6">
            <a:extLst>
              <a:ext uri="{FF2B5EF4-FFF2-40B4-BE49-F238E27FC236}">
                <a16:creationId xmlns:a16="http://schemas.microsoft.com/office/drawing/2014/main" id="{B6203F1C-F955-1FEF-BBCB-4C4C3A06F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 y="6595781"/>
            <a:ext cx="5836920" cy="2301240"/>
          </a:xfrm>
          <a:prstGeom prst="rect">
            <a:avLst/>
          </a:prstGeom>
          <a:ln>
            <a:solidFill>
              <a:schemeClr val="tx1"/>
            </a:solidFill>
          </a:ln>
        </p:spPr>
      </p:pic>
    </p:spTree>
    <p:extLst>
      <p:ext uri="{BB962C8B-B14F-4D97-AF65-F5344CB8AC3E}">
        <p14:creationId xmlns:p14="http://schemas.microsoft.com/office/powerpoint/2010/main" val="11406017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182</TotalTime>
  <Words>367</Words>
  <Application>Microsoft Office PowerPoint</Application>
  <PresentationFormat>A4 Paper (210x297 mm)</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K.T.D. AVINASH</dc:creator>
  <cp:lastModifiedBy>K.T.D. AVINASH</cp:lastModifiedBy>
  <cp:revision>2</cp:revision>
  <dcterms:created xsi:type="dcterms:W3CDTF">2023-04-04T03:47:07Z</dcterms:created>
  <dcterms:modified xsi:type="dcterms:W3CDTF">2023-04-04T06:49:30Z</dcterms:modified>
</cp:coreProperties>
</file>