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1" r:id="rId12"/>
    <p:sldId id="266" r:id="rId13"/>
    <p:sldId id="268" r:id="rId14"/>
    <p:sldId id="275" r:id="rId15"/>
    <p:sldId id="276" r:id="rId16"/>
    <p:sldId id="280" r:id="rId17"/>
    <p:sldId id="281" r:id="rId18"/>
    <p:sldId id="282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3" autoAdjust="0"/>
  </p:normalViewPr>
  <p:slideViewPr>
    <p:cSldViewPr>
      <p:cViewPr>
        <p:scale>
          <a:sx n="76" d="100"/>
          <a:sy n="76" d="100"/>
        </p:scale>
        <p:origin x="-64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8F70-D0AF-4103-ACEF-AA9D91D7CDDC}" type="datetimeFigureOut">
              <a:rPr lang="en-US" smtClean="0"/>
              <a:t>02/11/2013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13764-8587-48FD-99C8-394F0E4C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3764-8587-48FD-99C8-394F0E4CBE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28784B-8860-4FB1-B22A-BF3C8FE2609F}" type="datetimeFigureOut">
              <a:rPr lang="en-US" smtClean="0"/>
              <a:t>02/11/2013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C1FB25-CD9D-4955-BA8C-7C37496A7EF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6832005" cy="326766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Presented by</a:t>
            </a:r>
          </a:p>
          <a:p>
            <a:pPr algn="ctr"/>
            <a:r>
              <a:rPr lang="en-US" dirty="0" err="1" smtClean="0"/>
              <a:t>SysCall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Batch 11</a:t>
            </a:r>
            <a:endParaRPr lang="en-US" dirty="0"/>
          </a:p>
          <a:p>
            <a:pPr algn="ctr"/>
            <a:r>
              <a:rPr lang="en-US" dirty="0"/>
              <a:t>Faculty of Information Technology</a:t>
            </a:r>
          </a:p>
          <a:p>
            <a:pPr algn="ctr"/>
            <a:r>
              <a:rPr lang="en-US" dirty="0"/>
              <a:t>University of Moratuwa</a:t>
            </a:r>
          </a:p>
          <a:p>
            <a:pPr algn="ctr"/>
            <a:r>
              <a:rPr lang="en-US" dirty="0"/>
              <a:t>2013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Vehicle Tracking System (VTS)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2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512511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457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533400"/>
            <a:ext cx="8991600" cy="59436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/>
              <a:t>Designing of </a:t>
            </a:r>
            <a:r>
              <a:rPr lang="en-US" dirty="0" smtClean="0"/>
              <a:t>the </a:t>
            </a:r>
            <a:r>
              <a:rPr lang="en-US" dirty="0"/>
              <a:t>system mainly divided in to 4 major parts</a:t>
            </a:r>
            <a:r>
              <a:rPr lang="en-US" dirty="0" smtClean="0"/>
              <a:t>.</a:t>
            </a:r>
          </a:p>
          <a:p>
            <a:pPr marL="45720" indent="0" algn="just">
              <a:buNone/>
            </a:pPr>
            <a:endParaRPr lang="en-US" dirty="0"/>
          </a:p>
          <a:p>
            <a:pPr marL="45720" lvl="0" indent="0" algn="just">
              <a:buNone/>
            </a:pPr>
            <a:r>
              <a:rPr lang="en-US" b="1" dirty="0" smtClean="0"/>
              <a:t>i). TCP </a:t>
            </a:r>
            <a:r>
              <a:rPr lang="en-US" b="1" dirty="0"/>
              <a:t>GPS Coordinates </a:t>
            </a:r>
            <a:r>
              <a:rPr lang="en-US" b="1" dirty="0" smtClean="0"/>
              <a:t>Listener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is able to receive location coordinates from the vehicles </a:t>
            </a:r>
            <a:r>
              <a:rPr lang="en-US" dirty="0" smtClean="0"/>
              <a:t>and     store </a:t>
            </a:r>
            <a:r>
              <a:rPr lang="en-US" dirty="0"/>
              <a:t>them in the database.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dirty="0"/>
          </a:p>
          <a:p>
            <a:pPr marL="45720" lvl="0" indent="0" algn="just">
              <a:buNone/>
            </a:pPr>
            <a:r>
              <a:rPr lang="en-US" b="1" dirty="0" smtClean="0"/>
              <a:t>ii). Tile </a:t>
            </a:r>
            <a:r>
              <a:rPr lang="en-US" b="1" dirty="0"/>
              <a:t>Server for storing maps </a:t>
            </a:r>
            <a:endParaRPr lang="en-US" b="1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Instead of using online digital map </a:t>
            </a:r>
            <a:r>
              <a:rPr lang="en-US" dirty="0"/>
              <a:t>we thought of store digital </a:t>
            </a:r>
            <a:r>
              <a:rPr lang="en-US" dirty="0" smtClean="0"/>
              <a:t>map     of </a:t>
            </a:r>
            <a:r>
              <a:rPr lang="en-US" dirty="0"/>
              <a:t>Sri Lanka as tiles in a tile server on the intranet.</a:t>
            </a:r>
            <a:endParaRPr lang="en-US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/>
              <a:t>Therefore the </a:t>
            </a:r>
            <a:r>
              <a:rPr lang="en-US" dirty="0" smtClean="0"/>
              <a:t>users can </a:t>
            </a:r>
            <a:r>
              <a:rPr lang="en-US" dirty="0"/>
              <a:t>use this system without access to </a:t>
            </a:r>
            <a:r>
              <a:rPr lang="en-US" dirty="0" smtClean="0"/>
              <a:t>the     </a:t>
            </a:r>
            <a:r>
              <a:rPr lang="en-US" dirty="0"/>
              <a:t>public internet.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3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 marL="45720" lvl="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b="1" dirty="0" smtClean="0"/>
              <a:t>iii). Web </a:t>
            </a:r>
            <a:r>
              <a:rPr lang="en-US" b="1" dirty="0"/>
              <a:t>site and Admin </a:t>
            </a:r>
            <a:r>
              <a:rPr lang="en-US" b="1" dirty="0" smtClean="0"/>
              <a:t>panel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  After </a:t>
            </a:r>
            <a:r>
              <a:rPr lang="en-US" dirty="0"/>
              <a:t>a successful login </a:t>
            </a:r>
            <a:r>
              <a:rPr lang="en-US" dirty="0" smtClean="0"/>
              <a:t>the</a:t>
            </a:r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dirty="0" smtClean="0"/>
              <a:t>       user can </a:t>
            </a:r>
            <a:r>
              <a:rPr lang="en-US" dirty="0"/>
              <a:t>see the tracked </a:t>
            </a:r>
            <a:endParaRPr lang="en-US" dirty="0" smtClean="0"/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  vehicles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/>
              <a:t>digital </a:t>
            </a:r>
            <a:r>
              <a:rPr lang="en-US" dirty="0" smtClean="0"/>
              <a:t>map.</a:t>
            </a:r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marL="45720" lvl="0" indent="0" algn="just">
              <a:buNone/>
            </a:pPr>
            <a:r>
              <a:rPr lang="en-US" b="1" dirty="0"/>
              <a:t>iv). Application to log </a:t>
            </a:r>
            <a:r>
              <a:rPr lang="en-US" b="1" dirty="0" smtClean="0"/>
              <a:t>details of </a:t>
            </a:r>
          </a:p>
          <a:p>
            <a:pPr marL="45720" lv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drivers and vehicles, which are leaving </a:t>
            </a:r>
            <a:r>
              <a:rPr lang="en-US" b="1" dirty="0"/>
              <a:t>the port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  There </a:t>
            </a:r>
            <a:r>
              <a:rPr lang="en-US" dirty="0"/>
              <a:t>is no existing system to keep records of the </a:t>
            </a:r>
            <a:r>
              <a:rPr lang="en-US" dirty="0" smtClean="0"/>
              <a:t>drivers and        </a:t>
            </a:r>
            <a:r>
              <a:rPr lang="en-US" dirty="0"/>
              <a:t>vehicles that are leaving the port.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  The </a:t>
            </a:r>
            <a:r>
              <a:rPr lang="en-US" dirty="0"/>
              <a:t>system will </a:t>
            </a:r>
            <a:r>
              <a:rPr lang="en-US" dirty="0" smtClean="0"/>
              <a:t>responsible for log driver details, vehicle        information </a:t>
            </a:r>
            <a:r>
              <a:rPr lang="en-US" dirty="0"/>
              <a:t>and add new locations.</a:t>
            </a:r>
          </a:p>
          <a:p>
            <a:pPr marL="45720" indent="0" algn="just">
              <a:buNone/>
            </a:pPr>
            <a:endParaRPr lang="en-US" dirty="0" smtClean="0"/>
          </a:p>
          <a:p>
            <a:pPr marL="45720" lv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2944" r="10065" b="3750"/>
          <a:stretch/>
        </p:blipFill>
        <p:spPr bwMode="auto">
          <a:xfrm>
            <a:off x="4419600" y="1014608"/>
            <a:ext cx="4648200" cy="31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12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524000"/>
            <a:ext cx="8839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r>
              <a:rPr lang="en-US" sz="2400" dirty="0" smtClean="0"/>
              <a:t>Implementation of VTS is divided into following steps.</a:t>
            </a:r>
          </a:p>
          <a:p>
            <a:pPr marL="45720" indent="0" algn="just">
              <a:buFont typeface="Georgia" pitchFamily="18" charset="0"/>
              <a:buNone/>
            </a:pPr>
            <a:r>
              <a:rPr lang="en-US" sz="2400" b="1" dirty="0" smtClean="0"/>
              <a:t>i). Configuration of GPS/GPRS module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Module mode must be changed into the GPRS mode.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APN, IP Address &amp; the Port number must be configured on the module.</a:t>
            </a:r>
          </a:p>
          <a:p>
            <a:pPr marL="45720" indent="0" algn="just">
              <a:buFont typeface="Georgia" pitchFamily="18" charset="0"/>
              <a:buNone/>
            </a:pPr>
            <a:r>
              <a:rPr lang="en-US" sz="2400" b="1" dirty="0" smtClean="0"/>
              <a:t>ii). Implementation of TCP GPS Coordinates Listener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This can listens a specific port of the computer.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If any data received from that port it can identify and store the received data in a database.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Python language is used for coding the TCP Listener in VTS.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Implementation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016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447800"/>
            <a:ext cx="8839200" cy="51054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b="1" dirty="0" smtClean="0"/>
              <a:t>iii). </a:t>
            </a:r>
            <a:r>
              <a:rPr lang="en-US" sz="2400" b="1" dirty="0"/>
              <a:t>Implementation of Tile </a:t>
            </a:r>
            <a:r>
              <a:rPr lang="en-US" sz="2400" b="1" dirty="0" smtClean="0"/>
              <a:t>Server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Digital map is stored in the tile server to make the system     available</a:t>
            </a:r>
            <a:r>
              <a:rPr lang="en-US" sz="2400" dirty="0"/>
              <a:t>, without internet access too.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 Tiles for Sri Lankan Maps from the Open Street Maps      downloaded </a:t>
            </a:r>
            <a:r>
              <a:rPr lang="en-US" sz="2400" dirty="0"/>
              <a:t>and stored in a PC which can </a:t>
            </a:r>
            <a:r>
              <a:rPr lang="en-US" sz="2400" dirty="0" smtClean="0"/>
              <a:t>be access      through </a:t>
            </a:r>
            <a:r>
              <a:rPr lang="en-US" sz="2400" dirty="0"/>
              <a:t>the </a:t>
            </a:r>
            <a:r>
              <a:rPr lang="en-US" sz="2400" dirty="0" smtClean="0"/>
              <a:t>intranet</a:t>
            </a:r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sz="2400" b="1" dirty="0" smtClean="0"/>
              <a:t>iv). </a:t>
            </a:r>
            <a:r>
              <a:rPr lang="en-US" sz="2400" b="1" dirty="0"/>
              <a:t>Implementation of Web site and admin panel</a:t>
            </a:r>
            <a:endParaRPr lang="en-US" sz="2400" b="1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Main application of the system.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Implemented using PHP, JavaScript and Ajax technologies.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Two user groups in the this application. (Administrators &amp; Normal Users)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Implementation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9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447800"/>
            <a:ext cx="8839200" cy="51816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b="1" dirty="0"/>
              <a:t>v). Implementation of Application to log vehicle </a:t>
            </a:r>
            <a:r>
              <a:rPr lang="en-US" sz="2400" b="1" dirty="0" smtClean="0"/>
              <a:t>details</a:t>
            </a:r>
          </a:p>
          <a:p>
            <a:pPr marL="4572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/>
              <a:t>leaving the </a:t>
            </a:r>
            <a:r>
              <a:rPr lang="en-US" sz="2400" b="1" dirty="0" smtClean="0"/>
              <a:t>port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major purpose </a:t>
            </a:r>
            <a:r>
              <a:rPr lang="en-US" sz="2400" dirty="0" smtClean="0"/>
              <a:t>of</a:t>
            </a:r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this </a:t>
            </a:r>
            <a:r>
              <a:rPr lang="en-US" sz="2400" dirty="0"/>
              <a:t>system is to keep </a:t>
            </a:r>
            <a:endParaRPr lang="en-US" sz="2400" dirty="0" smtClean="0"/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records </a:t>
            </a:r>
            <a:r>
              <a:rPr lang="en-US" sz="2400" dirty="0"/>
              <a:t>of the drivers </a:t>
            </a:r>
            <a:endParaRPr lang="en-US" sz="2400" dirty="0" smtClean="0"/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and </a:t>
            </a:r>
            <a:r>
              <a:rPr lang="en-US" sz="2400" dirty="0"/>
              <a:t>vehicles, which </a:t>
            </a:r>
            <a:r>
              <a:rPr lang="en-US" sz="2400" dirty="0" smtClean="0"/>
              <a:t>are</a:t>
            </a:r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leaving </a:t>
            </a:r>
            <a:r>
              <a:rPr lang="en-US" sz="2400" dirty="0"/>
              <a:t>the port</a:t>
            </a:r>
            <a:r>
              <a:rPr lang="en-US" sz="2400" dirty="0" smtClean="0"/>
              <a:t>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Maintains two user </a:t>
            </a:r>
          </a:p>
          <a:p>
            <a:pPr marL="45720" indent="0" algn="just">
              <a:buClr>
                <a:srgbClr val="FFC000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levels. (Administrators and Normal Users)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Implementation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495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112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447800"/>
            <a:ext cx="8839200" cy="5181600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In this project our main goal was to develop a Vehicle Tracking System for Sri Lanka Ports Authority. </a:t>
            </a: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We did many designs and experiments and we always discussed with SLPA about them to find the best way to reach our goal. </a:t>
            </a: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We have done number of test cases to ensure that this project works properly without any failure. 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07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447800"/>
            <a:ext cx="8839200" cy="5181600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We had showed our design </a:t>
            </a:r>
            <a:r>
              <a:rPr lang="en-US" sz="2400" dirty="0" smtClean="0"/>
              <a:t>our client, time </a:t>
            </a:r>
            <a:r>
              <a:rPr lang="en-US" sz="2400" dirty="0"/>
              <a:t>to time and asked for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as they are the users of this system.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Security of this </a:t>
            </a:r>
            <a:r>
              <a:rPr lang="en-US" sz="2400" dirty="0" smtClean="0"/>
              <a:t>SLPA </a:t>
            </a:r>
            <a:r>
              <a:rPr lang="en-US" sz="2400" dirty="0"/>
              <a:t>should be highly ensured as it is one of the largest and highly responsible government agencies in the country. Therefore we have to make sure that our website is a secured one. </a:t>
            </a: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We have done many test cases on login to the system to prevent unauthorized access to the system.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Evaluation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50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447800"/>
            <a:ext cx="8839200" cy="5181600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Our </a:t>
            </a:r>
            <a:r>
              <a:rPr lang="en-US" sz="2400" dirty="0"/>
              <a:t>main objective is to develop a real time vehicle tracking system to track, prime movers of SLPA</a:t>
            </a:r>
            <a:r>
              <a:rPr lang="en-US" sz="2400" dirty="0" smtClean="0"/>
              <a:t>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We have used GPRS enabled GPS device which is attached prime mover is used to get the location of the prime mover. </a:t>
            </a: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we consider about our achievements of this project, we are glad to say that we could achieve almost all objectives successfully. </a:t>
            </a: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Currently </a:t>
            </a:r>
            <a:r>
              <a:rPr lang="en-US" sz="2400" dirty="0"/>
              <a:t>we are planning to make our system more efficient and user friendly. 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22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7724" y="1828800"/>
            <a:ext cx="7921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Add </a:t>
            </a:r>
            <a:r>
              <a:rPr lang="en-US" sz="2400" dirty="0"/>
              <a:t>facility to monitor fuel level/ oil level of the prime mover </a:t>
            </a:r>
            <a:endParaRPr lang="en-US" sz="2400" dirty="0" smtClean="0"/>
          </a:p>
          <a:p>
            <a:pPr marL="342900" indent="-342900" eaLnBrk="1" hangingPunct="1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marL="342900" indent="-342900" eaLnBrk="1" hangingPunct="1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Add </a:t>
            </a:r>
            <a:r>
              <a:rPr lang="en-US" sz="2400" dirty="0"/>
              <a:t>facility to generate reports per prime mover and per month according to users’ requests </a:t>
            </a:r>
            <a:endParaRPr lang="en-US" sz="2400" dirty="0" smtClean="0"/>
          </a:p>
          <a:p>
            <a:pPr marL="342900" indent="-342900" eaLnBrk="1" hangingPunct="1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/>
          </a:p>
          <a:p>
            <a:pPr marL="342900" indent="-342900" eaLnBrk="1" hangingPunct="1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Add </a:t>
            </a:r>
            <a:r>
              <a:rPr lang="en-US" sz="2400" dirty="0"/>
              <a:t>facility to communicate with the prime mover using system </a:t>
            </a:r>
            <a:endParaRPr lang="en-US" sz="2400" dirty="0" smtClean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2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010399" cy="51054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Team Members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Team </a:t>
            </a:r>
            <a:r>
              <a:rPr lang="en-US" sz="2400" dirty="0" err="1" smtClean="0"/>
              <a:t>SysCall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M. F. H. M. </a:t>
            </a:r>
            <a:r>
              <a:rPr lang="en-US" sz="2400" dirty="0" err="1"/>
              <a:t>Adheeb</a:t>
            </a:r>
            <a:r>
              <a:rPr lang="en-US" sz="2400" dirty="0"/>
              <a:t>          	114003 E </a:t>
            </a:r>
            <a:br>
              <a:rPr lang="en-US" sz="2400" dirty="0"/>
            </a:br>
            <a:r>
              <a:rPr lang="en-US" sz="2400" dirty="0"/>
              <a:t>      	</a:t>
            </a:r>
            <a:r>
              <a:rPr lang="en-US" sz="2400" dirty="0" smtClean="0"/>
              <a:t>T</a:t>
            </a:r>
            <a:r>
              <a:rPr lang="en-US" sz="2400" dirty="0"/>
              <a:t>. M. K. B. </a:t>
            </a:r>
            <a:r>
              <a:rPr lang="en-US" sz="2400" dirty="0" err="1"/>
              <a:t>Thennakoon</a:t>
            </a:r>
            <a:r>
              <a:rPr lang="en-US" sz="2400" dirty="0"/>
              <a:t> 	</a:t>
            </a:r>
            <a:r>
              <a:rPr lang="en-US" sz="2400" dirty="0" smtClean="0"/>
              <a:t>114150 </a:t>
            </a:r>
            <a:r>
              <a:rPr lang="en-US" sz="2400" dirty="0"/>
              <a:t>B</a:t>
            </a:r>
            <a:br>
              <a:rPr lang="en-US" sz="2400" dirty="0"/>
            </a:br>
            <a:r>
              <a:rPr lang="en-US" sz="2400" dirty="0"/>
              <a:t>	M. H. U. K. </a:t>
            </a:r>
            <a:r>
              <a:rPr lang="en-US" sz="2400" dirty="0" err="1"/>
              <a:t>Jayasinghe</a:t>
            </a:r>
            <a:r>
              <a:rPr lang="en-US" sz="2400" dirty="0"/>
              <a:t>	</a:t>
            </a:r>
            <a:r>
              <a:rPr lang="en-US" sz="2400" dirty="0" smtClean="0"/>
              <a:t>114058 </a:t>
            </a:r>
            <a:r>
              <a:rPr lang="en-US" sz="2400" dirty="0"/>
              <a:t>B </a:t>
            </a:r>
            <a:br>
              <a:rPr lang="en-US" sz="2400" dirty="0"/>
            </a:br>
            <a:r>
              <a:rPr lang="en-US" sz="2400" dirty="0"/>
              <a:t>	A. K. D. M. </a:t>
            </a:r>
            <a:r>
              <a:rPr lang="en-US" sz="2400" dirty="0" err="1"/>
              <a:t>Karunarathne</a:t>
            </a:r>
            <a:r>
              <a:rPr lang="en-US" sz="2400" dirty="0"/>
              <a:t> 	114066 X </a:t>
            </a:r>
            <a:br>
              <a:rPr lang="en-US" sz="2400" dirty="0"/>
            </a:br>
            <a:r>
              <a:rPr lang="en-US" sz="2400" dirty="0"/>
              <a:t> 	A. L. H. H. </a:t>
            </a:r>
            <a:r>
              <a:rPr lang="en-US" sz="2400" dirty="0" err="1"/>
              <a:t>Liyanage</a:t>
            </a:r>
            <a:r>
              <a:rPr lang="en-US" sz="2400" dirty="0"/>
              <a:t>	</a:t>
            </a:r>
            <a:r>
              <a:rPr lang="en-US" sz="2400" dirty="0" smtClean="0"/>
              <a:t>114169 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>
                <a:effectLst/>
              </a:rPr>
              <a:t>Supervised by: Dr. </a:t>
            </a:r>
            <a:r>
              <a:rPr lang="en-US" sz="2400" dirty="0" err="1">
                <a:effectLst/>
              </a:rPr>
              <a:t>Lochandaka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Ranathunga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1679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7400"/>
            <a:ext cx="5029200" cy="4067368"/>
          </a:xfrm>
        </p:spPr>
        <p:txBody>
          <a:bodyPr/>
          <a:lstStyle/>
          <a:p>
            <a:pPr marL="0" indent="0" algn="l">
              <a:buNone/>
            </a:pPr>
            <a:r>
              <a:rPr lang="en-US" sz="6600" dirty="0"/>
              <a:t>Thank You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6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6858000" cy="37033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Aim &amp; Objectives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Others’ Approaches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/>
              <a:t>Our </a:t>
            </a:r>
            <a:r>
              <a:rPr lang="en-US" sz="2400" dirty="0" smtClean="0"/>
              <a:t>Approach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Design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Implementation</a:t>
            </a:r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Evaluation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/>
              <a:t>Further </a:t>
            </a:r>
            <a:r>
              <a:rPr lang="en-US" sz="2400" dirty="0" smtClean="0"/>
              <a:t>work</a:t>
            </a:r>
          </a:p>
          <a:p>
            <a:pPr marL="457200" indent="-457200">
              <a:lnSpc>
                <a:spcPct val="120000"/>
              </a:lnSpc>
              <a:buClr>
                <a:srgbClr val="BF8317"/>
              </a:buClr>
              <a:buFont typeface="Wingdings" pitchFamily="2" charset="2"/>
              <a:buChar char="q"/>
            </a:pPr>
            <a:r>
              <a:rPr lang="en-US" sz="2400" dirty="0" smtClean="0"/>
              <a:t>Demonstration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871061" cy="188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56" y="4038600"/>
            <a:ext cx="2862705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2162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50783"/>
            <a:ext cx="2781300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524000"/>
            <a:ext cx="7010400" cy="4572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500" dirty="0"/>
              <a:t>This project had been designed </a:t>
            </a:r>
            <a:r>
              <a:rPr lang="en-US" sz="2500" dirty="0" smtClean="0"/>
              <a:t>for our client, Sri      Lanka </a:t>
            </a:r>
            <a:r>
              <a:rPr lang="en-US" sz="2500" dirty="0"/>
              <a:t>Ports Authority (SLPA</a:t>
            </a:r>
            <a:r>
              <a:rPr lang="en-US" sz="2500" dirty="0" smtClean="0"/>
              <a:t>).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500" dirty="0" smtClean="0"/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500" dirty="0" smtClean="0"/>
              <a:t>The </a:t>
            </a:r>
            <a:r>
              <a:rPr lang="en-US" sz="2500" dirty="0"/>
              <a:t>main purpose of this project is to develop </a:t>
            </a:r>
            <a:r>
              <a:rPr lang="en-US" sz="2500" dirty="0" smtClean="0"/>
              <a:t>a                  tracking </a:t>
            </a:r>
            <a:r>
              <a:rPr lang="en-US" sz="2500" dirty="0"/>
              <a:t>System for the prime movers which are</a:t>
            </a:r>
            <a:r>
              <a:rPr lang="en-US" sz="2500" dirty="0" smtClean="0"/>
              <a:t> inside </a:t>
            </a:r>
            <a:r>
              <a:rPr lang="en-US" sz="2500" dirty="0"/>
              <a:t>the port and nearby Colombo</a:t>
            </a:r>
            <a:r>
              <a:rPr lang="en-US" sz="2500" dirty="0" smtClean="0"/>
              <a:t>.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endParaRPr lang="en-US" sz="2500" dirty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500" dirty="0" smtClean="0"/>
              <a:t> As a core operation of SLPA, efficient and     effective vehicle allocation management and planning holds a great importance.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5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500" dirty="0" smtClean="0"/>
              <a:t>VTS </a:t>
            </a:r>
            <a:r>
              <a:rPr lang="en-US" sz="2500" dirty="0"/>
              <a:t>such </a:t>
            </a:r>
            <a:r>
              <a:rPr lang="en-US" sz="2500" dirty="0" smtClean="0"/>
              <a:t>as this </a:t>
            </a:r>
            <a:r>
              <a:rPr lang="en-US" sz="2500" dirty="0"/>
              <a:t>will eliminate </a:t>
            </a:r>
            <a:endParaRPr lang="en-US" sz="2500" dirty="0" smtClean="0"/>
          </a:p>
          <a:p>
            <a:pPr marL="4572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None/>
            </a:pPr>
            <a:r>
              <a:rPr lang="en-US" sz="2500" dirty="0" smtClean="0"/>
              <a:t>    the </a:t>
            </a:r>
            <a:r>
              <a:rPr lang="en-US" sz="2500" dirty="0"/>
              <a:t>obstacles affecting this </a:t>
            </a:r>
          </a:p>
          <a:p>
            <a:pPr marL="4572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 </a:t>
            </a:r>
            <a:r>
              <a:rPr lang="en-US" sz="2500" dirty="0" smtClean="0"/>
              <a:t>   operation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6957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51251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Aim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533400"/>
            <a:ext cx="8610600" cy="5486400"/>
          </a:xfrm>
        </p:spPr>
        <p:txBody>
          <a:bodyPr>
            <a:normAutofit fontScale="47500" lnSpcReduction="20000"/>
          </a:bodyPr>
          <a:lstStyle/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sz="5100" dirty="0" smtClean="0"/>
              <a:t>   Develop </a:t>
            </a:r>
            <a:r>
              <a:rPr lang="en-US" sz="5100" dirty="0"/>
              <a:t>a system to track prime movers and their locations show on a digital map to subscribe users using GPS technology</a:t>
            </a:r>
            <a:r>
              <a:rPr lang="en-US" sz="5100" dirty="0" smtClean="0"/>
              <a:t>.</a:t>
            </a:r>
          </a:p>
          <a:p>
            <a:pPr marL="45720" indent="0" algn="just">
              <a:buNone/>
            </a:pPr>
            <a:endParaRPr lang="en-US" sz="5100" dirty="0" smtClean="0"/>
          </a:p>
          <a:p>
            <a:pPr marL="45720" indent="0" algn="just">
              <a:buNone/>
            </a:pPr>
            <a:endParaRPr lang="en-US" dirty="0" smtClean="0"/>
          </a:p>
          <a:p>
            <a:pPr lvl="0" algn="just"/>
            <a:endParaRPr lang="en-US" sz="2600" dirty="0" smtClean="0"/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600" dirty="0" smtClean="0"/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endParaRPr lang="en-US" sz="3600" dirty="0"/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endParaRPr lang="en-US" sz="3600" dirty="0" smtClean="0"/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3600" dirty="0" smtClean="0"/>
              <a:t>Take </a:t>
            </a:r>
            <a:r>
              <a:rPr lang="en-US" sz="3600" dirty="0"/>
              <a:t>an idea about the domain; be familiar with the </a:t>
            </a:r>
            <a:r>
              <a:rPr lang="en-US" sz="3600" dirty="0" smtClean="0"/>
              <a:t>port environment.</a:t>
            </a:r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3600" dirty="0" smtClean="0"/>
              <a:t>Identifying the problem.</a:t>
            </a:r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3600" dirty="0" smtClean="0"/>
              <a:t>Designing </a:t>
            </a:r>
            <a:r>
              <a:rPr lang="en-US" sz="3600" dirty="0"/>
              <a:t>and </a:t>
            </a:r>
            <a:r>
              <a:rPr lang="en-US" sz="3600" dirty="0" smtClean="0"/>
              <a:t>developing the system to solve </a:t>
            </a:r>
            <a:r>
              <a:rPr lang="en-US" sz="3600" dirty="0"/>
              <a:t>the </a:t>
            </a:r>
            <a:r>
              <a:rPr lang="en-US" sz="3600" dirty="0" smtClean="0"/>
              <a:t>problem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3600" dirty="0" smtClean="0"/>
              <a:t>Implementing the system with the use of </a:t>
            </a:r>
            <a:r>
              <a:rPr lang="en-US" sz="3600" dirty="0"/>
              <a:t>GSM / GPRS and GPS </a:t>
            </a:r>
            <a:r>
              <a:rPr lang="en-US" sz="3600" dirty="0" smtClean="0"/>
              <a:t>technology</a:t>
            </a:r>
            <a:endParaRPr lang="en-US" sz="3600" dirty="0"/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3600" dirty="0" smtClean="0"/>
              <a:t>Evaluation </a:t>
            </a:r>
            <a:r>
              <a:rPr lang="en-US" sz="3600" dirty="0"/>
              <a:t>of the </a:t>
            </a:r>
            <a:r>
              <a:rPr lang="en-US" sz="3600" dirty="0" smtClean="0"/>
              <a:t>implemented Vehicle Tracking System.</a:t>
            </a:r>
          </a:p>
          <a:p>
            <a:pPr lvl="0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3600" dirty="0" smtClean="0"/>
              <a:t>Preparation of final documentation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10446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Others’ </a:t>
            </a:r>
            <a:r>
              <a:rPr lang="en-US" sz="4800" dirty="0"/>
              <a:t>Approaches</a:t>
            </a:r>
            <a:br>
              <a:rPr lang="en-US" sz="4800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905000"/>
            <a:ext cx="7924800" cy="3810000"/>
          </a:xfrm>
        </p:spPr>
        <p:txBody>
          <a:bodyPr>
            <a:normAutofit/>
          </a:bodyPr>
          <a:lstStyle/>
          <a:p>
            <a:pPr marL="45720" lvl="0" indent="0" algn="just">
              <a:buNone/>
            </a:pPr>
            <a:r>
              <a:rPr lang="en-US" dirty="0"/>
              <a:t>There are some of GPS vehicle tracking systems used in other developed </a:t>
            </a:r>
            <a:r>
              <a:rPr lang="en-US" dirty="0" smtClean="0"/>
              <a:t>countries. </a:t>
            </a:r>
            <a:r>
              <a:rPr lang="en-US" dirty="0"/>
              <a:t>The techniques used by these systems are highly </a:t>
            </a:r>
            <a:r>
              <a:rPr lang="en-US" dirty="0" smtClean="0"/>
              <a:t>advanced.</a:t>
            </a:r>
          </a:p>
          <a:p>
            <a:pPr marL="45720" lvl="0" indent="0" algn="just">
              <a:buNone/>
            </a:pPr>
            <a:r>
              <a:rPr lang="en-US" dirty="0" smtClean="0"/>
              <a:t>In Sri Lanka also, there are some advanced systems which are used for the similar purposes. </a:t>
            </a:r>
          </a:p>
          <a:p>
            <a:pPr lvl="1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err="1" smtClean="0"/>
              <a:t>Tekno</a:t>
            </a:r>
            <a:r>
              <a:rPr lang="en-US" dirty="0" smtClean="0"/>
              <a:t> </a:t>
            </a:r>
            <a:r>
              <a:rPr lang="en-US" dirty="0"/>
              <a:t>Track vehicle tracking systems</a:t>
            </a:r>
          </a:p>
          <a:p>
            <a:pPr lvl="1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 smtClean="0"/>
              <a:t>ProSat</a:t>
            </a:r>
            <a:r>
              <a:rPr lang="en-US" dirty="0" smtClean="0"/>
              <a:t> </a:t>
            </a:r>
            <a:r>
              <a:rPr lang="en-US" dirty="0"/>
              <a:t>vehicle tracking systems</a:t>
            </a:r>
          </a:p>
          <a:p>
            <a:pPr lvl="1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err="1"/>
              <a:t>Accuar</a:t>
            </a:r>
            <a:r>
              <a:rPr lang="en-US" dirty="0"/>
              <a:t>-Tech vehicle tracking systems</a:t>
            </a:r>
          </a:p>
          <a:p>
            <a:pPr lvl="1"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/>
              <a:t>Smart Track vehicle tracking systems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04151"/>
            <a:ext cx="2987040" cy="197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7704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731520"/>
            <a:ext cx="7543800" cy="5440680"/>
          </a:xfrm>
        </p:spPr>
        <p:txBody>
          <a:bodyPr>
            <a:noAutofit/>
          </a:bodyPr>
          <a:lstStyle/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technologies used in overseas countries </a:t>
            </a:r>
            <a:r>
              <a:rPr lang="en-US" sz="2400" dirty="0" smtClean="0"/>
              <a:t>are    highly </a:t>
            </a:r>
            <a:r>
              <a:rPr lang="en-US" sz="2400" dirty="0"/>
              <a:t>advanced and expensive.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We </a:t>
            </a:r>
            <a:r>
              <a:rPr lang="en-US" sz="2400" dirty="0"/>
              <a:t>used our own knowledge gathered by </a:t>
            </a:r>
            <a:r>
              <a:rPr lang="en-US" sz="2400" dirty="0" smtClean="0"/>
              <a:t>many    </a:t>
            </a:r>
            <a:r>
              <a:rPr lang="en-US" sz="2400" dirty="0"/>
              <a:t>references when we are developing this system</a:t>
            </a:r>
            <a:r>
              <a:rPr lang="en-US" sz="2400" dirty="0" smtClean="0"/>
              <a:t>.</a:t>
            </a:r>
          </a:p>
          <a:p>
            <a:pPr marL="45720" indent="0" algn="just">
              <a:buClr>
                <a:srgbClr val="FFC000"/>
              </a:buClr>
              <a:buNone/>
            </a:pP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 smtClean="0"/>
              <a:t>Therefore this VTS will be a low cost product     </a:t>
            </a:r>
            <a:r>
              <a:rPr lang="en-US" sz="2400" dirty="0"/>
              <a:t>comparing with other systems.</a:t>
            </a:r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endParaRPr lang="en-US" sz="2400" dirty="0" smtClean="0"/>
          </a:p>
          <a:p>
            <a:pPr algn="just"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400" dirty="0"/>
              <a:t>W</a:t>
            </a:r>
            <a:r>
              <a:rPr lang="en-US" sz="2400" dirty="0" smtClean="0"/>
              <a:t>e strongly believe system will avoid the     drawbacks </a:t>
            </a:r>
            <a:r>
              <a:rPr lang="en-US" sz="2400" dirty="0"/>
              <a:t>of existing </a:t>
            </a:r>
            <a:r>
              <a:rPr lang="en-US" sz="2400" dirty="0" smtClean="0"/>
              <a:t>systems.</a:t>
            </a:r>
            <a:endParaRPr lang="en-US" sz="24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176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</a:t>
            </a:r>
            <a:r>
              <a:rPr lang="en-US" dirty="0" smtClean="0"/>
              <a:t>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7924800" cy="44958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   Technology adapted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Global </a:t>
            </a:r>
            <a:r>
              <a:rPr lang="en-US" dirty="0"/>
              <a:t>Positioning System (</a:t>
            </a:r>
            <a:r>
              <a:rPr lang="en-US" dirty="0" smtClean="0"/>
              <a:t>GPS)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General </a:t>
            </a:r>
            <a:r>
              <a:rPr lang="en-US" dirty="0"/>
              <a:t>Packet-Radio System (GPRS</a:t>
            </a:r>
            <a:r>
              <a:rPr lang="en-US" dirty="0" smtClean="0"/>
              <a:t>)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Transmission </a:t>
            </a:r>
            <a:r>
              <a:rPr lang="en-US" dirty="0"/>
              <a:t>Control Protocol (TCP</a:t>
            </a:r>
            <a:r>
              <a:rPr lang="en-US" dirty="0" smtClean="0"/>
              <a:t>)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 Socket Programming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/>
              <a:t> Web </a:t>
            </a:r>
            <a:r>
              <a:rPr lang="en-US" dirty="0" smtClean="0"/>
              <a:t>Technologies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/>
              <a:t> Database Management Technologies</a:t>
            </a:r>
            <a:endParaRPr lang="en-US" dirty="0" smtClean="0"/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endParaRPr lang="en-US" dirty="0"/>
          </a:p>
          <a:p>
            <a:pPr marL="45720" lv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sz="2400" b="1" dirty="0" smtClean="0">
                <a:solidFill>
                  <a:schemeClr val="accent6"/>
                </a:solidFill>
              </a:rPr>
              <a:t>Inputs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b="1" dirty="0" smtClean="0"/>
              <a:t>   TCP </a:t>
            </a:r>
            <a:r>
              <a:rPr lang="en-US" b="1" dirty="0"/>
              <a:t>GPS Coordinates Listener receives </a:t>
            </a:r>
            <a:r>
              <a:rPr lang="en-US" b="1" dirty="0" smtClean="0"/>
              <a:t>coordinates from        the GPS module</a:t>
            </a:r>
          </a:p>
          <a:p>
            <a:pPr>
              <a:buClr>
                <a:srgbClr val="FFC000"/>
              </a:buClr>
              <a:buFont typeface="Wingdings" pitchFamily="2" charset="2"/>
              <a:buChar char="q"/>
            </a:pPr>
            <a:r>
              <a:rPr lang="en-US" b="1" dirty="0" smtClean="0"/>
              <a:t>   When Coordinates received, they are stored in database</a:t>
            </a:r>
            <a:endParaRPr lang="en-US" dirty="0" smtClean="0"/>
          </a:p>
          <a:p>
            <a:pPr marL="45720" indent="0">
              <a:buClr>
                <a:srgbClr val="FFC000"/>
              </a:buClr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52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731520"/>
            <a:ext cx="7467600" cy="3474720"/>
          </a:xfrm>
        </p:spPr>
        <p:txBody>
          <a:bodyPr/>
          <a:lstStyle/>
          <a:p>
            <a:pPr marL="45720" lvl="0" indent="0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Output</a:t>
            </a:r>
          </a:p>
          <a:p>
            <a:pPr marL="45720" lv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Showing </a:t>
            </a:r>
            <a:r>
              <a:rPr lang="en-US" b="1" dirty="0"/>
              <a:t>tracked prime movers on a digital </a:t>
            </a:r>
            <a:r>
              <a:rPr lang="en-US" b="1" dirty="0" smtClean="0"/>
              <a:t>map</a:t>
            </a:r>
          </a:p>
          <a:p>
            <a:pPr marL="45720" lvl="0" indent="0">
              <a:buNone/>
            </a:pPr>
            <a:endParaRPr lang="en-US" sz="1100" b="1" dirty="0" smtClean="0"/>
          </a:p>
          <a:p>
            <a:pPr lvl="0">
              <a:buClr>
                <a:srgbClr val="FFC000"/>
              </a:buCl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The digital map </a:t>
            </a:r>
            <a:r>
              <a:rPr lang="en-US" dirty="0"/>
              <a:t>shows the real time movement of </a:t>
            </a:r>
            <a:r>
              <a:rPr lang="en-US" dirty="0" smtClean="0"/>
              <a:t>the    tracked vehicles.</a:t>
            </a:r>
          </a:p>
          <a:p>
            <a:pPr lvl="0">
              <a:buClr>
                <a:srgbClr val="FFC000"/>
              </a:buClr>
              <a:buFont typeface="Wingdings" pitchFamily="2" charset="2"/>
              <a:buChar char="q"/>
            </a:pPr>
            <a:r>
              <a:rPr lang="en-US" dirty="0" smtClean="0"/>
              <a:t>There are features that you can view history or driver     details </a:t>
            </a:r>
            <a:r>
              <a:rPr lang="en-US" dirty="0"/>
              <a:t>as </a:t>
            </a:r>
            <a:r>
              <a:rPr lang="en-US" dirty="0" smtClean="0"/>
              <a:t>well.</a:t>
            </a:r>
            <a:r>
              <a:rPr lang="en-US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4852987" cy="2682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955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586</TotalTime>
  <Words>1083</Words>
  <Application>Microsoft Office PowerPoint</Application>
  <PresentationFormat>On-screen Show (4:3)</PresentationFormat>
  <Paragraphs>164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Vehicle Tracking System (VTS) </vt:lpstr>
      <vt:lpstr>Team Members   Team SysCall  M. F. H. M. Adheeb           114003 E         T. M. K. B. Thennakoon  114150 B  M. H. U. K. Jayasinghe 114058 B   A. K. D. M. Karunarathne  114066 X    A. L. H. H. Liyanage 114169 P    Supervised by: Dr. Lochandaka Ranathunga </vt:lpstr>
      <vt:lpstr>Overview </vt:lpstr>
      <vt:lpstr>Introduction</vt:lpstr>
      <vt:lpstr>Aim    Objectives</vt:lpstr>
      <vt:lpstr>Others’ Approaches  </vt:lpstr>
      <vt:lpstr>PowerPoint Presentation</vt:lpstr>
      <vt:lpstr>Our Approach</vt:lpstr>
      <vt:lpstr>PowerPoint Presentation</vt:lpstr>
      <vt:lpstr>Design</vt:lpstr>
      <vt:lpstr>PowerPoint Presentation</vt:lpstr>
      <vt:lpstr>PowerPoint Presentation</vt:lpstr>
      <vt:lpstr>Implementation </vt:lpstr>
      <vt:lpstr>Implementation (Contd…)</vt:lpstr>
      <vt:lpstr>Implementation (Contd…)</vt:lpstr>
      <vt:lpstr>Evaluation</vt:lpstr>
      <vt:lpstr>Evaluation (Contd…)</vt:lpstr>
      <vt:lpstr>Conclusion</vt:lpstr>
      <vt:lpstr>Further work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Tracking System</dc:title>
  <dc:creator>HP</dc:creator>
  <cp:lastModifiedBy>HP-STEMD</cp:lastModifiedBy>
  <cp:revision>96</cp:revision>
  <dcterms:created xsi:type="dcterms:W3CDTF">2013-05-02T23:58:23Z</dcterms:created>
  <dcterms:modified xsi:type="dcterms:W3CDTF">2013-11-02T17:43:15Z</dcterms:modified>
</cp:coreProperties>
</file>