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25" r:id="rId3"/>
    <p:sldId id="258" r:id="rId4"/>
    <p:sldId id="260" r:id="rId5"/>
    <p:sldId id="264" r:id="rId6"/>
    <p:sldId id="318" r:id="rId7"/>
    <p:sldId id="317" r:id="rId8"/>
    <p:sldId id="319" r:id="rId9"/>
    <p:sldId id="266" r:id="rId10"/>
    <p:sldId id="267" r:id="rId11"/>
    <p:sldId id="272" r:id="rId12"/>
    <p:sldId id="269" r:id="rId13"/>
    <p:sldId id="274" r:id="rId14"/>
    <p:sldId id="275" r:id="rId15"/>
    <p:sldId id="278" r:id="rId16"/>
    <p:sldId id="279" r:id="rId17"/>
    <p:sldId id="303" r:id="rId18"/>
    <p:sldId id="268" r:id="rId19"/>
    <p:sldId id="322" r:id="rId20"/>
    <p:sldId id="304" r:id="rId21"/>
    <p:sldId id="305" r:id="rId22"/>
    <p:sldId id="320" r:id="rId23"/>
    <p:sldId id="323" r:id="rId24"/>
    <p:sldId id="324" r:id="rId25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37" autoAdjust="0"/>
  </p:normalViewPr>
  <p:slideViewPr>
    <p:cSldViewPr>
      <p:cViewPr varScale="1">
        <p:scale>
          <a:sx n="102" d="100"/>
          <a:sy n="102" d="100"/>
        </p:scale>
        <p:origin x="89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F6CF8-6329-41F2-A255-2D74C1ACB67A}" type="datetimeFigureOut">
              <a:rPr lang="es-ES" smtClean="0"/>
              <a:t>11/02/2021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DB719-D6A2-4AB1-A3E7-C3F8A8FD16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04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64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1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389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711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931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332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299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280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98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929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65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158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350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059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867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618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940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217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099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7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15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49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575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48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9373" y="1338908"/>
            <a:ext cx="7545253" cy="1407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442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082360" y="4804831"/>
            <a:ext cx="791870" cy="192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917" y="331634"/>
            <a:ext cx="872616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222" y="1187791"/>
            <a:ext cx="8180705" cy="300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2442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8924" y="4823492"/>
            <a:ext cx="1924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23641" y="-1"/>
            <a:ext cx="4175991" cy="5143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640659" y="3860717"/>
            <a:ext cx="1274722" cy="106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840054"/>
            <a:ext cx="50292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4000" spc="-5" dirty="0">
                <a:solidFill>
                  <a:srgbClr val="FFFFFF"/>
                </a:solidFill>
              </a:rPr>
              <a:t>Introduction to </a:t>
            </a:r>
            <a:r>
              <a:rPr lang="en-IN" sz="4000" spc="-5" dirty="0">
                <a:solidFill>
                  <a:srgbClr val="FFFFFF"/>
                </a:solidFill>
              </a:rPr>
              <a:t>Containerisation &amp; Docker</a:t>
            </a:r>
            <a:endParaRPr sz="400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4896CEA-2E73-4DD9-A508-BC126A79B347}"/>
              </a:ext>
            </a:extLst>
          </p:cNvPr>
          <p:cNvSpPr txBox="1">
            <a:spLocks/>
          </p:cNvSpPr>
          <p:nvPr/>
        </p:nvSpPr>
        <p:spPr>
          <a:xfrm>
            <a:off x="457200" y="4095750"/>
            <a:ext cx="2514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400" kern="0" spc="-5" dirty="0">
                <a:solidFill>
                  <a:srgbClr val="FFFFFF"/>
                </a:solidFill>
              </a:rPr>
              <a:t>Dinu Mathai</a:t>
            </a:r>
            <a:endParaRPr lang="es-ES" sz="2400" kern="0" dirty="0"/>
          </a:p>
        </p:txBody>
      </p:sp>
      <p:pic>
        <p:nvPicPr>
          <p:cNvPr id="1030" name="Picture 6" descr="https://azure.microsoft.com/svghandler/container-registry/?width=600&amp;height=315">
            <a:extLst>
              <a:ext uri="{FF2B5EF4-FFF2-40B4-BE49-F238E27FC236}">
                <a16:creationId xmlns:a16="http://schemas.microsoft.com/office/drawing/2014/main" id="{A46499B1-048B-4063-AAB9-404DE345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99" y="665594"/>
            <a:ext cx="4559422" cy="23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4D5B3CE0-4EDF-4FB3-B5E6-CEB53FD62C50}"/>
              </a:ext>
            </a:extLst>
          </p:cNvPr>
          <p:cNvSpPr txBox="1">
            <a:spLocks/>
          </p:cNvSpPr>
          <p:nvPr/>
        </p:nvSpPr>
        <p:spPr>
          <a:xfrm>
            <a:off x="457200" y="4552950"/>
            <a:ext cx="3048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1200" kern="0" dirty="0">
                <a:solidFill>
                  <a:schemeClr val="tx2">
                    <a:lumMod val="75000"/>
                  </a:schemeClr>
                </a:solidFill>
              </a:rPr>
              <a:t>Dinu.Mathai@ust.com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36487"/>
            <a:ext cx="410781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Some Docker</a:t>
            </a:r>
            <a:r>
              <a:rPr sz="2850" spc="-45" dirty="0"/>
              <a:t> </a:t>
            </a:r>
            <a:r>
              <a:rPr sz="2850" spc="5" dirty="0"/>
              <a:t>vocabulary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1266552" y="748839"/>
            <a:ext cx="7237095" cy="429091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Image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basis of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Docker </a:t>
            </a:r>
            <a:r>
              <a:rPr sz="1800" dirty="0">
                <a:latin typeface="Arial"/>
                <a:cs typeface="Arial"/>
              </a:rPr>
              <a:t>container. </a:t>
            </a:r>
            <a:r>
              <a:rPr sz="1800" spc="-5" dirty="0">
                <a:latin typeface="Arial"/>
                <a:cs typeface="Arial"/>
              </a:rPr>
              <a:t>Represents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full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Container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standard </a:t>
            </a:r>
            <a:r>
              <a:rPr sz="1800" spc="-5" dirty="0">
                <a:latin typeface="Arial"/>
                <a:cs typeface="Arial"/>
              </a:rPr>
              <a:t>unit in which the application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resides and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Engine</a:t>
            </a:r>
            <a:endParaRPr sz="1800" dirty="0">
              <a:latin typeface="Arial"/>
              <a:cs typeface="Arial"/>
            </a:endParaRPr>
          </a:p>
          <a:p>
            <a:pPr marL="12700" marR="67310">
              <a:lnSpc>
                <a:spcPts val="1950"/>
              </a:lnSpc>
              <a:spcBef>
                <a:spcPts val="780"/>
              </a:spcBef>
            </a:pPr>
            <a:r>
              <a:rPr sz="1800" spc="-5" dirty="0">
                <a:latin typeface="Arial"/>
                <a:cs typeface="Arial"/>
              </a:rPr>
              <a:t>Creates, </a:t>
            </a:r>
            <a:r>
              <a:rPr sz="1800" dirty="0">
                <a:latin typeface="Arial"/>
                <a:cs typeface="Arial"/>
              </a:rPr>
              <a:t>ships </a:t>
            </a:r>
            <a:r>
              <a:rPr sz="1800" spc="-5" dirty="0">
                <a:latin typeface="Arial"/>
                <a:cs typeface="Arial"/>
              </a:rPr>
              <a:t>and runs Docker </a:t>
            </a:r>
            <a:r>
              <a:rPr sz="1800" dirty="0">
                <a:latin typeface="Arial"/>
                <a:cs typeface="Arial"/>
              </a:rPr>
              <a:t>containers </a:t>
            </a:r>
            <a:r>
              <a:rPr sz="1800" spc="-5" dirty="0">
                <a:latin typeface="Arial"/>
                <a:cs typeface="Arial"/>
              </a:rPr>
              <a:t>deployable 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physical or  </a:t>
            </a:r>
            <a:r>
              <a:rPr sz="1800" dirty="0">
                <a:latin typeface="Arial"/>
                <a:cs typeface="Arial"/>
              </a:rPr>
              <a:t>virtual, </a:t>
            </a:r>
            <a:r>
              <a:rPr sz="1800" spc="-5" dirty="0">
                <a:latin typeface="Arial"/>
                <a:cs typeface="Arial"/>
              </a:rPr>
              <a:t>host locally, in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datacenter or </a:t>
            </a:r>
            <a:r>
              <a:rPr sz="1800" dirty="0">
                <a:latin typeface="Arial"/>
                <a:cs typeface="Arial"/>
              </a:rPr>
              <a:t>cloud service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provider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Registry Service (Docker Hub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Public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 or Docker Trusted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Registry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Private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lang="es-ES" b="1" spc="-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Cloud or </a:t>
            </a:r>
            <a:r>
              <a:rPr sz="1800" dirty="0">
                <a:latin typeface="Arial"/>
                <a:cs typeface="Arial"/>
              </a:rPr>
              <a:t>server </a:t>
            </a:r>
            <a:r>
              <a:rPr sz="1800" spc="-5" dirty="0">
                <a:latin typeface="Arial"/>
                <a:cs typeface="Arial"/>
              </a:rPr>
              <a:t>based </a:t>
            </a:r>
            <a:r>
              <a:rPr sz="1800" dirty="0">
                <a:latin typeface="Arial"/>
                <a:cs typeface="Arial"/>
              </a:rPr>
              <a:t>storage </a:t>
            </a:r>
            <a:r>
              <a:rPr sz="1800" spc="-5" dirty="0">
                <a:latin typeface="Arial"/>
                <a:cs typeface="Arial"/>
              </a:rPr>
              <a:t>and distribution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906" y="1803801"/>
            <a:ext cx="764393" cy="764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219" y="801163"/>
            <a:ext cx="764393" cy="764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64" y="2852474"/>
            <a:ext cx="764393" cy="7643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326" y="4023997"/>
            <a:ext cx="731018" cy="731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710184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</a:t>
            </a:r>
            <a:r>
              <a:rPr sz="4000" spc="-20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2:</a:t>
            </a:r>
            <a:endParaRPr sz="4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IN" sz="4000" spc="-5" dirty="0">
                <a:solidFill>
                  <a:srgbClr val="FFFFFF"/>
                </a:solidFill>
                <a:latin typeface="Arial"/>
                <a:cs typeface="Arial"/>
              </a:rPr>
              <a:t>Docker File</a:t>
            </a:r>
            <a:br>
              <a:rPr lang="en-IN" sz="4000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Volumes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24" y="4811433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1AAAF7"/>
                </a:solidFill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45198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Dockerfile </a:t>
            </a:r>
            <a:r>
              <a:rPr sz="2850" spc="10" dirty="0"/>
              <a:t>– </a:t>
            </a:r>
            <a:r>
              <a:rPr sz="2850" spc="5" dirty="0"/>
              <a:t>Linux</a:t>
            </a:r>
            <a:r>
              <a:rPr sz="2850" spc="-55" dirty="0"/>
              <a:t> </a:t>
            </a:r>
            <a:r>
              <a:rPr sz="2850" spc="5" dirty="0"/>
              <a:t>Example</a:t>
            </a:r>
            <a:endParaRPr sz="2850"/>
          </a:p>
        </p:txBody>
      </p:sp>
      <p:sp>
        <p:nvSpPr>
          <p:cNvPr id="5" name="object 5"/>
          <p:cNvSpPr txBox="1"/>
          <p:nvPr/>
        </p:nvSpPr>
        <p:spPr>
          <a:xfrm>
            <a:off x="6080023" y="1032450"/>
            <a:ext cx="2766060" cy="3573779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09245" marR="467995" indent="-296545">
              <a:lnSpc>
                <a:spcPts val="2320"/>
              </a:lnSpc>
              <a:spcBef>
                <a:spcPts val="645"/>
              </a:spcBef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Instructions</a:t>
            </a:r>
            <a:r>
              <a:rPr sz="2400" spc="-6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on  how to build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2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360FF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09245" marR="5080" indent="-296545">
              <a:lnSpc>
                <a:spcPct val="802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Looks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very</a:t>
            </a:r>
            <a:r>
              <a:rPr sz="2400" spc="-6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similar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to “native” 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commands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360FF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09245" marR="632460" indent="-296545">
              <a:lnSpc>
                <a:spcPct val="802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Important to  optimize</a:t>
            </a:r>
            <a:r>
              <a:rPr sz="24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your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Dockerfile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CBDAC44-DFD0-446A-9006-9858CF17C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32450"/>
            <a:ext cx="5047345" cy="39567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70719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Each Dockerfile </a:t>
            </a:r>
            <a:r>
              <a:rPr sz="2850" spc="10" dirty="0"/>
              <a:t>Command </a:t>
            </a:r>
            <a:r>
              <a:rPr sz="2850" spc="5" dirty="0"/>
              <a:t>Creates </a:t>
            </a:r>
            <a:r>
              <a:rPr sz="2850" spc="10" dirty="0"/>
              <a:t>a</a:t>
            </a:r>
            <a:r>
              <a:rPr sz="2850" spc="-65" dirty="0"/>
              <a:t> </a:t>
            </a:r>
            <a:r>
              <a:rPr sz="2850" spc="5" dirty="0"/>
              <a:t>Layer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7449935" y="3936717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148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46B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536" y="3936717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49935" y="408109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8536" y="4081091"/>
            <a:ext cx="5871845" cy="433705"/>
          </a:xfrm>
          <a:prstGeom prst="rect">
            <a:avLst/>
          </a:prstGeom>
          <a:solidFill>
            <a:srgbClr val="1AAAF7"/>
          </a:solidFill>
        </p:spPr>
        <p:txBody>
          <a:bodyPr vert="horz" wrap="square" lIns="0" tIns="9271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9935" y="3463293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8536" y="3463293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8536" y="3463292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8536" y="3463292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9935" y="3607667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9935" y="298986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8536" y="298986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9935" y="3134268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9935" y="251421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8536" y="251421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9935" y="2658619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49935" y="203858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79"/>
                </a:moveTo>
                <a:lnTo>
                  <a:pt x="0" y="14437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78536" y="203858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36"/>
                </a:lnTo>
                <a:lnTo>
                  <a:pt x="5871398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398" y="14437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49935" y="218296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49935" y="1560621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4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8534" y="1560621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4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49935" y="170500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49935" y="107570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8534" y="107570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6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49935" y="122008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78536" y="3607667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2390" algn="ctr">
              <a:spcBef>
                <a:spcPts val="400"/>
              </a:spcBef>
            </a:pPr>
            <a:r>
              <a:rPr lang="es-ES" dirty="0">
                <a:latin typeface="Arial"/>
                <a:cs typeface="Arial"/>
              </a:rPr>
              <a:t>FROM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578536" y="3134268"/>
            <a:ext cx="5871845" cy="326370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8894" rIns="0" bIns="0" rtlCol="0">
            <a:spAutoFit/>
          </a:bodyPr>
          <a:lstStyle/>
          <a:p>
            <a:pPr marL="1791335">
              <a:lnSpc>
                <a:spcPct val="100000"/>
              </a:lnSpc>
              <a:spcBef>
                <a:spcPts val="384"/>
              </a:spcBef>
            </a:pPr>
            <a:r>
              <a:rPr lang="es-ES" sz="1800" dirty="0">
                <a:latin typeface="Arial"/>
                <a:cs typeface="Arial"/>
              </a:rPr>
              <a:t>            RUN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8536" y="2658619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400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WORKDIR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78536" y="2182960"/>
            <a:ext cx="5871845" cy="340478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2865" rIns="0" bIns="0" rtlCol="0">
            <a:spAutoFit/>
          </a:bodyPr>
          <a:lstStyle/>
          <a:p>
            <a:pPr marL="1886585">
              <a:lnSpc>
                <a:spcPct val="100000"/>
              </a:lnSpc>
              <a:spcBef>
                <a:spcPts val="495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          </a:t>
            </a:r>
            <a:r>
              <a:rPr lang="es-ES"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COPY</a:t>
            </a:r>
            <a:endParaRPr sz="18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78534" y="1705001"/>
            <a:ext cx="5871845" cy="327013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9530" rIns="0" bIns="0" rtlCol="0">
            <a:spAutoFit/>
          </a:bodyPr>
          <a:lstStyle/>
          <a:p>
            <a:pPr marL="1854835">
              <a:lnSpc>
                <a:spcPct val="100000"/>
              </a:lnSpc>
              <a:spcBef>
                <a:spcPts val="390"/>
              </a:spcBef>
            </a:pPr>
            <a:r>
              <a:rPr lang="es-ES" sz="1800" dirty="0">
                <a:latin typeface="Arial"/>
                <a:cs typeface="Arial"/>
              </a:rPr>
              <a:t>         EXPOSE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78534" y="1220080"/>
            <a:ext cx="5871845" cy="43370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83820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5771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Docker </a:t>
            </a:r>
            <a:r>
              <a:rPr sz="3200" spc="-10" dirty="0"/>
              <a:t>Image Pull: Pulls</a:t>
            </a:r>
            <a:r>
              <a:rPr sz="3200" spc="-75" dirty="0"/>
              <a:t> </a:t>
            </a:r>
            <a:r>
              <a:rPr sz="3200" spc="-5" dirty="0"/>
              <a:t>Layers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F8CAB1-320E-4A93-A6DD-EFE54FA72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571190"/>
            <a:ext cx="8915400" cy="20011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270510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Docker</a:t>
            </a:r>
            <a:r>
              <a:rPr sz="2850" spc="-70" dirty="0"/>
              <a:t> </a:t>
            </a:r>
            <a:r>
              <a:rPr sz="2850" spc="5" dirty="0"/>
              <a:t>Volumes</a:t>
            </a:r>
            <a:endParaRPr sz="28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2519" y="869955"/>
            <a:ext cx="806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Volumes mount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directory on the host into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specific</a:t>
            </a:r>
            <a:r>
              <a:rPr sz="18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519" y="1504950"/>
            <a:ext cx="6289675" cy="15589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64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Can be used to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share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(and persist) data between</a:t>
            </a:r>
            <a:r>
              <a:rPr sz="18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containers</a:t>
            </a:r>
            <a:endParaRPr sz="1800" dirty="0">
              <a:latin typeface="Arial"/>
              <a:cs typeface="Arial"/>
            </a:endParaRPr>
          </a:p>
          <a:p>
            <a:pPr marL="492759" lvl="1" indent="-137160">
              <a:lnSpc>
                <a:spcPct val="100000"/>
              </a:lnSpc>
              <a:spcBef>
                <a:spcPts val="540"/>
              </a:spcBef>
              <a:buClr>
                <a:srgbClr val="1AAAF7"/>
              </a:buClr>
              <a:buChar char="•"/>
              <a:tabLst>
                <a:tab pos="49339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Directory persists after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deleted</a:t>
            </a:r>
            <a:endParaRPr sz="1800" dirty="0">
              <a:latin typeface="Arial"/>
              <a:cs typeface="Arial"/>
            </a:endParaRPr>
          </a:p>
          <a:p>
            <a:pPr marL="1178560" lvl="2" indent="-152400">
              <a:lnSpc>
                <a:spcPct val="100000"/>
              </a:lnSpc>
              <a:spcBef>
                <a:spcPts val="175"/>
              </a:spcBef>
              <a:buClr>
                <a:srgbClr val="1AAAF7"/>
              </a:buClr>
              <a:buChar char="•"/>
              <a:tabLst>
                <a:tab pos="1179195" algn="l"/>
              </a:tabLst>
            </a:pP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Unless </a:t>
            </a:r>
            <a:r>
              <a:rPr sz="1500" dirty="0">
                <a:solidFill>
                  <a:srgbClr val="244256"/>
                </a:solidFill>
                <a:latin typeface="Arial"/>
                <a:cs typeface="Arial"/>
              </a:rPr>
              <a:t>you </a:t>
            </a: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explicitly delete</a:t>
            </a:r>
            <a:r>
              <a:rPr sz="1500" spc="-2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it</a:t>
            </a:r>
            <a:endParaRPr sz="15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1AAAF7"/>
              </a:buClr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207010" indent="-194310">
              <a:lnSpc>
                <a:spcPct val="100000"/>
              </a:lnSpc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Can be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created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Dockerfile or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via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CLI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3362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Why </a:t>
            </a:r>
            <a:r>
              <a:rPr sz="3200" spc="-5" dirty="0"/>
              <a:t>Use</a:t>
            </a:r>
            <a:r>
              <a:rPr sz="3200" spc="-85" dirty="0"/>
              <a:t> </a:t>
            </a:r>
            <a:r>
              <a:rPr sz="3200" spc="-5" dirty="0"/>
              <a:t>Volumes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8020" y="1168802"/>
            <a:ext cx="8375015" cy="2805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Mount local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source code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into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running</a:t>
            </a:r>
            <a:r>
              <a:rPr sz="2000" spc="-3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container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AAAF7"/>
              </a:buClr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-v</a:t>
            </a:r>
            <a:r>
              <a:rPr sz="2000" spc="-8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$(pwd):/usr/src/app/  </a:t>
            </a:r>
            <a:r>
              <a:rPr lang="es-ES" sz="2000" spc="-5" dirty="0" err="1">
                <a:solidFill>
                  <a:srgbClr val="708391"/>
                </a:solidFill>
                <a:latin typeface="Consolas"/>
                <a:cs typeface="Consolas"/>
              </a:rPr>
              <a:t>myapp</a:t>
            </a:r>
            <a:endParaRPr lang="es-ES" sz="20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29565" indent="-316865">
              <a:lnSpc>
                <a:spcPts val="2290"/>
              </a:lnSpc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Improve</a:t>
            </a:r>
            <a:r>
              <a:rPr sz="20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2000" dirty="0">
              <a:latin typeface="Arial"/>
              <a:cs typeface="Arial"/>
            </a:endParaRPr>
          </a:p>
          <a:p>
            <a:pPr marL="786765" marR="5080" indent="-362585">
              <a:lnSpc>
                <a:spcPts val="1950"/>
              </a:lnSpc>
              <a:spcBef>
                <a:spcPts val="135"/>
              </a:spcBef>
              <a:tabLst>
                <a:tab pos="786765" algn="l"/>
              </a:tabLst>
            </a:pPr>
            <a:r>
              <a:rPr sz="1800" dirty="0">
                <a:solidFill>
                  <a:srgbClr val="1AAAF7"/>
                </a:solidFill>
                <a:latin typeface="Arial"/>
                <a:cs typeface="Arial"/>
              </a:rPr>
              <a:t>−	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As directory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structures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get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complicated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traversing the tree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can slow system 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1800" dirty="0">
              <a:latin typeface="Arial"/>
              <a:cs typeface="Arial"/>
            </a:endParaRPr>
          </a:p>
          <a:p>
            <a:pPr marL="329565" indent="-316865">
              <a:lnSpc>
                <a:spcPct val="100000"/>
              </a:lnSpc>
              <a:spcBef>
                <a:spcPts val="17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Data</a:t>
            </a:r>
            <a:r>
              <a:rPr sz="20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persistence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6251577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 </a:t>
            </a:r>
            <a:r>
              <a:rPr lang="en-US" sz="4000" spc="-5" dirty="0">
                <a:latin typeface="Arial"/>
                <a:cs typeface="Arial"/>
              </a:rPr>
              <a:t>3</a:t>
            </a:r>
            <a:r>
              <a:rPr sz="4000" spc="-5" dirty="0">
                <a:latin typeface="Arial"/>
                <a:cs typeface="Arial"/>
              </a:rPr>
              <a:t>:  </a:t>
            </a:r>
            <a:b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14655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Basic </a:t>
            </a:r>
            <a:r>
              <a:rPr sz="2850" spc="5" dirty="0"/>
              <a:t>Docker</a:t>
            </a:r>
            <a:r>
              <a:rPr sz="2850" spc="-50" dirty="0"/>
              <a:t> </a:t>
            </a:r>
            <a:r>
              <a:rPr sz="2850" spc="5" dirty="0"/>
              <a:t>Commands</a:t>
            </a:r>
            <a:endParaRPr sz="2850" dirty="0"/>
          </a:p>
        </p:txBody>
      </p:sp>
      <p:sp>
        <p:nvSpPr>
          <p:cNvPr id="3" name="object 3"/>
          <p:cNvSpPr txBox="1"/>
          <p:nvPr/>
        </p:nvSpPr>
        <p:spPr>
          <a:xfrm>
            <a:off x="301624" y="903809"/>
            <a:ext cx="7730490" cy="3931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pull</a:t>
            </a:r>
            <a:r>
              <a:rPr sz="1400" spc="-2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20" dirty="0" err="1">
                <a:solidFill>
                  <a:srgbClr val="708391"/>
                </a:solidFill>
                <a:latin typeface="Consolas"/>
                <a:cs typeface="Consolas"/>
              </a:rPr>
              <a:t>node:latest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ls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run –d –p 5000:5000 –-name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 </a:t>
            </a:r>
            <a:r>
              <a:rPr lang="es-ES" sz="1400" spc="-5" dirty="0" err="1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p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s</a:t>
            </a:r>
          </a:p>
          <a:p>
            <a:pPr marL="12700"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stop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rm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i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&lt;image</a:t>
            </a:r>
            <a:r>
              <a:rPr sz="1400" spc="-3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build –t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r>
              <a:rPr sz="1400" spc="-9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.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push</a:t>
            </a:r>
            <a:r>
              <a:rPr sz="1400" spc="-9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$ docker --help</a:t>
            </a:r>
            <a:endParaRPr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233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6251577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 </a:t>
            </a:r>
            <a:r>
              <a:rPr lang="en-US" sz="4000" spc="-10" dirty="0">
                <a:latin typeface="Arial"/>
                <a:cs typeface="Arial"/>
              </a:rPr>
              <a:t>4</a:t>
            </a:r>
            <a:r>
              <a:rPr sz="4000" spc="-5" dirty="0">
                <a:latin typeface="Arial"/>
                <a:cs typeface="Arial"/>
              </a:rPr>
              <a:t>:  </a:t>
            </a:r>
            <a:b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  <a:t>- What is Docker Compose</a:t>
            </a:r>
            <a:b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  <a:t>- What is Kubernetes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22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spc="-5" dirty="0">
                <a:solidFill>
                  <a:srgbClr val="708391"/>
                </a:solidFill>
              </a:rPr>
              <a:t>The Problem - Why Containerisation?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146024-2607-4658-AB8B-C20E0C94BD91}"/>
              </a:ext>
            </a:extLst>
          </p:cNvPr>
          <p:cNvSpPr/>
          <p:nvPr/>
        </p:nvSpPr>
        <p:spPr>
          <a:xfrm>
            <a:off x="457200" y="120015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open sans"/>
              </a:rPr>
              <a:t>Application Management - </a:t>
            </a:r>
            <a:r>
              <a:rPr lang="en-US" dirty="0">
                <a:solidFill>
                  <a:srgbClr val="222222"/>
                </a:solidFill>
                <a:latin typeface="open sans"/>
              </a:rPr>
              <a:t>Deployment team must manage libraries, application software and application </a:t>
            </a:r>
          </a:p>
          <a:p>
            <a:endParaRPr lang="en-US" dirty="0">
              <a:solidFill>
                <a:srgbClr val="222222"/>
              </a:solidFill>
              <a:latin typeface="open sans"/>
            </a:endParaRPr>
          </a:p>
          <a:p>
            <a:r>
              <a:rPr lang="en-US" b="1" dirty="0"/>
              <a:t>Environment Issues : </a:t>
            </a:r>
            <a:r>
              <a:rPr lang="en-US" dirty="0"/>
              <a:t>The application that works on environment may not work on a new one or another one because of config issue.</a:t>
            </a:r>
          </a:p>
          <a:p>
            <a:endParaRPr lang="en-US" dirty="0"/>
          </a:p>
          <a:p>
            <a:r>
              <a:rPr lang="en-US" b="1" dirty="0"/>
              <a:t>Resource Optimization</a:t>
            </a:r>
          </a:p>
          <a:p>
            <a:endParaRPr lang="en-US" b="1" dirty="0"/>
          </a:p>
          <a:p>
            <a:r>
              <a:rPr lang="en-US" b="1" dirty="0"/>
              <a:t>Optimize application for deployment in cloud</a:t>
            </a:r>
          </a:p>
        </p:txBody>
      </p:sp>
    </p:spTree>
    <p:extLst>
      <p:ext uri="{BB962C8B-B14F-4D97-AF65-F5344CB8AC3E}">
        <p14:creationId xmlns:p14="http://schemas.microsoft.com/office/powerpoint/2010/main" val="1579564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2389" y="4508860"/>
            <a:ext cx="2990044" cy="58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7139" y="4530615"/>
            <a:ext cx="2900680" cy="492125"/>
          </a:xfrm>
          <a:custGeom>
            <a:avLst/>
            <a:gdLst/>
            <a:ahLst/>
            <a:cxnLst/>
            <a:rect l="l" t="t" r="r" b="b"/>
            <a:pathLst>
              <a:path w="2900679" h="492125">
                <a:moveTo>
                  <a:pt x="0" y="82024"/>
                </a:moveTo>
                <a:lnTo>
                  <a:pt x="6446" y="50097"/>
                </a:lnTo>
                <a:lnTo>
                  <a:pt x="24024" y="24024"/>
                </a:lnTo>
                <a:lnTo>
                  <a:pt x="50097" y="6446"/>
                </a:lnTo>
                <a:lnTo>
                  <a:pt x="82024" y="0"/>
                </a:lnTo>
                <a:lnTo>
                  <a:pt x="2818494" y="0"/>
                </a:lnTo>
                <a:lnTo>
                  <a:pt x="2864007" y="13784"/>
                </a:lnTo>
                <a:lnTo>
                  <a:pt x="2894281" y="50634"/>
                </a:lnTo>
                <a:lnTo>
                  <a:pt x="2900519" y="82024"/>
                </a:lnTo>
                <a:lnTo>
                  <a:pt x="2900519" y="410099"/>
                </a:lnTo>
                <a:lnTo>
                  <a:pt x="2894073" y="442022"/>
                </a:lnTo>
                <a:lnTo>
                  <a:pt x="2876494" y="468086"/>
                </a:lnTo>
                <a:lnTo>
                  <a:pt x="2850421" y="485656"/>
                </a:lnTo>
                <a:lnTo>
                  <a:pt x="2818494" y="492099"/>
                </a:lnTo>
                <a:lnTo>
                  <a:pt x="82024" y="492099"/>
                </a:lnTo>
                <a:lnTo>
                  <a:pt x="50097" y="485656"/>
                </a:lnTo>
                <a:lnTo>
                  <a:pt x="24024" y="468086"/>
                </a:lnTo>
                <a:lnTo>
                  <a:pt x="6446" y="442022"/>
                </a:lnTo>
                <a:lnTo>
                  <a:pt x="0" y="410099"/>
                </a:lnTo>
                <a:lnTo>
                  <a:pt x="0" y="82024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910" y="273345"/>
            <a:ext cx="756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281" y="4862190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97979"/>
                </a:solidFill>
                <a:latin typeface="Arial"/>
                <a:cs typeface="Arial"/>
              </a:rPr>
              <a:t>49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886" y="1107722"/>
            <a:ext cx="4218305" cy="446405"/>
          </a:xfrm>
          <a:custGeom>
            <a:avLst/>
            <a:gdLst/>
            <a:ahLst/>
            <a:cxnLst/>
            <a:rect l="l" t="t" r="r" b="b"/>
            <a:pathLst>
              <a:path w="4218305" h="446405">
                <a:moveTo>
                  <a:pt x="0" y="74302"/>
                </a:moveTo>
                <a:lnTo>
                  <a:pt x="5838" y="45381"/>
                </a:lnTo>
                <a:lnTo>
                  <a:pt x="21762" y="21763"/>
                </a:lnTo>
                <a:lnTo>
                  <a:pt x="45379" y="5839"/>
                </a:lnTo>
                <a:lnTo>
                  <a:pt x="74300" y="0"/>
                </a:lnTo>
                <a:lnTo>
                  <a:pt x="4144004" y="0"/>
                </a:lnTo>
                <a:lnTo>
                  <a:pt x="4185242" y="12484"/>
                </a:lnTo>
                <a:lnTo>
                  <a:pt x="4212651" y="45868"/>
                </a:lnTo>
                <a:lnTo>
                  <a:pt x="4218304" y="74302"/>
                </a:lnTo>
                <a:lnTo>
                  <a:pt x="4218304" y="371496"/>
                </a:lnTo>
                <a:lnTo>
                  <a:pt x="4212467" y="400419"/>
                </a:lnTo>
                <a:lnTo>
                  <a:pt x="4196548" y="424036"/>
                </a:lnTo>
                <a:lnTo>
                  <a:pt x="4172931" y="439960"/>
                </a:lnTo>
                <a:lnTo>
                  <a:pt x="4144004" y="445799"/>
                </a:lnTo>
                <a:lnTo>
                  <a:pt x="74300" y="445799"/>
                </a:lnTo>
                <a:lnTo>
                  <a:pt x="45379" y="439960"/>
                </a:lnTo>
                <a:lnTo>
                  <a:pt x="21762" y="424036"/>
                </a:lnTo>
                <a:lnTo>
                  <a:pt x="5838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5661" y="1591862"/>
            <a:ext cx="3761740" cy="9779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Build and run one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a</a:t>
            </a:r>
            <a:r>
              <a:rPr sz="1400" spc="-4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Manually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connect containers</a:t>
            </a:r>
            <a:r>
              <a:rPr sz="14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together</a:t>
            </a:r>
            <a:endParaRPr sz="1400">
              <a:latin typeface="Arial"/>
              <a:cs typeface="Arial"/>
            </a:endParaRPr>
          </a:p>
          <a:p>
            <a:pPr marL="271145" marR="5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Must be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careful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with dependencies and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start 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up</a:t>
            </a:r>
            <a:r>
              <a:rPr sz="1400" spc="-1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order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0615" y="1112642"/>
            <a:ext cx="4230370" cy="446405"/>
          </a:xfrm>
          <a:custGeom>
            <a:avLst/>
            <a:gdLst/>
            <a:ahLst/>
            <a:cxnLst/>
            <a:rect l="l" t="t" r="r" b="b"/>
            <a:pathLst>
              <a:path w="4230370" h="446405">
                <a:moveTo>
                  <a:pt x="0" y="74302"/>
                </a:moveTo>
                <a:lnTo>
                  <a:pt x="5836" y="45381"/>
                </a:lnTo>
                <a:lnTo>
                  <a:pt x="21756" y="21763"/>
                </a:lnTo>
                <a:lnTo>
                  <a:pt x="45372" y="5839"/>
                </a:lnTo>
                <a:lnTo>
                  <a:pt x="74299" y="0"/>
                </a:lnTo>
                <a:lnTo>
                  <a:pt x="4155441" y="0"/>
                </a:lnTo>
                <a:lnTo>
                  <a:pt x="4196665" y="12484"/>
                </a:lnTo>
                <a:lnTo>
                  <a:pt x="4224088" y="45868"/>
                </a:lnTo>
                <a:lnTo>
                  <a:pt x="4229741" y="74302"/>
                </a:lnTo>
                <a:lnTo>
                  <a:pt x="4229741" y="371496"/>
                </a:lnTo>
                <a:lnTo>
                  <a:pt x="4223901" y="400419"/>
                </a:lnTo>
                <a:lnTo>
                  <a:pt x="4207975" y="424036"/>
                </a:lnTo>
                <a:lnTo>
                  <a:pt x="4184358" y="439960"/>
                </a:lnTo>
                <a:lnTo>
                  <a:pt x="4155441" y="445799"/>
                </a:lnTo>
                <a:lnTo>
                  <a:pt x="74299" y="445799"/>
                </a:lnTo>
                <a:lnTo>
                  <a:pt x="45372" y="439960"/>
                </a:lnTo>
                <a:lnTo>
                  <a:pt x="21756" y="424036"/>
                </a:lnTo>
                <a:lnTo>
                  <a:pt x="5836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618" y="3261393"/>
            <a:ext cx="518513" cy="439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43428" y="1680130"/>
            <a:ext cx="3909695" cy="12160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Define multi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 in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compose.yml</a:t>
            </a:r>
            <a:r>
              <a:rPr sz="14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file</a:t>
            </a:r>
            <a:endParaRPr sz="1400" dirty="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Single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command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 deploy entire</a:t>
            </a:r>
            <a:r>
              <a:rPr sz="1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</a:t>
            </a:r>
            <a:endParaRPr sz="1400" dirty="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Handles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400" spc="-1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dependencies</a:t>
            </a:r>
            <a:endParaRPr sz="1400" dirty="0">
              <a:latin typeface="Arial"/>
              <a:cs typeface="Arial"/>
            </a:endParaRPr>
          </a:p>
          <a:p>
            <a:pPr marL="271145" marR="513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Works with Docker Swarm, Networking,  Volumes, Universal Control</a:t>
            </a:r>
            <a:r>
              <a:rPr sz="1400" spc="-2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Plane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68538" y="3408168"/>
            <a:ext cx="794628" cy="105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1237" y="3440867"/>
            <a:ext cx="602615" cy="0"/>
          </a:xfrm>
          <a:custGeom>
            <a:avLst/>
            <a:gdLst/>
            <a:ahLst/>
            <a:cxnLst/>
            <a:rect l="l" t="t" r="r" b="b"/>
            <a:pathLst>
              <a:path w="602615">
                <a:moveTo>
                  <a:pt x="0" y="0"/>
                </a:moveTo>
                <a:lnTo>
                  <a:pt x="602173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2161" y="3399593"/>
            <a:ext cx="103874" cy="82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1264" y="3238118"/>
            <a:ext cx="518513" cy="439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9269" y="3766379"/>
            <a:ext cx="282951" cy="2854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3725" y="3349279"/>
            <a:ext cx="278356" cy="2854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3725" y="2871776"/>
            <a:ext cx="278356" cy="2853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9315" y="3203143"/>
            <a:ext cx="487823" cy="4878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7817" y="3450368"/>
            <a:ext cx="878608" cy="105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0517" y="3483068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15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5413" y="3441793"/>
            <a:ext cx="103879" cy="825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7927" y="2972869"/>
            <a:ext cx="878498" cy="5805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0626" y="3051143"/>
            <a:ext cx="699135" cy="429895"/>
          </a:xfrm>
          <a:custGeom>
            <a:avLst/>
            <a:gdLst/>
            <a:ahLst/>
            <a:cxnLst/>
            <a:rect l="l" t="t" r="r" b="b"/>
            <a:pathLst>
              <a:path w="699135" h="429895">
                <a:moveTo>
                  <a:pt x="0" y="429624"/>
                </a:moveTo>
                <a:lnTo>
                  <a:pt x="69893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7573" y="3012293"/>
            <a:ext cx="107217" cy="908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7897" y="3448068"/>
            <a:ext cx="844598" cy="5247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0596" y="3480768"/>
            <a:ext cx="663575" cy="376555"/>
          </a:xfrm>
          <a:custGeom>
            <a:avLst/>
            <a:gdLst/>
            <a:ahLst/>
            <a:cxnLst/>
            <a:rect l="l" t="t" r="r" b="b"/>
            <a:pathLst>
              <a:path w="663575" h="376554">
                <a:moveTo>
                  <a:pt x="0" y="0"/>
                </a:moveTo>
                <a:lnTo>
                  <a:pt x="663488" y="376449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22445" y="3805567"/>
            <a:ext cx="107754" cy="889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10439" y="3603418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2855469" y="917723"/>
                </a:moveTo>
                <a:lnTo>
                  <a:pt x="0" y="917723"/>
                </a:lnTo>
                <a:lnTo>
                  <a:pt x="1427722" y="0"/>
                </a:lnTo>
                <a:lnTo>
                  <a:pt x="2855469" y="917723"/>
                </a:lnTo>
                <a:close/>
              </a:path>
            </a:pathLst>
          </a:custGeom>
          <a:solidFill>
            <a:srgbClr val="E1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10438" y="3603417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0" y="917723"/>
                </a:moveTo>
                <a:lnTo>
                  <a:pt x="1427722" y="0"/>
                </a:lnTo>
                <a:lnTo>
                  <a:pt x="2855469" y="917723"/>
                </a:lnTo>
                <a:lnTo>
                  <a:pt x="0" y="917723"/>
                </a:lnTo>
                <a:close/>
              </a:path>
            </a:pathLst>
          </a:custGeom>
          <a:ln w="9524">
            <a:solidFill>
              <a:srgbClr val="E1E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4737" y="4485716"/>
            <a:ext cx="640978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4538" y="4490115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07437" y="4494515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4185" y="4488936"/>
            <a:ext cx="640973" cy="5974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24934" y="4483341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62236" y="3121868"/>
            <a:ext cx="556848" cy="5553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0487" y="4056891"/>
            <a:ext cx="1735455" cy="351790"/>
          </a:xfrm>
          <a:custGeom>
            <a:avLst/>
            <a:gdLst/>
            <a:ahLst/>
            <a:cxnLst/>
            <a:rect l="l" t="t" r="r" b="b"/>
            <a:pathLst>
              <a:path w="1735454" h="351789">
                <a:moveTo>
                  <a:pt x="0" y="175799"/>
                </a:moveTo>
                <a:lnTo>
                  <a:pt x="3184" y="160629"/>
                </a:lnTo>
                <a:lnTo>
                  <a:pt x="12562" y="145818"/>
                </a:lnTo>
                <a:lnTo>
                  <a:pt x="48862" y="117482"/>
                </a:lnTo>
                <a:lnTo>
                  <a:pt x="106815" y="91213"/>
                </a:lnTo>
                <a:lnTo>
                  <a:pt x="143260" y="78986"/>
                </a:lnTo>
                <a:lnTo>
                  <a:pt x="184338" y="67434"/>
                </a:lnTo>
                <a:lnTo>
                  <a:pt x="229788" y="56610"/>
                </a:lnTo>
                <a:lnTo>
                  <a:pt x="279349" y="46566"/>
                </a:lnTo>
                <a:lnTo>
                  <a:pt x="332761" y="37355"/>
                </a:lnTo>
                <a:lnTo>
                  <a:pt x="389764" y="29031"/>
                </a:lnTo>
                <a:lnTo>
                  <a:pt x="450097" y="21645"/>
                </a:lnTo>
                <a:lnTo>
                  <a:pt x="513500" y="15251"/>
                </a:lnTo>
                <a:lnTo>
                  <a:pt x="579712" y="9901"/>
                </a:lnTo>
                <a:lnTo>
                  <a:pt x="648473" y="5648"/>
                </a:lnTo>
                <a:lnTo>
                  <a:pt x="719523" y="2545"/>
                </a:lnTo>
                <a:lnTo>
                  <a:pt x="792602" y="645"/>
                </a:lnTo>
                <a:lnTo>
                  <a:pt x="867448" y="0"/>
                </a:lnTo>
                <a:lnTo>
                  <a:pt x="942294" y="645"/>
                </a:lnTo>
                <a:lnTo>
                  <a:pt x="1015372" y="2545"/>
                </a:lnTo>
                <a:lnTo>
                  <a:pt x="1086422" y="5648"/>
                </a:lnTo>
                <a:lnTo>
                  <a:pt x="1155183" y="9901"/>
                </a:lnTo>
                <a:lnTo>
                  <a:pt x="1221396" y="15251"/>
                </a:lnTo>
                <a:lnTo>
                  <a:pt x="1284799" y="21645"/>
                </a:lnTo>
                <a:lnTo>
                  <a:pt x="1345132" y="29031"/>
                </a:lnTo>
                <a:lnTo>
                  <a:pt x="1402134" y="37355"/>
                </a:lnTo>
                <a:lnTo>
                  <a:pt x="1455546" y="46566"/>
                </a:lnTo>
                <a:lnTo>
                  <a:pt x="1505108" y="56610"/>
                </a:lnTo>
                <a:lnTo>
                  <a:pt x="1550557" y="67434"/>
                </a:lnTo>
                <a:lnTo>
                  <a:pt x="1591635" y="78986"/>
                </a:lnTo>
                <a:lnTo>
                  <a:pt x="1628081" y="91213"/>
                </a:lnTo>
                <a:lnTo>
                  <a:pt x="1686034" y="117482"/>
                </a:lnTo>
                <a:lnTo>
                  <a:pt x="1722333" y="145818"/>
                </a:lnTo>
                <a:lnTo>
                  <a:pt x="1734896" y="175799"/>
                </a:lnTo>
                <a:lnTo>
                  <a:pt x="1707020" y="220172"/>
                </a:lnTo>
                <a:lnTo>
                  <a:pt x="1659634" y="247525"/>
                </a:lnTo>
                <a:lnTo>
                  <a:pt x="1591635" y="272601"/>
                </a:lnTo>
                <a:lnTo>
                  <a:pt x="1550557" y="284154"/>
                </a:lnTo>
                <a:lnTo>
                  <a:pt x="1505108" y="294979"/>
                </a:lnTo>
                <a:lnTo>
                  <a:pt x="1455546" y="305024"/>
                </a:lnTo>
                <a:lnTo>
                  <a:pt x="1402134" y="314235"/>
                </a:lnTo>
                <a:lnTo>
                  <a:pt x="1345132" y="322561"/>
                </a:lnTo>
                <a:lnTo>
                  <a:pt x="1284799" y="329948"/>
                </a:lnTo>
                <a:lnTo>
                  <a:pt x="1221396" y="336344"/>
                </a:lnTo>
                <a:lnTo>
                  <a:pt x="1155183" y="341695"/>
                </a:lnTo>
                <a:lnTo>
                  <a:pt x="1086422" y="345948"/>
                </a:lnTo>
                <a:lnTo>
                  <a:pt x="1015372" y="349052"/>
                </a:lnTo>
                <a:lnTo>
                  <a:pt x="942294" y="350953"/>
                </a:lnTo>
                <a:lnTo>
                  <a:pt x="867448" y="351599"/>
                </a:lnTo>
                <a:lnTo>
                  <a:pt x="792602" y="350953"/>
                </a:lnTo>
                <a:lnTo>
                  <a:pt x="719523" y="349052"/>
                </a:lnTo>
                <a:lnTo>
                  <a:pt x="648473" y="345948"/>
                </a:lnTo>
                <a:lnTo>
                  <a:pt x="579712" y="341695"/>
                </a:lnTo>
                <a:lnTo>
                  <a:pt x="513500" y="336344"/>
                </a:lnTo>
                <a:lnTo>
                  <a:pt x="450097" y="329948"/>
                </a:lnTo>
                <a:lnTo>
                  <a:pt x="389764" y="322561"/>
                </a:lnTo>
                <a:lnTo>
                  <a:pt x="332761" y="314235"/>
                </a:lnTo>
                <a:lnTo>
                  <a:pt x="279349" y="305024"/>
                </a:lnTo>
                <a:lnTo>
                  <a:pt x="229788" y="294979"/>
                </a:lnTo>
                <a:lnTo>
                  <a:pt x="184338" y="284154"/>
                </a:lnTo>
                <a:lnTo>
                  <a:pt x="143260" y="272601"/>
                </a:lnTo>
                <a:lnTo>
                  <a:pt x="106815" y="260374"/>
                </a:lnTo>
                <a:lnTo>
                  <a:pt x="48862" y="234106"/>
                </a:lnTo>
                <a:lnTo>
                  <a:pt x="12562" y="205774"/>
                </a:lnTo>
                <a:lnTo>
                  <a:pt x="3184" y="190965"/>
                </a:lnTo>
                <a:lnTo>
                  <a:pt x="0" y="175799"/>
                </a:lnTo>
                <a:close/>
              </a:path>
            </a:pathLst>
          </a:custGeom>
          <a:ln w="9524">
            <a:solidFill>
              <a:srgbClr val="008E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9788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9787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84963" y="4049191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6859" y="4008842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54961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54960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70136" y="4195266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25636" y="3826067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4384" y="1607719"/>
            <a:ext cx="1781733" cy="2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7343" y="1374372"/>
            <a:ext cx="5836688" cy="3483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069" y="1385970"/>
            <a:ext cx="5647797" cy="339558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0" y="1197427"/>
                </a:moveTo>
                <a:lnTo>
                  <a:pt x="1311472" y="439901"/>
                </a:lnTo>
                <a:lnTo>
                  <a:pt x="1311472" y="0"/>
                </a:lnTo>
                <a:lnTo>
                  <a:pt x="5435214" y="0"/>
                </a:lnTo>
                <a:lnTo>
                  <a:pt x="5435214" y="1099752"/>
                </a:lnTo>
                <a:lnTo>
                  <a:pt x="1311472" y="1099752"/>
                </a:lnTo>
                <a:lnTo>
                  <a:pt x="0" y="1197427"/>
                </a:lnTo>
                <a:close/>
              </a:path>
              <a:path w="5435600" h="2639695">
                <a:moveTo>
                  <a:pt x="5435214" y="2639424"/>
                </a:moveTo>
                <a:lnTo>
                  <a:pt x="1311472" y="2639424"/>
                </a:lnTo>
                <a:lnTo>
                  <a:pt x="1311472" y="1099752"/>
                </a:lnTo>
                <a:lnTo>
                  <a:pt x="5435214" y="1099752"/>
                </a:lnTo>
                <a:lnTo>
                  <a:pt x="5435214" y="2639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226117" y="1385970"/>
            <a:ext cx="5492750" cy="344426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1311472" y="0"/>
                </a:moveTo>
                <a:lnTo>
                  <a:pt x="1998770" y="0"/>
                </a:lnTo>
                <a:lnTo>
                  <a:pt x="3029693" y="0"/>
                </a:lnTo>
                <a:lnTo>
                  <a:pt x="5435214" y="0"/>
                </a:lnTo>
                <a:lnTo>
                  <a:pt x="5435214" y="439901"/>
                </a:lnTo>
                <a:lnTo>
                  <a:pt x="5435214" y="1099752"/>
                </a:lnTo>
                <a:lnTo>
                  <a:pt x="5435214" y="2639424"/>
                </a:lnTo>
                <a:lnTo>
                  <a:pt x="3029693" y="2639424"/>
                </a:lnTo>
                <a:lnTo>
                  <a:pt x="1998770" y="2639424"/>
                </a:lnTo>
                <a:lnTo>
                  <a:pt x="1311472" y="2639424"/>
                </a:lnTo>
                <a:lnTo>
                  <a:pt x="1311472" y="1099752"/>
                </a:lnTo>
                <a:lnTo>
                  <a:pt x="0" y="1197427"/>
                </a:lnTo>
                <a:lnTo>
                  <a:pt x="1311472" y="439901"/>
                </a:lnTo>
                <a:lnTo>
                  <a:pt x="131147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8199" y="1440206"/>
            <a:ext cx="3831435" cy="3550972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r>
              <a:rPr lang="en-US" sz="1200" dirty="0"/>
              <a:t>version: '2' # specify docker-compose version</a:t>
            </a:r>
          </a:p>
          <a:p>
            <a:br>
              <a:rPr lang="en-US" sz="1200" dirty="0"/>
            </a:br>
            <a:r>
              <a:rPr lang="en-US" sz="1200" dirty="0"/>
              <a:t># Define the services/containers to be run</a:t>
            </a:r>
          </a:p>
          <a:p>
            <a:r>
              <a:rPr lang="en-US" sz="1200" dirty="0"/>
              <a:t>services:</a:t>
            </a:r>
          </a:p>
          <a:p>
            <a:r>
              <a:rPr lang="en-US" sz="1200" dirty="0"/>
              <a:t>angular: # name of the first service</a:t>
            </a:r>
          </a:p>
          <a:p>
            <a:r>
              <a:rPr lang="en-US" sz="1200" dirty="0"/>
              <a:t>build: client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"4200:4200"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express: #name of the second service</a:t>
            </a:r>
          </a:p>
          <a:p>
            <a:r>
              <a:rPr lang="en-US" sz="1200" dirty="0"/>
              <a:t>build: </a:t>
            </a:r>
            <a:r>
              <a:rPr lang="en-US" sz="1200" dirty="0" err="1"/>
              <a:t>api</a:t>
            </a:r>
            <a:r>
              <a:rPr lang="en-US" sz="1200" dirty="0"/>
              <a:t>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"3977:3977" #specify ports </a:t>
            </a:r>
            <a:r>
              <a:rPr lang="en-US" sz="1200" dirty="0" err="1"/>
              <a:t>forewarding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database: # name of the third service</a:t>
            </a:r>
          </a:p>
          <a:p>
            <a:r>
              <a:rPr lang="en-US" sz="1200" dirty="0"/>
              <a:t>image: mongo # specify image to build container from</a:t>
            </a:r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"27017:27017"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pPr marL="194945" marR="2930525" indent="-182880">
              <a:lnSpc>
                <a:spcPts val="1420"/>
              </a:lnSpc>
              <a:spcBef>
                <a:spcPts val="160"/>
              </a:spcBef>
            </a:pPr>
            <a:endParaRPr sz="1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2591" y="1673511"/>
            <a:ext cx="487823" cy="487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spc="-5" dirty="0">
                <a:solidFill>
                  <a:srgbClr val="708391"/>
                </a:solidFill>
              </a:rPr>
              <a:t>What is Kubernetes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146024-2607-4658-AB8B-C20E0C94BD91}"/>
              </a:ext>
            </a:extLst>
          </p:cNvPr>
          <p:cNvSpPr/>
          <p:nvPr/>
        </p:nvSpPr>
        <p:spPr>
          <a:xfrm>
            <a:off x="457200" y="895350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open sans"/>
              </a:rPr>
              <a:t>Service discovery and load balancing</a:t>
            </a:r>
            <a:r>
              <a:rPr lang="en-US" dirty="0">
                <a:solidFill>
                  <a:srgbClr val="222222"/>
                </a:solidFill>
                <a:latin typeface="open sans"/>
              </a:rPr>
              <a:t> Kubernetes can expose a container using the DNS name or using their own IP address</a:t>
            </a:r>
          </a:p>
          <a:p>
            <a:endParaRPr lang="en-US" dirty="0">
              <a:solidFill>
                <a:srgbClr val="222222"/>
              </a:solidFill>
              <a:latin typeface="open sans"/>
            </a:endParaRPr>
          </a:p>
          <a:p>
            <a:r>
              <a:rPr lang="en-US" b="1" dirty="0"/>
              <a:t>Storage orchestration</a:t>
            </a:r>
            <a:r>
              <a:rPr lang="en-US" dirty="0"/>
              <a:t> Kubernetes allows you to automatically mount a storage system of your choice</a:t>
            </a:r>
          </a:p>
          <a:p>
            <a:endParaRPr lang="en-US" dirty="0"/>
          </a:p>
          <a:p>
            <a:r>
              <a:rPr lang="en-US" b="1" dirty="0"/>
              <a:t>Scaling, Automated rollouts and rollbacks</a:t>
            </a:r>
            <a:r>
              <a:rPr lang="en-US" dirty="0"/>
              <a:t> You can describe the desired state for your deployed containers using Kubernetes</a:t>
            </a:r>
          </a:p>
          <a:p>
            <a:endParaRPr lang="en-US" dirty="0"/>
          </a:p>
          <a:p>
            <a:r>
              <a:rPr lang="en-IN" b="1" dirty="0"/>
              <a:t>Automatic bin packing </a:t>
            </a:r>
            <a:r>
              <a:rPr lang="en-US" dirty="0"/>
              <a:t>You tell Kubernetes how much CPU and memory (RAM) each container needs. Kubernetes can fit containers onto your nodes to make the best use of your resources.</a:t>
            </a:r>
          </a:p>
          <a:p>
            <a:endParaRPr lang="en-US" dirty="0"/>
          </a:p>
          <a:p>
            <a:r>
              <a:rPr lang="en-IN" b="1" dirty="0"/>
              <a:t>Secret and configuration management</a:t>
            </a:r>
            <a:r>
              <a:rPr lang="en-IN" dirty="0"/>
              <a:t> </a:t>
            </a:r>
            <a:r>
              <a:rPr lang="en-US" dirty="0"/>
              <a:t> Kubernetes lets you store and manage sensitive information and app configuration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427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1581150"/>
            <a:ext cx="625157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Arial"/>
                <a:cs typeface="Arial"/>
              </a:rPr>
              <a:t> </a:t>
            </a:r>
            <a:r>
              <a:rPr lang="en-US" sz="4000" spc="-5" dirty="0">
                <a:latin typeface="Arial"/>
                <a:cs typeface="Arial"/>
              </a:rPr>
              <a:t>Questions ?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413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1504950"/>
            <a:ext cx="5105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  <a:t>Thank You !!!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975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bo 9">
            <a:extLst>
              <a:ext uri="{FF2B5EF4-FFF2-40B4-BE49-F238E27FC236}">
                <a16:creationId xmlns:a16="http://schemas.microsoft.com/office/drawing/2014/main" id="{1FE55174-EBE4-4179-9476-AA1160DDDB52}"/>
              </a:ext>
            </a:extLst>
          </p:cNvPr>
          <p:cNvSpPr/>
          <p:nvPr/>
        </p:nvSpPr>
        <p:spPr>
          <a:xfrm>
            <a:off x="449263" y="3265652"/>
            <a:ext cx="2743200" cy="143969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70BE9FC3-E4BB-4347-8852-76878489C5E3}"/>
              </a:ext>
            </a:extLst>
          </p:cNvPr>
          <p:cNvSpPr/>
          <p:nvPr/>
        </p:nvSpPr>
        <p:spPr>
          <a:xfrm>
            <a:off x="5773386" y="3257550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9C3224D3-2E17-4C35-91D9-66B43CC05ED8}"/>
              </a:ext>
            </a:extLst>
          </p:cNvPr>
          <p:cNvSpPr/>
          <p:nvPr/>
        </p:nvSpPr>
        <p:spPr>
          <a:xfrm>
            <a:off x="5999445" y="1142542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7FB55D82-4C24-4636-80BE-0C0F962BF3B9}"/>
              </a:ext>
            </a:extLst>
          </p:cNvPr>
          <p:cNvSpPr/>
          <p:nvPr/>
        </p:nvSpPr>
        <p:spPr>
          <a:xfrm>
            <a:off x="525463" y="1142542"/>
            <a:ext cx="2743200" cy="135300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2986"/>
            <a:ext cx="1424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Agenda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29406" y="1142542"/>
            <a:ext cx="2494280" cy="100604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200" b="1" spc="-5" dirty="0" err="1">
                <a:solidFill>
                  <a:schemeClr val="bg1"/>
                </a:solidFill>
                <a:latin typeface="Arial"/>
                <a:cs typeface="Arial"/>
              </a:rPr>
              <a:t>Section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ES" sz="1200" b="1" spc="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s-ES" sz="1200" spc="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br>
              <a:rPr lang="en-US" sz="1200" spc="-5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1200" spc="-5" dirty="0">
                <a:solidFill>
                  <a:schemeClr val="bg1"/>
                </a:solidFill>
                <a:latin typeface="Arial"/>
                <a:cs typeface="Arial"/>
              </a:rPr>
              <a:t>What is Container?</a:t>
            </a: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n-US" sz="1200" spc="-5" dirty="0">
                <a:solidFill>
                  <a:schemeClr val="bg1"/>
                </a:solidFill>
                <a:latin typeface="Arial"/>
                <a:cs typeface="Arial"/>
              </a:rPr>
              <a:t>What is Docker?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0263" y="3315393"/>
            <a:ext cx="1903095" cy="10500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2: 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chemeClr val="bg1"/>
                </a:solidFill>
                <a:latin typeface="Arial"/>
                <a:cs typeface="Arial"/>
              </a:rPr>
              <a:t>file</a:t>
            </a:r>
            <a:br>
              <a:rPr lang="en-US" sz="1200" spc="-5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volumes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25505" y="1164913"/>
            <a:ext cx="2191385" cy="76328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3: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172210">
              <a:lnSpc>
                <a:spcPct val="140600"/>
              </a:lnSpc>
            </a:pPr>
            <a:b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1200" spc="-5" dirty="0">
                <a:solidFill>
                  <a:schemeClr val="bg1"/>
                </a:solidFill>
                <a:latin typeface="Arial"/>
                <a:cs typeface="Arial"/>
              </a:rPr>
              <a:t>DEMO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4105" y="3314175"/>
            <a:ext cx="2512695" cy="1037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4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pPr marL="12700" marR="790575">
              <a:lnSpc>
                <a:spcPct val="140600"/>
              </a:lnSpc>
              <a:spcBef>
                <a:spcPts val="100"/>
              </a:spcBef>
            </a:pPr>
            <a:br>
              <a:rPr lang="en-US" sz="1200" spc="-5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compose </a:t>
            </a:r>
            <a:b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Kubernetes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A95AB5B-60C2-4305-80B1-E486A2A2B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09" y="1352550"/>
            <a:ext cx="2358289" cy="2887700"/>
          </a:xfrm>
          <a:prstGeom prst="rect">
            <a:avLst/>
          </a:prstGeom>
        </p:spPr>
      </p:pic>
      <p:pic>
        <p:nvPicPr>
          <p:cNvPr id="12" name="Imagen 14">
            <a:extLst>
              <a:ext uri="{FF2B5EF4-FFF2-40B4-BE49-F238E27FC236}">
                <a16:creationId xmlns:a16="http://schemas.microsoft.com/office/drawing/2014/main" id="{FB4ADE08-F7D4-4FFA-B3AF-BBA4490E3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10" y="1507732"/>
            <a:ext cx="2358289" cy="2887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4D09D49-28C3-4331-810F-719224326DFD}"/>
              </a:ext>
            </a:extLst>
          </p:cNvPr>
          <p:cNvSpPr txBox="1"/>
          <p:nvPr/>
        </p:nvSpPr>
        <p:spPr>
          <a:xfrm>
            <a:off x="758823" y="1328443"/>
            <a:ext cx="6251577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 </a:t>
            </a:r>
            <a:r>
              <a:rPr lang="en-US" sz="4000" spc="-10" dirty="0">
                <a:latin typeface="Arial"/>
                <a:cs typeface="Arial"/>
              </a:rPr>
              <a:t>1</a:t>
            </a:r>
            <a:r>
              <a:rPr sz="4000" spc="-5" dirty="0">
                <a:latin typeface="Arial"/>
                <a:cs typeface="Arial"/>
              </a:rPr>
              <a:t>:  </a:t>
            </a:r>
            <a:b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  <a:t>What is Container?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FFFFFF"/>
                </a:solidFill>
                <a:latin typeface="Arial"/>
                <a:cs typeface="Arial"/>
              </a:rPr>
              <a:t>What is Docker?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8200" y="1581150"/>
            <a:ext cx="3513454" cy="191847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45415" marR="253365" indent="-132715">
              <a:lnSpc>
                <a:spcPts val="2170"/>
              </a:lnSpc>
              <a:spcBef>
                <a:spcPts val="36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Standardized packaging for 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software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and</a:t>
            </a:r>
            <a:r>
              <a:rPr sz="2000" spc="-10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dependencies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5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Isolate apps from each</a:t>
            </a:r>
            <a:r>
              <a:rPr sz="2000" spc="-6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other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7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Share the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same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OS</a:t>
            </a:r>
            <a:r>
              <a:rPr sz="2000" spc="-5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kernel</a:t>
            </a:r>
            <a:endParaRPr lang="en-IN" sz="2000" dirty="0">
              <a:solidFill>
                <a:srgbClr val="708391"/>
              </a:solidFill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7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lang="en-US" sz="2000" dirty="0">
                <a:solidFill>
                  <a:srgbClr val="708391"/>
                </a:solidFill>
                <a:latin typeface="Arial"/>
                <a:cs typeface="Arial"/>
              </a:rPr>
              <a:t>Light weight compared to VM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335597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What </a:t>
            </a:r>
            <a:r>
              <a:rPr sz="2850" spc="0" dirty="0"/>
              <a:t>is </a:t>
            </a:r>
            <a:r>
              <a:rPr sz="2850" spc="10" dirty="0"/>
              <a:t>a</a:t>
            </a:r>
            <a:r>
              <a:rPr sz="2850" spc="-50" dirty="0"/>
              <a:t> </a:t>
            </a:r>
            <a:r>
              <a:rPr sz="2850" spc="5" dirty="0"/>
              <a:t>container?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302771" y="1193530"/>
            <a:ext cx="3962692" cy="3232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3408731"/>
            <a:ext cx="280749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38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Image</a:t>
            </a:r>
            <a:r>
              <a:rPr lang="en-US" sz="1500" spc="188" dirty="0">
                <a:solidFill>
                  <a:srgbClr val="3E3E3E"/>
                </a:solidFill>
                <a:latin typeface="Calibri"/>
                <a:cs typeface="Calibri"/>
              </a:rPr>
              <a:t>(read only)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240" y="3866463"/>
            <a:ext cx="3325654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25341" marR="3810" indent="-816293">
              <a:lnSpc>
                <a:spcPct val="125000"/>
              </a:lnSpc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Example: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Ubuntu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with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Node.js</a:t>
            </a:r>
            <a:r>
              <a:rPr sz="1500" spc="-113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and 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Application</a:t>
            </a:r>
            <a:r>
              <a:rPr sz="1500" spc="79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210" dirty="0">
                <a:solidFill>
                  <a:srgbClr val="808080"/>
                </a:solidFill>
                <a:latin typeface="Calibri"/>
                <a:cs typeface="Calibri"/>
              </a:rPr>
              <a:t>Code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8873" y="3408731"/>
            <a:ext cx="177403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214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83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Container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643" y="3923081"/>
            <a:ext cx="3171825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71525" marR="3810" indent="-762476"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Created </a:t>
            </a:r>
            <a:r>
              <a:rPr sz="1500" spc="214" dirty="0">
                <a:solidFill>
                  <a:srgbClr val="808080"/>
                </a:solidFill>
                <a:latin typeface="Calibri"/>
                <a:cs typeface="Calibri"/>
              </a:rPr>
              <a:t>by</a:t>
            </a:r>
            <a:r>
              <a:rPr sz="1500" spc="-158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using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an </a:t>
            </a:r>
            <a:r>
              <a:rPr sz="1500" spc="153" dirty="0">
                <a:solidFill>
                  <a:srgbClr val="808080"/>
                </a:solidFill>
                <a:latin typeface="Calibri"/>
                <a:cs typeface="Calibri"/>
              </a:rPr>
              <a:t>image. </a:t>
            </a:r>
            <a:r>
              <a:rPr sz="1500" spc="176" dirty="0">
                <a:solidFill>
                  <a:srgbClr val="808080"/>
                </a:solidFill>
                <a:latin typeface="Calibri"/>
                <a:cs typeface="Calibri"/>
              </a:rPr>
              <a:t>Runs 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your</a:t>
            </a:r>
            <a:r>
              <a:rPr sz="1500" spc="7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application.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8982" y="1284732"/>
            <a:ext cx="2253996" cy="2000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2521" y="389296"/>
            <a:ext cx="591216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3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76" dirty="0">
                <a:solidFill>
                  <a:srgbClr val="3E3E3E"/>
                </a:solidFill>
                <a:latin typeface="Tahoma"/>
                <a:cs typeface="Tahoma"/>
              </a:rPr>
              <a:t>Role</a:t>
            </a:r>
            <a:r>
              <a:rPr sz="2700" spc="-56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2700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16" dirty="0">
                <a:solidFill>
                  <a:srgbClr val="3E3E3E"/>
                </a:solidFill>
                <a:latin typeface="Tahoma"/>
                <a:cs typeface="Tahoma"/>
              </a:rPr>
              <a:t>Images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786" y="1371600"/>
            <a:ext cx="1443609" cy="18230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594163" y="2387155"/>
            <a:ext cx="1891665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2522194" y="0"/>
                </a:lnTo>
              </a:path>
            </a:pathLst>
          </a:custGeom>
          <a:ln w="5029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466940" y="2330576"/>
            <a:ext cx="113348" cy="113348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2374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8715" y="320611"/>
            <a:ext cx="0" cy="4492943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3749774" y="540004"/>
            <a:ext cx="4862989" cy="42543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package applications in containers, allowing them to be portable</a:t>
            </a:r>
          </a:p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endParaRPr lang="en-US" spc="188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Lightweight, </a:t>
            </a:r>
            <a:r>
              <a:rPr lang="en-US" spc="172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open, </a:t>
            </a:r>
            <a:r>
              <a:rPr lang="en-US"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pc="4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platform.</a:t>
            </a:r>
          </a:p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endParaRPr lang="en-US" spc="225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lang="en-US" spc="16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natively </a:t>
            </a:r>
            <a:r>
              <a:rPr lang="en-US"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pc="20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lang="en-US"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en-US" spc="-15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endParaRPr lang="en-US" spc="188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lang="en-US"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US"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pc="153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lang="en-US" spc="-14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 </a:t>
            </a:r>
            <a:r>
              <a:rPr lang="en-US"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machines </a:t>
            </a:r>
            <a:r>
              <a:rPr lang="en-US"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</a:t>
            </a:r>
            <a:r>
              <a:rPr lang="en-US"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pc="15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lang="en-US" spc="-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machine)</a:t>
            </a:r>
            <a:br>
              <a:rPr lang="en-US"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pc="188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Relies </a:t>
            </a:r>
            <a:r>
              <a:rPr lang="en-US"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"images" </a:t>
            </a:r>
            <a:r>
              <a:rPr lang="en-US" spc="20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pc="-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"containers"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605" y="1761363"/>
            <a:ext cx="2830068" cy="1609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881901" y="1398365"/>
            <a:ext cx="1595914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What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3E3E3E"/>
                </a:solidFill>
                <a:latin typeface="Calibri"/>
                <a:cs typeface="Calibri"/>
              </a:rPr>
              <a:t>Docker?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32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580" y="389296"/>
            <a:ext cx="723804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IN" sz="2700" spc="195" dirty="0">
                <a:solidFill>
                  <a:srgbClr val="3E3E3E"/>
                </a:solidFill>
                <a:latin typeface="Tahoma"/>
                <a:cs typeface="Tahoma"/>
              </a:rPr>
              <a:t>Docker</a:t>
            </a:r>
            <a:r>
              <a:rPr lang="en-IN" sz="2700" spc="-7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lang="en-IN"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r>
              <a:rPr lang="en-IN" sz="2700" spc="-3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lang="en-IN" sz="2700" spc="150" dirty="0">
                <a:solidFill>
                  <a:srgbClr val="3E3E3E"/>
                </a:solidFill>
                <a:latin typeface="Tahoma"/>
                <a:cs typeface="Tahoma"/>
              </a:rPr>
              <a:t>Vs</a:t>
            </a:r>
            <a:r>
              <a:rPr lang="en-IN" sz="2700" spc="-53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lang="en-IN" sz="2700" spc="143" dirty="0">
                <a:solidFill>
                  <a:srgbClr val="3E3E3E"/>
                </a:solidFill>
                <a:latin typeface="Tahoma"/>
                <a:cs typeface="Tahoma"/>
              </a:rPr>
              <a:t>Virtual</a:t>
            </a:r>
            <a:r>
              <a:rPr lang="en-IN"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lang="en-IN" sz="2700" spc="158" dirty="0">
                <a:solidFill>
                  <a:srgbClr val="3E3E3E"/>
                </a:solidFill>
                <a:latin typeface="Tahoma"/>
                <a:cs typeface="Tahoma"/>
              </a:rPr>
              <a:t>Machines</a:t>
            </a:r>
            <a:endParaRPr lang="en-IN" sz="2700" dirty="0">
              <a:latin typeface="Tahoma"/>
              <a:cs typeface="Tahoma"/>
            </a:endParaRPr>
          </a:p>
        </p:txBody>
      </p:sp>
      <p:pic>
        <p:nvPicPr>
          <p:cNvPr id="1026" name="Picture 2" descr="Top 5 benefits of containerization">
            <a:extLst>
              <a:ext uri="{FF2B5EF4-FFF2-40B4-BE49-F238E27FC236}">
                <a16:creationId xmlns:a16="http://schemas.microsoft.com/office/drawing/2014/main" id="{8EFDAA61-5C88-498D-8C66-EB61BD83D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85850"/>
            <a:ext cx="53149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70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72565"/>
            <a:ext cx="6454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708391"/>
                </a:solidFill>
              </a:rPr>
              <a:t>Using Docker: </a:t>
            </a:r>
            <a:r>
              <a:rPr sz="2800" spc="-10" dirty="0">
                <a:solidFill>
                  <a:srgbClr val="708391"/>
                </a:solidFill>
              </a:rPr>
              <a:t>Build, Ship, </a:t>
            </a:r>
            <a:r>
              <a:rPr sz="2800" spc="-5" dirty="0">
                <a:solidFill>
                  <a:srgbClr val="708391"/>
                </a:solidFill>
              </a:rPr>
              <a:t>Run</a:t>
            </a:r>
            <a:r>
              <a:rPr sz="2800" spc="-70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Workflow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68130" y="2528719"/>
            <a:ext cx="2502535" cy="2146935"/>
          </a:xfrm>
          <a:custGeom>
            <a:avLst/>
            <a:gdLst/>
            <a:ahLst/>
            <a:cxnLst/>
            <a:rect l="l" t="t" r="r" b="b"/>
            <a:pathLst>
              <a:path w="2502535" h="2146935">
                <a:moveTo>
                  <a:pt x="0" y="0"/>
                </a:moveTo>
                <a:lnTo>
                  <a:pt x="1656864" y="0"/>
                </a:lnTo>
                <a:lnTo>
                  <a:pt x="2502287" y="1073247"/>
                </a:lnTo>
                <a:lnTo>
                  <a:pt x="1656864" y="2146495"/>
                </a:lnTo>
                <a:lnTo>
                  <a:pt x="0" y="21464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215" y="3087818"/>
            <a:ext cx="1063625" cy="447675"/>
          </a:xfrm>
          <a:custGeom>
            <a:avLst/>
            <a:gdLst/>
            <a:ahLst/>
            <a:cxnLst/>
            <a:rect l="l" t="t" r="r" b="b"/>
            <a:pathLst>
              <a:path w="1063625" h="447675">
                <a:moveTo>
                  <a:pt x="0" y="447649"/>
                </a:moveTo>
                <a:lnTo>
                  <a:pt x="1063222" y="0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11974" y="30674"/>
                </a:moveTo>
                <a:lnTo>
                  <a:pt x="20224" y="10449"/>
                </a:lnTo>
                <a:lnTo>
                  <a:pt x="0" y="2224"/>
                </a:lnTo>
                <a:lnTo>
                  <a:pt x="45074" y="0"/>
                </a:lnTo>
                <a:lnTo>
                  <a:pt x="11974" y="306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20224" y="10449"/>
                </a:moveTo>
                <a:lnTo>
                  <a:pt x="11974" y="30674"/>
                </a:lnTo>
                <a:lnTo>
                  <a:pt x="45074" y="0"/>
                </a:lnTo>
                <a:lnTo>
                  <a:pt x="0" y="2224"/>
                </a:lnTo>
                <a:lnTo>
                  <a:pt x="20224" y="10449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9665" y="3703292"/>
            <a:ext cx="1113155" cy="800100"/>
          </a:xfrm>
          <a:custGeom>
            <a:avLst/>
            <a:gdLst/>
            <a:ahLst/>
            <a:cxnLst/>
            <a:rect l="l" t="t" r="r" b="b"/>
            <a:pathLst>
              <a:path w="1113154" h="800100">
                <a:moveTo>
                  <a:pt x="0" y="0"/>
                </a:moveTo>
                <a:lnTo>
                  <a:pt x="1112922" y="799898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1038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43449" y="37274"/>
                </a:moveTo>
                <a:lnTo>
                  <a:pt x="0" y="25049"/>
                </a:lnTo>
                <a:lnTo>
                  <a:pt x="21549" y="21524"/>
                </a:lnTo>
                <a:lnTo>
                  <a:pt x="18024" y="0"/>
                </a:lnTo>
                <a:lnTo>
                  <a:pt x="43449" y="372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1037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21549" y="21524"/>
                </a:moveTo>
                <a:lnTo>
                  <a:pt x="0" y="25049"/>
                </a:lnTo>
                <a:lnTo>
                  <a:pt x="43449" y="37274"/>
                </a:lnTo>
                <a:lnTo>
                  <a:pt x="18024" y="0"/>
                </a:lnTo>
                <a:lnTo>
                  <a:pt x="21549" y="21524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1809" y="2666494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4254" y="3415118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2499" y="4100591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1359597" y="2165693"/>
                </a:moveTo>
                <a:lnTo>
                  <a:pt x="0" y="2165693"/>
                </a:ln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0" y="2165693"/>
                </a:move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lnTo>
                  <a:pt x="0" y="2165693"/>
                </a:lnTo>
                <a:close/>
              </a:path>
            </a:pathLst>
          </a:custGeom>
          <a:ln w="9524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2492" y="2982693"/>
            <a:ext cx="291274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0191" y="3471967"/>
            <a:ext cx="291274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7966" y="3918966"/>
            <a:ext cx="291281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9015" y="1169055"/>
            <a:ext cx="3639185" cy="342265"/>
          </a:xfrm>
          <a:custGeom>
            <a:avLst/>
            <a:gdLst/>
            <a:ahLst/>
            <a:cxnLst/>
            <a:rect l="l" t="t" r="r" b="b"/>
            <a:pathLst>
              <a:path w="3639184" h="342265">
                <a:moveTo>
                  <a:pt x="0" y="341999"/>
                </a:moveTo>
                <a:lnTo>
                  <a:pt x="0" y="208878"/>
                </a:lnTo>
                <a:lnTo>
                  <a:pt x="0" y="100169"/>
                </a:lnTo>
                <a:lnTo>
                  <a:pt x="0" y="26876"/>
                </a:lnTo>
                <a:lnTo>
                  <a:pt x="0" y="0"/>
                </a:lnTo>
                <a:lnTo>
                  <a:pt x="3638992" y="0"/>
                </a:lnTo>
                <a:lnTo>
                  <a:pt x="3638992" y="6632"/>
                </a:lnTo>
                <a:lnTo>
                  <a:pt x="3638992" y="288176"/>
                </a:lnTo>
                <a:lnTo>
                  <a:pt x="3638992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8803" y="1174907"/>
            <a:ext cx="3425190" cy="342265"/>
          </a:xfrm>
          <a:custGeom>
            <a:avLst/>
            <a:gdLst/>
            <a:ahLst/>
            <a:cxnLst/>
            <a:rect l="l" t="t" r="r" b="b"/>
            <a:pathLst>
              <a:path w="3425190" h="342265">
                <a:moveTo>
                  <a:pt x="0" y="341999"/>
                </a:moveTo>
                <a:lnTo>
                  <a:pt x="0" y="208877"/>
                </a:lnTo>
                <a:lnTo>
                  <a:pt x="1" y="100168"/>
                </a:lnTo>
                <a:lnTo>
                  <a:pt x="2" y="26875"/>
                </a:lnTo>
                <a:lnTo>
                  <a:pt x="2" y="0"/>
                </a:lnTo>
                <a:lnTo>
                  <a:pt x="3424788" y="0"/>
                </a:lnTo>
                <a:lnTo>
                  <a:pt x="3424788" y="0"/>
                </a:lnTo>
                <a:lnTo>
                  <a:pt x="3424788" y="288175"/>
                </a:lnTo>
                <a:lnTo>
                  <a:pt x="3424788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35382" y="888751"/>
            <a:ext cx="447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165" algn="l"/>
              </a:tabLst>
            </a:pP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Developers	IT</a:t>
            </a:r>
            <a:r>
              <a:rPr sz="1200" b="1" spc="-70" dirty="0">
                <a:solidFill>
                  <a:srgbClr val="1AAAF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39683" y="2702707"/>
            <a:ext cx="421684" cy="302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7408" y="3433155"/>
            <a:ext cx="1668959" cy="302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43278" y="4122904"/>
            <a:ext cx="421684" cy="302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6194" y="3289693"/>
            <a:ext cx="291299" cy="322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58487" y="2691519"/>
            <a:ext cx="1972310" cy="757555"/>
          </a:xfrm>
          <a:custGeom>
            <a:avLst/>
            <a:gdLst/>
            <a:ahLst/>
            <a:cxnLst/>
            <a:rect l="l" t="t" r="r" b="b"/>
            <a:pathLst>
              <a:path w="1972309" h="757554">
                <a:moveTo>
                  <a:pt x="19721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72196" y="0"/>
                </a:lnTo>
                <a:lnTo>
                  <a:pt x="19721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2287" y="4074616"/>
            <a:ext cx="1958975" cy="757555"/>
          </a:xfrm>
          <a:custGeom>
            <a:avLst/>
            <a:gdLst/>
            <a:ahLst/>
            <a:cxnLst/>
            <a:rect l="l" t="t" r="r" b="b"/>
            <a:pathLst>
              <a:path w="1958975" h="757554">
                <a:moveTo>
                  <a:pt x="19583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58396" y="0"/>
                </a:lnTo>
                <a:lnTo>
                  <a:pt x="19583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317699" y="139774"/>
                </a:moveTo>
                <a:lnTo>
                  <a:pt x="0" y="139774"/>
                </a:lnTo>
                <a:lnTo>
                  <a:pt x="158849" y="0"/>
                </a:lnTo>
                <a:lnTo>
                  <a:pt x="317699" y="139774"/>
                </a:lnTo>
                <a:close/>
              </a:path>
              <a:path w="318134" h="483235">
                <a:moveTo>
                  <a:pt x="241499" y="343199"/>
                </a:moveTo>
                <a:lnTo>
                  <a:pt x="76224" y="343199"/>
                </a:lnTo>
                <a:lnTo>
                  <a:pt x="76224" y="139774"/>
                </a:lnTo>
                <a:lnTo>
                  <a:pt x="241499" y="139774"/>
                </a:lnTo>
                <a:lnTo>
                  <a:pt x="241499" y="343199"/>
                </a:lnTo>
                <a:close/>
              </a:path>
              <a:path w="318134" h="483235">
                <a:moveTo>
                  <a:pt x="158849" y="482999"/>
                </a:moveTo>
                <a:lnTo>
                  <a:pt x="0" y="343199"/>
                </a:lnTo>
                <a:lnTo>
                  <a:pt x="317699" y="343199"/>
                </a:lnTo>
                <a:lnTo>
                  <a:pt x="158849" y="4829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0" y="139774"/>
                </a:moveTo>
                <a:lnTo>
                  <a:pt x="158849" y="0"/>
                </a:lnTo>
                <a:lnTo>
                  <a:pt x="317699" y="139774"/>
                </a:lnTo>
                <a:lnTo>
                  <a:pt x="241499" y="139774"/>
                </a:lnTo>
                <a:lnTo>
                  <a:pt x="241499" y="343199"/>
                </a:lnTo>
                <a:lnTo>
                  <a:pt x="317699" y="343199"/>
                </a:lnTo>
                <a:lnTo>
                  <a:pt x="158849" y="482999"/>
                </a:lnTo>
                <a:lnTo>
                  <a:pt x="0" y="343199"/>
                </a:lnTo>
                <a:lnTo>
                  <a:pt x="76224" y="343199"/>
                </a:lnTo>
                <a:lnTo>
                  <a:pt x="76224" y="139774"/>
                </a:lnTo>
                <a:lnTo>
                  <a:pt x="0" y="139774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2113" y="4250741"/>
            <a:ext cx="431399" cy="358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09225" y="2906681"/>
            <a:ext cx="541023" cy="3594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43166" y="3517043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40891" y="3970666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49041" y="3042518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07593" y="1525082"/>
            <a:ext cx="1895475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BUILD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Development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Environments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38525" y="1519558"/>
            <a:ext cx="1895475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SHIP</a:t>
            </a:r>
            <a:r>
              <a:rPr lang="en-US" sz="1400" b="1" spc="-5" dirty="0">
                <a:latin typeface="Arial"/>
                <a:cs typeface="Arial"/>
              </a:rPr>
              <a:t>(Docker registry)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Create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Store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Images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78129" y="1519558"/>
            <a:ext cx="160020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RUN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Deploy, Manage,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Scale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17286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88824" y="2866206"/>
            <a:ext cx="371899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93473" y="3064931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88485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60022" y="2866206"/>
            <a:ext cx="371899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64671" y="3064931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18386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89949" y="4264654"/>
            <a:ext cx="371874" cy="372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94573" y="4463403"/>
            <a:ext cx="178574" cy="1785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89585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61147" y="4264654"/>
            <a:ext cx="371874" cy="372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65797" y="4463403"/>
            <a:ext cx="178549" cy="1785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34541" y="1906448"/>
            <a:ext cx="549298" cy="4427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77461" y="1921896"/>
            <a:ext cx="568198" cy="59189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34811" y="2023933"/>
            <a:ext cx="485094" cy="3814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85766" y="2099365"/>
            <a:ext cx="205104" cy="137795"/>
          </a:xfrm>
          <a:custGeom>
            <a:avLst/>
            <a:gdLst/>
            <a:ahLst/>
            <a:cxnLst/>
            <a:rect l="l" t="t" r="r" b="b"/>
            <a:pathLst>
              <a:path w="205104" h="137794">
                <a:moveTo>
                  <a:pt x="0" y="0"/>
                </a:moveTo>
                <a:lnTo>
                  <a:pt x="204799" y="0"/>
                </a:lnTo>
                <a:lnTo>
                  <a:pt x="204799" y="137477"/>
                </a:lnTo>
                <a:lnTo>
                  <a:pt x="0" y="1374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39649" y="344714"/>
                </a:moveTo>
                <a:lnTo>
                  <a:pt x="4949" y="344714"/>
                </a:lnTo>
                <a:lnTo>
                  <a:pt x="0" y="338769"/>
                </a:lnTo>
                <a:lnTo>
                  <a:pt x="0" y="5939"/>
                </a:lnTo>
                <a:lnTo>
                  <a:pt x="4949" y="0"/>
                </a:lnTo>
                <a:lnTo>
                  <a:pt x="39649" y="0"/>
                </a:lnTo>
                <a:lnTo>
                  <a:pt x="44624" y="5939"/>
                </a:lnTo>
                <a:lnTo>
                  <a:pt x="44624" y="98062"/>
                </a:lnTo>
                <a:lnTo>
                  <a:pt x="290049" y="98062"/>
                </a:lnTo>
                <a:lnTo>
                  <a:pt x="290049" y="142639"/>
                </a:lnTo>
                <a:lnTo>
                  <a:pt x="44624" y="142639"/>
                </a:lnTo>
                <a:lnTo>
                  <a:pt x="44624" y="243674"/>
                </a:lnTo>
                <a:lnTo>
                  <a:pt x="290049" y="243674"/>
                </a:lnTo>
                <a:lnTo>
                  <a:pt x="290049" y="285279"/>
                </a:lnTo>
                <a:lnTo>
                  <a:pt x="44624" y="285279"/>
                </a:lnTo>
                <a:lnTo>
                  <a:pt x="44624" y="338769"/>
                </a:lnTo>
                <a:lnTo>
                  <a:pt x="39649" y="344714"/>
                </a:lnTo>
                <a:close/>
              </a:path>
              <a:path w="290195" h="344805">
                <a:moveTo>
                  <a:pt x="290049" y="98062"/>
                </a:moveTo>
                <a:lnTo>
                  <a:pt x="242949" y="98062"/>
                </a:lnTo>
                <a:lnTo>
                  <a:pt x="242949" y="5939"/>
                </a:lnTo>
                <a:lnTo>
                  <a:pt x="250374" y="0"/>
                </a:lnTo>
                <a:lnTo>
                  <a:pt x="285074" y="0"/>
                </a:lnTo>
                <a:lnTo>
                  <a:pt x="290049" y="5939"/>
                </a:lnTo>
                <a:lnTo>
                  <a:pt x="290049" y="98062"/>
                </a:lnTo>
                <a:close/>
              </a:path>
              <a:path w="290195" h="344805">
                <a:moveTo>
                  <a:pt x="290049" y="243674"/>
                </a:moveTo>
                <a:lnTo>
                  <a:pt x="242949" y="243674"/>
                </a:lnTo>
                <a:lnTo>
                  <a:pt x="242949" y="142639"/>
                </a:lnTo>
                <a:lnTo>
                  <a:pt x="290049" y="142639"/>
                </a:lnTo>
                <a:lnTo>
                  <a:pt x="290049" y="243674"/>
                </a:lnTo>
                <a:close/>
              </a:path>
              <a:path w="290195" h="344805">
                <a:moveTo>
                  <a:pt x="285074" y="344714"/>
                </a:moveTo>
                <a:lnTo>
                  <a:pt x="250374" y="344714"/>
                </a:lnTo>
                <a:lnTo>
                  <a:pt x="242949" y="338769"/>
                </a:lnTo>
                <a:lnTo>
                  <a:pt x="242949" y="285279"/>
                </a:lnTo>
                <a:lnTo>
                  <a:pt x="290049" y="285279"/>
                </a:lnTo>
                <a:lnTo>
                  <a:pt x="290049" y="338769"/>
                </a:lnTo>
                <a:lnTo>
                  <a:pt x="285074" y="344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81241" y="2147173"/>
            <a:ext cx="198755" cy="101600"/>
          </a:xfrm>
          <a:custGeom>
            <a:avLst/>
            <a:gdLst/>
            <a:ahLst/>
            <a:cxnLst/>
            <a:rect l="l" t="t" r="r" b="b"/>
            <a:pathLst>
              <a:path w="198754" h="101600">
                <a:moveTo>
                  <a:pt x="0" y="0"/>
                </a:moveTo>
                <a:lnTo>
                  <a:pt x="0" y="58410"/>
                </a:lnTo>
                <a:lnTo>
                  <a:pt x="0" y="88405"/>
                </a:lnTo>
                <a:lnTo>
                  <a:pt x="0" y="99456"/>
                </a:lnTo>
                <a:lnTo>
                  <a:pt x="0" y="101034"/>
                </a:lnTo>
                <a:lnTo>
                  <a:pt x="114656" y="101034"/>
                </a:lnTo>
                <a:lnTo>
                  <a:pt x="173534" y="101034"/>
                </a:lnTo>
                <a:lnTo>
                  <a:pt x="195225" y="101034"/>
                </a:lnTo>
                <a:lnTo>
                  <a:pt x="198324" y="101034"/>
                </a:lnTo>
                <a:lnTo>
                  <a:pt x="198324" y="42624"/>
                </a:lnTo>
                <a:lnTo>
                  <a:pt x="198324" y="12629"/>
                </a:lnTo>
                <a:lnTo>
                  <a:pt x="198324" y="1578"/>
                </a:lnTo>
                <a:lnTo>
                  <a:pt x="198324" y="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44624" y="98062"/>
                </a:moveTo>
                <a:lnTo>
                  <a:pt x="44624" y="98062"/>
                </a:lnTo>
                <a:lnTo>
                  <a:pt x="44624" y="5939"/>
                </a:lnTo>
                <a:lnTo>
                  <a:pt x="39649" y="0"/>
                </a:lnTo>
                <a:lnTo>
                  <a:pt x="4949" y="0"/>
                </a:lnTo>
                <a:lnTo>
                  <a:pt x="0" y="5939"/>
                </a:lnTo>
                <a:lnTo>
                  <a:pt x="0" y="338769"/>
                </a:lnTo>
                <a:lnTo>
                  <a:pt x="4949" y="344714"/>
                </a:lnTo>
                <a:lnTo>
                  <a:pt x="32224" y="344714"/>
                </a:lnTo>
                <a:lnTo>
                  <a:pt x="39649" y="344714"/>
                </a:lnTo>
                <a:lnTo>
                  <a:pt x="44624" y="338769"/>
                </a:lnTo>
                <a:lnTo>
                  <a:pt x="44624" y="285279"/>
                </a:lnTo>
                <a:lnTo>
                  <a:pt x="159281" y="285279"/>
                </a:lnTo>
                <a:lnTo>
                  <a:pt x="218158" y="285279"/>
                </a:lnTo>
                <a:lnTo>
                  <a:pt x="239850" y="285279"/>
                </a:lnTo>
                <a:lnTo>
                  <a:pt x="242949" y="285279"/>
                </a:lnTo>
                <a:lnTo>
                  <a:pt x="242949" y="312767"/>
                </a:lnTo>
                <a:lnTo>
                  <a:pt x="242949" y="326883"/>
                </a:lnTo>
                <a:lnTo>
                  <a:pt x="242949" y="332083"/>
                </a:lnTo>
                <a:lnTo>
                  <a:pt x="242949" y="332826"/>
                </a:lnTo>
                <a:lnTo>
                  <a:pt x="242949" y="338769"/>
                </a:lnTo>
                <a:lnTo>
                  <a:pt x="250374" y="344714"/>
                </a:lnTo>
                <a:lnTo>
                  <a:pt x="277649" y="344714"/>
                </a:lnTo>
                <a:lnTo>
                  <a:pt x="285074" y="344714"/>
                </a:lnTo>
                <a:lnTo>
                  <a:pt x="290049" y="338769"/>
                </a:lnTo>
                <a:lnTo>
                  <a:pt x="290049" y="5939"/>
                </a:lnTo>
                <a:lnTo>
                  <a:pt x="285074" y="0"/>
                </a:lnTo>
                <a:lnTo>
                  <a:pt x="250374" y="0"/>
                </a:lnTo>
                <a:lnTo>
                  <a:pt x="242949" y="5939"/>
                </a:lnTo>
                <a:lnTo>
                  <a:pt x="242949" y="98062"/>
                </a:lnTo>
                <a:lnTo>
                  <a:pt x="44624" y="98062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85767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44849" y="76927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85766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0" y="0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5917"/>
                </a:lnTo>
                <a:lnTo>
                  <a:pt x="44849" y="46970"/>
                </a:lnTo>
                <a:lnTo>
                  <a:pt x="44849" y="68051"/>
                </a:lnTo>
                <a:lnTo>
                  <a:pt x="44849" y="75817"/>
                </a:lnTo>
                <a:lnTo>
                  <a:pt x="44849" y="76927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2959"/>
                </a:lnTo>
                <a:lnTo>
                  <a:pt x="2449" y="0"/>
                </a:lnTo>
                <a:lnTo>
                  <a:pt x="96124" y="0"/>
                </a:lnTo>
                <a:lnTo>
                  <a:pt x="0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76927"/>
                </a:lnTo>
                <a:lnTo>
                  <a:pt x="0" y="2959"/>
                </a:lnTo>
                <a:lnTo>
                  <a:pt x="2449" y="0"/>
                </a:lnTo>
                <a:lnTo>
                  <a:pt x="4924" y="0"/>
                </a:lnTo>
                <a:lnTo>
                  <a:pt x="57649" y="0"/>
                </a:lnTo>
                <a:lnTo>
                  <a:pt x="84724" y="0"/>
                </a:lnTo>
                <a:lnTo>
                  <a:pt x="94699" y="0"/>
                </a:lnTo>
                <a:lnTo>
                  <a:pt x="96124" y="0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066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79841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2971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29716" y="2022490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512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</TotalTime>
  <Words>902</Words>
  <Application>Microsoft Office PowerPoint</Application>
  <PresentationFormat>On-screen Show (16:9)</PresentationFormat>
  <Paragraphs>185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open sans</vt:lpstr>
      <vt:lpstr>Tahoma</vt:lpstr>
      <vt:lpstr>Times New Roman</vt:lpstr>
      <vt:lpstr>Office Theme</vt:lpstr>
      <vt:lpstr>Introduction to Containerisation &amp; Docker</vt:lpstr>
      <vt:lpstr>The Problem - Why Containerisation?</vt:lpstr>
      <vt:lpstr>Agenda</vt:lpstr>
      <vt:lpstr>PowerPoint Presentation</vt:lpstr>
      <vt:lpstr>What is a container?</vt:lpstr>
      <vt:lpstr>The Role of Images and Containers</vt:lpstr>
      <vt:lpstr>PowerPoint Presentation</vt:lpstr>
      <vt:lpstr>Docker Containers Vs Virtual Machines</vt:lpstr>
      <vt:lpstr>Using Docker: Build, Ship, Run Workflow</vt:lpstr>
      <vt:lpstr>Some Docker vocabulary</vt:lpstr>
      <vt:lpstr>PowerPoint Presentation</vt:lpstr>
      <vt:lpstr>Dockerfile – Linux Example</vt:lpstr>
      <vt:lpstr>Each Dockerfile Command Creates a Layer</vt:lpstr>
      <vt:lpstr>Docker Image Pull: Pulls Layers</vt:lpstr>
      <vt:lpstr>Docker Volumes</vt:lpstr>
      <vt:lpstr>Why Use Volumes</vt:lpstr>
      <vt:lpstr>PowerPoint Presentation</vt:lpstr>
      <vt:lpstr>Basic Docker Commands</vt:lpstr>
      <vt:lpstr>PowerPoint Presentation</vt:lpstr>
      <vt:lpstr>Docker Compose: Multi Container Applications</vt:lpstr>
      <vt:lpstr>Docker Compose: Multi Container Applications</vt:lpstr>
      <vt:lpstr>What is Kubernetes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cp:lastModifiedBy>Dinu Mathai(UST,IN)</cp:lastModifiedBy>
  <cp:revision>63</cp:revision>
  <dcterms:created xsi:type="dcterms:W3CDTF">2017-11-26T12:06:21Z</dcterms:created>
  <dcterms:modified xsi:type="dcterms:W3CDTF">2021-02-11T18:01:39Z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2017-11-26T00:00:00Z</vt:filetime>
  </property>
</Properties>
</file>