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258" r:id="rId4"/>
    <p:sldId id="260" r:id="rId5"/>
    <p:sldId id="264" r:id="rId6"/>
    <p:sldId id="318" r:id="rId7"/>
    <p:sldId id="317" r:id="rId8"/>
    <p:sldId id="319" r:id="rId9"/>
    <p:sldId id="266" r:id="rId10"/>
    <p:sldId id="267" r:id="rId11"/>
    <p:sldId id="272" r:id="rId12"/>
    <p:sldId id="269" r:id="rId13"/>
    <p:sldId id="274" r:id="rId14"/>
    <p:sldId id="278" r:id="rId15"/>
    <p:sldId id="279" r:id="rId16"/>
    <p:sldId id="303" r:id="rId17"/>
    <p:sldId id="268" r:id="rId18"/>
    <p:sldId id="322" r:id="rId19"/>
    <p:sldId id="304" r:id="rId20"/>
    <p:sldId id="305" r:id="rId21"/>
    <p:sldId id="320" r:id="rId22"/>
    <p:sldId id="323" r:id="rId23"/>
    <p:sldId id="324" r:id="rId24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37" autoAdjust="0"/>
  </p:normalViewPr>
  <p:slideViewPr>
    <p:cSldViewPr>
      <p:cViewPr varScale="1">
        <p:scale>
          <a:sx n="102" d="100"/>
          <a:sy n="102" d="100"/>
        </p:scale>
        <p:origin x="8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4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929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653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158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618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94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3641" y="-1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640659" y="3860717"/>
            <a:ext cx="1274722" cy="106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40054"/>
            <a:ext cx="50292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spc="-5" dirty="0">
                <a:solidFill>
                  <a:srgbClr val="FFFFFF"/>
                </a:solidFill>
              </a:rPr>
              <a:t>Introduction to </a:t>
            </a:r>
            <a:r>
              <a:rPr lang="en-IN" sz="4000" spc="-5" dirty="0">
                <a:solidFill>
                  <a:srgbClr val="FFFFFF"/>
                </a:solidFill>
              </a:rPr>
              <a:t>Containerisation &amp; Docker</a:t>
            </a:r>
            <a:endParaRPr sz="40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4896CEA-2E73-4DD9-A508-BC126A79B347}"/>
              </a:ext>
            </a:extLst>
          </p:cNvPr>
          <p:cNvSpPr txBox="1">
            <a:spLocks/>
          </p:cNvSpPr>
          <p:nvPr/>
        </p:nvSpPr>
        <p:spPr>
          <a:xfrm>
            <a:off x="457200" y="4095750"/>
            <a:ext cx="251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400" kern="0" spc="-5" dirty="0">
                <a:solidFill>
                  <a:srgbClr val="FFFFFF"/>
                </a:solidFill>
              </a:rPr>
              <a:t>Dinu Mathai</a:t>
            </a:r>
            <a:endParaRPr lang="es-ES" sz="2400" kern="0" dirty="0"/>
          </a:p>
        </p:txBody>
      </p:sp>
      <p:pic>
        <p:nvPicPr>
          <p:cNvPr id="1030" name="Picture 6" descr="https://azure.microsoft.com/svghandler/container-registry/?width=600&amp;height=315">
            <a:extLst>
              <a:ext uri="{FF2B5EF4-FFF2-40B4-BE49-F238E27FC236}">
                <a16:creationId xmlns:a16="http://schemas.microsoft.com/office/drawing/2014/main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99" y="665594"/>
            <a:ext cx="4559422" cy="23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D5B3CE0-4EDF-4FB3-B5E6-CEB53FD62C50}"/>
              </a:ext>
            </a:extLst>
          </p:cNvPr>
          <p:cNvSpPr txBox="1">
            <a:spLocks/>
          </p:cNvSpPr>
          <p:nvPr/>
        </p:nvSpPr>
        <p:spPr>
          <a:xfrm>
            <a:off x="457200" y="4552950"/>
            <a:ext cx="3048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1200" kern="0" dirty="0">
                <a:solidFill>
                  <a:schemeClr val="tx2">
                    <a:lumMod val="75000"/>
                  </a:schemeClr>
                </a:solidFill>
              </a:rPr>
              <a:t>Dinu.Mathai@ust.com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lang="es-ES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2: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IN" sz="4000" spc="-5" dirty="0">
                <a:solidFill>
                  <a:srgbClr val="FFFFFF"/>
                </a:solidFill>
                <a:latin typeface="Arial"/>
                <a:cs typeface="Arial"/>
              </a:rPr>
              <a:t>Docker File</a:t>
            </a:r>
            <a:br>
              <a:rPr lang="en-IN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F26F6-0A12-43AD-AC52-3BFD5D33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8" y="1032450"/>
            <a:ext cx="5443759" cy="3631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18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6251577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lang="en-US" sz="4000" spc="-5" dirty="0">
                <a:latin typeface="Arial"/>
                <a:cs typeface="Arial"/>
              </a:rPr>
              <a:t>3</a:t>
            </a:r>
            <a:r>
              <a:rPr sz="4000" spc="-5" dirty="0">
                <a:latin typeface="Arial"/>
                <a:cs typeface="Arial"/>
              </a:rPr>
              <a:t>:  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rm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233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6251577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lang="en-US" sz="4000" spc="-10" dirty="0">
                <a:latin typeface="Arial"/>
                <a:cs typeface="Arial"/>
              </a:rPr>
              <a:t>4</a:t>
            </a:r>
            <a:r>
              <a:rPr sz="4000" spc="-5" dirty="0">
                <a:latin typeface="Arial"/>
                <a:cs typeface="Arial"/>
              </a:rPr>
              <a:t>:  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- What is Docker Compose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- What is Kubernetes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22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 dirty="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5" dirty="0">
                <a:solidFill>
                  <a:srgbClr val="708391"/>
                </a:solidFill>
              </a:rPr>
              <a:t>The Problem - Why Containerisation?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146024-2607-4658-AB8B-C20E0C94BD91}"/>
              </a:ext>
            </a:extLst>
          </p:cNvPr>
          <p:cNvSpPr/>
          <p:nvPr/>
        </p:nvSpPr>
        <p:spPr>
          <a:xfrm>
            <a:off x="457200" y="120015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open sans"/>
              </a:rPr>
              <a:t>Application Management - 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Deployment team must manage libraries, application software and application </a:t>
            </a:r>
          </a:p>
          <a:p>
            <a:endParaRPr lang="en-US" dirty="0">
              <a:solidFill>
                <a:srgbClr val="222222"/>
              </a:solidFill>
              <a:latin typeface="open sans"/>
            </a:endParaRPr>
          </a:p>
          <a:p>
            <a:r>
              <a:rPr lang="en-US" b="1" dirty="0"/>
              <a:t>Environment Issues : </a:t>
            </a:r>
            <a:r>
              <a:rPr lang="en-US" dirty="0"/>
              <a:t>The application that works on environment may not work on a new one or another one because of config issue.</a:t>
            </a:r>
          </a:p>
          <a:p>
            <a:endParaRPr lang="en-US" dirty="0"/>
          </a:p>
          <a:p>
            <a:r>
              <a:rPr lang="en-US" b="1" dirty="0"/>
              <a:t>Resource Optimization</a:t>
            </a:r>
          </a:p>
          <a:p>
            <a:endParaRPr lang="en-US" b="1" dirty="0"/>
          </a:p>
          <a:p>
            <a:r>
              <a:rPr lang="en-US" b="1" dirty="0"/>
              <a:t>Optimize application for deployment in cloud</a:t>
            </a:r>
          </a:p>
        </p:txBody>
      </p:sp>
    </p:spTree>
    <p:extLst>
      <p:ext uri="{BB962C8B-B14F-4D97-AF65-F5344CB8AC3E}">
        <p14:creationId xmlns:p14="http://schemas.microsoft.com/office/powerpoint/2010/main" val="157956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angular: # name of the first service</a:t>
            </a:r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</a:p>
          <a:p>
            <a:r>
              <a:rPr lang="en-US" sz="1200" dirty="0"/>
              <a:t>image: mongo # specify image to build container from</a:t>
            </a:r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5" dirty="0">
                <a:solidFill>
                  <a:srgbClr val="708391"/>
                </a:solidFill>
              </a:rPr>
              <a:t>What is Kubernetes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146024-2607-4658-AB8B-C20E0C94BD91}"/>
              </a:ext>
            </a:extLst>
          </p:cNvPr>
          <p:cNvSpPr/>
          <p:nvPr/>
        </p:nvSpPr>
        <p:spPr>
          <a:xfrm>
            <a:off x="457200" y="89535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open sans"/>
              </a:rPr>
              <a:t>Service discovery and load balancing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 Kubernetes can expose a container using the DNS name or using their own IP address</a:t>
            </a:r>
          </a:p>
          <a:p>
            <a:endParaRPr lang="en-US" dirty="0">
              <a:solidFill>
                <a:srgbClr val="222222"/>
              </a:solidFill>
              <a:latin typeface="open sans"/>
            </a:endParaRPr>
          </a:p>
          <a:p>
            <a:r>
              <a:rPr lang="en-US" b="1" dirty="0"/>
              <a:t>Storage orchestration</a:t>
            </a:r>
            <a:r>
              <a:rPr lang="en-US" dirty="0"/>
              <a:t> Kubernetes allows you to automatically mount a storage system of your choice</a:t>
            </a:r>
          </a:p>
          <a:p>
            <a:endParaRPr lang="en-US" dirty="0"/>
          </a:p>
          <a:p>
            <a:r>
              <a:rPr lang="en-US" b="1" dirty="0"/>
              <a:t>Scaling, Automated rollouts and rollbacks</a:t>
            </a:r>
            <a:r>
              <a:rPr lang="en-US" dirty="0"/>
              <a:t> You can describe the desired state for your deployed containers using Kubernetes</a:t>
            </a:r>
          </a:p>
          <a:p>
            <a:endParaRPr lang="en-US" dirty="0"/>
          </a:p>
          <a:p>
            <a:r>
              <a:rPr lang="en-IN" b="1" dirty="0"/>
              <a:t>Automatic bin packing </a:t>
            </a:r>
            <a:r>
              <a:rPr lang="en-US" dirty="0"/>
              <a:t>You tell Kubernetes how much CPU and memory (RAM) each container needs. Kubernetes can fit containers onto your nodes to make the best use of your resources.</a:t>
            </a:r>
          </a:p>
          <a:p>
            <a:endParaRPr lang="en-US" dirty="0"/>
          </a:p>
          <a:p>
            <a:r>
              <a:rPr lang="en-IN" b="1" dirty="0"/>
              <a:t>Secret and configuration management</a:t>
            </a:r>
            <a:r>
              <a:rPr lang="en-IN" dirty="0"/>
              <a:t> </a:t>
            </a:r>
            <a:r>
              <a:rPr lang="en-US" dirty="0"/>
              <a:t> Kubernetes lets you store and manage sensitive information and app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581150"/>
            <a:ext cx="62515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Arial"/>
                <a:cs typeface="Arial"/>
              </a:rPr>
              <a:t> </a:t>
            </a:r>
            <a:r>
              <a:rPr lang="en-US" sz="4000" spc="-5" dirty="0">
                <a:latin typeface="Arial"/>
                <a:cs typeface="Arial"/>
              </a:rPr>
              <a:t>Questions ?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41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504950"/>
            <a:ext cx="5105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Thank You !!!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75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449263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5773386" y="3257550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5999445" y="1142542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525463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2986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Agenda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29406" y="1142542"/>
            <a:ext cx="2494280" cy="10060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Section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200" b="1" spc="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b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What is Container?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What is Docker?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0263" y="3315393"/>
            <a:ext cx="1903095" cy="105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file</a:t>
            </a:r>
            <a:b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25505" y="1164913"/>
            <a:ext cx="2191385" cy="76328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b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4105" y="3314175"/>
            <a:ext cx="2512695" cy="103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>
              <a:lnSpc>
                <a:spcPct val="140600"/>
              </a:lnSpc>
              <a:spcBef>
                <a:spcPts val="100"/>
              </a:spcBef>
            </a:pPr>
            <a:b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</a:t>
            </a:r>
            <a:b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Kubernetes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09" y="1352550"/>
            <a:ext cx="2358289" cy="2887700"/>
          </a:xfrm>
          <a:prstGeom prst="rect">
            <a:avLst/>
          </a:prstGeom>
        </p:spPr>
      </p:pic>
      <p:pic>
        <p:nvPicPr>
          <p:cNvPr id="12" name="Imagen 14">
            <a:extLst>
              <a:ext uri="{FF2B5EF4-FFF2-40B4-BE49-F238E27FC236}">
                <a16:creationId xmlns:a16="http://schemas.microsoft.com/office/drawing/2014/main" id="{FB4ADE08-F7D4-4FFA-B3AF-BBA4490E3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10" y="1507732"/>
            <a:ext cx="2358289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4D09D49-28C3-4331-810F-719224326DFD}"/>
              </a:ext>
            </a:extLst>
          </p:cNvPr>
          <p:cNvSpPr txBox="1"/>
          <p:nvPr/>
        </p:nvSpPr>
        <p:spPr>
          <a:xfrm>
            <a:off x="758823" y="1328443"/>
            <a:ext cx="6251577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lang="en-US" sz="4000" spc="-10" dirty="0">
                <a:latin typeface="Arial"/>
                <a:cs typeface="Arial"/>
              </a:rPr>
              <a:t>1</a:t>
            </a:r>
            <a:r>
              <a:rPr sz="4000" spc="-5" dirty="0">
                <a:latin typeface="Arial"/>
                <a:cs typeface="Arial"/>
              </a:rPr>
              <a:t>:  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What is Container?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What is Docker?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8200" y="1581150"/>
            <a:ext cx="3513454" cy="191847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lang="en-IN" sz="2000" dirty="0">
              <a:solidFill>
                <a:srgbClr val="708391"/>
              </a:solidFill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lang="en-US" sz="2000" dirty="0">
                <a:solidFill>
                  <a:srgbClr val="708391"/>
                </a:solidFill>
                <a:latin typeface="Arial"/>
                <a:cs typeface="Arial"/>
              </a:rPr>
              <a:t>Light weight compared to VM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3408731"/>
            <a:ext cx="280749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r>
              <a:rPr lang="en-US" sz="1500" spc="188" dirty="0">
                <a:solidFill>
                  <a:srgbClr val="3E3E3E"/>
                </a:solidFill>
                <a:latin typeface="Calibri"/>
                <a:cs typeface="Calibri"/>
              </a:rPr>
              <a:t>(read only)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749774" y="540004"/>
            <a:ext cx="4862989" cy="42543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package applications in containers, allowing them to be portable</a:t>
            </a: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Lightweight, </a:t>
            </a:r>
            <a:r>
              <a:rPr lang="en-US" spc="172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open, </a:t>
            </a:r>
            <a:r>
              <a:rPr lang="en-US"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pc="4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platform.</a:t>
            </a: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pc="225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lang="en-US"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US"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lang="en-US"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b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lang="en-US"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lang="en-IN"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lang="en-IN"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50" dirty="0">
                <a:solidFill>
                  <a:srgbClr val="3E3E3E"/>
                </a:solidFill>
                <a:latin typeface="Tahoma"/>
                <a:cs typeface="Tahoma"/>
              </a:rPr>
              <a:t>Vs</a:t>
            </a:r>
            <a:r>
              <a:rPr lang="en-IN"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lang="en-IN"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lang="en-IN" sz="2700" dirty="0">
              <a:latin typeface="Tahoma"/>
              <a:cs typeface="Tahoma"/>
            </a:endParaRPr>
          </a:p>
        </p:txBody>
      </p:sp>
      <p:pic>
        <p:nvPicPr>
          <p:cNvPr id="1026" name="Picture 2" descr="Top 5 benefits of containerization">
            <a:extLst>
              <a:ext uri="{FF2B5EF4-FFF2-40B4-BE49-F238E27FC236}">
                <a16:creationId xmlns:a16="http://schemas.microsoft.com/office/drawing/2014/main" id="{8EFDAA61-5C88-498D-8C66-EB61BD83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85850"/>
            <a:ext cx="53149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38525" y="1519558"/>
            <a:ext cx="189547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r>
              <a:rPr lang="en-US" sz="1400" b="1" spc="-5" dirty="0">
                <a:latin typeface="Arial"/>
                <a:cs typeface="Arial"/>
              </a:rPr>
              <a:t>(Docker registry)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894</Words>
  <Application>Microsoft Office PowerPoint</Application>
  <PresentationFormat>On-screen Show (16:9)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open sans</vt:lpstr>
      <vt:lpstr>Tahoma</vt:lpstr>
      <vt:lpstr>Times New Roman</vt:lpstr>
      <vt:lpstr>Office Theme</vt:lpstr>
      <vt:lpstr>Introduction to Containerisation &amp; Docker</vt:lpstr>
      <vt:lpstr>The Problem - Why Containerisation?</vt:lpstr>
      <vt:lpstr>Agenda</vt:lpstr>
      <vt:lpstr>PowerPoint Presentation</vt:lpstr>
      <vt:lpstr>What is a container?</vt:lpstr>
      <vt:lpstr>The Role of Images and Containers</vt:lpstr>
      <vt:lpstr>PowerPoint Presentation</vt:lpstr>
      <vt:lpstr>Docker Containers Vs Virtual Machines</vt:lpstr>
      <vt:lpstr>Using Docker: Build, Ship, Run Workflow</vt:lpstr>
      <vt:lpstr>Some Docker vocabulary</vt:lpstr>
      <vt:lpstr>PowerPoint Presentation</vt:lpstr>
      <vt:lpstr>Dockerfile – Linux Example</vt:lpstr>
      <vt:lpstr>Each Dockerfile Command Creates a Layer</vt:lpstr>
      <vt:lpstr>Docker Volumes</vt:lpstr>
      <vt:lpstr>Why Use Volumes</vt:lpstr>
      <vt:lpstr>PowerPoint Presentation</vt:lpstr>
      <vt:lpstr>Basic Docker Commands</vt:lpstr>
      <vt:lpstr>PowerPoint Presentation</vt:lpstr>
      <vt:lpstr>Docker Compose: Multi Container Applications</vt:lpstr>
      <vt:lpstr>Docker Compose: Multi Container Applications</vt:lpstr>
      <vt:lpstr>What is Kubernetes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cp:lastModifiedBy>Dinu Mathai(UST,IN)</cp:lastModifiedBy>
  <cp:revision>64</cp:revision>
  <dcterms:created xsi:type="dcterms:W3CDTF">2017-11-26T12:06:21Z</dcterms:created>
  <dcterms:modified xsi:type="dcterms:W3CDTF">2021-02-12T04:04:20Z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