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x="13004800" cy="9753600"/>
  <p:notesSz cx="13004800" cy="97536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75360" y="3023616"/>
            <a:ext cx="11054080" cy="20482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950720" y="5462016"/>
            <a:ext cx="9103360" cy="2438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50240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697472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3004800" cy="97536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568458" y="812800"/>
            <a:ext cx="5867882" cy="1000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89634" y="2349500"/>
            <a:ext cx="11225530" cy="66954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421632" y="9070848"/>
            <a:ext cx="4161536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50240" y="9070848"/>
            <a:ext cx="2991104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9363456" y="9070848"/>
            <a:ext cx="2991104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jp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jpg"/><Relationship Id="rId3" Type="http://schemas.openxmlformats.org/officeDocument/2006/relationships/image" Target="../media/image7.jpg"/><Relationship Id="rId4" Type="http://schemas.openxmlformats.org/officeDocument/2006/relationships/image" Target="../media/image8.jp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jp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jp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jp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jp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jp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jp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6.jpg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google.com/" TargetMode="External"/><Relationship Id="rId3" Type="http://schemas.openxmlformats.org/officeDocument/2006/relationships/hyperlink" Target="http://www.rentmanhattan.com/index.cfm?page=search&amp;amp;state=results" TargetMode="External"/><Relationship Id="rId4" Type="http://schemas.openxmlformats.org/officeDocument/2006/relationships/hyperlink" Target="http://www.nestpick.com/search" TargetMode="Externa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jp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jp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jp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52823" y="2908300"/>
            <a:ext cx="9098280" cy="10007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20"/>
              <a:t>Coursera </a:t>
            </a:r>
            <a:r>
              <a:rPr dirty="0" spc="-330"/>
              <a:t>Capstone</a:t>
            </a:r>
            <a:r>
              <a:rPr dirty="0" spc="165"/>
              <a:t> </a:t>
            </a:r>
            <a:r>
              <a:rPr dirty="0" spc="-105"/>
              <a:t>project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90571" y="5003800"/>
            <a:ext cx="7623809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125">
                <a:solidFill>
                  <a:srgbClr val="FFFFFF"/>
                </a:solidFill>
                <a:latin typeface="Arial"/>
                <a:cs typeface="Arial"/>
              </a:rPr>
              <a:t>Coursera </a:t>
            </a:r>
            <a:r>
              <a:rPr dirty="0" sz="3600" spc="-225">
                <a:solidFill>
                  <a:srgbClr val="FFFFFF"/>
                </a:solidFill>
                <a:latin typeface="Arial"/>
                <a:cs typeface="Arial"/>
              </a:rPr>
              <a:t>IBM </a:t>
            </a:r>
            <a:r>
              <a:rPr dirty="0" sz="3600" spc="-16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dirty="0" sz="3600" spc="-285">
                <a:solidFill>
                  <a:srgbClr val="FFFFFF"/>
                </a:solidFill>
                <a:latin typeface="Arial"/>
                <a:cs typeface="Arial"/>
              </a:rPr>
              <a:t>Science</a:t>
            </a:r>
            <a:r>
              <a:rPr dirty="0" sz="3600" spc="-2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00" spc="-45">
                <a:solidFill>
                  <a:srgbClr val="FFFFFF"/>
                </a:solidFill>
                <a:latin typeface="Arial"/>
                <a:cs typeface="Arial"/>
              </a:rPr>
              <a:t>Certification</a:t>
            </a:r>
            <a:endParaRPr sz="3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40896" y="6057900"/>
            <a:ext cx="2323465" cy="102361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  <a:tabLst>
                <a:tab pos="1200150" algn="l"/>
                <a:tab pos="1609725" algn="l"/>
              </a:tabLst>
            </a:pPr>
            <a:r>
              <a:rPr dirty="0" sz="2400" spc="-10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dirty="0" sz="2400" spc="-110">
                <a:solidFill>
                  <a:srgbClr val="FFFFFF"/>
                </a:solidFill>
                <a:latin typeface="Arial"/>
                <a:cs typeface="Arial"/>
              </a:rPr>
              <a:t>er</a:t>
            </a:r>
            <a:r>
              <a:rPr dirty="0" sz="2400" spc="-14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2400" spc="11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z="2400" spc="-114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z="2400" spc="-15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2400" spc="-75">
                <a:solidFill>
                  <a:srgbClr val="FFFFFF"/>
                </a:solidFill>
                <a:latin typeface="Arial"/>
                <a:cs typeface="Arial"/>
              </a:rPr>
              <a:t>A.</a:t>
            </a: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2400" spc="14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2400" spc="-40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2400" spc="-80">
                <a:solidFill>
                  <a:srgbClr val="FFFFFF"/>
                </a:solidFill>
                <a:latin typeface="Arial"/>
                <a:cs typeface="Arial"/>
              </a:rPr>
              <a:t>vi</a:t>
            </a:r>
            <a:r>
              <a:rPr dirty="0" sz="2400" spc="-315">
                <a:solidFill>
                  <a:srgbClr val="FFFFFF"/>
                </a:solidFill>
                <a:latin typeface="Arial"/>
                <a:cs typeface="Arial"/>
              </a:rPr>
              <a:t>a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4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dirty="0" sz="1800" spc="-70">
                <a:solidFill>
                  <a:srgbClr val="FFFFFF"/>
                </a:solidFill>
                <a:latin typeface="Arial"/>
                <a:cs typeface="Arial"/>
              </a:rPr>
              <a:t>Dec </a:t>
            </a:r>
            <a:r>
              <a:rPr dirty="0" sz="1800" spc="-65">
                <a:solidFill>
                  <a:srgbClr val="FFFFFF"/>
                </a:solidFill>
                <a:latin typeface="Arial"/>
                <a:cs typeface="Arial"/>
              </a:rPr>
              <a:t>16th,</a:t>
            </a:r>
            <a:r>
              <a:rPr dirty="0" sz="1800" spc="-1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105">
                <a:solidFill>
                  <a:srgbClr val="FFFFFF"/>
                </a:solidFill>
                <a:latin typeface="Arial"/>
                <a:cs typeface="Arial"/>
              </a:rPr>
              <a:t>2018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99693" y="1079500"/>
            <a:ext cx="9002395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-30"/>
              <a:t>GeoData </a:t>
            </a:r>
            <a:r>
              <a:rPr dirty="0" sz="4800" spc="25"/>
              <a:t>Manhattan </a:t>
            </a:r>
            <a:r>
              <a:rPr dirty="0" sz="4800" spc="65"/>
              <a:t>apts </a:t>
            </a:r>
            <a:r>
              <a:rPr dirty="0" sz="4800" spc="55"/>
              <a:t>for</a:t>
            </a:r>
            <a:r>
              <a:rPr dirty="0" sz="4800" spc="-80"/>
              <a:t> </a:t>
            </a:r>
            <a:r>
              <a:rPr dirty="0" sz="4800" spc="-5"/>
              <a:t>rent</a:t>
            </a:r>
            <a:endParaRPr sz="4800"/>
          </a:p>
        </p:txBody>
      </p:sp>
      <p:sp>
        <p:nvSpPr>
          <p:cNvPr id="3" name="object 3"/>
          <p:cNvSpPr/>
          <p:nvPr/>
        </p:nvSpPr>
        <p:spPr>
          <a:xfrm>
            <a:off x="850900" y="2565400"/>
            <a:ext cx="11303000" cy="6438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67051" y="355600"/>
            <a:ext cx="7858759" cy="949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3600" spc="-25"/>
              <a:t>Rental </a:t>
            </a:r>
            <a:r>
              <a:rPr dirty="0" sz="3600" spc="-5"/>
              <a:t>Price </a:t>
            </a:r>
            <a:r>
              <a:rPr dirty="0" sz="3600" spc="35"/>
              <a:t>Statistics </a:t>
            </a:r>
            <a:r>
              <a:rPr dirty="0" sz="3600" spc="65"/>
              <a:t>MH</a:t>
            </a:r>
            <a:r>
              <a:rPr dirty="0" sz="3600" spc="-10"/>
              <a:t> </a:t>
            </a:r>
            <a:r>
              <a:rPr dirty="0" sz="3600" spc="25"/>
              <a:t>Apartments</a:t>
            </a:r>
            <a:endParaRPr sz="3600"/>
          </a:p>
          <a:p>
            <a:pPr algn="ctr">
              <a:lnSpc>
                <a:spcPct val="100000"/>
              </a:lnSpc>
              <a:spcBef>
                <a:spcPts val="80"/>
              </a:spcBef>
            </a:pPr>
            <a:r>
              <a:rPr dirty="0" sz="2400" spc="35"/>
              <a:t>Budget </a:t>
            </a:r>
            <a:r>
              <a:rPr dirty="0" sz="2400" spc="20"/>
              <a:t>US7000/month </a:t>
            </a:r>
            <a:r>
              <a:rPr dirty="0" sz="2400" spc="-5"/>
              <a:t>is </a:t>
            </a:r>
            <a:r>
              <a:rPr dirty="0" sz="2400" spc="5"/>
              <a:t>around </a:t>
            </a:r>
            <a:r>
              <a:rPr dirty="0" sz="2400" spc="10"/>
              <a:t>the</a:t>
            </a:r>
            <a:r>
              <a:rPr dirty="0" sz="2400" spc="-65"/>
              <a:t> </a:t>
            </a:r>
            <a:r>
              <a:rPr dirty="0" sz="2400" spc="-15"/>
              <a:t>mean</a:t>
            </a:r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3835400" y="5384800"/>
            <a:ext cx="6083300" cy="4051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20700" y="1676400"/>
            <a:ext cx="5676900" cy="3479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794500" y="1638300"/>
            <a:ext cx="5588000" cy="3505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90114" y="825500"/>
            <a:ext cx="7320280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35"/>
              <a:t>Apartments </a:t>
            </a:r>
            <a:r>
              <a:rPr dirty="0" sz="4800" spc="55"/>
              <a:t>for </a:t>
            </a:r>
            <a:r>
              <a:rPr dirty="0" sz="4800" spc="-25"/>
              <a:t>Rent </a:t>
            </a:r>
            <a:r>
              <a:rPr dirty="0" sz="4800" spc="-5"/>
              <a:t>in</a:t>
            </a:r>
            <a:r>
              <a:rPr dirty="0" sz="4800" spc="-135"/>
              <a:t> </a:t>
            </a:r>
            <a:r>
              <a:rPr dirty="0" sz="4800" spc="90"/>
              <a:t>MH</a:t>
            </a:r>
            <a:endParaRPr sz="4800"/>
          </a:p>
        </p:txBody>
      </p:sp>
      <p:sp>
        <p:nvSpPr>
          <p:cNvPr id="3" name="object 3"/>
          <p:cNvSpPr/>
          <p:nvPr/>
        </p:nvSpPr>
        <p:spPr>
          <a:xfrm>
            <a:off x="444500" y="2209800"/>
            <a:ext cx="11811000" cy="6832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7164" y="1079500"/>
            <a:ext cx="9882505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90"/>
              <a:t>MH </a:t>
            </a:r>
            <a:r>
              <a:rPr dirty="0" sz="4800" spc="65"/>
              <a:t>apts </a:t>
            </a:r>
            <a:r>
              <a:rPr dirty="0" sz="4800" spc="55"/>
              <a:t>for </a:t>
            </a:r>
            <a:r>
              <a:rPr dirty="0" sz="4800" spc="-5"/>
              <a:t>rent </a:t>
            </a:r>
            <a:r>
              <a:rPr dirty="0" sz="4800" spc="85"/>
              <a:t>with </a:t>
            </a:r>
            <a:r>
              <a:rPr dirty="0" sz="4800" spc="-40"/>
              <a:t>venue</a:t>
            </a:r>
            <a:r>
              <a:rPr dirty="0" sz="4800" spc="-320"/>
              <a:t> </a:t>
            </a:r>
            <a:r>
              <a:rPr dirty="0" sz="4800" spc="30"/>
              <a:t>clusters</a:t>
            </a:r>
            <a:endParaRPr sz="4800"/>
          </a:p>
        </p:txBody>
      </p:sp>
      <p:sp>
        <p:nvSpPr>
          <p:cNvPr id="3" name="object 3"/>
          <p:cNvSpPr/>
          <p:nvPr/>
        </p:nvSpPr>
        <p:spPr>
          <a:xfrm>
            <a:off x="774700" y="2527300"/>
            <a:ext cx="11442700" cy="6832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55428" y="787400"/>
            <a:ext cx="5208270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-120"/>
              <a:t>Venues </a:t>
            </a:r>
            <a:r>
              <a:rPr dirty="0" sz="4800" spc="85"/>
              <a:t>of </a:t>
            </a:r>
            <a:r>
              <a:rPr dirty="0" sz="4800" spc="35"/>
              <a:t>cluster</a:t>
            </a:r>
            <a:r>
              <a:rPr dirty="0" sz="4800" spc="-40"/>
              <a:t> </a:t>
            </a:r>
            <a:r>
              <a:rPr dirty="0" sz="4800" spc="-5"/>
              <a:t>3</a:t>
            </a:r>
            <a:endParaRPr sz="4800"/>
          </a:p>
        </p:txBody>
      </p:sp>
      <p:sp>
        <p:nvSpPr>
          <p:cNvPr id="3" name="object 3"/>
          <p:cNvSpPr/>
          <p:nvPr/>
        </p:nvSpPr>
        <p:spPr>
          <a:xfrm>
            <a:off x="0" y="2362200"/>
            <a:ext cx="13004800" cy="6908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24306" y="838200"/>
            <a:ext cx="9928225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25"/>
              <a:t>Manhattan </a:t>
            </a:r>
            <a:r>
              <a:rPr dirty="0" sz="4800" spc="40"/>
              <a:t>subway stations</a:t>
            </a:r>
            <a:r>
              <a:rPr dirty="0" sz="4800" spc="-80"/>
              <a:t> </a:t>
            </a:r>
            <a:r>
              <a:rPr dirty="0" sz="4800" spc="35"/>
              <a:t>geodata</a:t>
            </a:r>
            <a:endParaRPr sz="4800"/>
          </a:p>
        </p:txBody>
      </p:sp>
      <p:sp>
        <p:nvSpPr>
          <p:cNvPr id="3" name="object 3"/>
          <p:cNvSpPr/>
          <p:nvPr/>
        </p:nvSpPr>
        <p:spPr>
          <a:xfrm>
            <a:off x="1409700" y="2349500"/>
            <a:ext cx="10185400" cy="6832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20798" y="914400"/>
            <a:ext cx="915416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45"/>
              <a:t>Apts </a:t>
            </a:r>
            <a:r>
              <a:rPr dirty="0" sz="3600" spc="40"/>
              <a:t>for </a:t>
            </a:r>
            <a:r>
              <a:rPr dirty="0" sz="3600" spc="-5"/>
              <a:t>rent </a:t>
            </a:r>
            <a:r>
              <a:rPr dirty="0" sz="3600" spc="-80"/>
              <a:t>(blue) </a:t>
            </a:r>
            <a:r>
              <a:rPr dirty="0" sz="3600" spc="20"/>
              <a:t>and </a:t>
            </a:r>
            <a:r>
              <a:rPr dirty="0" sz="3600" spc="30"/>
              <a:t>subway stations</a:t>
            </a:r>
            <a:r>
              <a:rPr dirty="0" sz="3600" spc="-45"/>
              <a:t> </a:t>
            </a:r>
            <a:r>
              <a:rPr dirty="0" sz="3600" spc="-110"/>
              <a:t>(red)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584200" y="2590800"/>
            <a:ext cx="11823700" cy="6756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24630" y="431800"/>
            <a:ext cx="5603240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20"/>
              <a:t>Selected</a:t>
            </a:r>
            <a:r>
              <a:rPr dirty="0" sz="4800" spc="-80"/>
              <a:t> </a:t>
            </a:r>
            <a:r>
              <a:rPr dirty="0" sz="4800" spc="25"/>
              <a:t>Apartment!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423505" y="1168400"/>
            <a:ext cx="12005945" cy="1127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2400" spc="-45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dirty="0" sz="2400" spc="-60">
                <a:solidFill>
                  <a:srgbClr val="FFFFFF"/>
                </a:solidFill>
                <a:latin typeface="Arial"/>
                <a:cs typeface="Arial"/>
              </a:rPr>
              <a:t>ONE </a:t>
            </a:r>
            <a:r>
              <a:rPr dirty="0" sz="2400" spc="25">
                <a:solidFill>
                  <a:srgbClr val="FFFFFF"/>
                </a:solidFill>
                <a:latin typeface="Arial"/>
                <a:cs typeface="Arial"/>
              </a:rPr>
              <a:t>consolidated </a:t>
            </a:r>
            <a:r>
              <a:rPr dirty="0" sz="2400" spc="30">
                <a:solidFill>
                  <a:srgbClr val="FFFFFF"/>
                </a:solidFill>
                <a:latin typeface="Arial"/>
                <a:cs typeface="Arial"/>
              </a:rPr>
              <a:t>map </a:t>
            </a:r>
            <a:r>
              <a:rPr dirty="0" sz="2400" spc="25">
                <a:solidFill>
                  <a:srgbClr val="FFFFFF"/>
                </a:solidFill>
                <a:latin typeface="Arial"/>
                <a:cs typeface="Arial"/>
              </a:rPr>
              <a:t>shows </a:t>
            </a:r>
            <a:r>
              <a:rPr dirty="0" sz="2400" spc="-20">
                <a:solidFill>
                  <a:srgbClr val="FFFFFF"/>
                </a:solidFill>
                <a:latin typeface="Arial"/>
                <a:cs typeface="Arial"/>
              </a:rPr>
              <a:t>all </a:t>
            </a:r>
            <a:r>
              <a:rPr dirty="0" sz="2400" spc="15">
                <a:solidFill>
                  <a:srgbClr val="FFFFFF"/>
                </a:solidFill>
                <a:latin typeface="Arial"/>
                <a:cs typeface="Arial"/>
              </a:rPr>
              <a:t>information </a:t>
            </a:r>
            <a:r>
              <a:rPr dirty="0" sz="2400" spc="25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dirty="0" sz="2400" spc="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15">
                <a:solidFill>
                  <a:srgbClr val="FFFFFF"/>
                </a:solidFill>
                <a:latin typeface="Arial"/>
                <a:cs typeface="Arial"/>
              </a:rPr>
              <a:t>decision:</a:t>
            </a:r>
            <a:endParaRPr sz="2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20"/>
              </a:spcBef>
            </a:pPr>
            <a:r>
              <a:rPr dirty="0" sz="2400" spc="15">
                <a:solidFill>
                  <a:srgbClr val="FFFFFF"/>
                </a:solidFill>
                <a:latin typeface="Arial"/>
                <a:cs typeface="Arial"/>
              </a:rPr>
              <a:t>Apartments </a:t>
            </a:r>
            <a:r>
              <a:rPr dirty="0" sz="2400" spc="5">
                <a:solidFill>
                  <a:srgbClr val="FFFFFF"/>
                </a:solidFill>
                <a:latin typeface="Arial"/>
                <a:cs typeface="Arial"/>
              </a:rPr>
              <a:t>address, </a:t>
            </a:r>
            <a:r>
              <a:rPr dirty="0" sz="2400" spc="20">
                <a:solidFill>
                  <a:srgbClr val="FFFFFF"/>
                </a:solidFill>
                <a:latin typeface="Arial"/>
                <a:cs typeface="Arial"/>
              </a:rPr>
              <a:t>price, neighborhood, </a:t>
            </a:r>
            <a:r>
              <a:rPr dirty="0" sz="2400" spc="15">
                <a:solidFill>
                  <a:srgbClr val="FFFFFF"/>
                </a:solidFill>
                <a:latin typeface="Arial"/>
                <a:cs typeface="Arial"/>
              </a:rPr>
              <a:t>cluster </a:t>
            </a:r>
            <a:r>
              <a:rPr dirty="0" sz="2400" spc="4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dirty="0" sz="2400" spc="-20">
                <a:solidFill>
                  <a:srgbClr val="FFFFFF"/>
                </a:solidFill>
                <a:latin typeface="Arial"/>
                <a:cs typeface="Arial"/>
              </a:rPr>
              <a:t>venues </a:t>
            </a:r>
            <a:r>
              <a:rPr dirty="0" sz="2400" spc="1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dirty="0" sz="2400" spc="20">
                <a:solidFill>
                  <a:srgbClr val="FFFFFF"/>
                </a:solidFill>
                <a:latin typeface="Arial"/>
                <a:cs typeface="Arial"/>
              </a:rPr>
              <a:t>subway station</a:t>
            </a:r>
            <a:r>
              <a:rPr dirty="0" sz="24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30">
                <a:solidFill>
                  <a:srgbClr val="FFFFFF"/>
                </a:solidFill>
                <a:latin typeface="Arial"/>
                <a:cs typeface="Arial"/>
              </a:rPr>
              <a:t>nearby.</a:t>
            </a:r>
            <a:endParaRPr sz="2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20"/>
              </a:spcBef>
            </a:pP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Blue </a:t>
            </a:r>
            <a:r>
              <a:rPr dirty="0" sz="2400" spc="40">
                <a:solidFill>
                  <a:srgbClr val="FFFFFF"/>
                </a:solidFill>
                <a:latin typeface="Arial"/>
                <a:cs typeface="Arial"/>
              </a:rPr>
              <a:t>dots=apts </a:t>
            </a: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, </a:t>
            </a:r>
            <a:r>
              <a:rPr dirty="0" sz="2400" spc="-20">
                <a:solidFill>
                  <a:srgbClr val="FFFFFF"/>
                </a:solidFill>
                <a:latin typeface="Arial"/>
                <a:cs typeface="Arial"/>
              </a:rPr>
              <a:t>Red </a:t>
            </a:r>
            <a:r>
              <a:rPr dirty="0" sz="2400" spc="30">
                <a:solidFill>
                  <a:srgbClr val="FFFFFF"/>
                </a:solidFill>
                <a:latin typeface="Arial"/>
                <a:cs typeface="Arial"/>
              </a:rPr>
              <a:t>dots=Subway </a:t>
            </a:r>
            <a:r>
              <a:rPr dirty="0" sz="2400" spc="20">
                <a:solidFill>
                  <a:srgbClr val="FFFFFF"/>
                </a:solidFill>
                <a:latin typeface="Arial"/>
                <a:cs typeface="Arial"/>
              </a:rPr>
              <a:t>station, </a:t>
            </a:r>
            <a:r>
              <a:rPr dirty="0" sz="2400" spc="15">
                <a:solidFill>
                  <a:srgbClr val="FFFFFF"/>
                </a:solidFill>
                <a:latin typeface="Arial"/>
                <a:cs typeface="Arial"/>
              </a:rPr>
              <a:t>Bubbles=Cluster </a:t>
            </a:r>
            <a:r>
              <a:rPr dirty="0" sz="2400" spc="4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dirty="0" sz="2400" spc="-65">
                <a:solidFill>
                  <a:srgbClr val="FFFFFF"/>
                </a:solidFill>
                <a:latin typeface="Arial"/>
                <a:cs typeface="Arial"/>
              </a:rPr>
              <a:t> Venues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42900" y="2641600"/>
            <a:ext cx="12319000" cy="6769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96208" y="1079500"/>
            <a:ext cx="5581015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35"/>
              <a:t>Apartment</a:t>
            </a:r>
            <a:r>
              <a:rPr dirty="0" sz="4800" spc="-30"/>
              <a:t> </a:t>
            </a:r>
            <a:r>
              <a:rPr dirty="0" sz="4800" spc="15"/>
              <a:t>Selection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825500" y="2755900"/>
            <a:ext cx="11650980" cy="5915660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marL="12700" marR="384175">
              <a:lnSpc>
                <a:spcPct val="100699"/>
              </a:lnSpc>
              <a:spcBef>
                <a:spcPts val="80"/>
              </a:spcBef>
            </a:pPr>
            <a:r>
              <a:rPr dirty="0" sz="2400" spc="5">
                <a:solidFill>
                  <a:srgbClr val="FFFFFF"/>
                </a:solidFill>
                <a:latin typeface="Arial"/>
                <a:cs typeface="Arial"/>
              </a:rPr>
              <a:t>Using </a:t>
            </a:r>
            <a:r>
              <a:rPr dirty="0" sz="2400" spc="1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dirty="0" sz="2400" spc="40">
                <a:solidFill>
                  <a:srgbClr val="FFFFFF"/>
                </a:solidFill>
                <a:latin typeface="Arial"/>
                <a:cs typeface="Arial"/>
              </a:rPr>
              <a:t>"one </a:t>
            </a:r>
            <a:r>
              <a:rPr dirty="0" sz="2400" spc="65">
                <a:solidFill>
                  <a:srgbClr val="FFFFFF"/>
                </a:solidFill>
                <a:latin typeface="Arial"/>
                <a:cs typeface="Arial"/>
              </a:rPr>
              <a:t>map" </a:t>
            </a:r>
            <a:r>
              <a:rPr dirty="0" sz="2400" spc="5">
                <a:solidFill>
                  <a:srgbClr val="FFFFFF"/>
                </a:solidFill>
                <a:latin typeface="Arial"/>
                <a:cs typeface="Arial"/>
              </a:rPr>
              <a:t>above, </a:t>
            </a:r>
            <a:r>
              <a:rPr dirty="0" sz="2400" spc="-50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dirty="0" sz="2400" spc="10">
                <a:solidFill>
                  <a:srgbClr val="FFFFFF"/>
                </a:solidFill>
                <a:latin typeface="Arial"/>
                <a:cs typeface="Arial"/>
              </a:rPr>
              <a:t>was 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able </a:t>
            </a:r>
            <a:r>
              <a:rPr dirty="0" sz="2400" spc="65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dirty="0" sz="2400" spc="5">
                <a:solidFill>
                  <a:srgbClr val="FFFFFF"/>
                </a:solidFill>
                <a:latin typeface="Arial"/>
                <a:cs typeface="Arial"/>
              </a:rPr>
              <a:t>explore </a:t>
            </a:r>
            <a:r>
              <a:rPr dirty="0" sz="2400" spc="-20">
                <a:solidFill>
                  <a:srgbClr val="FFFFFF"/>
                </a:solidFill>
                <a:latin typeface="Arial"/>
                <a:cs typeface="Arial"/>
              </a:rPr>
              <a:t>all </a:t>
            </a:r>
            <a:r>
              <a:rPr dirty="0" sz="2400" spc="20">
                <a:solidFill>
                  <a:srgbClr val="FFFFFF"/>
                </a:solidFill>
                <a:latin typeface="Arial"/>
                <a:cs typeface="Arial"/>
              </a:rPr>
              <a:t>possibilities </a:t>
            </a:r>
            <a:r>
              <a:rPr dirty="0" sz="2400" spc="5">
                <a:solidFill>
                  <a:srgbClr val="FFFFFF"/>
                </a:solidFill>
                <a:latin typeface="Arial"/>
                <a:cs typeface="Arial"/>
              </a:rPr>
              <a:t>since </a:t>
            </a:r>
            <a:r>
              <a:rPr dirty="0" sz="2400" spc="1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2400" spc="-1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50">
                <a:solidFill>
                  <a:srgbClr val="FFFFFF"/>
                </a:solidFill>
                <a:latin typeface="Arial"/>
                <a:cs typeface="Arial"/>
              </a:rPr>
              <a:t>popups  </a:t>
            </a:r>
            <a:r>
              <a:rPr dirty="0" sz="2400" spc="15">
                <a:solidFill>
                  <a:srgbClr val="FFFFFF"/>
                </a:solidFill>
                <a:latin typeface="Arial"/>
                <a:cs typeface="Arial"/>
              </a:rPr>
              <a:t>provide </a:t>
            </a:r>
            <a:r>
              <a:rPr dirty="0" sz="2400" spc="1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dirty="0" sz="2400" spc="15">
                <a:solidFill>
                  <a:srgbClr val="FFFFFF"/>
                </a:solidFill>
                <a:latin typeface="Arial"/>
                <a:cs typeface="Arial"/>
              </a:rPr>
              <a:t>information </a:t>
            </a:r>
            <a:r>
              <a:rPr dirty="0" sz="2400" spc="5">
                <a:solidFill>
                  <a:srgbClr val="FFFFFF"/>
                </a:solidFill>
                <a:latin typeface="Arial"/>
                <a:cs typeface="Arial"/>
              </a:rPr>
              <a:t>needed </a:t>
            </a:r>
            <a:r>
              <a:rPr dirty="0" sz="2400" spc="25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dirty="0" sz="2400" spc="-5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dirty="0" sz="2400" spc="50">
                <a:solidFill>
                  <a:srgbClr val="FFFFFF"/>
                </a:solidFill>
                <a:latin typeface="Arial"/>
                <a:cs typeface="Arial"/>
              </a:rPr>
              <a:t>good</a:t>
            </a:r>
            <a:r>
              <a:rPr dirty="0" sz="24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15">
                <a:solidFill>
                  <a:srgbClr val="FFFFFF"/>
                </a:solidFill>
                <a:latin typeface="Arial"/>
                <a:cs typeface="Arial"/>
              </a:rPr>
              <a:t>decision.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 marR="5080">
              <a:lnSpc>
                <a:spcPct val="100699"/>
              </a:lnSpc>
              <a:spcBef>
                <a:spcPts val="5"/>
              </a:spcBef>
            </a:pPr>
            <a:r>
              <a:rPr dirty="0" sz="2400" spc="15">
                <a:solidFill>
                  <a:srgbClr val="FFFFFF"/>
                </a:solidFill>
                <a:latin typeface="Arial"/>
                <a:cs typeface="Arial"/>
              </a:rPr>
              <a:t>Apartment 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1 rent </a:t>
            </a:r>
            <a:r>
              <a:rPr dirty="0" sz="2400" spc="55">
                <a:solidFill>
                  <a:srgbClr val="FFFFFF"/>
                </a:solidFill>
                <a:latin typeface="Arial"/>
                <a:cs typeface="Arial"/>
              </a:rPr>
              <a:t>cost 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dirty="0" sz="2400" spc="-10">
                <a:solidFill>
                  <a:srgbClr val="FFFFFF"/>
                </a:solidFill>
                <a:latin typeface="Arial"/>
                <a:cs typeface="Arial"/>
              </a:rPr>
              <a:t>US7500 </a:t>
            </a:r>
            <a:r>
              <a:rPr dirty="0" sz="2400" spc="15">
                <a:solidFill>
                  <a:srgbClr val="FFFFFF"/>
                </a:solidFill>
                <a:latin typeface="Arial"/>
                <a:cs typeface="Arial"/>
              </a:rPr>
              <a:t>slightly </a:t>
            </a:r>
            <a:r>
              <a:rPr dirty="0" sz="2400" spc="5">
                <a:solidFill>
                  <a:srgbClr val="FFFFFF"/>
                </a:solidFill>
                <a:latin typeface="Arial"/>
                <a:cs typeface="Arial"/>
              </a:rPr>
              <a:t>above </a:t>
            </a:r>
            <a:r>
              <a:rPr dirty="0" sz="2400" spc="1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dirty="0" sz="2400" spc="-10">
                <a:solidFill>
                  <a:srgbClr val="FFFFFF"/>
                </a:solidFill>
                <a:latin typeface="Arial"/>
                <a:cs typeface="Arial"/>
              </a:rPr>
              <a:t>US7000 </a:t>
            </a:r>
            <a:r>
              <a:rPr dirty="0" sz="2400" spc="35">
                <a:solidFill>
                  <a:srgbClr val="FFFFFF"/>
                </a:solidFill>
                <a:latin typeface="Arial"/>
                <a:cs typeface="Arial"/>
              </a:rPr>
              <a:t>budget. </a:t>
            </a:r>
            <a:r>
              <a:rPr dirty="0" sz="2400" spc="40">
                <a:solidFill>
                  <a:srgbClr val="FFFFFF"/>
                </a:solidFill>
                <a:latin typeface="Arial"/>
                <a:cs typeface="Arial"/>
              </a:rPr>
              <a:t>Apt 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1 is </a:t>
            </a:r>
            <a:r>
              <a:rPr dirty="0" sz="2400" spc="30">
                <a:solidFill>
                  <a:srgbClr val="FFFFFF"/>
                </a:solidFill>
                <a:latin typeface="Arial"/>
                <a:cs typeface="Arial"/>
              </a:rPr>
              <a:t>located  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400 </a:t>
            </a:r>
            <a:r>
              <a:rPr dirty="0" sz="2400" spc="5">
                <a:solidFill>
                  <a:srgbClr val="FFFFFF"/>
                </a:solidFill>
                <a:latin typeface="Arial"/>
                <a:cs typeface="Arial"/>
              </a:rPr>
              <a:t>meters </a:t>
            </a:r>
            <a:r>
              <a:rPr dirty="0" sz="2400" spc="20">
                <a:solidFill>
                  <a:srgbClr val="FFFFFF"/>
                </a:solidFill>
                <a:latin typeface="Arial"/>
                <a:cs typeface="Arial"/>
              </a:rPr>
              <a:t>from subway station at 59th 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Street </a:t>
            </a:r>
            <a:r>
              <a:rPr dirty="0" sz="2400" spc="1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dirty="0" sz="2400" spc="40">
                <a:solidFill>
                  <a:srgbClr val="FFFFFF"/>
                </a:solidFill>
                <a:latin typeface="Arial"/>
                <a:cs typeface="Arial"/>
              </a:rPr>
              <a:t>work </a:t>
            </a:r>
            <a:r>
              <a:rPr dirty="0" sz="2400" spc="15">
                <a:solidFill>
                  <a:srgbClr val="FFFFFF"/>
                </a:solidFill>
                <a:latin typeface="Arial"/>
                <a:cs typeface="Arial"/>
              </a:rPr>
              <a:t>place </a:t>
            </a:r>
            <a:r>
              <a:rPr dirty="0" sz="2400" spc="-180">
                <a:solidFill>
                  <a:srgbClr val="FFFFFF"/>
                </a:solidFill>
                <a:latin typeface="Arial"/>
                <a:cs typeface="Arial"/>
              </a:rPr>
              <a:t>( </a:t>
            </a:r>
            <a:r>
              <a:rPr dirty="0" sz="2400" spc="-15">
                <a:solidFill>
                  <a:srgbClr val="FFFFFF"/>
                </a:solidFill>
                <a:latin typeface="Arial"/>
                <a:cs typeface="Arial"/>
              </a:rPr>
              <a:t>Park </a:t>
            </a:r>
            <a:r>
              <a:rPr dirty="0" sz="2400" spc="-50">
                <a:solidFill>
                  <a:srgbClr val="FFFFFF"/>
                </a:solidFill>
                <a:latin typeface="Arial"/>
                <a:cs typeface="Arial"/>
              </a:rPr>
              <a:t>Ave </a:t>
            </a:r>
            <a:r>
              <a:rPr dirty="0" sz="2400" spc="1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dirty="0" sz="2400" spc="-30">
                <a:solidFill>
                  <a:srgbClr val="FFFFFF"/>
                </a:solidFill>
                <a:latin typeface="Arial"/>
                <a:cs typeface="Arial"/>
              </a:rPr>
              <a:t>53rd) 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is  </a:t>
            </a:r>
            <a:r>
              <a:rPr dirty="0" sz="2400" spc="5">
                <a:solidFill>
                  <a:srgbClr val="FFFFFF"/>
                </a:solidFill>
                <a:latin typeface="Arial"/>
                <a:cs typeface="Arial"/>
              </a:rPr>
              <a:t>another 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600 </a:t>
            </a:r>
            <a:r>
              <a:rPr dirty="0" sz="2400" spc="5">
                <a:solidFill>
                  <a:srgbClr val="FFFFFF"/>
                </a:solidFill>
                <a:latin typeface="Arial"/>
                <a:cs typeface="Arial"/>
              </a:rPr>
              <a:t>meters </a:t>
            </a:r>
            <a:r>
              <a:rPr dirty="0" sz="2400" spc="-35">
                <a:solidFill>
                  <a:srgbClr val="FFFFFF"/>
                </a:solidFill>
                <a:latin typeface="Arial"/>
                <a:cs typeface="Arial"/>
              </a:rPr>
              <a:t>way. </a:t>
            </a:r>
            <a:r>
              <a:rPr dirty="0" sz="2400" spc="-50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dirty="0" sz="2400" spc="10">
                <a:solidFill>
                  <a:srgbClr val="FFFFFF"/>
                </a:solidFill>
                <a:latin typeface="Arial"/>
                <a:cs typeface="Arial"/>
              </a:rPr>
              <a:t>can </a:t>
            </a:r>
            <a:r>
              <a:rPr dirty="0" sz="2400" spc="20">
                <a:solidFill>
                  <a:srgbClr val="FFFFFF"/>
                </a:solidFill>
                <a:latin typeface="Arial"/>
                <a:cs typeface="Arial"/>
              </a:rPr>
              <a:t>walk </a:t>
            </a:r>
            <a:r>
              <a:rPr dirty="0" sz="2400" spc="65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dirty="0" sz="2400" spc="40">
                <a:solidFill>
                  <a:srgbClr val="FFFFFF"/>
                </a:solidFill>
                <a:latin typeface="Arial"/>
                <a:cs typeface="Arial"/>
              </a:rPr>
              <a:t>work </a:t>
            </a:r>
            <a:r>
              <a:rPr dirty="0" sz="2400" spc="15">
                <a:solidFill>
                  <a:srgbClr val="FFFFFF"/>
                </a:solidFill>
                <a:latin typeface="Arial"/>
                <a:cs typeface="Arial"/>
              </a:rPr>
              <a:t>place </a:t>
            </a:r>
            <a:r>
              <a:rPr dirty="0" sz="2400" spc="1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dirty="0" sz="2400" spc="-20">
                <a:solidFill>
                  <a:srgbClr val="FFFFFF"/>
                </a:solidFill>
                <a:latin typeface="Arial"/>
                <a:cs typeface="Arial"/>
              </a:rPr>
              <a:t>use </a:t>
            </a:r>
            <a:r>
              <a:rPr dirty="0" sz="2400" spc="20">
                <a:solidFill>
                  <a:srgbClr val="FFFFFF"/>
                </a:solidFill>
                <a:latin typeface="Arial"/>
                <a:cs typeface="Arial"/>
              </a:rPr>
              <a:t>subway </a:t>
            </a:r>
            <a:r>
              <a:rPr dirty="0" sz="2400" spc="25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dirty="0" sz="2400" spc="15">
                <a:solidFill>
                  <a:srgbClr val="FFFFFF"/>
                </a:solidFill>
                <a:latin typeface="Arial"/>
                <a:cs typeface="Arial"/>
              </a:rPr>
              <a:t>other </a:t>
            </a:r>
            <a:r>
              <a:rPr dirty="0" sz="2400" spc="10">
                <a:solidFill>
                  <a:srgbClr val="FFFFFF"/>
                </a:solidFill>
                <a:latin typeface="Arial"/>
                <a:cs typeface="Arial"/>
              </a:rPr>
              <a:t>places  </a:t>
            </a:r>
            <a:r>
              <a:rPr dirty="0" sz="2400" spc="5">
                <a:solidFill>
                  <a:srgbClr val="FFFFFF"/>
                </a:solidFill>
                <a:latin typeface="Arial"/>
                <a:cs typeface="Arial"/>
              </a:rPr>
              <a:t>around. </a:t>
            </a:r>
            <a:r>
              <a:rPr dirty="0" sz="2400" spc="-65">
                <a:solidFill>
                  <a:srgbClr val="FFFFFF"/>
                </a:solidFill>
                <a:latin typeface="Arial"/>
                <a:cs typeface="Arial"/>
              </a:rPr>
              <a:t>Venues </a:t>
            </a:r>
            <a:r>
              <a:rPr dirty="0" sz="2400" spc="25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dirty="0" sz="2400" spc="20">
                <a:solidFill>
                  <a:srgbClr val="FFFFFF"/>
                </a:solidFill>
                <a:latin typeface="Arial"/>
                <a:cs typeface="Arial"/>
              </a:rPr>
              <a:t>this </a:t>
            </a:r>
            <a:r>
              <a:rPr dirty="0" sz="2400" spc="40">
                <a:solidFill>
                  <a:srgbClr val="FFFFFF"/>
                </a:solidFill>
                <a:latin typeface="Arial"/>
                <a:cs typeface="Arial"/>
              </a:rPr>
              <a:t>apt </a:t>
            </a:r>
            <a:r>
              <a:rPr dirty="0" sz="2400" spc="-50">
                <a:solidFill>
                  <a:srgbClr val="FFFFFF"/>
                </a:solidFill>
                <a:latin typeface="Arial"/>
                <a:cs typeface="Arial"/>
              </a:rPr>
              <a:t>are </a:t>
            </a:r>
            <a:r>
              <a:rPr dirty="0" sz="2400" spc="-25">
                <a:solidFill>
                  <a:srgbClr val="FFFFFF"/>
                </a:solidFill>
                <a:latin typeface="Arial"/>
                <a:cs typeface="Arial"/>
              </a:rPr>
              <a:t>as </a:t>
            </a:r>
            <a:r>
              <a:rPr dirty="0" sz="2400" spc="4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dirty="0" sz="2400" spc="5">
                <a:solidFill>
                  <a:srgbClr val="FFFFFF"/>
                </a:solidFill>
                <a:latin typeface="Arial"/>
                <a:cs typeface="Arial"/>
              </a:rPr>
              <a:t>Cluster 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2 </a:t>
            </a:r>
            <a:r>
              <a:rPr dirty="0" sz="2400" spc="1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dirty="0" sz="2400" spc="40">
                <a:solidFill>
                  <a:srgbClr val="FFFFFF"/>
                </a:solidFill>
                <a:latin typeface="Arial"/>
                <a:cs typeface="Arial"/>
              </a:rPr>
              <a:t>it 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dirty="0" sz="2400" spc="30">
                <a:solidFill>
                  <a:srgbClr val="FFFFFF"/>
                </a:solidFill>
                <a:latin typeface="Arial"/>
                <a:cs typeface="Arial"/>
              </a:rPr>
              <a:t>located 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dirty="0" sz="2400" spc="-5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fine </a:t>
            </a:r>
            <a:r>
              <a:rPr dirty="0" sz="2400" spc="40">
                <a:solidFill>
                  <a:srgbClr val="FFFFFF"/>
                </a:solidFill>
                <a:latin typeface="Arial"/>
                <a:cs typeface="Arial"/>
              </a:rPr>
              <a:t>district 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dirty="0" sz="2400" spc="10">
                <a:solidFill>
                  <a:srgbClr val="FFFFFF"/>
                </a:solidFill>
                <a:latin typeface="Arial"/>
                <a:cs typeface="Arial"/>
              </a:rPr>
              <a:t>the  </a:t>
            </a:r>
            <a:r>
              <a:rPr dirty="0" sz="2400" spc="-25">
                <a:solidFill>
                  <a:srgbClr val="FFFFFF"/>
                </a:solidFill>
                <a:latin typeface="Arial"/>
                <a:cs typeface="Arial"/>
              </a:rPr>
              <a:t>East </a:t>
            </a:r>
            <a:r>
              <a:rPr dirty="0" sz="2400" spc="10">
                <a:solidFill>
                  <a:srgbClr val="FFFFFF"/>
                </a:solidFill>
                <a:latin typeface="Arial"/>
                <a:cs typeface="Arial"/>
              </a:rPr>
              <a:t>side </a:t>
            </a:r>
            <a:r>
              <a:rPr dirty="0" sz="2400" spc="4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dirty="0" sz="2400" spc="10">
                <a:solidFill>
                  <a:srgbClr val="FFFFFF"/>
                </a:solidFill>
                <a:latin typeface="Arial"/>
                <a:cs typeface="Arial"/>
              </a:rPr>
              <a:t> Manhattan.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 marR="189865">
              <a:lnSpc>
                <a:spcPct val="100699"/>
              </a:lnSpc>
            </a:pPr>
            <a:r>
              <a:rPr dirty="0" sz="2400" spc="15">
                <a:solidFill>
                  <a:srgbClr val="FFFFFF"/>
                </a:solidFill>
                <a:latin typeface="Arial"/>
                <a:cs typeface="Arial"/>
              </a:rPr>
              <a:t>Apartment 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2 rent </a:t>
            </a:r>
            <a:r>
              <a:rPr dirty="0" sz="2400" spc="55">
                <a:solidFill>
                  <a:srgbClr val="FFFFFF"/>
                </a:solidFill>
                <a:latin typeface="Arial"/>
                <a:cs typeface="Arial"/>
              </a:rPr>
              <a:t>cost 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dirty="0" sz="2400" spc="-10">
                <a:solidFill>
                  <a:srgbClr val="FFFFFF"/>
                </a:solidFill>
                <a:latin typeface="Arial"/>
                <a:cs typeface="Arial"/>
              </a:rPr>
              <a:t>US6935, </a:t>
            </a:r>
            <a:r>
              <a:rPr dirty="0" sz="2400" spc="20">
                <a:solidFill>
                  <a:srgbClr val="FFFFFF"/>
                </a:solidFill>
                <a:latin typeface="Arial"/>
                <a:cs typeface="Arial"/>
              </a:rPr>
              <a:t>just </a:t>
            </a:r>
            <a:r>
              <a:rPr dirty="0" sz="2400" spc="5">
                <a:solidFill>
                  <a:srgbClr val="FFFFFF"/>
                </a:solidFill>
                <a:latin typeface="Arial"/>
                <a:cs typeface="Arial"/>
              </a:rPr>
              <a:t>under </a:t>
            </a:r>
            <a:r>
              <a:rPr dirty="0" sz="2400" spc="1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dirty="0" sz="2400" spc="-10">
                <a:solidFill>
                  <a:srgbClr val="FFFFFF"/>
                </a:solidFill>
                <a:latin typeface="Arial"/>
                <a:cs typeface="Arial"/>
              </a:rPr>
              <a:t>US7000 </a:t>
            </a:r>
            <a:r>
              <a:rPr dirty="0" sz="2400" spc="35">
                <a:solidFill>
                  <a:srgbClr val="FFFFFF"/>
                </a:solidFill>
                <a:latin typeface="Arial"/>
                <a:cs typeface="Arial"/>
              </a:rPr>
              <a:t>budget. </a:t>
            </a:r>
            <a:r>
              <a:rPr dirty="0" sz="2400" spc="40">
                <a:solidFill>
                  <a:srgbClr val="FFFFFF"/>
                </a:solidFill>
                <a:latin typeface="Arial"/>
                <a:cs typeface="Arial"/>
              </a:rPr>
              <a:t>Apt 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2 is </a:t>
            </a:r>
            <a:r>
              <a:rPr dirty="0" sz="2400" spc="30">
                <a:solidFill>
                  <a:srgbClr val="FFFFFF"/>
                </a:solidFill>
                <a:latin typeface="Arial"/>
                <a:cs typeface="Arial"/>
              </a:rPr>
              <a:t>located</a:t>
            </a:r>
            <a:r>
              <a:rPr dirty="0" sz="2400" spc="-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60  </a:t>
            </a:r>
            <a:r>
              <a:rPr dirty="0" sz="2400" spc="5">
                <a:solidFill>
                  <a:srgbClr val="FFFFFF"/>
                </a:solidFill>
                <a:latin typeface="Arial"/>
                <a:cs typeface="Arial"/>
              </a:rPr>
              <a:t>meters </a:t>
            </a:r>
            <a:r>
              <a:rPr dirty="0" sz="2400" spc="20">
                <a:solidFill>
                  <a:srgbClr val="FFFFFF"/>
                </a:solidFill>
                <a:latin typeface="Arial"/>
                <a:cs typeface="Arial"/>
              </a:rPr>
              <a:t>from subway station at </a:t>
            </a:r>
            <a:r>
              <a:rPr dirty="0" sz="2400" spc="5">
                <a:solidFill>
                  <a:srgbClr val="FFFFFF"/>
                </a:solidFill>
                <a:latin typeface="Arial"/>
                <a:cs typeface="Arial"/>
              </a:rPr>
              <a:t>Fulton 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Street, </a:t>
            </a:r>
            <a:r>
              <a:rPr dirty="0" sz="2400" spc="55">
                <a:solidFill>
                  <a:srgbClr val="FFFFFF"/>
                </a:solidFill>
                <a:latin typeface="Arial"/>
                <a:cs typeface="Arial"/>
              </a:rPr>
              <a:t>but </a:t>
            </a:r>
            <a:r>
              <a:rPr dirty="0" sz="2400" spc="-50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dirty="0" sz="2400" spc="20">
                <a:solidFill>
                  <a:srgbClr val="FFFFFF"/>
                </a:solidFill>
                <a:latin typeface="Arial"/>
                <a:cs typeface="Arial"/>
              </a:rPr>
              <a:t>will </a:t>
            </a:r>
            <a:r>
              <a:rPr dirty="0" sz="2400" spc="-25">
                <a:solidFill>
                  <a:srgbClr val="FFFFFF"/>
                </a:solidFill>
                <a:latin typeface="Arial"/>
                <a:cs typeface="Arial"/>
              </a:rPr>
              <a:t>have </a:t>
            </a:r>
            <a:r>
              <a:rPr dirty="0" sz="2400" spc="65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dirty="0" sz="2400" spc="10">
                <a:solidFill>
                  <a:srgbClr val="FFFFFF"/>
                </a:solidFill>
                <a:latin typeface="Arial"/>
                <a:cs typeface="Arial"/>
              </a:rPr>
              <a:t>ride the </a:t>
            </a:r>
            <a:r>
              <a:rPr dirty="0" sz="2400" spc="20">
                <a:solidFill>
                  <a:srgbClr val="FFFFFF"/>
                </a:solidFill>
                <a:latin typeface="Arial"/>
                <a:cs typeface="Arial"/>
              </a:rPr>
              <a:t>subway </a:t>
            </a:r>
            <a:r>
              <a:rPr dirty="0" sz="2400" spc="5">
                <a:solidFill>
                  <a:srgbClr val="FFFFFF"/>
                </a:solidFill>
                <a:latin typeface="Arial"/>
                <a:cs typeface="Arial"/>
              </a:rPr>
              <a:t>daily  </a:t>
            </a:r>
            <a:r>
              <a:rPr dirty="0" sz="2400" spc="65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dirty="0" sz="2400" spc="40">
                <a:solidFill>
                  <a:srgbClr val="FFFFFF"/>
                </a:solidFill>
                <a:latin typeface="Arial"/>
                <a:cs typeface="Arial"/>
              </a:rPr>
              <a:t>work </a:t>
            </a: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, </a:t>
            </a:r>
            <a:r>
              <a:rPr dirty="0" sz="2400" spc="25">
                <a:solidFill>
                  <a:srgbClr val="FFFFFF"/>
                </a:solidFill>
                <a:latin typeface="Arial"/>
                <a:cs typeface="Arial"/>
              </a:rPr>
              <a:t>possibly 40-60 </a:t>
            </a:r>
            <a:r>
              <a:rPr dirty="0" sz="2400" spc="15">
                <a:solidFill>
                  <a:srgbClr val="FFFFFF"/>
                </a:solidFill>
                <a:latin typeface="Arial"/>
                <a:cs typeface="Arial"/>
              </a:rPr>
              <a:t>min </a:t>
            </a:r>
            <a:r>
              <a:rPr dirty="0" sz="2400" spc="5">
                <a:solidFill>
                  <a:srgbClr val="FFFFFF"/>
                </a:solidFill>
                <a:latin typeface="Arial"/>
                <a:cs typeface="Arial"/>
              </a:rPr>
              <a:t>ride. </a:t>
            </a:r>
            <a:r>
              <a:rPr dirty="0" sz="2400" spc="-65">
                <a:solidFill>
                  <a:srgbClr val="FFFFFF"/>
                </a:solidFill>
                <a:latin typeface="Arial"/>
                <a:cs typeface="Arial"/>
              </a:rPr>
              <a:t>Venues </a:t>
            </a:r>
            <a:r>
              <a:rPr dirty="0" sz="2400" spc="25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dirty="0" sz="2400" spc="20">
                <a:solidFill>
                  <a:srgbClr val="FFFFFF"/>
                </a:solidFill>
                <a:latin typeface="Arial"/>
                <a:cs typeface="Arial"/>
              </a:rPr>
              <a:t>this </a:t>
            </a:r>
            <a:r>
              <a:rPr dirty="0" sz="2400" spc="40">
                <a:solidFill>
                  <a:srgbClr val="FFFFFF"/>
                </a:solidFill>
                <a:latin typeface="Arial"/>
                <a:cs typeface="Arial"/>
              </a:rPr>
              <a:t>apt </a:t>
            </a:r>
            <a:r>
              <a:rPr dirty="0" sz="2400" spc="-50">
                <a:solidFill>
                  <a:srgbClr val="FFFFFF"/>
                </a:solidFill>
                <a:latin typeface="Arial"/>
                <a:cs typeface="Arial"/>
              </a:rPr>
              <a:t>are </a:t>
            </a:r>
            <a:r>
              <a:rPr dirty="0" sz="2400" spc="-25">
                <a:solidFill>
                  <a:srgbClr val="FFFFFF"/>
                </a:solidFill>
                <a:latin typeface="Arial"/>
                <a:cs typeface="Arial"/>
              </a:rPr>
              <a:t>as </a:t>
            </a:r>
            <a:r>
              <a:rPr dirty="0" sz="2400" spc="4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dirty="0" sz="2400" spc="5">
                <a:solidFill>
                  <a:srgbClr val="FFFFFF"/>
                </a:solidFill>
                <a:latin typeface="Arial"/>
                <a:cs typeface="Arial"/>
              </a:rPr>
              <a:t>Cluster</a:t>
            </a:r>
            <a:r>
              <a:rPr dirty="0" sz="2400" spc="-1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45">
                <a:solidFill>
                  <a:srgbClr val="FFFFFF"/>
                </a:solidFill>
                <a:latin typeface="Arial"/>
                <a:cs typeface="Arial"/>
              </a:rPr>
              <a:t>3.¶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 marR="224790">
              <a:lnSpc>
                <a:spcPct val="100699"/>
              </a:lnSpc>
            </a:pPr>
            <a:r>
              <a:rPr dirty="0" sz="2400" spc="5">
                <a:solidFill>
                  <a:srgbClr val="FFFFFF"/>
                </a:solidFill>
                <a:latin typeface="Arial"/>
                <a:cs typeface="Arial"/>
              </a:rPr>
              <a:t>Based </a:t>
            </a:r>
            <a:r>
              <a:rPr dirty="0" sz="2400" spc="20">
                <a:solidFill>
                  <a:srgbClr val="FFFFFF"/>
                </a:solidFill>
                <a:latin typeface="Arial"/>
                <a:cs typeface="Arial"/>
              </a:rPr>
              <a:t>on </a:t>
            </a:r>
            <a:r>
              <a:rPr dirty="0" sz="2400" spc="10">
                <a:solidFill>
                  <a:srgbClr val="FFFFFF"/>
                </a:solidFill>
                <a:latin typeface="Arial"/>
                <a:cs typeface="Arial"/>
              </a:rPr>
              <a:t>current 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Singapore </a:t>
            </a:r>
            <a:r>
              <a:rPr dirty="0" sz="2400" spc="-15">
                <a:solidFill>
                  <a:srgbClr val="FFFFFF"/>
                </a:solidFill>
                <a:latin typeface="Arial"/>
                <a:cs typeface="Arial"/>
              </a:rPr>
              <a:t>venues, </a:t>
            </a:r>
            <a:r>
              <a:rPr dirty="0" sz="2400" spc="-50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dirty="0" sz="2400" spc="-15">
                <a:solidFill>
                  <a:srgbClr val="FFFFFF"/>
                </a:solidFill>
                <a:latin typeface="Arial"/>
                <a:cs typeface="Arial"/>
              </a:rPr>
              <a:t>feel </a:t>
            </a:r>
            <a:r>
              <a:rPr dirty="0" sz="2400" spc="30">
                <a:solidFill>
                  <a:srgbClr val="FFFFFF"/>
                </a:solidFill>
                <a:latin typeface="Arial"/>
                <a:cs typeface="Arial"/>
              </a:rPr>
              <a:t>that </a:t>
            </a:r>
            <a:r>
              <a:rPr dirty="0" sz="2400" spc="5">
                <a:solidFill>
                  <a:srgbClr val="FFFFFF"/>
                </a:solidFill>
                <a:latin typeface="Arial"/>
                <a:cs typeface="Arial"/>
              </a:rPr>
              <a:t>Cluster 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2 </a:t>
            </a:r>
            <a:r>
              <a:rPr dirty="0" sz="2400" spc="30">
                <a:solidFill>
                  <a:srgbClr val="FFFFFF"/>
                </a:solidFill>
                <a:latin typeface="Arial"/>
                <a:cs typeface="Arial"/>
              </a:rPr>
              <a:t>type </a:t>
            </a:r>
            <a:r>
              <a:rPr dirty="0" sz="2400" spc="4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dirty="0" sz="2400" spc="-20">
                <a:solidFill>
                  <a:srgbClr val="FFFFFF"/>
                </a:solidFill>
                <a:latin typeface="Arial"/>
                <a:cs typeface="Arial"/>
              </a:rPr>
              <a:t>venues 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dirty="0" sz="2400" spc="-5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dirty="0" sz="2400" spc="10">
                <a:solidFill>
                  <a:srgbClr val="FFFFFF"/>
                </a:solidFill>
                <a:latin typeface="Arial"/>
                <a:cs typeface="Arial"/>
              </a:rPr>
              <a:t>closer  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resemblance </a:t>
            </a:r>
            <a:r>
              <a:rPr dirty="0" sz="2400" spc="65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dirty="0" sz="2400" spc="20">
                <a:solidFill>
                  <a:srgbClr val="FFFFFF"/>
                </a:solidFill>
                <a:latin typeface="Arial"/>
                <a:cs typeface="Arial"/>
              </a:rPr>
              <a:t>my </a:t>
            </a:r>
            <a:r>
              <a:rPr dirty="0" sz="2400" spc="10">
                <a:solidFill>
                  <a:srgbClr val="FFFFFF"/>
                </a:solidFill>
                <a:latin typeface="Arial"/>
                <a:cs typeface="Arial"/>
              </a:rPr>
              <a:t>current place. </a:t>
            </a:r>
            <a:r>
              <a:rPr dirty="0" sz="2400" spc="-15">
                <a:solidFill>
                  <a:srgbClr val="FFFFFF"/>
                </a:solidFill>
                <a:latin typeface="Arial"/>
                <a:cs typeface="Arial"/>
              </a:rPr>
              <a:t>That </a:t>
            </a:r>
            <a:r>
              <a:rPr dirty="0" sz="2400" spc="-10">
                <a:solidFill>
                  <a:srgbClr val="FFFFFF"/>
                </a:solidFill>
                <a:latin typeface="Arial"/>
                <a:cs typeface="Arial"/>
              </a:rPr>
              <a:t>means </a:t>
            </a:r>
            <a:r>
              <a:rPr dirty="0" sz="2400" spc="30">
                <a:solidFill>
                  <a:srgbClr val="FFFFFF"/>
                </a:solidFill>
                <a:latin typeface="Arial"/>
                <a:cs typeface="Arial"/>
              </a:rPr>
              <a:t>that </a:t>
            </a:r>
            <a:r>
              <a:rPr dirty="0" sz="2400" spc="-75">
                <a:solidFill>
                  <a:srgbClr val="FFFFFF"/>
                </a:solidFill>
                <a:latin typeface="Arial"/>
                <a:cs typeface="Arial"/>
              </a:rPr>
              <a:t>APARTMENT 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1 is </a:t>
            </a:r>
            <a:r>
              <a:rPr dirty="0" sz="2400" spc="-5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dirty="0" sz="2400" spc="25">
                <a:solidFill>
                  <a:srgbClr val="FFFFFF"/>
                </a:solidFill>
                <a:latin typeface="Arial"/>
                <a:cs typeface="Arial"/>
              </a:rPr>
              <a:t>better choice  </a:t>
            </a:r>
            <a:r>
              <a:rPr dirty="0" sz="2400" spc="5">
                <a:solidFill>
                  <a:srgbClr val="FFFFFF"/>
                </a:solidFill>
                <a:latin typeface="Arial"/>
                <a:cs typeface="Arial"/>
              </a:rPr>
              <a:t>since </a:t>
            </a:r>
            <a:r>
              <a:rPr dirty="0" sz="2400" spc="1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dirty="0" sz="2400" spc="5">
                <a:solidFill>
                  <a:srgbClr val="FFFFFF"/>
                </a:solidFill>
                <a:latin typeface="Arial"/>
                <a:cs typeface="Arial"/>
              </a:rPr>
              <a:t>extra </a:t>
            </a:r>
            <a:r>
              <a:rPr dirty="0" sz="2400" spc="25">
                <a:solidFill>
                  <a:srgbClr val="FFFFFF"/>
                </a:solidFill>
                <a:latin typeface="Arial"/>
                <a:cs typeface="Arial"/>
              </a:rPr>
              <a:t>monthly 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rent is </a:t>
            </a:r>
            <a:r>
              <a:rPr dirty="0" sz="2400" spc="40">
                <a:solidFill>
                  <a:srgbClr val="FFFFFF"/>
                </a:solidFill>
                <a:latin typeface="Arial"/>
                <a:cs typeface="Arial"/>
              </a:rPr>
              <a:t>worth </a:t>
            </a:r>
            <a:r>
              <a:rPr dirty="0" sz="2400" spc="1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dirty="0" sz="2400" spc="5">
                <a:solidFill>
                  <a:srgbClr val="FFFFFF"/>
                </a:solidFill>
                <a:latin typeface="Arial"/>
                <a:cs typeface="Arial"/>
              </a:rPr>
              <a:t>conveniences </a:t>
            </a:r>
            <a:r>
              <a:rPr dirty="0" sz="2400" spc="40">
                <a:solidFill>
                  <a:srgbClr val="FFFFFF"/>
                </a:solidFill>
                <a:latin typeface="Arial"/>
                <a:cs typeface="Arial"/>
              </a:rPr>
              <a:t>it</a:t>
            </a:r>
            <a:r>
              <a:rPr dirty="0" sz="2400" spc="-7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10">
                <a:solidFill>
                  <a:srgbClr val="FFFFFF"/>
                </a:solidFill>
                <a:latin typeface="Arial"/>
                <a:cs typeface="Arial"/>
              </a:rPr>
              <a:t>provides.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09498" y="444500"/>
            <a:ext cx="8681720" cy="12979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ts val="5730"/>
              </a:lnSpc>
              <a:spcBef>
                <a:spcPts val="100"/>
              </a:spcBef>
            </a:pPr>
            <a:r>
              <a:rPr dirty="0" sz="4800" spc="-95"/>
              <a:t>I </a:t>
            </a:r>
            <a:r>
              <a:rPr dirty="0" sz="4800" spc="40"/>
              <a:t>will walk </a:t>
            </a:r>
            <a:r>
              <a:rPr dirty="0" sz="4800" spc="130"/>
              <a:t>to</a:t>
            </a:r>
            <a:r>
              <a:rPr dirty="0" sz="4800" spc="-5"/>
              <a:t> </a:t>
            </a:r>
            <a:r>
              <a:rPr dirty="0" sz="4800" spc="85"/>
              <a:t>work</a:t>
            </a:r>
            <a:endParaRPr sz="4800"/>
          </a:p>
          <a:p>
            <a:pPr algn="ctr">
              <a:lnSpc>
                <a:spcPts val="4290"/>
              </a:lnSpc>
            </a:pPr>
            <a:r>
              <a:rPr dirty="0" sz="3600" spc="-55"/>
              <a:t>Walk </a:t>
            </a:r>
            <a:r>
              <a:rPr dirty="0" sz="3600" spc="30"/>
              <a:t>from </a:t>
            </a:r>
            <a:r>
              <a:rPr dirty="0" sz="3600" spc="15"/>
              <a:t>home </a:t>
            </a:r>
            <a:r>
              <a:rPr dirty="0" sz="3600" spc="95"/>
              <a:t>to </a:t>
            </a:r>
            <a:r>
              <a:rPr dirty="0" sz="3600" spc="65"/>
              <a:t>work </a:t>
            </a:r>
            <a:r>
              <a:rPr dirty="0" sz="3600" spc="-5"/>
              <a:t>is </a:t>
            </a:r>
            <a:r>
              <a:rPr dirty="0" sz="3600" spc="-20"/>
              <a:t>less </a:t>
            </a:r>
            <a:r>
              <a:rPr dirty="0" sz="3600" spc="15"/>
              <a:t>than </a:t>
            </a:r>
            <a:r>
              <a:rPr dirty="0" sz="3600" spc="-5"/>
              <a:t>1</a:t>
            </a:r>
            <a:r>
              <a:rPr dirty="0" sz="3600" spc="-150"/>
              <a:t> </a:t>
            </a:r>
            <a:r>
              <a:rPr dirty="0" sz="3600" spc="20"/>
              <a:t>km!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571500" y="2374900"/>
            <a:ext cx="11849100" cy="650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89666" y="749300"/>
            <a:ext cx="4225925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25"/>
              <a:t>Report</a:t>
            </a:r>
            <a:r>
              <a:rPr dirty="0" sz="4800" spc="-45"/>
              <a:t> </a:t>
            </a:r>
            <a:r>
              <a:rPr dirty="0" sz="4800" spc="45"/>
              <a:t>Content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749300" y="2514600"/>
            <a:ext cx="11257280" cy="51790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EBEBEB"/>
                </a:solidFill>
                <a:latin typeface="Arial"/>
                <a:cs typeface="Arial"/>
              </a:rPr>
              <a:t>1. </a:t>
            </a:r>
            <a:r>
              <a:rPr dirty="0" sz="2400" spc="25">
                <a:solidFill>
                  <a:srgbClr val="EBEBEB"/>
                </a:solidFill>
                <a:latin typeface="Arial"/>
                <a:cs typeface="Arial"/>
              </a:rPr>
              <a:t>Introduction </a:t>
            </a:r>
            <a:r>
              <a:rPr dirty="0" sz="2400" spc="15">
                <a:solidFill>
                  <a:srgbClr val="EBEBEB"/>
                </a:solidFill>
                <a:latin typeface="Arial"/>
                <a:cs typeface="Arial"/>
              </a:rPr>
              <a:t>Section</a:t>
            </a:r>
            <a:r>
              <a:rPr dirty="0" sz="2400" spc="-20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EBEBEB"/>
                </a:solidFill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  <a:tabLst>
                <a:tab pos="329565" algn="l"/>
                <a:tab pos="3768725" algn="l"/>
              </a:tabLst>
            </a:pPr>
            <a:r>
              <a:rPr dirty="0" sz="2400" spc="-1335">
                <a:solidFill>
                  <a:srgbClr val="EBEBEB"/>
                </a:solidFill>
                <a:latin typeface="Arial"/>
                <a:cs typeface="Arial"/>
              </a:rPr>
              <a:t>⁃	</a:t>
            </a:r>
            <a:r>
              <a:rPr dirty="0" sz="2400" spc="-45">
                <a:solidFill>
                  <a:srgbClr val="EBEBEB"/>
                </a:solidFill>
                <a:latin typeface="Arial"/>
                <a:cs typeface="Arial"/>
              </a:rPr>
              <a:t>The</a:t>
            </a:r>
            <a:r>
              <a:rPr dirty="0" sz="2400" spc="15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dirty="0" sz="2400" spc="25">
                <a:solidFill>
                  <a:srgbClr val="EBEBEB"/>
                </a:solidFill>
                <a:latin typeface="Arial"/>
                <a:cs typeface="Arial"/>
              </a:rPr>
              <a:t>“business</a:t>
            </a:r>
            <a:r>
              <a:rPr dirty="0" sz="2400" spc="2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dirty="0" sz="2400" spc="45">
                <a:solidFill>
                  <a:srgbClr val="EBEBEB"/>
                </a:solidFill>
                <a:latin typeface="Arial"/>
                <a:cs typeface="Arial"/>
              </a:rPr>
              <a:t>problem”	</a:t>
            </a:r>
            <a:r>
              <a:rPr dirty="0" sz="2400" spc="65">
                <a:solidFill>
                  <a:srgbClr val="EBEBEB"/>
                </a:solidFill>
                <a:latin typeface="Arial"/>
                <a:cs typeface="Arial"/>
              </a:rPr>
              <a:t>to </a:t>
            </a:r>
            <a:r>
              <a:rPr dirty="0" sz="2400" spc="20">
                <a:solidFill>
                  <a:srgbClr val="EBEBEB"/>
                </a:solidFill>
                <a:latin typeface="Arial"/>
                <a:cs typeface="Arial"/>
              </a:rPr>
              <a:t>be </a:t>
            </a:r>
            <a:r>
              <a:rPr dirty="0" sz="2400" spc="10">
                <a:solidFill>
                  <a:srgbClr val="EBEBEB"/>
                </a:solidFill>
                <a:latin typeface="Arial"/>
                <a:cs typeface="Arial"/>
              </a:rPr>
              <a:t>solved </a:t>
            </a:r>
            <a:r>
              <a:rPr dirty="0" sz="2400" spc="40">
                <a:solidFill>
                  <a:srgbClr val="EBEBEB"/>
                </a:solidFill>
                <a:latin typeface="Arial"/>
                <a:cs typeface="Arial"/>
              </a:rPr>
              <a:t>by </a:t>
            </a:r>
            <a:r>
              <a:rPr dirty="0" sz="2400" spc="20">
                <a:solidFill>
                  <a:srgbClr val="EBEBEB"/>
                </a:solidFill>
                <a:latin typeface="Arial"/>
                <a:cs typeface="Arial"/>
              </a:rPr>
              <a:t>this </a:t>
            </a:r>
            <a:r>
              <a:rPr dirty="0" sz="2400" spc="30">
                <a:solidFill>
                  <a:srgbClr val="EBEBEB"/>
                </a:solidFill>
                <a:latin typeface="Arial"/>
                <a:cs typeface="Arial"/>
              </a:rPr>
              <a:t>project </a:t>
            </a:r>
            <a:r>
              <a:rPr dirty="0" sz="2400" spc="10">
                <a:solidFill>
                  <a:srgbClr val="EBEBEB"/>
                </a:solidFill>
                <a:latin typeface="Arial"/>
                <a:cs typeface="Arial"/>
              </a:rPr>
              <a:t>and </a:t>
            </a:r>
            <a:r>
              <a:rPr dirty="0" sz="2400" spc="40">
                <a:solidFill>
                  <a:srgbClr val="EBEBEB"/>
                </a:solidFill>
                <a:latin typeface="Arial"/>
                <a:cs typeface="Arial"/>
              </a:rPr>
              <a:t>who </a:t>
            </a:r>
            <a:r>
              <a:rPr dirty="0" sz="2400">
                <a:solidFill>
                  <a:srgbClr val="EBEBEB"/>
                </a:solidFill>
                <a:latin typeface="Arial"/>
                <a:cs typeface="Arial"/>
              </a:rPr>
              <a:t>may </a:t>
            </a:r>
            <a:r>
              <a:rPr dirty="0" sz="2400" spc="20">
                <a:solidFill>
                  <a:srgbClr val="EBEBEB"/>
                </a:solidFill>
                <a:latin typeface="Arial"/>
                <a:cs typeface="Arial"/>
              </a:rPr>
              <a:t>be</a:t>
            </a:r>
            <a:r>
              <a:rPr dirty="0" sz="2400" spc="-22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dirty="0" sz="2400" spc="5">
                <a:solidFill>
                  <a:srgbClr val="EBEBEB"/>
                </a:solidFill>
                <a:latin typeface="Arial"/>
                <a:cs typeface="Arial"/>
              </a:rPr>
              <a:t>interested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2400">
                <a:solidFill>
                  <a:srgbClr val="EBEBEB"/>
                </a:solidFill>
                <a:latin typeface="Arial"/>
                <a:cs typeface="Arial"/>
              </a:rPr>
              <a:t>2. </a:t>
            </a:r>
            <a:r>
              <a:rPr dirty="0" sz="2400" spc="-15">
                <a:solidFill>
                  <a:srgbClr val="EBEBEB"/>
                </a:solidFill>
                <a:latin typeface="Arial"/>
                <a:cs typeface="Arial"/>
              </a:rPr>
              <a:t>Data</a:t>
            </a:r>
            <a:r>
              <a:rPr dirty="0" sz="2400" spc="-175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dirty="0" sz="2400" spc="15">
                <a:solidFill>
                  <a:srgbClr val="EBEBEB"/>
                </a:solidFill>
                <a:latin typeface="Arial"/>
                <a:cs typeface="Arial"/>
              </a:rPr>
              <a:t>Section: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  <a:tabLst>
                <a:tab pos="414655" algn="l"/>
              </a:tabLst>
            </a:pPr>
            <a:r>
              <a:rPr dirty="0" sz="2400" spc="-1335">
                <a:solidFill>
                  <a:srgbClr val="EBEBEB"/>
                </a:solidFill>
                <a:latin typeface="Arial"/>
                <a:cs typeface="Arial"/>
              </a:rPr>
              <a:t>⁃	</a:t>
            </a:r>
            <a:r>
              <a:rPr dirty="0" sz="2400" spc="5">
                <a:solidFill>
                  <a:srgbClr val="EBEBEB"/>
                </a:solidFill>
                <a:latin typeface="Arial"/>
                <a:cs typeface="Arial"/>
              </a:rPr>
              <a:t>Describe </a:t>
            </a:r>
            <a:r>
              <a:rPr dirty="0" sz="2400" spc="-15">
                <a:solidFill>
                  <a:srgbClr val="EBEBEB"/>
                </a:solidFill>
                <a:latin typeface="Arial"/>
                <a:cs typeface="Arial"/>
              </a:rPr>
              <a:t>Data </a:t>
            </a:r>
            <a:r>
              <a:rPr dirty="0" sz="2400" spc="-5">
                <a:solidFill>
                  <a:srgbClr val="EBEBEB"/>
                </a:solidFill>
                <a:latin typeface="Arial"/>
                <a:cs typeface="Arial"/>
              </a:rPr>
              <a:t>requirements </a:t>
            </a:r>
            <a:r>
              <a:rPr dirty="0" sz="2400" spc="10">
                <a:solidFill>
                  <a:srgbClr val="EBEBEB"/>
                </a:solidFill>
                <a:latin typeface="Arial"/>
                <a:cs typeface="Arial"/>
              </a:rPr>
              <a:t>and </a:t>
            </a:r>
            <a:r>
              <a:rPr dirty="0" sz="2400" spc="-5">
                <a:solidFill>
                  <a:srgbClr val="EBEBEB"/>
                </a:solidFill>
                <a:latin typeface="Arial"/>
                <a:cs typeface="Arial"/>
              </a:rPr>
              <a:t>Sources </a:t>
            </a:r>
            <a:r>
              <a:rPr dirty="0" sz="2400" spc="5">
                <a:solidFill>
                  <a:srgbClr val="EBEBEB"/>
                </a:solidFill>
                <a:latin typeface="Arial"/>
                <a:cs typeface="Arial"/>
              </a:rPr>
              <a:t>needed </a:t>
            </a:r>
            <a:r>
              <a:rPr dirty="0" sz="2400" spc="65">
                <a:solidFill>
                  <a:srgbClr val="EBEBEB"/>
                </a:solidFill>
                <a:latin typeface="Arial"/>
                <a:cs typeface="Arial"/>
              </a:rPr>
              <a:t>to </a:t>
            </a:r>
            <a:r>
              <a:rPr dirty="0" sz="2400" spc="-5">
                <a:solidFill>
                  <a:srgbClr val="EBEBEB"/>
                </a:solidFill>
                <a:latin typeface="Arial"/>
                <a:cs typeface="Arial"/>
              </a:rPr>
              <a:t>solve </a:t>
            </a:r>
            <a:r>
              <a:rPr dirty="0" sz="2400" spc="10">
                <a:solidFill>
                  <a:srgbClr val="EBEBEB"/>
                </a:solidFill>
                <a:latin typeface="Arial"/>
                <a:cs typeface="Arial"/>
              </a:rPr>
              <a:t>the</a:t>
            </a:r>
            <a:r>
              <a:rPr dirty="0" sz="2400" spc="-35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dirty="0" sz="2400" spc="25">
                <a:solidFill>
                  <a:srgbClr val="EBEBEB"/>
                </a:solidFill>
                <a:latin typeface="Arial"/>
                <a:cs typeface="Arial"/>
              </a:rPr>
              <a:t>problem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2400">
                <a:solidFill>
                  <a:srgbClr val="EBEBEB"/>
                </a:solidFill>
                <a:latin typeface="Arial"/>
                <a:cs typeface="Arial"/>
              </a:rPr>
              <a:t>3. </a:t>
            </a:r>
            <a:r>
              <a:rPr dirty="0" sz="2400" spc="35">
                <a:solidFill>
                  <a:srgbClr val="EBEBEB"/>
                </a:solidFill>
                <a:latin typeface="Arial"/>
                <a:cs typeface="Arial"/>
              </a:rPr>
              <a:t>Methodology</a:t>
            </a:r>
            <a:r>
              <a:rPr dirty="0" sz="2400" spc="-175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dirty="0" sz="2400" spc="20">
                <a:solidFill>
                  <a:srgbClr val="EBEBEB"/>
                </a:solidFill>
                <a:latin typeface="Arial"/>
                <a:cs typeface="Arial"/>
              </a:rPr>
              <a:t>section:</a:t>
            </a:r>
            <a:endParaRPr sz="2400">
              <a:latin typeface="Arial"/>
              <a:cs typeface="Arial"/>
            </a:endParaRPr>
          </a:p>
          <a:p>
            <a:pPr algn="just" marL="330200" marR="140970" indent="-317500">
              <a:lnSpc>
                <a:spcPct val="100699"/>
              </a:lnSpc>
            </a:pPr>
            <a:r>
              <a:rPr dirty="0" sz="2400" spc="-1335">
                <a:solidFill>
                  <a:srgbClr val="EBEBEB"/>
                </a:solidFill>
                <a:latin typeface="Arial"/>
                <a:cs typeface="Arial"/>
              </a:rPr>
              <a:t>⁃</a:t>
            </a:r>
            <a:r>
              <a:rPr dirty="0" sz="2400" spc="104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dirty="0" sz="2400" spc="10">
                <a:solidFill>
                  <a:srgbClr val="EBEBEB"/>
                </a:solidFill>
                <a:latin typeface="Arial"/>
                <a:cs typeface="Arial"/>
              </a:rPr>
              <a:t>Main </a:t>
            </a:r>
            <a:r>
              <a:rPr dirty="0" sz="2400" spc="35">
                <a:solidFill>
                  <a:srgbClr val="EBEBEB"/>
                </a:solidFill>
                <a:latin typeface="Arial"/>
                <a:cs typeface="Arial"/>
              </a:rPr>
              <a:t>component </a:t>
            </a:r>
            <a:r>
              <a:rPr dirty="0" sz="2400" spc="40">
                <a:solidFill>
                  <a:srgbClr val="EBEBEB"/>
                </a:solidFill>
                <a:latin typeface="Arial"/>
                <a:cs typeface="Arial"/>
              </a:rPr>
              <a:t>of </a:t>
            </a:r>
            <a:r>
              <a:rPr dirty="0" sz="2400" spc="10">
                <a:solidFill>
                  <a:srgbClr val="EBEBEB"/>
                </a:solidFill>
                <a:latin typeface="Arial"/>
                <a:cs typeface="Arial"/>
              </a:rPr>
              <a:t>the </a:t>
            </a:r>
            <a:r>
              <a:rPr dirty="0" sz="2400" spc="20">
                <a:solidFill>
                  <a:srgbClr val="EBEBEB"/>
                </a:solidFill>
                <a:latin typeface="Arial"/>
                <a:cs typeface="Arial"/>
              </a:rPr>
              <a:t>report </a:t>
            </a:r>
            <a:r>
              <a:rPr dirty="0" sz="2400" spc="130">
                <a:solidFill>
                  <a:srgbClr val="EBEBEB"/>
                </a:solidFill>
                <a:latin typeface="Arial"/>
                <a:cs typeface="Arial"/>
              </a:rPr>
              <a:t>- </a:t>
            </a:r>
            <a:r>
              <a:rPr dirty="0" sz="2400" spc="-5">
                <a:solidFill>
                  <a:srgbClr val="EBEBEB"/>
                </a:solidFill>
                <a:latin typeface="Arial"/>
                <a:cs typeface="Arial"/>
              </a:rPr>
              <a:t>Execute </a:t>
            </a:r>
            <a:r>
              <a:rPr dirty="0" sz="2400" spc="20">
                <a:solidFill>
                  <a:srgbClr val="EBEBEB"/>
                </a:solidFill>
                <a:latin typeface="Arial"/>
                <a:cs typeface="Arial"/>
              </a:rPr>
              <a:t>data </a:t>
            </a:r>
            <a:r>
              <a:rPr dirty="0" sz="2400" spc="15">
                <a:solidFill>
                  <a:srgbClr val="EBEBEB"/>
                </a:solidFill>
                <a:latin typeface="Arial"/>
                <a:cs typeface="Arial"/>
              </a:rPr>
              <a:t>processing, </a:t>
            </a:r>
            <a:r>
              <a:rPr dirty="0" sz="2400" spc="30">
                <a:solidFill>
                  <a:srgbClr val="EBEBEB"/>
                </a:solidFill>
                <a:latin typeface="Arial"/>
                <a:cs typeface="Arial"/>
              </a:rPr>
              <a:t>describe/discuss </a:t>
            </a:r>
            <a:r>
              <a:rPr dirty="0" sz="2400" spc="-320">
                <a:solidFill>
                  <a:srgbClr val="EBEBEB"/>
                </a:solidFill>
                <a:latin typeface="Arial"/>
                <a:cs typeface="Arial"/>
              </a:rPr>
              <a:t>any  </a:t>
            </a:r>
            <a:r>
              <a:rPr dirty="0" sz="2400" spc="15">
                <a:solidFill>
                  <a:srgbClr val="EBEBEB"/>
                </a:solidFill>
                <a:latin typeface="Arial"/>
                <a:cs typeface="Arial"/>
              </a:rPr>
              <a:t>exploratory </a:t>
            </a:r>
            <a:r>
              <a:rPr dirty="0" sz="2400" spc="20">
                <a:solidFill>
                  <a:srgbClr val="EBEBEB"/>
                </a:solidFill>
                <a:latin typeface="Arial"/>
                <a:cs typeface="Arial"/>
              </a:rPr>
              <a:t>data </a:t>
            </a:r>
            <a:r>
              <a:rPr dirty="0" sz="2400" spc="-15">
                <a:solidFill>
                  <a:srgbClr val="EBEBEB"/>
                </a:solidFill>
                <a:latin typeface="Arial"/>
                <a:cs typeface="Arial"/>
              </a:rPr>
              <a:t>analysis </a:t>
            </a:r>
            <a:r>
              <a:rPr dirty="0" sz="2400" spc="35">
                <a:solidFill>
                  <a:srgbClr val="EBEBEB"/>
                </a:solidFill>
                <a:latin typeface="Arial"/>
                <a:cs typeface="Arial"/>
              </a:rPr>
              <a:t>and/or </a:t>
            </a:r>
            <a:r>
              <a:rPr dirty="0" sz="2400" spc="-5">
                <a:solidFill>
                  <a:srgbClr val="EBEBEB"/>
                </a:solidFill>
                <a:latin typeface="Arial"/>
                <a:cs typeface="Arial"/>
              </a:rPr>
              <a:t>inferential </a:t>
            </a:r>
            <a:r>
              <a:rPr dirty="0" sz="2400" spc="20">
                <a:solidFill>
                  <a:srgbClr val="EBEBEB"/>
                </a:solidFill>
                <a:latin typeface="Arial"/>
                <a:cs typeface="Arial"/>
              </a:rPr>
              <a:t>statistical testing performed, </a:t>
            </a:r>
            <a:r>
              <a:rPr dirty="0" sz="2400" spc="35">
                <a:solidFill>
                  <a:srgbClr val="EBEBEB"/>
                </a:solidFill>
                <a:latin typeface="Arial"/>
                <a:cs typeface="Arial"/>
              </a:rPr>
              <a:t>and/or  </a:t>
            </a:r>
            <a:r>
              <a:rPr dirty="0" sz="2400" spc="5">
                <a:solidFill>
                  <a:srgbClr val="EBEBEB"/>
                </a:solidFill>
                <a:latin typeface="Arial"/>
                <a:cs typeface="Arial"/>
              </a:rPr>
              <a:t>machine </a:t>
            </a:r>
            <a:r>
              <a:rPr dirty="0" sz="2400" spc="-5">
                <a:solidFill>
                  <a:srgbClr val="EBEBEB"/>
                </a:solidFill>
                <a:latin typeface="Arial"/>
                <a:cs typeface="Arial"/>
              </a:rPr>
              <a:t>learnings</a:t>
            </a:r>
            <a:r>
              <a:rPr dirty="0" sz="2400" spc="-1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dirty="0" sz="2400" spc="5">
                <a:solidFill>
                  <a:srgbClr val="EBEBEB"/>
                </a:solidFill>
                <a:latin typeface="Arial"/>
                <a:cs typeface="Arial"/>
              </a:rPr>
              <a:t>used.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2400">
                <a:solidFill>
                  <a:srgbClr val="EBEBEB"/>
                </a:solidFill>
                <a:latin typeface="Arial"/>
                <a:cs typeface="Arial"/>
              </a:rPr>
              <a:t>4. </a:t>
            </a:r>
            <a:r>
              <a:rPr dirty="0" sz="2400" spc="-10">
                <a:solidFill>
                  <a:srgbClr val="EBEBEB"/>
                </a:solidFill>
                <a:latin typeface="Arial"/>
                <a:cs typeface="Arial"/>
              </a:rPr>
              <a:t>Results</a:t>
            </a:r>
            <a:r>
              <a:rPr dirty="0" sz="2400" spc="-175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dirty="0" sz="2400" spc="20">
                <a:solidFill>
                  <a:srgbClr val="EBEBEB"/>
                </a:solidFill>
                <a:latin typeface="Arial"/>
                <a:cs typeface="Arial"/>
              </a:rPr>
              <a:t>section: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  <a:tabLst>
                <a:tab pos="329565" algn="l"/>
                <a:tab pos="2333625" algn="l"/>
              </a:tabLst>
            </a:pPr>
            <a:r>
              <a:rPr dirty="0" sz="2400" spc="-1335">
                <a:solidFill>
                  <a:srgbClr val="EBEBEB"/>
                </a:solidFill>
                <a:latin typeface="Arial"/>
                <a:cs typeface="Arial"/>
              </a:rPr>
              <a:t>⁃	</a:t>
            </a:r>
            <a:r>
              <a:rPr dirty="0" sz="2400" spc="5">
                <a:solidFill>
                  <a:srgbClr val="EBEBEB"/>
                </a:solidFill>
                <a:latin typeface="Arial"/>
                <a:cs typeface="Arial"/>
              </a:rPr>
              <a:t>Discussion</a:t>
            </a:r>
            <a:r>
              <a:rPr dirty="0" sz="2400" spc="1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dirty="0" sz="2400" spc="40">
                <a:solidFill>
                  <a:srgbClr val="EBEBEB"/>
                </a:solidFill>
                <a:latin typeface="Arial"/>
                <a:cs typeface="Arial"/>
              </a:rPr>
              <a:t>of	</a:t>
            </a:r>
            <a:r>
              <a:rPr dirty="0" sz="2400" spc="10">
                <a:solidFill>
                  <a:srgbClr val="EBEBEB"/>
                </a:solidFill>
                <a:latin typeface="Arial"/>
                <a:cs typeface="Arial"/>
              </a:rPr>
              <a:t>the </a:t>
            </a:r>
            <a:r>
              <a:rPr dirty="0" sz="2400" spc="-5">
                <a:solidFill>
                  <a:srgbClr val="EBEBEB"/>
                </a:solidFill>
                <a:latin typeface="Arial"/>
                <a:cs typeface="Arial"/>
              </a:rPr>
              <a:t>results </a:t>
            </a:r>
            <a:r>
              <a:rPr dirty="0" sz="2400" spc="10">
                <a:solidFill>
                  <a:srgbClr val="EBEBEB"/>
                </a:solidFill>
                <a:latin typeface="Arial"/>
                <a:cs typeface="Arial"/>
              </a:rPr>
              <a:t>and </a:t>
            </a:r>
            <a:r>
              <a:rPr dirty="0" sz="2400" spc="20">
                <a:solidFill>
                  <a:srgbClr val="EBEBEB"/>
                </a:solidFill>
                <a:latin typeface="Arial"/>
                <a:cs typeface="Arial"/>
              </a:rPr>
              <a:t>finding </a:t>
            </a:r>
            <a:r>
              <a:rPr dirty="0" sz="2400" spc="40">
                <a:solidFill>
                  <a:srgbClr val="EBEBEB"/>
                </a:solidFill>
                <a:latin typeface="Arial"/>
                <a:cs typeface="Arial"/>
              </a:rPr>
              <a:t>of</a:t>
            </a:r>
            <a:r>
              <a:rPr dirty="0" sz="2400" spc="-3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EBEBEB"/>
                </a:solidFill>
                <a:latin typeface="Arial"/>
                <a:cs typeface="Arial"/>
              </a:rPr>
              <a:t>answer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2400">
                <a:solidFill>
                  <a:srgbClr val="EBEBEB"/>
                </a:solidFill>
                <a:latin typeface="Arial"/>
                <a:cs typeface="Arial"/>
              </a:rPr>
              <a:t>5. </a:t>
            </a:r>
            <a:r>
              <a:rPr dirty="0" sz="2400" spc="5">
                <a:solidFill>
                  <a:srgbClr val="EBEBEB"/>
                </a:solidFill>
                <a:latin typeface="Arial"/>
                <a:cs typeface="Arial"/>
              </a:rPr>
              <a:t>Discussion</a:t>
            </a:r>
            <a:r>
              <a:rPr dirty="0" sz="2400" spc="-175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dirty="0" sz="2400" spc="20">
                <a:solidFill>
                  <a:srgbClr val="EBEBEB"/>
                </a:solidFill>
                <a:latin typeface="Arial"/>
                <a:cs typeface="Arial"/>
              </a:rPr>
              <a:t>section: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  <a:tabLst>
                <a:tab pos="329565" algn="l"/>
              </a:tabLst>
            </a:pPr>
            <a:r>
              <a:rPr dirty="0" sz="2400" spc="-1335">
                <a:solidFill>
                  <a:srgbClr val="EBEBEB"/>
                </a:solidFill>
                <a:latin typeface="Arial"/>
                <a:cs typeface="Arial"/>
              </a:rPr>
              <a:t>⁃	</a:t>
            </a:r>
            <a:r>
              <a:rPr dirty="0" sz="2400" spc="5">
                <a:solidFill>
                  <a:srgbClr val="EBEBEB"/>
                </a:solidFill>
                <a:latin typeface="Arial"/>
                <a:cs typeface="Arial"/>
              </a:rPr>
              <a:t>Discussion </a:t>
            </a:r>
            <a:r>
              <a:rPr dirty="0" sz="2400" spc="40">
                <a:solidFill>
                  <a:srgbClr val="EBEBEB"/>
                </a:solidFill>
                <a:latin typeface="Arial"/>
                <a:cs typeface="Arial"/>
              </a:rPr>
              <a:t>of </a:t>
            </a:r>
            <a:r>
              <a:rPr dirty="0" sz="2400" spc="10">
                <a:solidFill>
                  <a:srgbClr val="EBEBEB"/>
                </a:solidFill>
                <a:latin typeface="Arial"/>
                <a:cs typeface="Arial"/>
              </a:rPr>
              <a:t>observations </a:t>
            </a:r>
            <a:r>
              <a:rPr dirty="0" sz="2400" spc="30">
                <a:solidFill>
                  <a:srgbClr val="EBEBEB"/>
                </a:solidFill>
                <a:latin typeface="Arial"/>
                <a:cs typeface="Arial"/>
              </a:rPr>
              <a:t>noted </a:t>
            </a:r>
            <a:r>
              <a:rPr dirty="0" sz="2400" spc="10">
                <a:solidFill>
                  <a:srgbClr val="EBEBEB"/>
                </a:solidFill>
                <a:latin typeface="Arial"/>
                <a:cs typeface="Arial"/>
              </a:rPr>
              <a:t>and </a:t>
            </a:r>
            <a:r>
              <a:rPr dirty="0" sz="2400" spc="-20">
                <a:solidFill>
                  <a:srgbClr val="EBEBEB"/>
                </a:solidFill>
                <a:latin typeface="Arial"/>
                <a:cs typeface="Arial"/>
              </a:rPr>
              <a:t>any</a:t>
            </a:r>
            <a:r>
              <a:rPr dirty="0" sz="2400" spc="-85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dirty="0" sz="2400" spc="15">
                <a:solidFill>
                  <a:srgbClr val="EBEBEB"/>
                </a:solidFill>
                <a:latin typeface="Arial"/>
                <a:cs typeface="Arial"/>
              </a:rPr>
              <a:t>recommendations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2400">
                <a:solidFill>
                  <a:srgbClr val="EBEBEB"/>
                </a:solidFill>
                <a:latin typeface="Arial"/>
                <a:cs typeface="Arial"/>
              </a:rPr>
              <a:t>6. </a:t>
            </a:r>
            <a:r>
              <a:rPr dirty="0" sz="2400" spc="15">
                <a:solidFill>
                  <a:srgbClr val="EBEBEB"/>
                </a:solidFill>
                <a:latin typeface="Arial"/>
                <a:cs typeface="Arial"/>
              </a:rPr>
              <a:t>Conclusion</a:t>
            </a:r>
            <a:r>
              <a:rPr dirty="0" sz="2400" spc="-175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dirty="0" sz="2400" spc="20">
                <a:solidFill>
                  <a:srgbClr val="EBEBEB"/>
                </a:solidFill>
                <a:latin typeface="Arial"/>
                <a:cs typeface="Arial"/>
              </a:rPr>
              <a:t>section: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  <a:tabLst>
                <a:tab pos="329565" algn="l"/>
              </a:tabLst>
            </a:pPr>
            <a:r>
              <a:rPr dirty="0" sz="2400" spc="-1335">
                <a:solidFill>
                  <a:srgbClr val="EBEBEB"/>
                </a:solidFill>
                <a:latin typeface="Arial"/>
                <a:cs typeface="Arial"/>
              </a:rPr>
              <a:t>⁃	</a:t>
            </a:r>
            <a:r>
              <a:rPr dirty="0" sz="2400" spc="-5">
                <a:solidFill>
                  <a:srgbClr val="EBEBEB"/>
                </a:solidFill>
                <a:latin typeface="Arial"/>
                <a:cs typeface="Arial"/>
              </a:rPr>
              <a:t>Answer </a:t>
            </a:r>
            <a:r>
              <a:rPr dirty="0" sz="2400" spc="10">
                <a:solidFill>
                  <a:srgbClr val="EBEBEB"/>
                </a:solidFill>
                <a:latin typeface="Arial"/>
                <a:cs typeface="Arial"/>
              </a:rPr>
              <a:t>chosen and</a:t>
            </a:r>
            <a:r>
              <a:rPr dirty="0" sz="2400" spc="-1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dirty="0" sz="2400" spc="20">
                <a:solidFill>
                  <a:srgbClr val="EBEBEB"/>
                </a:solidFill>
                <a:latin typeface="Arial"/>
                <a:cs typeface="Arial"/>
              </a:rPr>
              <a:t>conclusions.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28202" y="952500"/>
            <a:ext cx="9748520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-130"/>
              <a:t>Venus </a:t>
            </a:r>
            <a:r>
              <a:rPr dirty="0" sz="4800" spc="-5"/>
              <a:t>in </a:t>
            </a:r>
            <a:r>
              <a:rPr dirty="0" sz="4800" spc="10"/>
              <a:t>Cluster </a:t>
            </a:r>
            <a:r>
              <a:rPr dirty="0" sz="4800" spc="-5"/>
              <a:t>2 </a:t>
            </a:r>
            <a:r>
              <a:rPr dirty="0" sz="4800" spc="-50"/>
              <a:t>near </a:t>
            </a:r>
            <a:r>
              <a:rPr dirty="0" sz="4800" spc="10"/>
              <a:t>future</a:t>
            </a:r>
            <a:r>
              <a:rPr dirty="0" sz="4800" spc="175"/>
              <a:t> </a:t>
            </a:r>
            <a:r>
              <a:rPr dirty="0" sz="4800" spc="20"/>
              <a:t>home</a:t>
            </a:r>
            <a:endParaRPr sz="4800"/>
          </a:p>
        </p:txBody>
      </p:sp>
      <p:sp>
        <p:nvSpPr>
          <p:cNvPr id="3" name="object 3"/>
          <p:cNvSpPr/>
          <p:nvPr/>
        </p:nvSpPr>
        <p:spPr>
          <a:xfrm>
            <a:off x="0" y="2400300"/>
            <a:ext cx="13004800" cy="6908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2275" y="533400"/>
            <a:ext cx="5340350" cy="10007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5.0</a:t>
            </a:r>
            <a:r>
              <a:rPr dirty="0" spc="-55"/>
              <a:t> </a:t>
            </a:r>
            <a:r>
              <a:rPr dirty="0" spc="20"/>
              <a:t>Discussion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53340" rIns="0" bIns="0" rtlCol="0" vert="horz">
            <a:spAutoFit/>
          </a:bodyPr>
          <a:lstStyle/>
          <a:p>
            <a:pPr marL="1320165" marR="33020" indent="-571500">
              <a:lnSpc>
                <a:spcPts val="4100"/>
              </a:lnSpc>
              <a:spcBef>
                <a:spcPts val="420"/>
              </a:spcBef>
              <a:buSzPct val="170833"/>
              <a:buChar char="•"/>
              <a:tabLst>
                <a:tab pos="1320165" algn="l"/>
              </a:tabLst>
            </a:pPr>
            <a:r>
              <a:rPr dirty="0" sz="3600" spc="-155"/>
              <a:t>In </a:t>
            </a:r>
            <a:r>
              <a:rPr dirty="0" sz="3600" spc="-215"/>
              <a:t>general, </a:t>
            </a:r>
            <a:r>
              <a:rPr dirty="0" sz="3600" spc="-105"/>
              <a:t>I </a:t>
            </a:r>
            <a:r>
              <a:rPr dirty="0" sz="3600" spc="-345"/>
              <a:t>am </a:t>
            </a:r>
            <a:r>
              <a:rPr dirty="0" sz="3600" spc="-135"/>
              <a:t>positively </a:t>
            </a:r>
            <a:r>
              <a:rPr dirty="0" sz="3600" spc="-210"/>
              <a:t>impressed </a:t>
            </a:r>
            <a:r>
              <a:rPr dirty="0" sz="3600" spc="-10"/>
              <a:t>with </a:t>
            </a:r>
            <a:r>
              <a:rPr dirty="0" sz="3600" spc="-100"/>
              <a:t>the </a:t>
            </a:r>
            <a:r>
              <a:rPr dirty="0" sz="3600" spc="-130"/>
              <a:t>overall  </a:t>
            </a:r>
            <a:r>
              <a:rPr dirty="0" sz="3600" spc="-150"/>
              <a:t>organization, </a:t>
            </a:r>
            <a:r>
              <a:rPr dirty="0" sz="3600" spc="-80"/>
              <a:t>content </a:t>
            </a:r>
            <a:r>
              <a:rPr dirty="0" sz="3600" spc="-280"/>
              <a:t>and </a:t>
            </a:r>
            <a:r>
              <a:rPr dirty="0" sz="3600" spc="-229"/>
              <a:t>lab </a:t>
            </a:r>
            <a:r>
              <a:rPr dirty="0" sz="3600" spc="-75"/>
              <a:t>works </a:t>
            </a:r>
            <a:r>
              <a:rPr dirty="0" sz="3600" spc="-165"/>
              <a:t>presented </a:t>
            </a:r>
            <a:r>
              <a:rPr dirty="0" sz="3600" spc="-140"/>
              <a:t>during  </a:t>
            </a:r>
            <a:r>
              <a:rPr dirty="0" sz="3600" spc="-100"/>
              <a:t>the </a:t>
            </a:r>
            <a:r>
              <a:rPr dirty="0" sz="3600" spc="-125"/>
              <a:t>Coursera </a:t>
            </a:r>
            <a:r>
              <a:rPr dirty="0" sz="3600" spc="-225"/>
              <a:t>IBM </a:t>
            </a:r>
            <a:r>
              <a:rPr dirty="0" sz="3600" spc="-45"/>
              <a:t>Certification</a:t>
            </a:r>
            <a:r>
              <a:rPr dirty="0" sz="3600" spc="420"/>
              <a:t> </a:t>
            </a:r>
            <a:r>
              <a:rPr dirty="0" sz="3600" spc="-125"/>
              <a:t>Course</a:t>
            </a:r>
            <a:endParaRPr sz="3600"/>
          </a:p>
          <a:p>
            <a:pPr marL="1320165" marR="450215" indent="-571500">
              <a:lnSpc>
                <a:spcPts val="4100"/>
              </a:lnSpc>
              <a:spcBef>
                <a:spcPts val="2400"/>
              </a:spcBef>
              <a:buSzPct val="170833"/>
              <a:buChar char="•"/>
              <a:tabLst>
                <a:tab pos="1320165" algn="l"/>
              </a:tabLst>
            </a:pPr>
            <a:r>
              <a:rPr dirty="0" sz="3600" spc="-105"/>
              <a:t>I </a:t>
            </a:r>
            <a:r>
              <a:rPr dirty="0" sz="3600" spc="-180"/>
              <a:t>feel </a:t>
            </a:r>
            <a:r>
              <a:rPr dirty="0" sz="3600" spc="-110"/>
              <a:t>this </a:t>
            </a:r>
            <a:r>
              <a:rPr dirty="0" sz="3600" spc="-190"/>
              <a:t>Capstone </a:t>
            </a:r>
            <a:r>
              <a:rPr dirty="0" sz="3600" spc="-60"/>
              <a:t>project </a:t>
            </a:r>
            <a:r>
              <a:rPr dirty="0" sz="3600" spc="-165"/>
              <a:t>presented </a:t>
            </a:r>
            <a:r>
              <a:rPr dirty="0" sz="3600" spc="-254"/>
              <a:t>me </a:t>
            </a:r>
            <a:r>
              <a:rPr dirty="0" sz="3600" spc="-470"/>
              <a:t>a </a:t>
            </a:r>
            <a:r>
              <a:rPr dirty="0" sz="3600" spc="-175"/>
              <a:t>great  </a:t>
            </a:r>
            <a:r>
              <a:rPr dirty="0" sz="3600" spc="-40"/>
              <a:t>opportunity </a:t>
            </a:r>
            <a:r>
              <a:rPr dirty="0" sz="3600" spc="90"/>
              <a:t>to </a:t>
            </a:r>
            <a:r>
              <a:rPr dirty="0" sz="3600" spc="-125"/>
              <a:t>practice </a:t>
            </a:r>
            <a:r>
              <a:rPr dirty="0" sz="3600" spc="-280"/>
              <a:t>and </a:t>
            </a:r>
            <a:r>
              <a:rPr dirty="0" sz="3600" spc="-240"/>
              <a:t>apply </a:t>
            </a:r>
            <a:r>
              <a:rPr dirty="0" sz="3600" spc="-100"/>
              <a:t>the </a:t>
            </a:r>
            <a:r>
              <a:rPr dirty="0" sz="3600" spc="-160"/>
              <a:t>Data </a:t>
            </a:r>
            <a:r>
              <a:rPr dirty="0" sz="3600" spc="-285"/>
              <a:t>Science  </a:t>
            </a:r>
            <a:r>
              <a:rPr dirty="0" sz="3600" spc="-55"/>
              <a:t>tools </a:t>
            </a:r>
            <a:r>
              <a:rPr dirty="0" sz="3600" spc="-280"/>
              <a:t>and </a:t>
            </a:r>
            <a:r>
              <a:rPr dirty="0" sz="3600" spc="-150"/>
              <a:t>methodologies</a:t>
            </a:r>
            <a:r>
              <a:rPr dirty="0" sz="3600" spc="-405"/>
              <a:t> </a:t>
            </a:r>
            <a:r>
              <a:rPr dirty="0" sz="3600" spc="-175"/>
              <a:t>learned.</a:t>
            </a:r>
            <a:endParaRPr sz="3600"/>
          </a:p>
          <a:p>
            <a:pPr marL="1320165" marR="75565" indent="-571500">
              <a:lnSpc>
                <a:spcPts val="4100"/>
              </a:lnSpc>
              <a:spcBef>
                <a:spcPts val="2400"/>
              </a:spcBef>
              <a:buSzPct val="170833"/>
              <a:buChar char="•"/>
              <a:tabLst>
                <a:tab pos="1320165" algn="l"/>
              </a:tabLst>
            </a:pPr>
            <a:r>
              <a:rPr dirty="0" sz="3600" spc="-105"/>
              <a:t>I </a:t>
            </a:r>
            <a:r>
              <a:rPr dirty="0" sz="3600" spc="-345"/>
              <a:t>have </a:t>
            </a:r>
            <a:r>
              <a:rPr dirty="0" sz="3600" spc="-155"/>
              <a:t>created </a:t>
            </a:r>
            <a:r>
              <a:rPr dirty="0" sz="3600" spc="-470"/>
              <a:t>a </a:t>
            </a:r>
            <a:r>
              <a:rPr dirty="0" sz="3600" spc="-180"/>
              <a:t>good </a:t>
            </a:r>
            <a:r>
              <a:rPr dirty="0" sz="3600" spc="-60"/>
              <a:t>project </a:t>
            </a:r>
            <a:r>
              <a:rPr dirty="0" sz="3600" spc="-70"/>
              <a:t>that </a:t>
            </a:r>
            <a:r>
              <a:rPr dirty="0" sz="3600" spc="-105"/>
              <a:t>I </a:t>
            </a:r>
            <a:r>
              <a:rPr dirty="0" sz="3600" spc="-300"/>
              <a:t>can </a:t>
            </a:r>
            <a:r>
              <a:rPr dirty="0" sz="3600" spc="-150"/>
              <a:t>present </a:t>
            </a:r>
            <a:r>
              <a:rPr dirty="0" sz="3600" spc="-445"/>
              <a:t>as </a:t>
            </a:r>
            <a:r>
              <a:rPr dirty="0" sz="3600" spc="-335"/>
              <a:t>an  </a:t>
            </a:r>
            <a:r>
              <a:rPr dirty="0" sz="3600" spc="-210"/>
              <a:t>example </a:t>
            </a:r>
            <a:r>
              <a:rPr dirty="0" sz="3600" spc="90"/>
              <a:t>to </a:t>
            </a:r>
            <a:r>
              <a:rPr dirty="0" sz="3600" spc="-175"/>
              <a:t>show </a:t>
            </a:r>
            <a:r>
              <a:rPr dirty="0" sz="3600" spc="-290"/>
              <a:t>my</a:t>
            </a:r>
            <a:r>
              <a:rPr dirty="0" sz="3600" spc="275"/>
              <a:t> </a:t>
            </a:r>
            <a:r>
              <a:rPr dirty="0" sz="3600" spc="-105"/>
              <a:t>potential.</a:t>
            </a:r>
            <a:endParaRPr sz="3600"/>
          </a:p>
          <a:p>
            <a:pPr marL="1320165" marR="5080" indent="-571500">
              <a:lnSpc>
                <a:spcPts val="4100"/>
              </a:lnSpc>
              <a:spcBef>
                <a:spcPts val="2400"/>
              </a:spcBef>
              <a:buSzPct val="170833"/>
              <a:buChar char="•"/>
              <a:tabLst>
                <a:tab pos="1320165" algn="l"/>
              </a:tabLst>
            </a:pPr>
            <a:r>
              <a:rPr dirty="0" sz="3600" spc="-105"/>
              <a:t>I </a:t>
            </a:r>
            <a:r>
              <a:rPr dirty="0" sz="3600" spc="-180"/>
              <a:t>feel </a:t>
            </a:r>
            <a:r>
              <a:rPr dirty="0" sz="3600" spc="-105"/>
              <a:t>I </a:t>
            </a:r>
            <a:r>
              <a:rPr dirty="0" sz="3600" spc="-345"/>
              <a:t>have </a:t>
            </a:r>
            <a:r>
              <a:rPr dirty="0" sz="3600" spc="-175"/>
              <a:t>acquired </a:t>
            </a:r>
            <a:r>
              <a:rPr dirty="0" sz="3600" spc="-470"/>
              <a:t>a </a:t>
            </a:r>
            <a:r>
              <a:rPr dirty="0" sz="3600" spc="-180"/>
              <a:t>good </a:t>
            </a:r>
            <a:r>
              <a:rPr dirty="0" sz="3600" spc="-110"/>
              <a:t>starting </a:t>
            </a:r>
            <a:r>
              <a:rPr dirty="0" sz="3600" spc="-50"/>
              <a:t>point </a:t>
            </a:r>
            <a:r>
              <a:rPr dirty="0" sz="3600" spc="90"/>
              <a:t>to </a:t>
            </a:r>
            <a:r>
              <a:rPr dirty="0" sz="3600" spc="-204"/>
              <a:t>become  </a:t>
            </a:r>
            <a:r>
              <a:rPr dirty="0" sz="3600" spc="-470"/>
              <a:t>a </a:t>
            </a:r>
            <a:r>
              <a:rPr dirty="0" sz="3600" spc="-175"/>
              <a:t>professional </a:t>
            </a:r>
            <a:r>
              <a:rPr dirty="0" sz="3600" spc="-160"/>
              <a:t>Data </a:t>
            </a:r>
            <a:r>
              <a:rPr dirty="0" sz="3600" spc="-170"/>
              <a:t>Scientist </a:t>
            </a:r>
            <a:r>
              <a:rPr dirty="0" sz="3600" spc="-280"/>
              <a:t>and </a:t>
            </a:r>
            <a:r>
              <a:rPr dirty="0" sz="3600" spc="-105"/>
              <a:t>I </a:t>
            </a:r>
            <a:r>
              <a:rPr dirty="0" sz="3600" spc="-15"/>
              <a:t>will </a:t>
            </a:r>
            <a:r>
              <a:rPr dirty="0" sz="3600" spc="-125"/>
              <a:t>continue  </a:t>
            </a:r>
            <a:r>
              <a:rPr dirty="0" sz="3600" spc="-110"/>
              <a:t>exploring </a:t>
            </a:r>
            <a:r>
              <a:rPr dirty="0" sz="3600" spc="90"/>
              <a:t>to </a:t>
            </a:r>
            <a:r>
              <a:rPr dirty="0" sz="3600" spc="-165"/>
              <a:t>creating </a:t>
            </a:r>
            <a:r>
              <a:rPr dirty="0" sz="3600" spc="-235"/>
              <a:t>examples </a:t>
            </a:r>
            <a:r>
              <a:rPr dirty="0" sz="3600" spc="-60"/>
              <a:t>of </a:t>
            </a:r>
            <a:r>
              <a:rPr dirty="0" sz="3600" spc="-135"/>
              <a:t>practical</a:t>
            </a:r>
            <a:r>
              <a:rPr dirty="0" sz="3600" spc="-310"/>
              <a:t> </a:t>
            </a:r>
            <a:r>
              <a:rPr dirty="0" sz="3600" spc="-340"/>
              <a:t>cases.</a:t>
            </a:r>
            <a:endParaRPr sz="3600"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6.0</a:t>
            </a:r>
            <a:r>
              <a:rPr dirty="0" spc="-65"/>
              <a:t> </a:t>
            </a:r>
            <a:r>
              <a:rPr dirty="0" spc="40"/>
              <a:t>Conclusions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12800" y="2260600"/>
            <a:ext cx="11790680" cy="7216140"/>
          </a:xfrm>
          <a:prstGeom prst="rect">
            <a:avLst/>
          </a:prstGeom>
        </p:spPr>
        <p:txBody>
          <a:bodyPr wrap="square" lIns="0" tIns="53340" rIns="0" bIns="0" rtlCol="0" vert="horz">
            <a:spAutoFit/>
          </a:bodyPr>
          <a:lstStyle/>
          <a:p>
            <a:pPr marL="584200" marR="5080" indent="-571500">
              <a:lnSpc>
                <a:spcPts val="4100"/>
              </a:lnSpc>
              <a:spcBef>
                <a:spcPts val="420"/>
              </a:spcBef>
              <a:buSzPct val="170833"/>
              <a:buChar char="•"/>
              <a:tabLst>
                <a:tab pos="584200" algn="l"/>
              </a:tabLst>
            </a:pPr>
            <a:r>
              <a:rPr dirty="0" sz="3600" spc="-105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dirty="0" sz="3600" spc="-180">
                <a:solidFill>
                  <a:srgbClr val="FFFFFF"/>
                </a:solidFill>
                <a:latin typeface="Arial"/>
                <a:cs typeface="Arial"/>
              </a:rPr>
              <a:t>feel </a:t>
            </a:r>
            <a:r>
              <a:rPr dirty="0" sz="3600" spc="-140">
                <a:solidFill>
                  <a:srgbClr val="FFFFFF"/>
                </a:solidFill>
                <a:latin typeface="Arial"/>
                <a:cs typeface="Arial"/>
              </a:rPr>
              <a:t>rewarded </a:t>
            </a:r>
            <a:r>
              <a:rPr dirty="0" sz="3600" spc="-1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dirty="0" sz="3600" spc="-10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dirty="0" sz="3600" spc="-85">
                <a:solidFill>
                  <a:srgbClr val="FFFFFF"/>
                </a:solidFill>
                <a:latin typeface="Arial"/>
                <a:cs typeface="Arial"/>
              </a:rPr>
              <a:t>efforts, </a:t>
            </a:r>
            <a:r>
              <a:rPr dirty="0" sz="3600" spc="-80">
                <a:solidFill>
                  <a:srgbClr val="FFFFFF"/>
                </a:solidFill>
                <a:latin typeface="Arial"/>
                <a:cs typeface="Arial"/>
              </a:rPr>
              <a:t>time </a:t>
            </a:r>
            <a:r>
              <a:rPr dirty="0" sz="3600" spc="-28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dirty="0" sz="3600" spc="-204">
                <a:solidFill>
                  <a:srgbClr val="FFFFFF"/>
                </a:solidFill>
                <a:latin typeface="Arial"/>
                <a:cs typeface="Arial"/>
              </a:rPr>
              <a:t>money </a:t>
            </a:r>
            <a:r>
              <a:rPr dirty="0" sz="3600" spc="-185">
                <a:solidFill>
                  <a:srgbClr val="FFFFFF"/>
                </a:solidFill>
                <a:latin typeface="Arial"/>
                <a:cs typeface="Arial"/>
              </a:rPr>
              <a:t>spent. </a:t>
            </a:r>
            <a:r>
              <a:rPr dirty="0" sz="3600" spc="-105">
                <a:solidFill>
                  <a:srgbClr val="FFFFFF"/>
                </a:solidFill>
                <a:latin typeface="Arial"/>
                <a:cs typeface="Arial"/>
              </a:rPr>
              <a:t>I  </a:t>
            </a:r>
            <a:r>
              <a:rPr dirty="0" sz="3600" spc="-204">
                <a:solidFill>
                  <a:srgbClr val="FFFFFF"/>
                </a:solidFill>
                <a:latin typeface="Arial"/>
                <a:cs typeface="Arial"/>
              </a:rPr>
              <a:t>believe </a:t>
            </a:r>
            <a:r>
              <a:rPr dirty="0" sz="3600" spc="-110">
                <a:solidFill>
                  <a:srgbClr val="FFFFFF"/>
                </a:solidFill>
                <a:latin typeface="Arial"/>
                <a:cs typeface="Arial"/>
              </a:rPr>
              <a:t>this </a:t>
            </a:r>
            <a:r>
              <a:rPr dirty="0" sz="3600" spc="-155">
                <a:solidFill>
                  <a:srgbClr val="FFFFFF"/>
                </a:solidFill>
                <a:latin typeface="Arial"/>
                <a:cs typeface="Arial"/>
              </a:rPr>
              <a:t>course </a:t>
            </a:r>
            <a:r>
              <a:rPr dirty="0" sz="3600" spc="-1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dirty="0" sz="3600" spc="-165">
                <a:solidFill>
                  <a:srgbClr val="FFFFFF"/>
                </a:solidFill>
                <a:latin typeface="Arial"/>
                <a:cs typeface="Arial"/>
              </a:rPr>
              <a:t>all </a:t>
            </a:r>
            <a:r>
              <a:rPr dirty="0" sz="3600" spc="-10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dirty="0" sz="3600" spc="-114">
                <a:solidFill>
                  <a:srgbClr val="FFFFFF"/>
                </a:solidFill>
                <a:latin typeface="Arial"/>
                <a:cs typeface="Arial"/>
              </a:rPr>
              <a:t>topics </a:t>
            </a:r>
            <a:r>
              <a:rPr dirty="0" sz="3600" spc="-165">
                <a:solidFill>
                  <a:srgbClr val="FFFFFF"/>
                </a:solidFill>
                <a:latin typeface="Arial"/>
                <a:cs typeface="Arial"/>
              </a:rPr>
              <a:t>covered </a:t>
            </a:r>
            <a:r>
              <a:rPr dirty="0" sz="3600" spc="-22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dirty="0" sz="3600" spc="-100">
                <a:solidFill>
                  <a:srgbClr val="FFFFFF"/>
                </a:solidFill>
                <a:latin typeface="Arial"/>
                <a:cs typeface="Arial"/>
              </a:rPr>
              <a:t>well </a:t>
            </a:r>
            <a:r>
              <a:rPr dirty="0" sz="3600" spc="-30">
                <a:solidFill>
                  <a:srgbClr val="FFFFFF"/>
                </a:solidFill>
                <a:latin typeface="Arial"/>
                <a:cs typeface="Arial"/>
              </a:rPr>
              <a:t>worthy  </a:t>
            </a:r>
            <a:r>
              <a:rPr dirty="0" sz="3600" spc="-6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dirty="0" sz="36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00" spc="-155">
                <a:solidFill>
                  <a:srgbClr val="FFFFFF"/>
                </a:solidFill>
                <a:latin typeface="Arial"/>
                <a:cs typeface="Arial"/>
              </a:rPr>
              <a:t>appreciation.</a:t>
            </a:r>
            <a:endParaRPr sz="3600">
              <a:latin typeface="Arial"/>
              <a:cs typeface="Arial"/>
            </a:endParaRPr>
          </a:p>
          <a:p>
            <a:pPr marL="584200" marR="112395" indent="-571500">
              <a:lnSpc>
                <a:spcPts val="4100"/>
              </a:lnSpc>
              <a:spcBef>
                <a:spcPts val="2400"/>
              </a:spcBef>
              <a:buSzPct val="170833"/>
              <a:buChar char="•"/>
              <a:tabLst>
                <a:tab pos="584200" algn="l"/>
              </a:tabLst>
            </a:pPr>
            <a:r>
              <a:rPr dirty="0" sz="3600" spc="-165">
                <a:solidFill>
                  <a:srgbClr val="FFFFFF"/>
                </a:solidFill>
                <a:latin typeface="Arial"/>
                <a:cs typeface="Arial"/>
              </a:rPr>
              <a:t>This </a:t>
            </a:r>
            <a:r>
              <a:rPr dirty="0" sz="3600" spc="-60">
                <a:solidFill>
                  <a:srgbClr val="FFFFFF"/>
                </a:solidFill>
                <a:latin typeface="Arial"/>
                <a:cs typeface="Arial"/>
              </a:rPr>
              <a:t>project </a:t>
            </a:r>
            <a:r>
              <a:rPr dirty="0" sz="3600" spc="-365">
                <a:solidFill>
                  <a:srgbClr val="FFFFFF"/>
                </a:solidFill>
                <a:latin typeface="Arial"/>
                <a:cs typeface="Arial"/>
              </a:rPr>
              <a:t>has </a:t>
            </a:r>
            <a:r>
              <a:rPr dirty="0" sz="3600" spc="-180">
                <a:solidFill>
                  <a:srgbClr val="FFFFFF"/>
                </a:solidFill>
                <a:latin typeface="Arial"/>
                <a:cs typeface="Arial"/>
              </a:rPr>
              <a:t>shown </a:t>
            </a:r>
            <a:r>
              <a:rPr dirty="0" sz="3600" spc="-254">
                <a:solidFill>
                  <a:srgbClr val="FFFFFF"/>
                </a:solidFill>
                <a:latin typeface="Arial"/>
                <a:cs typeface="Arial"/>
              </a:rPr>
              <a:t>me </a:t>
            </a:r>
            <a:r>
              <a:rPr dirty="0" sz="3600" spc="-47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dirty="0" sz="3600" spc="-135">
                <a:solidFill>
                  <a:srgbClr val="FFFFFF"/>
                </a:solidFill>
                <a:latin typeface="Arial"/>
                <a:cs typeface="Arial"/>
              </a:rPr>
              <a:t>practical </a:t>
            </a:r>
            <a:r>
              <a:rPr dirty="0" sz="3600" spc="-155">
                <a:solidFill>
                  <a:srgbClr val="FFFFFF"/>
                </a:solidFill>
                <a:latin typeface="Arial"/>
                <a:cs typeface="Arial"/>
              </a:rPr>
              <a:t>application </a:t>
            </a:r>
            <a:r>
              <a:rPr dirty="0" sz="3600" spc="9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dirty="0" sz="3600" spc="-165">
                <a:solidFill>
                  <a:srgbClr val="FFFFFF"/>
                </a:solidFill>
                <a:latin typeface="Arial"/>
                <a:cs typeface="Arial"/>
              </a:rPr>
              <a:t>resolve  </a:t>
            </a:r>
            <a:r>
              <a:rPr dirty="0" sz="3600" spc="-47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dirty="0" sz="3600" spc="-155">
                <a:solidFill>
                  <a:srgbClr val="FFFFFF"/>
                </a:solidFill>
                <a:latin typeface="Arial"/>
                <a:cs typeface="Arial"/>
              </a:rPr>
              <a:t>real </a:t>
            </a:r>
            <a:r>
              <a:rPr dirty="0" sz="3600" spc="-105">
                <a:solidFill>
                  <a:srgbClr val="FFFFFF"/>
                </a:solidFill>
                <a:latin typeface="Arial"/>
                <a:cs typeface="Arial"/>
              </a:rPr>
              <a:t>situation </a:t>
            </a:r>
            <a:r>
              <a:rPr dirty="0" sz="3600" spc="-70">
                <a:solidFill>
                  <a:srgbClr val="FFFFFF"/>
                </a:solidFill>
                <a:latin typeface="Arial"/>
                <a:cs typeface="Arial"/>
              </a:rPr>
              <a:t>that </a:t>
            </a:r>
            <a:r>
              <a:rPr dirty="0" sz="3600" spc="-365">
                <a:solidFill>
                  <a:srgbClr val="FFFFFF"/>
                </a:solidFill>
                <a:latin typeface="Arial"/>
                <a:cs typeface="Arial"/>
              </a:rPr>
              <a:t>has </a:t>
            </a:r>
            <a:r>
              <a:rPr dirty="0" sz="3600" spc="-180">
                <a:solidFill>
                  <a:srgbClr val="FFFFFF"/>
                </a:solidFill>
                <a:latin typeface="Arial"/>
                <a:cs typeface="Arial"/>
              </a:rPr>
              <a:t>impacting </a:t>
            </a:r>
            <a:r>
              <a:rPr dirty="0" sz="3600" spc="-175">
                <a:solidFill>
                  <a:srgbClr val="FFFFFF"/>
                </a:solidFill>
                <a:latin typeface="Arial"/>
                <a:cs typeface="Arial"/>
              </a:rPr>
              <a:t>personal </a:t>
            </a:r>
            <a:r>
              <a:rPr dirty="0" sz="3600" spc="-28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dirty="0" sz="3600" spc="-180">
                <a:solidFill>
                  <a:srgbClr val="FFFFFF"/>
                </a:solidFill>
                <a:latin typeface="Arial"/>
                <a:cs typeface="Arial"/>
              </a:rPr>
              <a:t>financial  </a:t>
            </a:r>
            <a:r>
              <a:rPr dirty="0" sz="3600" spc="-160">
                <a:solidFill>
                  <a:srgbClr val="FFFFFF"/>
                </a:solidFill>
                <a:latin typeface="Arial"/>
                <a:cs typeface="Arial"/>
              </a:rPr>
              <a:t>impact </a:t>
            </a:r>
            <a:r>
              <a:rPr dirty="0" sz="3600" spc="-265">
                <a:solidFill>
                  <a:srgbClr val="FFFFFF"/>
                </a:solidFill>
                <a:latin typeface="Arial"/>
                <a:cs typeface="Arial"/>
              </a:rPr>
              <a:t>using </a:t>
            </a:r>
            <a:r>
              <a:rPr dirty="0" sz="3600" spc="-16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dirty="0" sz="3600" spc="-285">
                <a:solidFill>
                  <a:srgbClr val="FFFFFF"/>
                </a:solidFill>
                <a:latin typeface="Arial"/>
                <a:cs typeface="Arial"/>
              </a:rPr>
              <a:t>Science</a:t>
            </a:r>
            <a:r>
              <a:rPr dirty="0" sz="3600" spc="-17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00" spc="-80">
                <a:solidFill>
                  <a:srgbClr val="FFFFFF"/>
                </a:solidFill>
                <a:latin typeface="Arial"/>
                <a:cs typeface="Arial"/>
              </a:rPr>
              <a:t>tools.</a:t>
            </a:r>
            <a:endParaRPr sz="3600">
              <a:latin typeface="Arial"/>
              <a:cs typeface="Arial"/>
            </a:endParaRPr>
          </a:p>
          <a:p>
            <a:pPr marL="584200" marR="285750" indent="-571500">
              <a:lnSpc>
                <a:spcPts val="4100"/>
              </a:lnSpc>
              <a:spcBef>
                <a:spcPts val="2400"/>
              </a:spcBef>
              <a:buSzPct val="170833"/>
              <a:buChar char="•"/>
              <a:tabLst>
                <a:tab pos="584200" algn="l"/>
              </a:tabLst>
            </a:pPr>
            <a:r>
              <a:rPr dirty="0" sz="3600" spc="-17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dirty="0" sz="3600" spc="-260">
                <a:solidFill>
                  <a:srgbClr val="FFFFFF"/>
                </a:solidFill>
                <a:latin typeface="Arial"/>
                <a:cs typeface="Arial"/>
              </a:rPr>
              <a:t>mapping </a:t>
            </a:r>
            <a:r>
              <a:rPr dirty="0" sz="3600" spc="-1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dirty="0" sz="3600" spc="-175">
                <a:solidFill>
                  <a:srgbClr val="FFFFFF"/>
                </a:solidFill>
                <a:latin typeface="Arial"/>
                <a:cs typeface="Arial"/>
              </a:rPr>
              <a:t>Folium </a:t>
            </a:r>
            <a:r>
              <a:rPr dirty="0" sz="3600" spc="-22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dirty="0" sz="3600" spc="-47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dirty="0" sz="3600" spc="-120">
                <a:solidFill>
                  <a:srgbClr val="FFFFFF"/>
                </a:solidFill>
                <a:latin typeface="Arial"/>
                <a:cs typeface="Arial"/>
              </a:rPr>
              <a:t>very </a:t>
            </a:r>
            <a:r>
              <a:rPr dirty="0" sz="3600" spc="-90">
                <a:solidFill>
                  <a:srgbClr val="FFFFFF"/>
                </a:solidFill>
                <a:latin typeface="Arial"/>
                <a:cs typeface="Arial"/>
              </a:rPr>
              <a:t>powerful </a:t>
            </a:r>
            <a:r>
              <a:rPr dirty="0" sz="3600" spc="-160">
                <a:solidFill>
                  <a:srgbClr val="FFFFFF"/>
                </a:solidFill>
                <a:latin typeface="Arial"/>
                <a:cs typeface="Arial"/>
              </a:rPr>
              <a:t>technique </a:t>
            </a:r>
            <a:r>
              <a:rPr dirty="0" sz="3600" spc="90">
                <a:solidFill>
                  <a:srgbClr val="FFFFFF"/>
                </a:solidFill>
                <a:latin typeface="Arial"/>
                <a:cs typeface="Arial"/>
              </a:rPr>
              <a:t>to  </a:t>
            </a:r>
            <a:r>
              <a:rPr dirty="0" sz="3600" spc="-150">
                <a:solidFill>
                  <a:srgbClr val="FFFFFF"/>
                </a:solidFill>
                <a:latin typeface="Arial"/>
                <a:cs typeface="Arial"/>
              </a:rPr>
              <a:t>consolidate </a:t>
            </a:r>
            <a:r>
              <a:rPr dirty="0" sz="3600" spc="-80">
                <a:solidFill>
                  <a:srgbClr val="FFFFFF"/>
                </a:solidFill>
                <a:latin typeface="Arial"/>
                <a:cs typeface="Arial"/>
              </a:rPr>
              <a:t>information </a:t>
            </a:r>
            <a:r>
              <a:rPr dirty="0" sz="3600" spc="-28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dirty="0" sz="3600" spc="-290">
                <a:solidFill>
                  <a:srgbClr val="FFFFFF"/>
                </a:solidFill>
                <a:latin typeface="Arial"/>
                <a:cs typeface="Arial"/>
              </a:rPr>
              <a:t>make </a:t>
            </a:r>
            <a:r>
              <a:rPr dirty="0" sz="3600" spc="-10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dirty="0" sz="3600" spc="-285">
                <a:solidFill>
                  <a:srgbClr val="FFFFFF"/>
                </a:solidFill>
                <a:latin typeface="Arial"/>
                <a:cs typeface="Arial"/>
              </a:rPr>
              <a:t>analysis </a:t>
            </a:r>
            <a:r>
              <a:rPr dirty="0" sz="3600" spc="-28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dirty="0" sz="3600" spc="-170">
                <a:solidFill>
                  <a:srgbClr val="FFFFFF"/>
                </a:solidFill>
                <a:latin typeface="Arial"/>
                <a:cs typeface="Arial"/>
              </a:rPr>
              <a:t>decision  </a:t>
            </a:r>
            <a:r>
              <a:rPr dirty="0" sz="3600" spc="-105">
                <a:solidFill>
                  <a:srgbClr val="FFFFFF"/>
                </a:solidFill>
                <a:latin typeface="Arial"/>
                <a:cs typeface="Arial"/>
              </a:rPr>
              <a:t>thoroughly </a:t>
            </a:r>
            <a:r>
              <a:rPr dirty="0" sz="3600" spc="-28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dirty="0" sz="3600" spc="-1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dirty="0" sz="3600" spc="-160">
                <a:solidFill>
                  <a:srgbClr val="FFFFFF"/>
                </a:solidFill>
                <a:latin typeface="Arial"/>
                <a:cs typeface="Arial"/>
              </a:rPr>
              <a:t>confidence. </a:t>
            </a:r>
            <a:r>
              <a:rPr dirty="0" sz="3600" spc="-105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dirty="0" sz="3600" spc="-100">
                <a:solidFill>
                  <a:srgbClr val="FFFFFF"/>
                </a:solidFill>
                <a:latin typeface="Arial"/>
                <a:cs typeface="Arial"/>
              </a:rPr>
              <a:t>would </a:t>
            </a:r>
            <a:r>
              <a:rPr dirty="0" sz="3600" spc="-165">
                <a:solidFill>
                  <a:srgbClr val="FFFFFF"/>
                </a:solidFill>
                <a:latin typeface="Arial"/>
                <a:cs typeface="Arial"/>
              </a:rPr>
              <a:t>recommend </a:t>
            </a:r>
            <a:r>
              <a:rPr dirty="0" sz="3600" spc="20">
                <a:solidFill>
                  <a:srgbClr val="FFFFFF"/>
                </a:solidFill>
                <a:latin typeface="Arial"/>
                <a:cs typeface="Arial"/>
              </a:rPr>
              <a:t>for  </a:t>
            </a:r>
            <a:r>
              <a:rPr dirty="0" sz="3600" spc="-300">
                <a:solidFill>
                  <a:srgbClr val="FFFFFF"/>
                </a:solidFill>
                <a:latin typeface="Arial"/>
                <a:cs typeface="Arial"/>
              </a:rPr>
              <a:t>use </a:t>
            </a:r>
            <a:r>
              <a:rPr dirty="0" sz="3600" spc="-11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dirty="0" sz="3600" spc="-135">
                <a:solidFill>
                  <a:srgbClr val="FFFFFF"/>
                </a:solidFill>
                <a:latin typeface="Arial"/>
                <a:cs typeface="Arial"/>
              </a:rPr>
              <a:t>similar</a:t>
            </a:r>
            <a:r>
              <a:rPr dirty="0" sz="3600" spc="-30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00" spc="-145">
                <a:solidFill>
                  <a:srgbClr val="FFFFFF"/>
                </a:solidFill>
                <a:latin typeface="Arial"/>
                <a:cs typeface="Arial"/>
              </a:rPr>
              <a:t>situations.</a:t>
            </a:r>
            <a:endParaRPr sz="3600">
              <a:latin typeface="Arial"/>
              <a:cs typeface="Arial"/>
            </a:endParaRPr>
          </a:p>
          <a:p>
            <a:pPr marL="584200" marR="492125" indent="-571500">
              <a:lnSpc>
                <a:spcPts val="4100"/>
              </a:lnSpc>
              <a:spcBef>
                <a:spcPts val="2400"/>
              </a:spcBef>
              <a:buSzPct val="170833"/>
              <a:buChar char="•"/>
              <a:tabLst>
                <a:tab pos="584200" algn="l"/>
              </a:tabLst>
            </a:pPr>
            <a:r>
              <a:rPr dirty="0" sz="3600" spc="-110">
                <a:solidFill>
                  <a:srgbClr val="FFFFFF"/>
                </a:solidFill>
                <a:latin typeface="Arial"/>
                <a:cs typeface="Arial"/>
              </a:rPr>
              <a:t>One </a:t>
            </a:r>
            <a:r>
              <a:rPr dirty="0" sz="3600" spc="-175">
                <a:solidFill>
                  <a:srgbClr val="FFFFFF"/>
                </a:solidFill>
                <a:latin typeface="Arial"/>
                <a:cs typeface="Arial"/>
              </a:rPr>
              <a:t>must </a:t>
            </a:r>
            <a:r>
              <a:rPr dirty="0" sz="3600" spc="-240">
                <a:solidFill>
                  <a:srgbClr val="FFFFFF"/>
                </a:solidFill>
                <a:latin typeface="Arial"/>
                <a:cs typeface="Arial"/>
              </a:rPr>
              <a:t>keep </a:t>
            </a:r>
            <a:r>
              <a:rPr dirty="0" sz="3600" spc="-215">
                <a:solidFill>
                  <a:srgbClr val="FFFFFF"/>
                </a:solidFill>
                <a:latin typeface="Arial"/>
                <a:cs typeface="Arial"/>
              </a:rPr>
              <a:t>abreast </a:t>
            </a:r>
            <a:r>
              <a:rPr dirty="0" sz="3600" spc="-6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dirty="0" sz="3600" spc="-185">
                <a:solidFill>
                  <a:srgbClr val="FFFFFF"/>
                </a:solidFill>
                <a:latin typeface="Arial"/>
                <a:cs typeface="Arial"/>
              </a:rPr>
              <a:t>new </a:t>
            </a:r>
            <a:r>
              <a:rPr dirty="0" sz="3600" spc="-55">
                <a:solidFill>
                  <a:srgbClr val="FFFFFF"/>
                </a:solidFill>
                <a:latin typeface="Arial"/>
                <a:cs typeface="Arial"/>
              </a:rPr>
              <a:t>tools </a:t>
            </a:r>
            <a:r>
              <a:rPr dirty="0" sz="3600" spc="2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dirty="0" sz="3600" spc="-330">
                <a:solidFill>
                  <a:srgbClr val="FFFFFF"/>
                </a:solidFill>
                <a:latin typeface="Arial"/>
                <a:cs typeface="Arial"/>
              </a:rPr>
              <a:t>DS </a:t>
            </a:r>
            <a:r>
              <a:rPr dirty="0" sz="3600" spc="-70">
                <a:solidFill>
                  <a:srgbClr val="FFFFFF"/>
                </a:solidFill>
                <a:latin typeface="Arial"/>
                <a:cs typeface="Arial"/>
              </a:rPr>
              <a:t>that </a:t>
            </a:r>
            <a:r>
              <a:rPr dirty="0" sz="3600" spc="-125">
                <a:solidFill>
                  <a:srgbClr val="FFFFFF"/>
                </a:solidFill>
                <a:latin typeface="Arial"/>
                <a:cs typeface="Arial"/>
              </a:rPr>
              <a:t>continue  </a:t>
            </a:r>
            <a:r>
              <a:rPr dirty="0" sz="3600" spc="9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dirty="0" sz="3600" spc="-240">
                <a:solidFill>
                  <a:srgbClr val="FFFFFF"/>
                </a:solidFill>
                <a:latin typeface="Arial"/>
                <a:cs typeface="Arial"/>
              </a:rPr>
              <a:t>appear </a:t>
            </a:r>
            <a:r>
              <a:rPr dirty="0" sz="3600" spc="2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dirty="0" sz="3600" spc="-155">
                <a:solidFill>
                  <a:srgbClr val="FFFFFF"/>
                </a:solidFill>
                <a:latin typeface="Arial"/>
                <a:cs typeface="Arial"/>
              </a:rPr>
              <a:t>application </a:t>
            </a:r>
            <a:r>
              <a:rPr dirty="0" sz="3600" spc="-11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dirty="0" sz="3600" spc="-229">
                <a:solidFill>
                  <a:srgbClr val="FFFFFF"/>
                </a:solidFill>
                <a:latin typeface="Arial"/>
                <a:cs typeface="Arial"/>
              </a:rPr>
              <a:t>several </a:t>
            </a:r>
            <a:r>
              <a:rPr dirty="0" sz="3600" spc="-270">
                <a:solidFill>
                  <a:srgbClr val="FFFFFF"/>
                </a:solidFill>
                <a:latin typeface="Arial"/>
                <a:cs typeface="Arial"/>
              </a:rPr>
              <a:t>business</a:t>
            </a:r>
            <a:r>
              <a:rPr dirty="0" sz="3600" spc="-155">
                <a:solidFill>
                  <a:srgbClr val="FFFFFF"/>
                </a:solidFill>
                <a:latin typeface="Arial"/>
                <a:cs typeface="Arial"/>
              </a:rPr>
              <a:t> fields.</a:t>
            </a:r>
            <a:endParaRPr sz="3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91546" y="495300"/>
            <a:ext cx="4317365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-5"/>
              <a:t>1.0</a:t>
            </a:r>
            <a:r>
              <a:rPr dirty="0" sz="4800" spc="-45"/>
              <a:t> </a:t>
            </a:r>
            <a:r>
              <a:rPr dirty="0" sz="4800" spc="55"/>
              <a:t>Introduction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558800" y="1498600"/>
            <a:ext cx="12066905" cy="775715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solidFill>
                  <a:srgbClr val="FFFFFF"/>
                </a:solidFill>
                <a:latin typeface="Arial"/>
                <a:cs typeface="Arial"/>
              </a:rPr>
              <a:t>1.1 Scenario </a:t>
            </a:r>
            <a:r>
              <a:rPr dirty="0" sz="2400" b="1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dirty="0" sz="2400" spc="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5" b="1">
                <a:solidFill>
                  <a:srgbClr val="FFFFFF"/>
                </a:solidFill>
                <a:latin typeface="Arial"/>
                <a:cs typeface="Arial"/>
              </a:rPr>
              <a:t>Background</a:t>
            </a:r>
            <a:endParaRPr sz="2400">
              <a:latin typeface="Arial"/>
              <a:cs typeface="Arial"/>
            </a:endParaRPr>
          </a:p>
          <a:p>
            <a:pPr marL="12700" marR="290195">
              <a:lnSpc>
                <a:spcPct val="100699"/>
              </a:lnSpc>
              <a:tabLst>
                <a:tab pos="4698365" algn="l"/>
              </a:tabLst>
            </a:pPr>
            <a:r>
              <a:rPr dirty="0" sz="2400" spc="-50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am </a:t>
            </a:r>
            <a:r>
              <a:rPr dirty="0" sz="2400" spc="5">
                <a:solidFill>
                  <a:srgbClr val="FFFFFF"/>
                </a:solidFill>
                <a:latin typeface="Arial"/>
                <a:cs typeface="Arial"/>
              </a:rPr>
              <a:t>currently living</a:t>
            </a:r>
            <a:r>
              <a:rPr dirty="0" sz="2400" spc="10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dirty="0" sz="2400" spc="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Singapore,	</a:t>
            </a:r>
            <a:r>
              <a:rPr dirty="0" sz="2400" spc="25">
                <a:solidFill>
                  <a:srgbClr val="FFFFFF"/>
                </a:solidFill>
                <a:latin typeface="Arial"/>
                <a:cs typeface="Arial"/>
              </a:rPr>
              <a:t>within </a:t>
            </a:r>
            <a:r>
              <a:rPr dirty="0" sz="2400" spc="15">
                <a:solidFill>
                  <a:srgbClr val="FFFFFF"/>
                </a:solidFill>
                <a:latin typeface="Arial"/>
                <a:cs typeface="Arial"/>
              </a:rPr>
              <a:t>walking </a:t>
            </a:r>
            <a:r>
              <a:rPr dirty="0" sz="2400" spc="20">
                <a:solidFill>
                  <a:srgbClr val="FFFFFF"/>
                </a:solidFill>
                <a:latin typeface="Arial"/>
                <a:cs typeface="Arial"/>
              </a:rPr>
              <a:t>distance </a:t>
            </a:r>
            <a:r>
              <a:rPr dirty="0" sz="2400" spc="65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dirty="0" sz="2400" spc="35">
                <a:solidFill>
                  <a:srgbClr val="FFFFFF"/>
                </a:solidFill>
                <a:latin typeface="Arial"/>
                <a:cs typeface="Arial"/>
              </a:rPr>
              <a:t>Downtown </a:t>
            </a:r>
            <a:r>
              <a:rPr dirty="0" sz="2400" spc="-25">
                <a:solidFill>
                  <a:srgbClr val="FFFFFF"/>
                </a:solidFill>
                <a:latin typeface="Arial"/>
                <a:cs typeface="Arial"/>
              </a:rPr>
              <a:t>"Telok </a:t>
            </a:r>
            <a:r>
              <a:rPr dirty="0" sz="2400" spc="-35">
                <a:solidFill>
                  <a:srgbClr val="FFFFFF"/>
                </a:solidFill>
                <a:latin typeface="Arial"/>
                <a:cs typeface="Arial"/>
              </a:rPr>
              <a:t>Ayer  </a:t>
            </a:r>
            <a:r>
              <a:rPr dirty="0" sz="2400" spc="-45">
                <a:solidFill>
                  <a:srgbClr val="FFFFFF"/>
                </a:solidFill>
                <a:latin typeface="Arial"/>
                <a:cs typeface="Arial"/>
              </a:rPr>
              <a:t>MRT </a:t>
            </a:r>
            <a:r>
              <a:rPr dirty="0" sz="2400" spc="15">
                <a:solidFill>
                  <a:srgbClr val="FFFFFF"/>
                </a:solidFill>
                <a:latin typeface="Arial"/>
                <a:cs typeface="Arial"/>
              </a:rPr>
              <a:t>metro </a:t>
            </a:r>
            <a:r>
              <a:rPr dirty="0" sz="2400" spc="40">
                <a:solidFill>
                  <a:srgbClr val="FFFFFF"/>
                </a:solidFill>
                <a:latin typeface="Arial"/>
                <a:cs typeface="Arial"/>
              </a:rPr>
              <a:t>station" </a:t>
            </a: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. </a:t>
            </a:r>
            <a:r>
              <a:rPr dirty="0" sz="2400" spc="-50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also enjoy great </a:t>
            </a:r>
            <a:r>
              <a:rPr dirty="0" sz="2400" spc="-20">
                <a:solidFill>
                  <a:srgbClr val="FFFFFF"/>
                </a:solidFill>
                <a:latin typeface="Arial"/>
                <a:cs typeface="Arial"/>
              </a:rPr>
              <a:t>venues </a:t>
            </a:r>
            <a:r>
              <a:rPr dirty="0" sz="2400" spc="1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dirty="0" sz="2400" spc="25">
                <a:solidFill>
                  <a:srgbClr val="FFFFFF"/>
                </a:solidFill>
                <a:latin typeface="Arial"/>
                <a:cs typeface="Arial"/>
              </a:rPr>
              <a:t>attractions, </a:t>
            </a:r>
            <a:r>
              <a:rPr dirty="0" sz="2400" spc="20">
                <a:solidFill>
                  <a:srgbClr val="FFFFFF"/>
                </a:solidFill>
                <a:latin typeface="Arial"/>
                <a:cs typeface="Arial"/>
              </a:rPr>
              <a:t>such </a:t>
            </a:r>
            <a:r>
              <a:rPr dirty="0" sz="2400" spc="-25">
                <a:solidFill>
                  <a:srgbClr val="FFFFFF"/>
                </a:solidFill>
                <a:latin typeface="Arial"/>
                <a:cs typeface="Arial"/>
              </a:rPr>
              <a:t>as </a:t>
            </a:r>
            <a:r>
              <a:rPr dirty="0" sz="2400" spc="5">
                <a:solidFill>
                  <a:srgbClr val="FFFFFF"/>
                </a:solidFill>
                <a:latin typeface="Arial"/>
                <a:cs typeface="Arial"/>
              </a:rPr>
              <a:t>international  cuisine, </a:t>
            </a:r>
            <a:r>
              <a:rPr dirty="0" sz="2400" spc="10">
                <a:solidFill>
                  <a:srgbClr val="FFFFFF"/>
                </a:solidFill>
                <a:latin typeface="Arial"/>
                <a:cs typeface="Arial"/>
              </a:rPr>
              <a:t>entertainment and </a:t>
            </a:r>
            <a:r>
              <a:rPr dirty="0" sz="2400" spc="25">
                <a:solidFill>
                  <a:srgbClr val="FFFFFF"/>
                </a:solidFill>
                <a:latin typeface="Arial"/>
                <a:cs typeface="Arial"/>
              </a:rPr>
              <a:t>shopping. </a:t>
            </a:r>
            <a:r>
              <a:rPr dirty="0" sz="2400" spc="-50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dirty="0" sz="2400" spc="-25">
                <a:solidFill>
                  <a:srgbClr val="FFFFFF"/>
                </a:solidFill>
                <a:latin typeface="Arial"/>
                <a:cs typeface="Arial"/>
              </a:rPr>
              <a:t>have an </a:t>
            </a:r>
            <a:r>
              <a:rPr dirty="0" sz="2400" spc="-140">
                <a:solidFill>
                  <a:srgbClr val="FFFFFF"/>
                </a:solidFill>
                <a:latin typeface="Arial"/>
                <a:cs typeface="Arial"/>
              </a:rPr>
              <a:t>oﬀer </a:t>
            </a:r>
            <a:r>
              <a:rPr dirty="0" sz="2400" spc="65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dirty="0" sz="2400" spc="10">
                <a:solidFill>
                  <a:srgbClr val="FFFFFF"/>
                </a:solidFill>
                <a:latin typeface="Arial"/>
                <a:cs typeface="Arial"/>
              </a:rPr>
              <a:t>move </a:t>
            </a:r>
            <a:r>
              <a:rPr dirty="0" sz="2400" spc="65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dirty="0" sz="2400" spc="40">
                <a:solidFill>
                  <a:srgbClr val="FFFFFF"/>
                </a:solidFill>
                <a:latin typeface="Arial"/>
                <a:cs typeface="Arial"/>
              </a:rPr>
              <a:t>work </a:t>
            </a:r>
            <a:r>
              <a:rPr dirty="0" sz="2400" spc="65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dirty="0" sz="2400" spc="10">
                <a:solidFill>
                  <a:srgbClr val="FFFFFF"/>
                </a:solidFill>
                <a:latin typeface="Arial"/>
                <a:cs typeface="Arial"/>
              </a:rPr>
              <a:t>Manhattan </a:t>
            </a:r>
            <a:r>
              <a:rPr dirty="0" sz="2400" spc="-520">
                <a:solidFill>
                  <a:srgbClr val="FFFFFF"/>
                </a:solidFill>
                <a:latin typeface="Arial"/>
                <a:cs typeface="Arial"/>
              </a:rPr>
              <a:t>NY  </a:t>
            </a:r>
            <a:r>
              <a:rPr dirty="0" sz="2400" spc="1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dirty="0" sz="2400" spc="-50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dirty="0" sz="2400" spc="40">
                <a:solidFill>
                  <a:srgbClr val="FFFFFF"/>
                </a:solidFill>
                <a:latin typeface="Arial"/>
                <a:cs typeface="Arial"/>
              </a:rPr>
              <a:t>would 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like </a:t>
            </a:r>
            <a:r>
              <a:rPr dirty="0" sz="2400" spc="65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dirty="0" sz="2400" spc="10">
                <a:solidFill>
                  <a:srgbClr val="FFFFFF"/>
                </a:solidFill>
                <a:latin typeface="Arial"/>
                <a:cs typeface="Arial"/>
              </a:rPr>
              <a:t>move </a:t>
            </a:r>
            <a:r>
              <a:rPr dirty="0" sz="2400" spc="20">
                <a:solidFill>
                  <a:srgbClr val="FFFFFF"/>
                </a:solidFill>
                <a:latin typeface="Arial"/>
                <a:cs typeface="Arial"/>
              </a:rPr>
              <a:t>if </a:t>
            </a:r>
            <a:r>
              <a:rPr dirty="0" sz="2400" spc="-50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dirty="0" sz="2400" spc="10">
                <a:solidFill>
                  <a:srgbClr val="FFFFFF"/>
                </a:solidFill>
                <a:latin typeface="Arial"/>
                <a:cs typeface="Arial"/>
              </a:rPr>
              <a:t>can </a:t>
            </a:r>
            <a:r>
              <a:rPr dirty="0" sz="2400" spc="30">
                <a:solidFill>
                  <a:srgbClr val="FFFFFF"/>
                </a:solidFill>
                <a:latin typeface="Arial"/>
                <a:cs typeface="Arial"/>
              </a:rPr>
              <a:t>find </a:t>
            </a:r>
            <a:r>
              <a:rPr dirty="0" sz="2400" spc="-5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dirty="0" sz="2400" spc="15">
                <a:solidFill>
                  <a:srgbClr val="FFFFFF"/>
                </a:solidFill>
                <a:latin typeface="Arial"/>
                <a:cs typeface="Arial"/>
              </a:rPr>
              <a:t>place </a:t>
            </a:r>
            <a:r>
              <a:rPr dirty="0" sz="2400" spc="65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dirty="0" sz="2400" spc="-15">
                <a:solidFill>
                  <a:srgbClr val="FFFFFF"/>
                </a:solidFill>
                <a:latin typeface="Arial"/>
                <a:cs typeface="Arial"/>
              </a:rPr>
              <a:t>live </a:t>
            </a: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similar </a:t>
            </a:r>
            <a:r>
              <a:rPr dirty="0" sz="2400" spc="4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similar</a:t>
            </a:r>
            <a:r>
              <a:rPr dirty="0" sz="2400" spc="-1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15">
                <a:solidFill>
                  <a:srgbClr val="FFFFFF"/>
                </a:solidFill>
                <a:latin typeface="Arial"/>
                <a:cs typeface="Arial"/>
              </a:rPr>
              <a:t>venues.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500">
              <a:latin typeface="Times New Roman"/>
              <a:cs typeface="Times New Roman"/>
            </a:endParaRPr>
          </a:p>
          <a:p>
            <a:pPr lvl="1" marL="520700" indent="-508000">
              <a:lnSpc>
                <a:spcPct val="100000"/>
              </a:lnSpc>
              <a:buAutoNum type="arabicPeriod" startAt="2"/>
              <a:tabLst>
                <a:tab pos="521334" algn="l"/>
              </a:tabLst>
            </a:pPr>
            <a:r>
              <a:rPr dirty="0" sz="2400" spc="-5" b="1">
                <a:solidFill>
                  <a:srgbClr val="FFFFFF"/>
                </a:solidFill>
                <a:latin typeface="Arial"/>
                <a:cs typeface="Arial"/>
              </a:rPr>
              <a:t>Problem </a:t>
            </a:r>
            <a:r>
              <a:rPr dirty="0" sz="2400" spc="20" b="1">
                <a:solidFill>
                  <a:srgbClr val="FFFFFF"/>
                </a:solidFill>
                <a:latin typeface="Arial"/>
                <a:cs typeface="Arial"/>
              </a:rPr>
              <a:t>to be</a:t>
            </a:r>
            <a:r>
              <a:rPr dirty="0" sz="2400" spc="-2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35" b="1">
                <a:solidFill>
                  <a:srgbClr val="FFFFFF"/>
                </a:solidFill>
                <a:latin typeface="Arial"/>
                <a:cs typeface="Arial"/>
              </a:rPr>
              <a:t>resolved: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2400" spc="40">
                <a:solidFill>
                  <a:srgbClr val="FFFFFF"/>
                </a:solidFill>
                <a:latin typeface="Arial"/>
                <a:cs typeface="Arial"/>
              </a:rPr>
              <a:t>How </a:t>
            </a:r>
            <a:r>
              <a:rPr dirty="0" sz="2400" spc="65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dirty="0" sz="2400" spc="30">
                <a:solidFill>
                  <a:srgbClr val="FFFFFF"/>
                </a:solidFill>
                <a:latin typeface="Arial"/>
                <a:cs typeface="Arial"/>
              </a:rPr>
              <a:t>find </a:t>
            </a:r>
            <a:r>
              <a:rPr dirty="0" sz="2400" spc="-25">
                <a:solidFill>
                  <a:srgbClr val="FFFFFF"/>
                </a:solidFill>
                <a:latin typeface="Arial"/>
                <a:cs typeface="Arial"/>
              </a:rPr>
              <a:t>an </a:t>
            </a:r>
            <a:r>
              <a:rPr dirty="0" sz="2400" spc="15">
                <a:solidFill>
                  <a:srgbClr val="FFFFFF"/>
                </a:solidFill>
                <a:latin typeface="Arial"/>
                <a:cs typeface="Arial"/>
              </a:rPr>
              <a:t>apartment 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dirty="0" sz="2400" spc="10">
                <a:solidFill>
                  <a:srgbClr val="FFFFFF"/>
                </a:solidFill>
                <a:latin typeface="Arial"/>
                <a:cs typeface="Arial"/>
              </a:rPr>
              <a:t>Manhattan </a:t>
            </a:r>
            <a:r>
              <a:rPr dirty="0" sz="2400" spc="4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dirty="0" sz="2400" spc="1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dirty="0" sz="2400" spc="25">
                <a:solidFill>
                  <a:srgbClr val="FFFFFF"/>
                </a:solidFill>
                <a:latin typeface="Arial"/>
                <a:cs typeface="Arial"/>
              </a:rPr>
              <a:t>following</a:t>
            </a:r>
            <a:r>
              <a:rPr dirty="0" sz="2400" spc="-16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30">
                <a:solidFill>
                  <a:srgbClr val="FFFFFF"/>
                </a:solidFill>
                <a:latin typeface="Arial"/>
                <a:cs typeface="Arial"/>
              </a:rPr>
              <a:t>conditions:</a:t>
            </a:r>
            <a:endParaRPr sz="2400">
              <a:latin typeface="Arial"/>
              <a:cs typeface="Arial"/>
            </a:endParaRPr>
          </a:p>
          <a:p>
            <a:pPr lvl="2" marL="469900" indent="-317500">
              <a:lnSpc>
                <a:spcPct val="100000"/>
              </a:lnSpc>
              <a:spcBef>
                <a:spcPts val="20"/>
              </a:spcBef>
              <a:buChar char="•"/>
              <a:tabLst>
                <a:tab pos="469265" algn="l"/>
                <a:tab pos="469900" algn="l"/>
              </a:tabLst>
            </a:pPr>
            <a:r>
              <a:rPr dirty="0" sz="2400" spc="15">
                <a:solidFill>
                  <a:srgbClr val="FFFFFF"/>
                </a:solidFill>
                <a:latin typeface="Arial"/>
                <a:cs typeface="Arial"/>
              </a:rPr>
              <a:t>Apartment </a:t>
            </a:r>
            <a:r>
              <a:rPr dirty="0" sz="2400" spc="4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dirty="0" sz="2400" spc="15">
                <a:solidFill>
                  <a:srgbClr val="FFFFFF"/>
                </a:solidFill>
                <a:latin typeface="Arial"/>
                <a:cs typeface="Arial"/>
              </a:rPr>
              <a:t>min 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dirty="0" sz="2400" spc="-7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25">
                <a:solidFill>
                  <a:srgbClr val="FFFFFF"/>
                </a:solidFill>
                <a:latin typeface="Arial"/>
                <a:cs typeface="Arial"/>
              </a:rPr>
              <a:t>bedrooms</a:t>
            </a:r>
            <a:endParaRPr sz="2400">
              <a:latin typeface="Arial"/>
              <a:cs typeface="Arial"/>
            </a:endParaRPr>
          </a:p>
          <a:p>
            <a:pPr lvl="2" marL="469900" indent="-317500">
              <a:lnSpc>
                <a:spcPct val="100000"/>
              </a:lnSpc>
              <a:spcBef>
                <a:spcPts val="20"/>
              </a:spcBef>
              <a:buChar char="•"/>
              <a:tabLst>
                <a:tab pos="469265" algn="l"/>
                <a:tab pos="469900" algn="l"/>
              </a:tabLst>
            </a:pPr>
            <a:r>
              <a:rPr dirty="0" sz="2400" spc="30">
                <a:solidFill>
                  <a:srgbClr val="FFFFFF"/>
                </a:solidFill>
                <a:latin typeface="Arial"/>
                <a:cs typeface="Arial"/>
              </a:rPr>
              <a:t>Monthly 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rent </a:t>
            </a:r>
            <a:r>
              <a:rPr dirty="0" sz="2400" spc="40">
                <a:solidFill>
                  <a:srgbClr val="FFFFFF"/>
                </a:solidFill>
                <a:latin typeface="Arial"/>
                <a:cs typeface="Arial"/>
              </a:rPr>
              <a:t>not </a:t>
            </a:r>
            <a:r>
              <a:rPr dirty="0" sz="2400" spc="65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dirty="0" sz="2400" spc="10">
                <a:solidFill>
                  <a:srgbClr val="FFFFFF"/>
                </a:solidFill>
                <a:latin typeface="Arial"/>
                <a:cs typeface="Arial"/>
              </a:rPr>
              <a:t>exceed</a:t>
            </a:r>
            <a:r>
              <a:rPr dirty="0" sz="2400" spc="-1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20">
                <a:solidFill>
                  <a:srgbClr val="FFFFFF"/>
                </a:solidFill>
                <a:latin typeface="Arial"/>
                <a:cs typeface="Arial"/>
              </a:rPr>
              <a:t>US$7000/month</a:t>
            </a:r>
            <a:endParaRPr sz="2400">
              <a:latin typeface="Arial"/>
              <a:cs typeface="Arial"/>
            </a:endParaRPr>
          </a:p>
          <a:p>
            <a:pPr lvl="2" marL="469900" marR="168275" indent="-317500">
              <a:lnSpc>
                <a:spcPct val="100699"/>
              </a:lnSpc>
              <a:buChar char="•"/>
              <a:tabLst>
                <a:tab pos="469265" algn="l"/>
                <a:tab pos="469900" algn="l"/>
              </a:tabLst>
            </a:pPr>
            <a:r>
              <a:rPr dirty="0" sz="2400" spc="30">
                <a:solidFill>
                  <a:srgbClr val="FFFFFF"/>
                </a:solidFill>
                <a:latin typeface="Arial"/>
                <a:cs typeface="Arial"/>
              </a:rPr>
              <a:t>Located </a:t>
            </a:r>
            <a:r>
              <a:rPr dirty="0" sz="2400" spc="25">
                <a:solidFill>
                  <a:srgbClr val="FFFFFF"/>
                </a:solidFill>
                <a:latin typeface="Arial"/>
                <a:cs typeface="Arial"/>
              </a:rPr>
              <a:t>within </a:t>
            </a:r>
            <a:r>
              <a:rPr dirty="0" sz="2400" spc="15">
                <a:solidFill>
                  <a:srgbClr val="FFFFFF"/>
                </a:solidFill>
                <a:latin typeface="Arial"/>
                <a:cs typeface="Arial"/>
              </a:rPr>
              <a:t>walking </a:t>
            </a:r>
            <a:r>
              <a:rPr dirty="0" sz="2400" spc="20">
                <a:solidFill>
                  <a:srgbClr val="FFFFFF"/>
                </a:solidFill>
                <a:latin typeface="Arial"/>
                <a:cs typeface="Arial"/>
              </a:rPr>
              <a:t>distance </a:t>
            </a:r>
            <a:r>
              <a:rPr dirty="0" sz="2400" spc="-20">
                <a:solidFill>
                  <a:srgbClr val="FFFFFF"/>
                </a:solidFill>
                <a:latin typeface="Arial"/>
                <a:cs typeface="Arial"/>
              </a:rPr>
              <a:t>(&lt;=1.0 </a:t>
            </a: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mile, 1.6 </a:t>
            </a:r>
            <a:r>
              <a:rPr dirty="0" sz="2400" spc="-30">
                <a:solidFill>
                  <a:srgbClr val="FFFFFF"/>
                </a:solidFill>
                <a:latin typeface="Arial"/>
                <a:cs typeface="Arial"/>
              </a:rPr>
              <a:t>km) </a:t>
            </a:r>
            <a:r>
              <a:rPr dirty="0" sz="2400" spc="20">
                <a:solidFill>
                  <a:srgbClr val="FFFFFF"/>
                </a:solidFill>
                <a:latin typeface="Arial"/>
                <a:cs typeface="Arial"/>
              </a:rPr>
              <a:t>from </a:t>
            </a:r>
            <a:r>
              <a:rPr dirty="0" sz="2400" spc="-5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dirty="0" sz="2400" spc="20">
                <a:solidFill>
                  <a:srgbClr val="FFFFFF"/>
                </a:solidFill>
                <a:latin typeface="Arial"/>
                <a:cs typeface="Arial"/>
              </a:rPr>
              <a:t>subway </a:t>
            </a:r>
            <a:r>
              <a:rPr dirty="0" sz="2400" spc="15">
                <a:solidFill>
                  <a:srgbClr val="FFFFFF"/>
                </a:solidFill>
                <a:latin typeface="Arial"/>
                <a:cs typeface="Arial"/>
              </a:rPr>
              <a:t>metro </a:t>
            </a:r>
            <a:r>
              <a:rPr dirty="0" sz="2400" spc="20">
                <a:solidFill>
                  <a:srgbClr val="FFFFFF"/>
                </a:solidFill>
                <a:latin typeface="Arial"/>
                <a:cs typeface="Arial"/>
              </a:rPr>
              <a:t>station 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in  </a:t>
            </a:r>
            <a:r>
              <a:rPr dirty="0" sz="2400" spc="10">
                <a:solidFill>
                  <a:srgbClr val="FFFFFF"/>
                </a:solidFill>
                <a:latin typeface="Arial"/>
                <a:cs typeface="Arial"/>
              </a:rPr>
              <a:t>Manhattan</a:t>
            </a:r>
            <a:endParaRPr sz="2400">
              <a:latin typeface="Arial"/>
              <a:cs typeface="Arial"/>
            </a:endParaRPr>
          </a:p>
          <a:p>
            <a:pPr lvl="2" marL="469900" indent="-317500">
              <a:lnSpc>
                <a:spcPct val="100000"/>
              </a:lnSpc>
              <a:spcBef>
                <a:spcPts val="20"/>
              </a:spcBef>
              <a:buChar char="•"/>
              <a:tabLst>
                <a:tab pos="469265" algn="l"/>
                <a:tab pos="469900" algn="l"/>
              </a:tabLst>
            </a:pPr>
            <a:r>
              <a:rPr dirty="0" sz="2400" spc="-65">
                <a:solidFill>
                  <a:srgbClr val="FFFFFF"/>
                </a:solidFill>
                <a:latin typeface="Arial"/>
                <a:cs typeface="Arial"/>
              </a:rPr>
              <a:t>Venues </a:t>
            </a:r>
            <a:r>
              <a:rPr dirty="0" sz="2400" spc="1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amenities </a:t>
            </a:r>
            <a:r>
              <a:rPr dirty="0" sz="2400" spc="-25">
                <a:solidFill>
                  <a:srgbClr val="FFFFFF"/>
                </a:solidFill>
                <a:latin typeface="Arial"/>
                <a:cs typeface="Arial"/>
              </a:rPr>
              <a:t>as 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dirty="0" sz="2400" spc="20">
                <a:solidFill>
                  <a:srgbClr val="FFFFFF"/>
                </a:solidFill>
                <a:latin typeface="Arial"/>
                <a:cs typeface="Arial"/>
              </a:rPr>
              <a:t>my </a:t>
            </a:r>
            <a:r>
              <a:rPr dirty="0" sz="2400" spc="10">
                <a:solidFill>
                  <a:srgbClr val="FFFFFF"/>
                </a:solidFill>
                <a:latin typeface="Arial"/>
                <a:cs typeface="Arial"/>
              </a:rPr>
              <a:t>current</a:t>
            </a:r>
            <a:r>
              <a:rPr dirty="0" sz="2400" spc="7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residence.</a:t>
            </a:r>
            <a:endParaRPr sz="2400">
              <a:latin typeface="Arial"/>
              <a:cs typeface="Arial"/>
            </a:endParaRPr>
          </a:p>
          <a:p>
            <a:pPr lvl="2">
              <a:lnSpc>
                <a:spcPct val="100000"/>
              </a:lnSpc>
              <a:spcBef>
                <a:spcPts val="45"/>
              </a:spcBef>
              <a:buClr>
                <a:srgbClr val="FFFFFF"/>
              </a:buClr>
              <a:buFont typeface="Arial"/>
              <a:buChar char="•"/>
            </a:pPr>
            <a:endParaRPr sz="2500">
              <a:latin typeface="Times New Roman"/>
              <a:cs typeface="Times New Roman"/>
            </a:endParaRPr>
          </a:p>
          <a:p>
            <a:pPr lvl="1" marL="520700" indent="-508000">
              <a:lnSpc>
                <a:spcPct val="100000"/>
              </a:lnSpc>
              <a:buAutoNum type="arabicPeriod" startAt="3"/>
              <a:tabLst>
                <a:tab pos="521334" algn="l"/>
              </a:tabLst>
            </a:pPr>
            <a:r>
              <a:rPr dirty="0" sz="2400" spc="10" b="1">
                <a:solidFill>
                  <a:srgbClr val="FFFFFF"/>
                </a:solidFill>
                <a:latin typeface="Arial"/>
                <a:cs typeface="Arial"/>
              </a:rPr>
              <a:t>Interested</a:t>
            </a:r>
            <a:r>
              <a:rPr dirty="0" sz="2400" spc="-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15" b="1">
                <a:solidFill>
                  <a:srgbClr val="FFFFFF"/>
                </a:solidFill>
                <a:latin typeface="Arial"/>
                <a:cs typeface="Arial"/>
              </a:rPr>
              <a:t>Audience</a:t>
            </a:r>
            <a:endParaRPr sz="2400">
              <a:latin typeface="Arial"/>
              <a:cs typeface="Arial"/>
            </a:endParaRPr>
          </a:p>
          <a:p>
            <a:pPr marL="12700" marR="5080">
              <a:lnSpc>
                <a:spcPct val="100699"/>
              </a:lnSpc>
              <a:tabLst>
                <a:tab pos="9140825" algn="l"/>
                <a:tab pos="10840085" algn="l"/>
              </a:tabLst>
            </a:pPr>
            <a:r>
              <a:rPr dirty="0" sz="2400" spc="-50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dirty="0" sz="2400" spc="-10">
                <a:solidFill>
                  <a:srgbClr val="FFFFFF"/>
                </a:solidFill>
                <a:latin typeface="Arial"/>
                <a:cs typeface="Arial"/>
              </a:rPr>
              <a:t>believe </a:t>
            </a:r>
            <a:r>
              <a:rPr dirty="0" sz="2400" spc="10">
                <a:solidFill>
                  <a:srgbClr val="FFFFFF"/>
                </a:solidFill>
                <a:latin typeface="Arial"/>
                <a:cs typeface="Arial"/>
              </a:rPr>
              <a:t>the methodology, </a:t>
            </a:r>
            <a:r>
              <a:rPr dirty="0" sz="2400" spc="30">
                <a:solidFill>
                  <a:srgbClr val="FFFFFF"/>
                </a:solidFill>
                <a:latin typeface="Arial"/>
                <a:cs typeface="Arial"/>
              </a:rPr>
              <a:t>tools </a:t>
            </a:r>
            <a:r>
              <a:rPr dirty="0" sz="2400" spc="1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dirty="0" sz="2400" spc="15">
                <a:solidFill>
                  <a:srgbClr val="FFFFFF"/>
                </a:solidFill>
                <a:latin typeface="Arial"/>
                <a:cs typeface="Arial"/>
              </a:rPr>
              <a:t>strategy </a:t>
            </a:r>
            <a:r>
              <a:rPr dirty="0" sz="2400" spc="10">
                <a:solidFill>
                  <a:srgbClr val="FFFFFF"/>
                </a:solidFill>
                <a:latin typeface="Arial"/>
                <a:cs typeface="Arial"/>
              </a:rPr>
              <a:t>used 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dirty="0" sz="2400" spc="20">
                <a:solidFill>
                  <a:srgbClr val="FFFFFF"/>
                </a:solidFill>
                <a:latin typeface="Arial"/>
                <a:cs typeface="Arial"/>
              </a:rPr>
              <a:t>this </a:t>
            </a:r>
            <a:r>
              <a:rPr dirty="0" sz="2400" spc="30">
                <a:solidFill>
                  <a:srgbClr val="FFFFFF"/>
                </a:solidFill>
                <a:latin typeface="Arial"/>
                <a:cs typeface="Arial"/>
              </a:rPr>
              <a:t>project 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dirty="0" sz="2400" spc="-15">
                <a:solidFill>
                  <a:srgbClr val="FFFFFF"/>
                </a:solidFill>
                <a:latin typeface="Arial"/>
                <a:cs typeface="Arial"/>
              </a:rPr>
              <a:t>relevant </a:t>
            </a:r>
            <a:r>
              <a:rPr dirty="0" sz="2400" spc="25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dirty="0" sz="2400" spc="-5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dirty="0" sz="2400" spc="10">
                <a:solidFill>
                  <a:srgbClr val="FFFFFF"/>
                </a:solidFill>
                <a:latin typeface="Arial"/>
                <a:cs typeface="Arial"/>
              </a:rPr>
              <a:t>person  </a:t>
            </a:r>
            <a:r>
              <a:rPr dirty="0" sz="2400" spc="20">
                <a:solidFill>
                  <a:srgbClr val="FFFFFF"/>
                </a:solidFill>
                <a:latin typeface="Arial"/>
                <a:cs typeface="Arial"/>
              </a:rPr>
              <a:t>or entity </a:t>
            </a:r>
            <a:r>
              <a:rPr dirty="0" sz="2400" spc="15">
                <a:solidFill>
                  <a:srgbClr val="FFFFFF"/>
                </a:solidFill>
                <a:latin typeface="Arial"/>
                <a:cs typeface="Arial"/>
              </a:rPr>
              <a:t>considering </a:t>
            </a:r>
            <a:r>
              <a:rPr dirty="0" sz="2400" spc="20">
                <a:solidFill>
                  <a:srgbClr val="FFFFFF"/>
                </a:solidFill>
                <a:latin typeface="Arial"/>
                <a:cs typeface="Arial"/>
              </a:rPr>
              <a:t>moving </a:t>
            </a:r>
            <a:r>
              <a:rPr dirty="0" sz="2400" spc="65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dirty="0" sz="2400" spc="-5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dirty="0" sz="2400" spc="5">
                <a:solidFill>
                  <a:srgbClr val="FFFFFF"/>
                </a:solidFill>
                <a:latin typeface="Arial"/>
                <a:cs typeface="Arial"/>
              </a:rPr>
              <a:t>major </a:t>
            </a:r>
            <a:r>
              <a:rPr dirty="0" sz="2400" spc="40">
                <a:solidFill>
                  <a:srgbClr val="FFFFFF"/>
                </a:solidFill>
                <a:latin typeface="Arial"/>
                <a:cs typeface="Arial"/>
              </a:rPr>
              <a:t>city 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dirty="0" sz="2400" spc="-20">
                <a:solidFill>
                  <a:srgbClr val="FFFFFF"/>
                </a:solidFill>
                <a:latin typeface="Arial"/>
                <a:cs typeface="Arial"/>
              </a:rPr>
              <a:t>US, Europe</a:t>
            </a:r>
            <a:r>
              <a:rPr dirty="0" sz="2400" spc="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20">
                <a:solidFill>
                  <a:srgbClr val="FFFFFF"/>
                </a:solidFill>
                <a:latin typeface="Arial"/>
                <a:cs typeface="Arial"/>
              </a:rPr>
              <a:t>or</a:t>
            </a:r>
            <a:r>
              <a:rPr dirty="0" sz="2400" spc="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Arial"/>
                <a:cs typeface="Arial"/>
              </a:rPr>
              <a:t>Asia.	</a:t>
            </a:r>
            <a:r>
              <a:rPr dirty="0" sz="2400" spc="-15">
                <a:solidFill>
                  <a:srgbClr val="FFFFFF"/>
                </a:solidFill>
                <a:latin typeface="Arial"/>
                <a:cs typeface="Arial"/>
              </a:rPr>
              <a:t>Europe, </a:t>
            </a:r>
            <a:r>
              <a:rPr dirty="0" sz="2400" spc="-25">
                <a:solidFill>
                  <a:srgbClr val="FFFFFF"/>
                </a:solidFill>
                <a:latin typeface="Arial"/>
                <a:cs typeface="Arial"/>
              </a:rPr>
              <a:t>US </a:t>
            </a:r>
            <a:r>
              <a:rPr dirty="0" sz="2400" spc="20">
                <a:solidFill>
                  <a:srgbClr val="FFFFFF"/>
                </a:solidFill>
                <a:latin typeface="Arial"/>
                <a:cs typeface="Arial"/>
              </a:rPr>
              <a:t>or </a:t>
            </a:r>
            <a:r>
              <a:rPr dirty="0" sz="2400" spc="-20">
                <a:solidFill>
                  <a:srgbClr val="FFFFFF"/>
                </a:solidFill>
                <a:latin typeface="Arial"/>
                <a:cs typeface="Arial"/>
              </a:rPr>
              <a:t>Asia,  </a:t>
            </a: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Likewise, </a:t>
            </a:r>
            <a:r>
              <a:rPr dirty="0" sz="2400" spc="40">
                <a:solidFill>
                  <a:srgbClr val="FFFFFF"/>
                </a:solidFill>
                <a:latin typeface="Arial"/>
                <a:cs typeface="Arial"/>
              </a:rPr>
              <a:t>it </a:t>
            </a:r>
            <a:r>
              <a:rPr dirty="0" sz="2400" spc="10">
                <a:solidFill>
                  <a:srgbClr val="FFFFFF"/>
                </a:solidFill>
                <a:latin typeface="Arial"/>
                <a:cs typeface="Arial"/>
              </a:rPr>
              <a:t>can </a:t>
            </a:r>
            <a:r>
              <a:rPr dirty="0" sz="2400" spc="20">
                <a:solidFill>
                  <a:srgbClr val="FFFFFF"/>
                </a:solidFill>
                <a:latin typeface="Arial"/>
                <a:cs typeface="Arial"/>
              </a:rPr>
              <a:t>be </a:t>
            </a:r>
            <a:r>
              <a:rPr dirty="0" sz="2400" spc="10">
                <a:solidFill>
                  <a:srgbClr val="FFFFFF"/>
                </a:solidFill>
                <a:latin typeface="Arial"/>
                <a:cs typeface="Arial"/>
              </a:rPr>
              <a:t>helpful </a:t>
            </a:r>
            <a:r>
              <a:rPr dirty="0" sz="2400" spc="20">
                <a:solidFill>
                  <a:srgbClr val="FFFFFF"/>
                </a:solidFill>
                <a:latin typeface="Arial"/>
                <a:cs typeface="Arial"/>
              </a:rPr>
              <a:t>approach </a:t>
            </a:r>
            <a:r>
              <a:rPr dirty="0" sz="2400" spc="65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dirty="0" sz="2400" spc="5">
                <a:solidFill>
                  <a:srgbClr val="FFFFFF"/>
                </a:solidFill>
                <a:latin typeface="Arial"/>
                <a:cs typeface="Arial"/>
              </a:rPr>
              <a:t>explore </a:t>
            </a:r>
            <a:r>
              <a:rPr dirty="0" sz="2400" spc="1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dirty="0" sz="2400" spc="15">
                <a:solidFill>
                  <a:srgbClr val="FFFFFF"/>
                </a:solidFill>
                <a:latin typeface="Arial"/>
                <a:cs typeface="Arial"/>
              </a:rPr>
              <a:t>opening </a:t>
            </a:r>
            <a:r>
              <a:rPr dirty="0" sz="2400" spc="4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dirty="0" sz="2400" spc="-5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2400" spc="-7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10">
                <a:solidFill>
                  <a:srgbClr val="FFFFFF"/>
                </a:solidFill>
                <a:latin typeface="Arial"/>
                <a:cs typeface="Arial"/>
              </a:rPr>
              <a:t>new</a:t>
            </a:r>
            <a:r>
              <a:rPr dirty="0" sz="2400" spc="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business.	</a:t>
            </a:r>
            <a:r>
              <a:rPr dirty="0" sz="2400" spc="-45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dirty="0" sz="2400" spc="-20">
                <a:solidFill>
                  <a:srgbClr val="FFFFFF"/>
                </a:solidFill>
                <a:latin typeface="Arial"/>
                <a:cs typeface="Arial"/>
              </a:rPr>
              <a:t>use  </a:t>
            </a:r>
            <a:r>
              <a:rPr dirty="0" sz="2400" spc="4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dirty="0" sz="2400" spc="-15">
                <a:solidFill>
                  <a:srgbClr val="FFFFFF"/>
                </a:solidFill>
                <a:latin typeface="Arial"/>
                <a:cs typeface="Arial"/>
              </a:rPr>
              <a:t>FourSquare </a:t>
            </a:r>
            <a:r>
              <a:rPr dirty="0" sz="2400" spc="2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dirty="0" sz="2400" spc="1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dirty="0" sz="2400" spc="30">
                <a:solidFill>
                  <a:srgbClr val="FFFFFF"/>
                </a:solidFill>
                <a:latin typeface="Arial"/>
                <a:cs typeface="Arial"/>
              </a:rPr>
              <a:t>mapping </a:t>
            </a:r>
            <a:r>
              <a:rPr dirty="0" sz="2400" spc="15">
                <a:solidFill>
                  <a:srgbClr val="FFFFFF"/>
                </a:solidFill>
                <a:latin typeface="Arial"/>
                <a:cs typeface="Arial"/>
              </a:rPr>
              <a:t>techniques </a:t>
            </a:r>
            <a:r>
              <a:rPr dirty="0" sz="2400" spc="35">
                <a:solidFill>
                  <a:srgbClr val="FFFFFF"/>
                </a:solidFill>
                <a:latin typeface="Arial"/>
                <a:cs typeface="Arial"/>
              </a:rPr>
              <a:t>combined </a:t>
            </a:r>
            <a:r>
              <a:rPr dirty="0" sz="2400" spc="4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dirty="0" sz="2400" spc="2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dirty="0" sz="2400" spc="-15">
                <a:solidFill>
                  <a:srgbClr val="FFFFFF"/>
                </a:solidFill>
                <a:latin typeface="Arial"/>
                <a:cs typeface="Arial"/>
              </a:rPr>
              <a:t>analysis </a:t>
            </a:r>
            <a:r>
              <a:rPr dirty="0" sz="2400" spc="20">
                <a:solidFill>
                  <a:srgbClr val="FFFFFF"/>
                </a:solidFill>
                <a:latin typeface="Arial"/>
                <a:cs typeface="Arial"/>
              </a:rPr>
              <a:t>will </a:t>
            </a:r>
            <a:r>
              <a:rPr dirty="0" sz="2400" spc="10">
                <a:solidFill>
                  <a:srgbClr val="FFFFFF"/>
                </a:solidFill>
                <a:latin typeface="Arial"/>
                <a:cs typeface="Arial"/>
              </a:rPr>
              <a:t>help  </a:t>
            </a:r>
            <a:r>
              <a:rPr dirty="0" sz="2400" spc="-15">
                <a:solidFill>
                  <a:srgbClr val="FFFFFF"/>
                </a:solidFill>
                <a:latin typeface="Arial"/>
                <a:cs typeface="Arial"/>
              </a:rPr>
              <a:t>resolve </a:t>
            </a:r>
            <a:r>
              <a:rPr dirty="0" sz="2400" spc="1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key </a:t>
            </a:r>
            <a:r>
              <a:rPr dirty="0" sz="2400" spc="15">
                <a:solidFill>
                  <a:srgbClr val="FFFFFF"/>
                </a:solidFill>
                <a:latin typeface="Arial"/>
                <a:cs typeface="Arial"/>
              </a:rPr>
              <a:t>questions </a:t>
            </a:r>
            <a:r>
              <a:rPr dirty="0" sz="2400" spc="-15">
                <a:solidFill>
                  <a:srgbClr val="FFFFFF"/>
                </a:solidFill>
                <a:latin typeface="Arial"/>
                <a:cs typeface="Arial"/>
              </a:rPr>
              <a:t>arisen. </a:t>
            </a:r>
            <a:r>
              <a:rPr dirty="0" sz="2400" spc="-20">
                <a:solidFill>
                  <a:srgbClr val="FFFFFF"/>
                </a:solidFill>
                <a:latin typeface="Arial"/>
                <a:cs typeface="Arial"/>
              </a:rPr>
              <a:t>Lastly, </a:t>
            </a:r>
            <a:r>
              <a:rPr dirty="0" sz="2400" spc="20">
                <a:solidFill>
                  <a:srgbClr val="FFFFFF"/>
                </a:solidFill>
                <a:latin typeface="Arial"/>
                <a:cs typeface="Arial"/>
              </a:rPr>
              <a:t>this </a:t>
            </a:r>
            <a:r>
              <a:rPr dirty="0" sz="2400" spc="30">
                <a:solidFill>
                  <a:srgbClr val="FFFFFF"/>
                </a:solidFill>
                <a:latin typeface="Arial"/>
                <a:cs typeface="Arial"/>
              </a:rPr>
              <a:t>project 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dirty="0" sz="2400" spc="-5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dirty="0" sz="2400" spc="50">
                <a:solidFill>
                  <a:srgbClr val="FFFFFF"/>
                </a:solidFill>
                <a:latin typeface="Arial"/>
                <a:cs typeface="Arial"/>
              </a:rPr>
              <a:t>good </a:t>
            </a:r>
            <a:r>
              <a:rPr dirty="0" sz="2400" spc="25">
                <a:solidFill>
                  <a:srgbClr val="FFFFFF"/>
                </a:solidFill>
                <a:latin typeface="Arial"/>
                <a:cs typeface="Arial"/>
              </a:rPr>
              <a:t>practical 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case </a:t>
            </a:r>
            <a:r>
              <a:rPr dirty="0" sz="2400" spc="25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dirty="0" sz="2400" spc="-5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dirty="0" sz="2400" spc="10">
                <a:solidFill>
                  <a:srgbClr val="FFFFFF"/>
                </a:solidFill>
                <a:latin typeface="Arial"/>
                <a:cs typeface="Arial"/>
              </a:rPr>
              <a:t>person  </a:t>
            </a:r>
            <a:r>
              <a:rPr dirty="0" sz="2400" spc="15">
                <a:solidFill>
                  <a:srgbClr val="FFFFFF"/>
                </a:solidFill>
                <a:latin typeface="Arial"/>
                <a:cs typeface="Arial"/>
              </a:rPr>
              <a:t>developing </a:t>
            </a:r>
            <a:r>
              <a:rPr dirty="0" sz="2400" spc="-15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dirty="0" sz="2400" spc="5">
                <a:solidFill>
                  <a:srgbClr val="FFFFFF"/>
                </a:solidFill>
                <a:latin typeface="Arial"/>
                <a:cs typeface="Arial"/>
              </a:rPr>
              <a:t>Science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5">
                <a:solidFill>
                  <a:srgbClr val="FFFFFF"/>
                </a:solidFill>
                <a:latin typeface="Arial"/>
                <a:cs typeface="Arial"/>
              </a:rPr>
              <a:t>skills.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73283" y="571500"/>
            <a:ext cx="4553585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-5"/>
              <a:t>2.0 </a:t>
            </a:r>
            <a:r>
              <a:rPr dirty="0" sz="4800" spc="-25"/>
              <a:t>Data</a:t>
            </a:r>
            <a:r>
              <a:rPr dirty="0" sz="4800" spc="-60"/>
              <a:t> </a:t>
            </a:r>
            <a:r>
              <a:rPr dirty="0" sz="4800" spc="35"/>
              <a:t>Section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431800" y="2006600"/>
            <a:ext cx="12068810" cy="67437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06730" algn="l"/>
              </a:tabLst>
            </a:pPr>
            <a:r>
              <a:rPr dirty="0" sz="2000" spc="-5" b="1">
                <a:solidFill>
                  <a:srgbClr val="FFFFFF"/>
                </a:solidFill>
                <a:latin typeface="Arial"/>
                <a:cs typeface="Arial"/>
              </a:rPr>
              <a:t>2.1	</a:t>
            </a:r>
            <a:r>
              <a:rPr dirty="0" sz="2000" spc="35" b="1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r>
              <a:rPr dirty="0" sz="2000" spc="-5" b="1">
                <a:solidFill>
                  <a:srgbClr val="FFFFFF"/>
                </a:solidFill>
                <a:latin typeface="Arial"/>
                <a:cs typeface="Arial"/>
              </a:rPr>
              <a:t> Requirements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buChar char="-"/>
              <a:tabLst>
                <a:tab pos="182245" algn="l"/>
              </a:tabLst>
            </a:pP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Geodata </a:t>
            </a:r>
            <a:r>
              <a:rPr dirty="0" sz="2000" spc="2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current </a:t>
            </a:r>
            <a:r>
              <a:rPr dirty="0" sz="2000" spc="-5">
                <a:solidFill>
                  <a:srgbClr val="FFFFFF"/>
                </a:solidFill>
                <a:latin typeface="Arial"/>
                <a:cs typeface="Arial"/>
              </a:rPr>
              <a:t>residence in Singapore </a:t>
            </a:r>
            <a:r>
              <a:rPr dirty="0" sz="2000" spc="35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dirty="0" sz="2000" spc="-15">
                <a:solidFill>
                  <a:srgbClr val="FFFFFF"/>
                </a:solidFill>
                <a:latin typeface="Arial"/>
                <a:cs typeface="Arial"/>
              </a:rPr>
              <a:t>venues 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established using 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Foursquare.</a:t>
            </a:r>
            <a:endParaRPr sz="2000">
              <a:latin typeface="Arial"/>
              <a:cs typeface="Arial"/>
            </a:endParaRPr>
          </a:p>
          <a:p>
            <a:pPr marL="12700" marR="296545">
              <a:lnSpc>
                <a:spcPct val="100000"/>
              </a:lnSpc>
              <a:buChar char="-"/>
              <a:tabLst>
                <a:tab pos="182245" algn="l"/>
              </a:tabLst>
            </a:pPr>
            <a:r>
              <a:rPr dirty="0" sz="2000" spc="15">
                <a:solidFill>
                  <a:srgbClr val="FFFFFF"/>
                </a:solidFill>
                <a:latin typeface="Arial"/>
                <a:cs typeface="Arial"/>
              </a:rPr>
              <a:t>List </a:t>
            </a:r>
            <a:r>
              <a:rPr dirty="0" sz="2000" spc="35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dirty="0" sz="2000" spc="10">
                <a:solidFill>
                  <a:srgbClr val="FFFFFF"/>
                </a:solidFill>
                <a:latin typeface="Arial"/>
                <a:cs typeface="Arial"/>
              </a:rPr>
              <a:t>Manhattan </a:t>
            </a:r>
            <a:r>
              <a:rPr dirty="0" sz="2000" spc="-60">
                <a:solidFill>
                  <a:srgbClr val="FFFFFF"/>
                </a:solidFill>
                <a:latin typeface="Arial"/>
                <a:cs typeface="Arial"/>
              </a:rPr>
              <a:t>(MH) </a:t>
            </a:r>
            <a:r>
              <a:rPr dirty="0" sz="2000" spc="15">
                <a:solidFill>
                  <a:srgbClr val="FFFFFF"/>
                </a:solidFill>
                <a:latin typeface="Arial"/>
                <a:cs typeface="Arial"/>
              </a:rPr>
              <a:t>neighborhoods </a:t>
            </a:r>
            <a:r>
              <a:rPr dirty="0" sz="2000" spc="35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dirty="0" sz="2000" spc="10">
                <a:solidFill>
                  <a:srgbClr val="FFFFFF"/>
                </a:solidFill>
                <a:latin typeface="Arial"/>
                <a:cs typeface="Arial"/>
              </a:rPr>
              <a:t>clustered </a:t>
            </a:r>
            <a:r>
              <a:rPr dirty="0" sz="2000" spc="-15">
                <a:solidFill>
                  <a:srgbClr val="FFFFFF"/>
                </a:solidFill>
                <a:latin typeface="Arial"/>
                <a:cs typeface="Arial"/>
              </a:rPr>
              <a:t>venues 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established </a:t>
            </a:r>
            <a:r>
              <a:rPr dirty="0" sz="2000" spc="-15">
                <a:solidFill>
                  <a:srgbClr val="FFFFFF"/>
                </a:solidFill>
                <a:latin typeface="Arial"/>
                <a:cs typeface="Arial"/>
              </a:rPr>
              <a:t>via 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Foursquare </a:t>
            </a:r>
            <a:r>
              <a:rPr dirty="0" sz="2000" spc="-65">
                <a:solidFill>
                  <a:srgbClr val="FFFFFF"/>
                </a:solidFill>
                <a:latin typeface="Arial"/>
                <a:cs typeface="Arial"/>
              </a:rPr>
              <a:t>(as </a:t>
            </a:r>
            <a:r>
              <a:rPr dirty="0" sz="2000" spc="-5">
                <a:solidFill>
                  <a:srgbClr val="FFFFFF"/>
                </a:solidFill>
                <a:latin typeface="Arial"/>
                <a:cs typeface="Arial"/>
              </a:rPr>
              <a:t>in Course  </a:t>
            </a:r>
            <a:r>
              <a:rPr dirty="0" sz="2000" spc="-25">
                <a:solidFill>
                  <a:srgbClr val="FFFFFF"/>
                </a:solidFill>
                <a:latin typeface="Arial"/>
                <a:cs typeface="Arial"/>
              </a:rPr>
              <a:t>Lab).</a:t>
            </a:r>
            <a:r>
              <a:rPr dirty="0" sz="2000" spc="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15">
                <a:latin typeface="Arial"/>
                <a:cs typeface="Arial"/>
              </a:rPr>
              <a:t>h</a:t>
            </a:r>
            <a:r>
              <a:rPr dirty="0" sz="2000" spc="15">
                <a:solidFill>
                  <a:srgbClr val="FFFFFF"/>
                </a:solidFill>
                <a:latin typeface="Arial"/>
                <a:cs typeface="Arial"/>
              </a:rPr>
              <a:t>ttps://en.wikipedia.org/wiki/List_of_Manhattan_neighborhoods#Midtown_neighborhoods</a:t>
            </a:r>
            <a:endParaRPr sz="2000">
              <a:latin typeface="Arial"/>
              <a:cs typeface="Arial"/>
            </a:endParaRPr>
          </a:p>
          <a:p>
            <a:pPr marL="12700" marR="42545">
              <a:lnSpc>
                <a:spcPct val="100000"/>
              </a:lnSpc>
              <a:buChar char="-"/>
              <a:tabLst>
                <a:tab pos="182245" algn="l"/>
              </a:tabLst>
            </a:pPr>
            <a:r>
              <a:rPr dirty="0" sz="2000" spc="15">
                <a:solidFill>
                  <a:srgbClr val="FFFFFF"/>
                </a:solidFill>
                <a:latin typeface="Arial"/>
                <a:cs typeface="Arial"/>
              </a:rPr>
              <a:t>List </a:t>
            </a:r>
            <a:r>
              <a:rPr dirty="0" sz="2000" spc="35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dirty="0" sz="2000" spc="15">
                <a:solidFill>
                  <a:srgbClr val="FFFFFF"/>
                </a:solidFill>
                <a:latin typeface="Arial"/>
                <a:cs typeface="Arial"/>
              </a:rPr>
              <a:t>subway </a:t>
            </a:r>
            <a:r>
              <a:rPr dirty="0" sz="2000" spc="10">
                <a:solidFill>
                  <a:srgbClr val="FFFFFF"/>
                </a:solidFill>
                <a:latin typeface="Arial"/>
                <a:cs typeface="Arial"/>
              </a:rPr>
              <a:t>metro </a:t>
            </a:r>
            <a:r>
              <a:rPr dirty="0" sz="2000" spc="15">
                <a:solidFill>
                  <a:srgbClr val="FFFFFF"/>
                </a:solidFill>
                <a:latin typeface="Arial"/>
                <a:cs typeface="Arial"/>
              </a:rPr>
              <a:t>stations </a:t>
            </a:r>
            <a:r>
              <a:rPr dirty="0" sz="2000" spc="-5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dirty="0" sz="2000" spc="10">
                <a:solidFill>
                  <a:srgbClr val="FFFFFF"/>
                </a:solidFill>
                <a:latin typeface="Arial"/>
                <a:cs typeface="Arial"/>
              </a:rPr>
              <a:t>Manhattan </a:t>
            </a:r>
            <a:r>
              <a:rPr dirty="0" sz="2000" spc="35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dirty="0" sz="2000" spc="-5">
                <a:solidFill>
                  <a:srgbClr val="FFFFFF"/>
                </a:solidFill>
                <a:latin typeface="Arial"/>
                <a:cs typeface="Arial"/>
              </a:rPr>
              <a:t>addresses </a:t>
            </a:r>
            <a:r>
              <a:rPr dirty="0" sz="2000" spc="10">
                <a:solidFill>
                  <a:srgbClr val="FFFFFF"/>
                </a:solidFill>
                <a:latin typeface="Arial"/>
                <a:cs typeface="Arial"/>
              </a:rPr>
              <a:t>and geo </a:t>
            </a:r>
            <a:r>
              <a:rPr dirty="0" sz="2000" spc="15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(lat,long):</a:t>
            </a:r>
            <a:r>
              <a:rPr dirty="0" sz="2000" spc="-20">
                <a:solidFill>
                  <a:srgbClr val="347AB7"/>
                </a:solidFill>
                <a:latin typeface="Arial"/>
                <a:cs typeface="Arial"/>
              </a:rPr>
              <a:t> </a:t>
            </a:r>
            <a:r>
              <a:rPr dirty="0" u="sng" sz="2000" spc="55">
                <a:solidFill>
                  <a:srgbClr val="347AB7"/>
                </a:solidFill>
                <a:uFill>
                  <a:solidFill>
                    <a:srgbClr val="347AB7"/>
                  </a:solidFill>
                </a:uFill>
                <a:latin typeface="Arial"/>
                <a:cs typeface="Arial"/>
              </a:rPr>
              <a:t>https:// </a:t>
            </a:r>
            <a:r>
              <a:rPr dirty="0" u="sng" sz="2000" spc="55">
                <a:solidFill>
                  <a:srgbClr val="347AB7"/>
                </a:solidFill>
                <a:uFill>
                  <a:solidFill>
                    <a:srgbClr val="347AB7"/>
                  </a:solidFill>
                </a:uFill>
                <a:latin typeface="Arial"/>
                <a:cs typeface="Arial"/>
              </a:rPr>
              <a:t> </a:t>
            </a:r>
            <a:r>
              <a:rPr dirty="0" u="sng" sz="2000" spc="-5">
                <a:solidFill>
                  <a:srgbClr val="347AB7"/>
                </a:solidFill>
                <a:uFill>
                  <a:solidFill>
                    <a:srgbClr val="347AB7"/>
                  </a:solidFill>
                </a:uFill>
                <a:latin typeface="Arial"/>
                <a:cs typeface="Arial"/>
              </a:rPr>
              <a:t>en.wikipedia.org/wiki/List_of_New_York_City_Subway_stations_in_Manhattan</a:t>
            </a:r>
            <a:r>
              <a:rPr dirty="0" sz="2000" spc="-5">
                <a:latin typeface="Arial"/>
                <a:cs typeface="Arial"/>
              </a:rPr>
              <a:t>)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, </a:t>
            </a:r>
            <a:r>
              <a:rPr dirty="0" sz="2000" spc="30">
                <a:latin typeface="Arial"/>
                <a:cs typeface="Arial"/>
              </a:rPr>
              <a:t>(</a:t>
            </a:r>
            <a:r>
              <a:rPr dirty="0" u="sng" sz="2000" spc="30">
                <a:solidFill>
                  <a:srgbClr val="347AB7"/>
                </a:solidFill>
                <a:uFill>
                  <a:solidFill>
                    <a:srgbClr val="347AB7"/>
                  </a:solidFill>
                </a:uFill>
                <a:latin typeface="Arial"/>
                <a:cs typeface="Arial"/>
                <a:hlinkClick r:id="rId2"/>
              </a:rPr>
              <a:t>https://ww</a:t>
            </a:r>
            <a:r>
              <a:rPr dirty="0" u="sng" sz="2000" spc="30">
                <a:solidFill>
                  <a:srgbClr val="347AB7"/>
                </a:solidFill>
                <a:uFill>
                  <a:solidFill>
                    <a:srgbClr val="347AB7"/>
                  </a:solidFill>
                </a:uFill>
                <a:latin typeface="Arial"/>
                <a:cs typeface="Arial"/>
              </a:rPr>
              <a:t>w</a:t>
            </a:r>
            <a:r>
              <a:rPr dirty="0" u="sng" sz="2000" spc="30">
                <a:solidFill>
                  <a:srgbClr val="347AB7"/>
                </a:solidFill>
                <a:uFill>
                  <a:solidFill>
                    <a:srgbClr val="347AB7"/>
                  </a:solidFill>
                </a:uFill>
                <a:latin typeface="Arial"/>
                <a:cs typeface="Arial"/>
                <a:hlinkClick r:id="rId2"/>
              </a:rPr>
              <a:t>.google.com/ </a:t>
            </a:r>
            <a:r>
              <a:rPr dirty="0" u="sng" sz="2000" spc="30">
                <a:solidFill>
                  <a:srgbClr val="347AB7"/>
                </a:solidFill>
                <a:uFill>
                  <a:solidFill>
                    <a:srgbClr val="347AB7"/>
                  </a:solidFill>
                </a:uFill>
                <a:latin typeface="Arial"/>
                <a:cs typeface="Arial"/>
              </a:rPr>
              <a:t> </a:t>
            </a:r>
            <a:r>
              <a:rPr dirty="0" u="sng" sz="2000" spc="5">
                <a:solidFill>
                  <a:srgbClr val="347AB7"/>
                </a:solidFill>
                <a:uFill>
                  <a:solidFill>
                    <a:srgbClr val="347AB7"/>
                  </a:solidFill>
                </a:uFill>
                <a:latin typeface="Arial"/>
                <a:cs typeface="Arial"/>
              </a:rPr>
              <a:t>maps/search/manhattan+subway+metro+stations/@40.7837297,-74.1033043,11z/data=!3m1!4b1</a:t>
            </a:r>
            <a:r>
              <a:rPr dirty="0" sz="2000" spc="5"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  <a:p>
            <a:pPr marL="12700" marR="431165">
              <a:lnSpc>
                <a:spcPct val="100000"/>
              </a:lnSpc>
              <a:buChar char="-"/>
              <a:tabLst>
                <a:tab pos="182245" algn="l"/>
                <a:tab pos="10937240" algn="l"/>
              </a:tabLst>
            </a:pPr>
            <a:r>
              <a:rPr dirty="0" sz="2000" spc="15">
                <a:solidFill>
                  <a:srgbClr val="FFFFFF"/>
                </a:solidFill>
                <a:latin typeface="Arial"/>
                <a:cs typeface="Arial"/>
              </a:rPr>
              <a:t>List </a:t>
            </a:r>
            <a:r>
              <a:rPr dirty="0" sz="2000" spc="35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dirty="0" sz="2000" spc="10">
                <a:solidFill>
                  <a:srgbClr val="FFFFFF"/>
                </a:solidFill>
                <a:latin typeface="Arial"/>
                <a:cs typeface="Arial"/>
              </a:rPr>
              <a:t>apartments </a:t>
            </a:r>
            <a:r>
              <a:rPr dirty="0" sz="2000" spc="2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dirty="0" sz="2000" spc="-5">
                <a:solidFill>
                  <a:srgbClr val="FFFFFF"/>
                </a:solidFill>
                <a:latin typeface="Arial"/>
                <a:cs typeface="Arial"/>
              </a:rPr>
              <a:t>rent in </a:t>
            </a:r>
            <a:r>
              <a:rPr dirty="0" sz="2000" spc="10">
                <a:solidFill>
                  <a:srgbClr val="FFFFFF"/>
                </a:solidFill>
                <a:latin typeface="Arial"/>
                <a:cs typeface="Arial"/>
              </a:rPr>
              <a:t>Manhattan </a:t>
            </a:r>
            <a:r>
              <a:rPr dirty="0" sz="2000" spc="-40">
                <a:solidFill>
                  <a:srgbClr val="FFFFFF"/>
                </a:solidFill>
                <a:latin typeface="Arial"/>
                <a:cs typeface="Arial"/>
              </a:rPr>
              <a:t>area </a:t>
            </a:r>
            <a:r>
              <a:rPr dirty="0" sz="2000" spc="35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dirty="0" sz="2000" spc="15">
                <a:solidFill>
                  <a:srgbClr val="FFFFFF"/>
                </a:solidFill>
                <a:latin typeface="Arial"/>
                <a:cs typeface="Arial"/>
              </a:rPr>
              <a:t>information on </a:t>
            </a:r>
            <a:r>
              <a:rPr dirty="0" sz="2000" spc="20">
                <a:solidFill>
                  <a:srgbClr val="FFFFFF"/>
                </a:solidFill>
                <a:latin typeface="Arial"/>
                <a:cs typeface="Arial"/>
              </a:rPr>
              <a:t>neighborhood location,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address,  </a:t>
            </a:r>
            <a:r>
              <a:rPr dirty="0" sz="2000" spc="10">
                <a:solidFill>
                  <a:srgbClr val="FFFFFF"/>
                </a:solidFill>
                <a:latin typeface="Arial"/>
                <a:cs typeface="Arial"/>
              </a:rPr>
              <a:t>number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35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20">
                <a:solidFill>
                  <a:srgbClr val="FFFFFF"/>
                </a:solidFill>
                <a:latin typeface="Arial"/>
                <a:cs typeface="Arial"/>
              </a:rPr>
              <a:t>beds,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25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2000" spc="-55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z="2000" spc="-40">
                <a:solidFill>
                  <a:srgbClr val="FFFFFF"/>
                </a:solidFill>
                <a:latin typeface="Arial"/>
                <a:cs typeface="Arial"/>
              </a:rPr>
              <a:t>ea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size,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20">
                <a:solidFill>
                  <a:srgbClr val="FFFFFF"/>
                </a:solidFill>
                <a:latin typeface="Arial"/>
                <a:cs typeface="Arial"/>
              </a:rPr>
              <a:t>monthly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4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z="2000" spc="10">
                <a:solidFill>
                  <a:srgbClr val="FFFFFF"/>
                </a:solidFill>
                <a:latin typeface="Arial"/>
                <a:cs typeface="Arial"/>
              </a:rPr>
              <a:t>ent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20">
                <a:solidFill>
                  <a:srgbClr val="FFFFFF"/>
                </a:solidFill>
                <a:latin typeface="Arial"/>
                <a:cs typeface="Arial"/>
              </a:rPr>
              <a:t>price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1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20">
                <a:solidFill>
                  <a:srgbClr val="FFFFFF"/>
                </a:solidFill>
                <a:latin typeface="Arial"/>
                <a:cs typeface="Arial"/>
              </a:rPr>
              <a:t>complemented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35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10">
                <a:solidFill>
                  <a:srgbClr val="FFFFFF"/>
                </a:solidFill>
                <a:latin typeface="Arial"/>
                <a:cs typeface="Arial"/>
              </a:rPr>
              <a:t>geo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15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15">
                <a:solidFill>
                  <a:srgbClr val="FFFFFF"/>
                </a:solidFill>
                <a:latin typeface="Arial"/>
                <a:cs typeface="Arial"/>
              </a:rPr>
              <a:t>via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15">
                <a:solidFill>
                  <a:srgbClr val="FFFFFF"/>
                </a:solidFill>
                <a:latin typeface="Arial"/>
                <a:cs typeface="Arial"/>
              </a:rPr>
              <a:t>Nominatim.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u="sng" sz="2000" spc="60">
                <a:solidFill>
                  <a:srgbClr val="347AB7"/>
                </a:solidFill>
                <a:uFill>
                  <a:solidFill>
                    <a:srgbClr val="347AB7"/>
                  </a:solidFill>
                </a:uFill>
                <a:latin typeface="Arial"/>
                <a:cs typeface="Arial"/>
              </a:rPr>
              <a:t>http:// </a:t>
            </a:r>
            <a:r>
              <a:rPr dirty="0" sz="2000" spc="45">
                <a:solidFill>
                  <a:srgbClr val="347AB7"/>
                </a:solidFill>
                <a:latin typeface="Arial"/>
                <a:cs typeface="Arial"/>
              </a:rPr>
              <a:t> </a:t>
            </a:r>
            <a:r>
              <a:rPr dirty="0" u="sng" sz="2000" spc="10">
                <a:solidFill>
                  <a:srgbClr val="347AB7"/>
                </a:solidFill>
                <a:uFill>
                  <a:solidFill>
                    <a:srgbClr val="347AB7"/>
                  </a:solidFill>
                </a:uFill>
                <a:latin typeface="Arial"/>
                <a:cs typeface="Arial"/>
                <a:hlinkClick r:id="rId3"/>
              </a:rPr>
              <a:t>www.rentmanhattan.com/index.cfm?page=search&amp;state=results</a:t>
            </a:r>
            <a:r>
              <a:rPr dirty="0" sz="2000" spc="10">
                <a:solidFill>
                  <a:srgbClr val="347AB7"/>
                </a:solidFill>
                <a:latin typeface="Arial"/>
                <a:cs typeface="Arial"/>
                <a:hlinkClick r:id="rId4"/>
              </a:rPr>
              <a:t> </a:t>
            </a:r>
            <a:r>
              <a:rPr dirty="0" u="sng" sz="2000" spc="30">
                <a:solidFill>
                  <a:srgbClr val="347AB7"/>
                </a:solidFill>
                <a:uFill>
                  <a:solidFill>
                    <a:srgbClr val="347AB7"/>
                  </a:solidFill>
                </a:uFill>
                <a:latin typeface="Arial"/>
                <a:cs typeface="Arial"/>
                <a:hlinkClick r:id="rId4"/>
              </a:rPr>
              <a:t>https://ww</a:t>
            </a:r>
            <a:r>
              <a:rPr dirty="0" u="sng" sz="2000" spc="30">
                <a:solidFill>
                  <a:srgbClr val="347AB7"/>
                </a:solidFill>
                <a:uFill>
                  <a:solidFill>
                    <a:srgbClr val="347AB7"/>
                  </a:solidFill>
                </a:uFill>
                <a:latin typeface="Arial"/>
                <a:cs typeface="Arial"/>
              </a:rPr>
              <a:t>w</a:t>
            </a:r>
            <a:r>
              <a:rPr dirty="0" u="sng" sz="2000" spc="30">
                <a:solidFill>
                  <a:srgbClr val="347AB7"/>
                </a:solidFill>
                <a:uFill>
                  <a:solidFill>
                    <a:srgbClr val="347AB7"/>
                  </a:solidFill>
                </a:uFill>
                <a:latin typeface="Arial"/>
                <a:cs typeface="Arial"/>
                <a:hlinkClick r:id="rId4"/>
              </a:rPr>
              <a:t>.nestpick.com/sear</a:t>
            </a:r>
            <a:r>
              <a:rPr dirty="0" u="sng" sz="2000" spc="30">
                <a:solidFill>
                  <a:srgbClr val="347AB7"/>
                </a:solidFill>
                <a:uFill>
                  <a:solidFill>
                    <a:srgbClr val="347AB7"/>
                  </a:solidFill>
                </a:uFill>
                <a:latin typeface="Arial"/>
                <a:cs typeface="Arial"/>
              </a:rPr>
              <a:t>ch? </a:t>
            </a:r>
            <a:r>
              <a:rPr dirty="0" u="sng" sz="2000" spc="30">
                <a:solidFill>
                  <a:srgbClr val="347AB7"/>
                </a:solidFill>
                <a:uFill>
                  <a:solidFill>
                    <a:srgbClr val="347AB7"/>
                  </a:solidFill>
                </a:uFill>
                <a:latin typeface="Arial"/>
                <a:cs typeface="Arial"/>
              </a:rPr>
              <a:t> </a:t>
            </a:r>
            <a:r>
              <a:rPr dirty="0" u="sng" sz="2000" spc="35">
                <a:solidFill>
                  <a:srgbClr val="347AB7"/>
                </a:solidFill>
                <a:uFill>
                  <a:solidFill>
                    <a:srgbClr val="347AB7"/>
                  </a:solidFill>
                </a:uFill>
                <a:latin typeface="Arial"/>
                <a:cs typeface="Arial"/>
              </a:rPr>
              <a:t>city=new-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buChar char="-"/>
              <a:tabLst>
                <a:tab pos="182245" algn="l"/>
              </a:tabLst>
            </a:pP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Place </a:t>
            </a:r>
            <a:r>
              <a:rPr dirty="0" sz="2000" spc="55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dirty="0" sz="2000" spc="35">
                <a:solidFill>
                  <a:srgbClr val="FFFFFF"/>
                </a:solidFill>
                <a:latin typeface="Arial"/>
                <a:cs typeface="Arial"/>
              </a:rPr>
              <a:t>work </a:t>
            </a:r>
            <a:r>
              <a:rPr dirty="0" sz="2000" spc="-5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dirty="0" sz="2000" spc="10">
                <a:solidFill>
                  <a:srgbClr val="FFFFFF"/>
                </a:solidFill>
                <a:latin typeface="Arial"/>
                <a:cs typeface="Arial"/>
              </a:rPr>
              <a:t>Manhattan </a:t>
            </a:r>
            <a:r>
              <a:rPr dirty="0" sz="2000" spc="-40">
                <a:solidFill>
                  <a:srgbClr val="FFFFFF"/>
                </a:solidFill>
                <a:latin typeface="Arial"/>
                <a:cs typeface="Arial"/>
              </a:rPr>
              <a:t>(Park </a:t>
            </a:r>
            <a:r>
              <a:rPr dirty="0" sz="2000" spc="-30">
                <a:solidFill>
                  <a:srgbClr val="FFFFFF"/>
                </a:solidFill>
                <a:latin typeface="Arial"/>
                <a:cs typeface="Arial"/>
              </a:rPr>
              <a:t>Avenue </a:t>
            </a:r>
            <a:r>
              <a:rPr dirty="0" sz="2000" spc="1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53rd </a:t>
            </a:r>
            <a:r>
              <a:rPr dirty="0" sz="2000" spc="-40">
                <a:solidFill>
                  <a:srgbClr val="FFFFFF"/>
                </a:solidFill>
                <a:latin typeface="Arial"/>
                <a:cs typeface="Arial"/>
              </a:rPr>
              <a:t>St) </a:t>
            </a:r>
            <a:r>
              <a:rPr dirty="0" sz="2000" spc="2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dirty="0" sz="2000" spc="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15">
                <a:solidFill>
                  <a:srgbClr val="FFFFFF"/>
                </a:solidFill>
                <a:latin typeface="Arial"/>
                <a:cs typeface="Arial"/>
              </a:rPr>
              <a:t>reference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506730" algn="l"/>
              </a:tabLst>
            </a:pPr>
            <a:r>
              <a:rPr dirty="0" sz="2000" spc="-5" b="1">
                <a:solidFill>
                  <a:srgbClr val="FFFFFF"/>
                </a:solidFill>
                <a:latin typeface="Arial"/>
                <a:cs typeface="Arial"/>
              </a:rPr>
              <a:t>2.2	</a:t>
            </a:r>
            <a:r>
              <a:rPr dirty="0" sz="2000" spc="35" b="1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dirty="0" sz="2000" spc="-10" b="1">
                <a:solidFill>
                  <a:srgbClr val="FFFFFF"/>
                </a:solidFill>
                <a:latin typeface="Arial"/>
                <a:cs typeface="Arial"/>
              </a:rPr>
              <a:t>Sources, </a:t>
            </a:r>
            <a:r>
              <a:rPr dirty="0" sz="2000" spc="35" b="1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dirty="0" sz="2000" spc="-15" b="1">
                <a:solidFill>
                  <a:srgbClr val="FFFFFF"/>
                </a:solidFill>
                <a:latin typeface="Arial"/>
                <a:cs typeface="Arial"/>
              </a:rPr>
              <a:t>Processing </a:t>
            </a:r>
            <a:r>
              <a:rPr dirty="0" sz="2000" b="1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dirty="0" sz="2000" spc="-65" b="1">
                <a:solidFill>
                  <a:srgbClr val="FFFFFF"/>
                </a:solidFill>
                <a:latin typeface="Arial"/>
                <a:cs typeface="Arial"/>
              </a:rPr>
              <a:t>Tools</a:t>
            </a:r>
            <a:r>
              <a:rPr dirty="0" sz="2000" spc="-5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10" b="1">
                <a:solidFill>
                  <a:srgbClr val="FFFFFF"/>
                </a:solidFill>
                <a:latin typeface="Arial"/>
                <a:cs typeface="Arial"/>
              </a:rPr>
              <a:t>used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buChar char="-"/>
              <a:tabLst>
                <a:tab pos="182245" algn="l"/>
              </a:tabLst>
            </a:pPr>
            <a:r>
              <a:rPr dirty="0" sz="2000" spc="-5">
                <a:solidFill>
                  <a:srgbClr val="FFFFFF"/>
                </a:solidFill>
                <a:latin typeface="Arial"/>
                <a:cs typeface="Arial"/>
              </a:rPr>
              <a:t>Singapore </a:t>
            </a:r>
            <a:r>
              <a:rPr dirty="0" sz="2000" spc="15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dirty="0" sz="2000" spc="1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dirty="0" sz="2000" spc="25">
                <a:solidFill>
                  <a:srgbClr val="FFFFFF"/>
                </a:solidFill>
                <a:latin typeface="Arial"/>
                <a:cs typeface="Arial"/>
              </a:rPr>
              <a:t>map </a:t>
            </a:r>
            <a:r>
              <a:rPr dirty="0" sz="2000" spc="-5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dirty="0" sz="2000" spc="55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dirty="0" sz="2000" spc="15">
                <a:solidFill>
                  <a:srgbClr val="FFFFFF"/>
                </a:solidFill>
                <a:latin typeface="Arial"/>
                <a:cs typeface="Arial"/>
              </a:rPr>
              <a:t>be 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created </a:t>
            </a:r>
            <a:r>
              <a:rPr dirty="0" sz="2000" spc="35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dirty="0" sz="2000" spc="-15">
                <a:solidFill>
                  <a:srgbClr val="FFFFFF"/>
                </a:solidFill>
                <a:latin typeface="Arial"/>
                <a:cs typeface="Arial"/>
              </a:rPr>
              <a:t>use </a:t>
            </a:r>
            <a:r>
              <a:rPr dirty="0" sz="2000" spc="35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dirty="0" sz="2000" spc="15">
                <a:solidFill>
                  <a:srgbClr val="FFFFFF"/>
                </a:solidFill>
                <a:latin typeface="Arial"/>
                <a:cs typeface="Arial"/>
              </a:rPr>
              <a:t>Nominatim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, 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Foursquare </a:t>
            </a:r>
            <a:r>
              <a:rPr dirty="0" sz="2000" spc="1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Folium</a:t>
            </a:r>
            <a:r>
              <a:rPr dirty="0" sz="2000" spc="-1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25">
                <a:solidFill>
                  <a:srgbClr val="FFFFFF"/>
                </a:solidFill>
                <a:latin typeface="Arial"/>
                <a:cs typeface="Arial"/>
              </a:rPr>
              <a:t>mapping</a:t>
            </a:r>
            <a:endParaRPr sz="2000">
              <a:latin typeface="Arial"/>
              <a:cs typeface="Arial"/>
            </a:endParaRPr>
          </a:p>
          <a:p>
            <a:pPr marL="12700" marR="30480">
              <a:lnSpc>
                <a:spcPct val="100000"/>
              </a:lnSpc>
              <a:buChar char="-"/>
              <a:tabLst>
                <a:tab pos="182245" algn="l"/>
              </a:tabLst>
            </a:pPr>
            <a:r>
              <a:rPr dirty="0" sz="2000" spc="10">
                <a:solidFill>
                  <a:srgbClr val="FFFFFF"/>
                </a:solidFill>
                <a:latin typeface="Arial"/>
                <a:cs typeface="Arial"/>
              </a:rPr>
              <a:t>Manhattan </a:t>
            </a:r>
            <a:r>
              <a:rPr dirty="0" sz="2000" spc="15">
                <a:solidFill>
                  <a:srgbClr val="FFFFFF"/>
                </a:solidFill>
                <a:latin typeface="Arial"/>
                <a:cs typeface="Arial"/>
              </a:rPr>
              <a:t>neighborhoods </a:t>
            </a:r>
            <a:r>
              <a:rPr dirty="0" sz="2000" spc="-15">
                <a:solidFill>
                  <a:srgbClr val="FFFFFF"/>
                </a:solidFill>
                <a:latin typeface="Arial"/>
                <a:cs typeface="Arial"/>
              </a:rPr>
              <a:t>were </a:t>
            </a:r>
            <a:r>
              <a:rPr dirty="0" sz="2000" spc="20">
                <a:solidFill>
                  <a:srgbClr val="FFFFFF"/>
                </a:solidFill>
                <a:latin typeface="Arial"/>
                <a:cs typeface="Arial"/>
              </a:rPr>
              <a:t>obtained </a:t>
            </a:r>
            <a:r>
              <a:rPr dirty="0" sz="2000" spc="15">
                <a:solidFill>
                  <a:srgbClr val="FFFFFF"/>
                </a:solidFill>
                <a:latin typeface="Arial"/>
                <a:cs typeface="Arial"/>
              </a:rPr>
              <a:t>from 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Wikipedia </a:t>
            </a:r>
            <a:r>
              <a:rPr dirty="0" sz="2000" spc="1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dirty="0" sz="2000" spc="-5">
                <a:solidFill>
                  <a:srgbClr val="FFFFFF"/>
                </a:solidFill>
                <a:latin typeface="Arial"/>
                <a:cs typeface="Arial"/>
              </a:rPr>
              <a:t>organized </a:t>
            </a:r>
            <a:r>
              <a:rPr dirty="0" sz="2000" spc="35">
                <a:solidFill>
                  <a:srgbClr val="FFFFFF"/>
                </a:solidFill>
                <a:latin typeface="Arial"/>
                <a:cs typeface="Arial"/>
              </a:rPr>
              <a:t>by </a:t>
            </a:r>
            <a:r>
              <a:rPr dirty="0" sz="2000" spc="15">
                <a:solidFill>
                  <a:srgbClr val="FFFFFF"/>
                </a:solidFill>
                <a:latin typeface="Arial"/>
                <a:cs typeface="Arial"/>
              </a:rPr>
              <a:t>Neighborhoods </a:t>
            </a:r>
            <a:r>
              <a:rPr dirty="0" sz="2000" spc="35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dirty="0" sz="2000" spc="10">
                <a:solidFill>
                  <a:srgbClr val="FFFFFF"/>
                </a:solidFill>
                <a:latin typeface="Arial"/>
                <a:cs typeface="Arial"/>
              </a:rPr>
              <a:t>geodata  </a:t>
            </a:r>
            <a:r>
              <a:rPr dirty="0" sz="2000" spc="-15">
                <a:solidFill>
                  <a:srgbClr val="FFFFFF"/>
                </a:solidFill>
                <a:latin typeface="Arial"/>
                <a:cs typeface="Arial"/>
              </a:rPr>
              <a:t>via </a:t>
            </a:r>
            <a:r>
              <a:rPr dirty="0" sz="2000" spc="15">
                <a:solidFill>
                  <a:srgbClr val="FFFFFF"/>
                </a:solidFill>
                <a:latin typeface="Arial"/>
                <a:cs typeface="Arial"/>
              </a:rPr>
              <a:t>Nominatim </a:t>
            </a:r>
            <a:r>
              <a:rPr dirty="0" sz="2000" spc="2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dirty="0" sz="2000" spc="25">
                <a:solidFill>
                  <a:srgbClr val="FFFFFF"/>
                </a:solidFill>
                <a:latin typeface="Arial"/>
                <a:cs typeface="Arial"/>
              </a:rPr>
              <a:t>mapping </a:t>
            </a:r>
            <a:r>
              <a:rPr dirty="0" sz="2000" spc="35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dirty="0" sz="2000" spc="-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Folium.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buChar char="-"/>
              <a:tabLst>
                <a:tab pos="182245" algn="l"/>
              </a:tabLst>
            </a:pPr>
            <a:r>
              <a:rPr dirty="0" sz="2000" spc="15">
                <a:solidFill>
                  <a:srgbClr val="FFFFFF"/>
                </a:solidFill>
                <a:latin typeface="Arial"/>
                <a:cs typeface="Arial"/>
              </a:rPr>
              <a:t>List </a:t>
            </a:r>
            <a:r>
              <a:rPr dirty="0" sz="2000" spc="35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dirty="0" sz="2000" spc="10">
                <a:solidFill>
                  <a:srgbClr val="FFFFFF"/>
                </a:solidFill>
                <a:latin typeface="Arial"/>
                <a:cs typeface="Arial"/>
              </a:rPr>
              <a:t>Subway </a:t>
            </a:r>
            <a:r>
              <a:rPr dirty="0" sz="2000" spc="15">
                <a:solidFill>
                  <a:srgbClr val="FFFFFF"/>
                </a:solidFill>
                <a:latin typeface="Arial"/>
                <a:cs typeface="Arial"/>
              </a:rPr>
              <a:t>stations </a:t>
            </a:r>
            <a:r>
              <a:rPr dirty="0" sz="2000" spc="10">
                <a:solidFill>
                  <a:srgbClr val="FFFFFF"/>
                </a:solidFill>
                <a:latin typeface="Arial"/>
                <a:cs typeface="Arial"/>
              </a:rPr>
              <a:t>was </a:t>
            </a:r>
            <a:r>
              <a:rPr dirty="0" sz="2000" spc="20">
                <a:solidFill>
                  <a:srgbClr val="FFFFFF"/>
                </a:solidFill>
                <a:latin typeface="Arial"/>
                <a:cs typeface="Arial"/>
              </a:rPr>
              <a:t>obtained </a:t>
            </a:r>
            <a:r>
              <a:rPr dirty="0" sz="2000" spc="-15">
                <a:solidFill>
                  <a:srgbClr val="FFFFFF"/>
                </a:solidFill>
                <a:latin typeface="Arial"/>
                <a:cs typeface="Arial"/>
              </a:rPr>
              <a:t>via 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Wikipedia, </a:t>
            </a: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NY </a:t>
            </a:r>
            <a:r>
              <a:rPr dirty="0" sz="2000" spc="-35">
                <a:solidFill>
                  <a:srgbClr val="FFFFFF"/>
                </a:solidFill>
                <a:latin typeface="Arial"/>
                <a:cs typeface="Arial"/>
              </a:rPr>
              <a:t>Transit </a:t>
            </a:r>
            <a:r>
              <a:rPr dirty="0" sz="2000" spc="35">
                <a:solidFill>
                  <a:srgbClr val="FFFFFF"/>
                </a:solidFill>
                <a:latin typeface="Arial"/>
                <a:cs typeface="Arial"/>
              </a:rPr>
              <a:t>web 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site </a:t>
            </a:r>
            <a:r>
              <a:rPr dirty="0" sz="2000" spc="1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Google</a:t>
            </a:r>
            <a:r>
              <a:rPr dirty="0" sz="2000" spc="-7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15">
                <a:solidFill>
                  <a:srgbClr val="FFFFFF"/>
                </a:solidFill>
                <a:latin typeface="Arial"/>
                <a:cs typeface="Arial"/>
              </a:rPr>
              <a:t>map,</a:t>
            </a:r>
            <a:endParaRPr sz="20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buChar char="-"/>
              <a:tabLst>
                <a:tab pos="182245" algn="l"/>
              </a:tabLst>
            </a:pPr>
            <a:r>
              <a:rPr dirty="0" sz="2000" spc="15">
                <a:solidFill>
                  <a:srgbClr val="FFFFFF"/>
                </a:solidFill>
                <a:latin typeface="Arial"/>
                <a:cs typeface="Arial"/>
              </a:rPr>
              <a:t>List </a:t>
            </a:r>
            <a:r>
              <a:rPr dirty="0" sz="2000" spc="35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dirty="0" sz="2000" spc="10">
                <a:solidFill>
                  <a:srgbClr val="FFFFFF"/>
                </a:solidFill>
                <a:latin typeface="Arial"/>
                <a:cs typeface="Arial"/>
              </a:rPr>
              <a:t>apartments </a:t>
            </a:r>
            <a:r>
              <a:rPr dirty="0" sz="2000" spc="2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dirty="0" sz="2000" spc="-5">
                <a:solidFill>
                  <a:srgbClr val="FFFFFF"/>
                </a:solidFill>
                <a:latin typeface="Arial"/>
                <a:cs typeface="Arial"/>
              </a:rPr>
              <a:t>rent </a:t>
            </a:r>
            <a:r>
              <a:rPr dirty="0" sz="2000" spc="10">
                <a:solidFill>
                  <a:srgbClr val="FFFFFF"/>
                </a:solidFill>
                <a:latin typeface="Arial"/>
                <a:cs typeface="Arial"/>
              </a:rPr>
              <a:t>was </a:t>
            </a:r>
            <a:r>
              <a:rPr dirty="0" sz="2000" spc="20">
                <a:solidFill>
                  <a:srgbClr val="FFFFFF"/>
                </a:solidFill>
                <a:latin typeface="Arial"/>
                <a:cs typeface="Arial"/>
              </a:rPr>
              <a:t>consolidated </a:t>
            </a:r>
            <a:r>
              <a:rPr dirty="0" sz="2000" spc="15">
                <a:solidFill>
                  <a:srgbClr val="FFFFFF"/>
                </a:solidFill>
                <a:latin typeface="Arial"/>
                <a:cs typeface="Arial"/>
              </a:rPr>
              <a:t>from </a:t>
            </a:r>
            <a:r>
              <a:rPr dirty="0" sz="2000" spc="30">
                <a:solidFill>
                  <a:srgbClr val="FFFFFF"/>
                </a:solidFill>
                <a:latin typeface="Arial"/>
                <a:cs typeface="Arial"/>
              </a:rPr>
              <a:t>web-scraping </a:t>
            </a:r>
            <a:r>
              <a:rPr dirty="0" sz="2000" spc="-30">
                <a:solidFill>
                  <a:srgbClr val="FFFFFF"/>
                </a:solidFill>
                <a:latin typeface="Arial"/>
                <a:cs typeface="Arial"/>
              </a:rPr>
              <a:t>real 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estate sites </a:t>
            </a:r>
            <a:r>
              <a:rPr dirty="0" sz="2000" spc="2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dirty="0" sz="2000" spc="25">
                <a:solidFill>
                  <a:srgbClr val="FFFFFF"/>
                </a:solidFill>
                <a:latin typeface="Arial"/>
                <a:cs typeface="Arial"/>
              </a:rPr>
              <a:t>MH. </a:t>
            </a:r>
            <a:r>
              <a:rPr dirty="0" sz="2000" spc="-4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dirty="0" sz="2000" spc="15">
                <a:solidFill>
                  <a:srgbClr val="FFFFFF"/>
                </a:solidFill>
                <a:latin typeface="Arial"/>
                <a:cs typeface="Arial"/>
              </a:rPr>
              <a:t>geolocation  </a:t>
            </a: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(lat,long) </a:t>
            </a:r>
            <a:r>
              <a:rPr dirty="0" sz="2000" spc="15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dirty="0" sz="2000" spc="10">
                <a:solidFill>
                  <a:srgbClr val="FFFFFF"/>
                </a:solidFill>
                <a:latin typeface="Arial"/>
                <a:cs typeface="Arial"/>
              </a:rPr>
              <a:t>was </a:t>
            </a:r>
            <a:r>
              <a:rPr dirty="0" sz="2000" spc="25">
                <a:solidFill>
                  <a:srgbClr val="FFFFFF"/>
                </a:solidFill>
                <a:latin typeface="Arial"/>
                <a:cs typeface="Arial"/>
              </a:rPr>
              <a:t>found </a:t>
            </a:r>
            <a:r>
              <a:rPr dirty="0" sz="2000" spc="35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dirty="0" sz="2000" spc="15">
                <a:solidFill>
                  <a:srgbClr val="FFFFFF"/>
                </a:solidFill>
                <a:latin typeface="Arial"/>
                <a:cs typeface="Arial"/>
              </a:rPr>
              <a:t>algorithm </a:t>
            </a:r>
            <a:r>
              <a:rPr dirty="0" sz="2000" spc="35">
                <a:solidFill>
                  <a:srgbClr val="FFFFFF"/>
                </a:solidFill>
                <a:latin typeface="Arial"/>
                <a:cs typeface="Arial"/>
              </a:rPr>
              <a:t>coding </a:t>
            </a:r>
            <a:r>
              <a:rPr dirty="0" sz="2000" spc="1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using</a:t>
            </a:r>
            <a:r>
              <a:rPr dirty="0" sz="2000" spc="-1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15">
                <a:solidFill>
                  <a:srgbClr val="FFFFFF"/>
                </a:solidFill>
                <a:latin typeface="Arial"/>
                <a:cs typeface="Arial"/>
              </a:rPr>
              <a:t>Nominatim.</a:t>
            </a:r>
            <a:endParaRPr sz="2000">
              <a:latin typeface="Arial"/>
              <a:cs typeface="Arial"/>
            </a:endParaRPr>
          </a:p>
          <a:p>
            <a:pPr marL="12700" marR="370840">
              <a:lnSpc>
                <a:spcPct val="100000"/>
              </a:lnSpc>
              <a:buChar char="-"/>
              <a:tabLst>
                <a:tab pos="182245" algn="l"/>
              </a:tabLst>
            </a:pP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Folium </a:t>
            </a:r>
            <a:r>
              <a:rPr dirty="0" sz="2000" spc="25">
                <a:solidFill>
                  <a:srgbClr val="FFFFFF"/>
                </a:solidFill>
                <a:latin typeface="Arial"/>
                <a:cs typeface="Arial"/>
              </a:rPr>
              <a:t>map </a:t>
            </a:r>
            <a:r>
              <a:rPr dirty="0" sz="2000" spc="10">
                <a:solidFill>
                  <a:srgbClr val="FFFFFF"/>
                </a:solidFill>
                <a:latin typeface="Arial"/>
                <a:cs typeface="Arial"/>
              </a:rPr>
              <a:t>was the 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basis </a:t>
            </a:r>
            <a:r>
              <a:rPr dirty="0" sz="2000" spc="35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dirty="0" sz="2000" spc="25">
                <a:solidFill>
                  <a:srgbClr val="FFFFFF"/>
                </a:solidFill>
                <a:latin typeface="Arial"/>
                <a:cs typeface="Arial"/>
              </a:rPr>
              <a:t>mapping </a:t>
            </a:r>
            <a:r>
              <a:rPr dirty="0" sz="2000" spc="35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dirty="0" sz="2000" spc="-5">
                <a:solidFill>
                  <a:srgbClr val="FFFFFF"/>
                </a:solidFill>
                <a:latin typeface="Arial"/>
                <a:cs typeface="Arial"/>
              </a:rPr>
              <a:t>various 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features </a:t>
            </a:r>
            <a:r>
              <a:rPr dirty="0" sz="2000" spc="55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dirty="0" sz="2000" spc="15">
                <a:solidFill>
                  <a:srgbClr val="FFFFFF"/>
                </a:solidFill>
                <a:latin typeface="Arial"/>
                <a:cs typeface="Arial"/>
              </a:rPr>
              <a:t>consolidate </a:t>
            </a:r>
            <a:r>
              <a:rPr dirty="0" sz="2000" spc="-15">
                <a:solidFill>
                  <a:srgbClr val="FFFFFF"/>
                </a:solidFill>
                <a:latin typeface="Arial"/>
                <a:cs typeface="Arial"/>
              </a:rPr>
              <a:t>all </a:t>
            </a:r>
            <a:r>
              <a:rPr dirty="0" sz="2000" spc="15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dirty="0" sz="2000" spc="-5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dirty="0" sz="2000" spc="-50">
                <a:solidFill>
                  <a:srgbClr val="FFFFFF"/>
                </a:solidFill>
                <a:latin typeface="Arial"/>
                <a:cs typeface="Arial"/>
              </a:rPr>
              <a:t>ONE </a:t>
            </a:r>
            <a:r>
              <a:rPr dirty="0" sz="2000" spc="25">
                <a:solidFill>
                  <a:srgbClr val="FFFFFF"/>
                </a:solidFill>
                <a:latin typeface="Arial"/>
                <a:cs typeface="Arial"/>
              </a:rPr>
              <a:t>map</a:t>
            </a:r>
            <a:r>
              <a:rPr dirty="0" sz="2000" spc="-6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where  </a:t>
            </a:r>
            <a:r>
              <a:rPr dirty="0" sz="2000" spc="-5">
                <a:solidFill>
                  <a:srgbClr val="FFFFFF"/>
                </a:solidFill>
                <a:latin typeface="Arial"/>
                <a:cs typeface="Arial"/>
              </a:rPr>
              <a:t>one </a:t>
            </a:r>
            <a:r>
              <a:rPr dirty="0" sz="2000" spc="10">
                <a:solidFill>
                  <a:srgbClr val="FFFFFF"/>
                </a:solidFill>
                <a:latin typeface="Arial"/>
                <a:cs typeface="Arial"/>
              </a:rPr>
              <a:t>can </a:t>
            </a:r>
            <a:r>
              <a:rPr dirty="0" sz="2000" spc="-15">
                <a:solidFill>
                  <a:srgbClr val="FFFFFF"/>
                </a:solidFill>
                <a:latin typeface="Arial"/>
                <a:cs typeface="Arial"/>
              </a:rPr>
              <a:t>visualize all </a:t>
            </a:r>
            <a:r>
              <a:rPr dirty="0" sz="2000" spc="10">
                <a:solidFill>
                  <a:srgbClr val="FFFFFF"/>
                </a:solidFill>
                <a:latin typeface="Arial"/>
                <a:cs typeface="Arial"/>
              </a:rPr>
              <a:t>details 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needed </a:t>
            </a:r>
            <a:r>
              <a:rPr dirty="0" sz="2000" spc="55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make </a:t>
            </a:r>
            <a:r>
              <a:rPr dirty="0" sz="2000" spc="-4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dirty="0" sz="2000" spc="10">
                <a:solidFill>
                  <a:srgbClr val="FFFFFF"/>
                </a:solidFill>
                <a:latin typeface="Arial"/>
                <a:cs typeface="Arial"/>
              </a:rPr>
              <a:t>selection </a:t>
            </a:r>
            <a:r>
              <a:rPr dirty="0" sz="2000" spc="35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15">
                <a:solidFill>
                  <a:srgbClr val="FFFFFF"/>
                </a:solidFill>
                <a:latin typeface="Arial"/>
                <a:cs typeface="Arial"/>
              </a:rPr>
              <a:t>apartment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33659" y="495300"/>
            <a:ext cx="4632960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-5"/>
              <a:t>3.0</a:t>
            </a:r>
            <a:r>
              <a:rPr dirty="0" sz="4800" spc="-65"/>
              <a:t> </a:t>
            </a:r>
            <a:r>
              <a:rPr dirty="0" sz="4800" spc="70"/>
              <a:t>Methodology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698500" y="2336800"/>
            <a:ext cx="11650345" cy="6283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45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dirty="0" sz="2400" spc="10">
                <a:solidFill>
                  <a:srgbClr val="FFFFFF"/>
                </a:solidFill>
                <a:latin typeface="Arial"/>
                <a:cs typeface="Arial"/>
              </a:rPr>
              <a:t>Strategy </a:t>
            </a:r>
            <a:r>
              <a:rPr dirty="0" sz="2400" spc="65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dirty="0" sz="2400" spc="30">
                <a:solidFill>
                  <a:srgbClr val="FFFFFF"/>
                </a:solidFill>
                <a:latin typeface="Arial"/>
                <a:cs typeface="Arial"/>
              </a:rPr>
              <a:t>find </a:t>
            </a:r>
            <a:r>
              <a:rPr dirty="0" sz="2400" spc="1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2400" spc="-6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answer:</a:t>
            </a:r>
            <a:endParaRPr sz="2400">
              <a:latin typeface="Arial"/>
              <a:cs typeface="Arial"/>
            </a:endParaRPr>
          </a:p>
          <a:p>
            <a:pPr marL="12700" marR="5080">
              <a:lnSpc>
                <a:spcPct val="100699"/>
              </a:lnSpc>
            </a:pPr>
            <a:r>
              <a:rPr dirty="0" sz="2400" spc="-45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dirty="0" sz="2400" spc="15">
                <a:solidFill>
                  <a:srgbClr val="FFFFFF"/>
                </a:solidFill>
                <a:latin typeface="Arial"/>
                <a:cs typeface="Arial"/>
              </a:rPr>
              <a:t>strategy 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dirty="0" sz="2400" spc="15">
                <a:solidFill>
                  <a:srgbClr val="FFFFFF"/>
                </a:solidFill>
                <a:latin typeface="Arial"/>
                <a:cs typeface="Arial"/>
              </a:rPr>
              <a:t>based </a:t>
            </a:r>
            <a:r>
              <a:rPr dirty="0" sz="2400" spc="20">
                <a:solidFill>
                  <a:srgbClr val="FFFFFF"/>
                </a:solidFill>
                <a:latin typeface="Arial"/>
                <a:cs typeface="Arial"/>
              </a:rPr>
              <a:t>on </a:t>
            </a:r>
            <a:r>
              <a:rPr dirty="0" sz="2400" spc="30">
                <a:solidFill>
                  <a:srgbClr val="FFFFFF"/>
                </a:solidFill>
                <a:latin typeface="Arial"/>
                <a:cs typeface="Arial"/>
              </a:rPr>
              <a:t>mapping </a:t>
            </a:r>
            <a:r>
              <a:rPr dirty="0" sz="2400" spc="1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dirty="0" sz="2400" spc="25">
                <a:solidFill>
                  <a:srgbClr val="FFFFFF"/>
                </a:solidFill>
                <a:latin typeface="Arial"/>
                <a:cs typeface="Arial"/>
              </a:rPr>
              <a:t>described </a:t>
            </a:r>
            <a:r>
              <a:rPr dirty="0" sz="2400" spc="2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dirty="0" sz="2400" spc="20">
                <a:solidFill>
                  <a:srgbClr val="FFFFFF"/>
                </a:solidFill>
                <a:latin typeface="Arial"/>
                <a:cs typeface="Arial"/>
              </a:rPr>
              <a:t>section </a:t>
            </a: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2.0, 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dirty="0" sz="2400" spc="5">
                <a:solidFill>
                  <a:srgbClr val="FFFFFF"/>
                </a:solidFill>
                <a:latin typeface="Arial"/>
                <a:cs typeface="Arial"/>
              </a:rPr>
              <a:t>order </a:t>
            </a:r>
            <a:r>
              <a:rPr dirty="0" sz="2400" spc="65">
                <a:solidFill>
                  <a:srgbClr val="FFFFFF"/>
                </a:solidFill>
                <a:latin typeface="Arial"/>
                <a:cs typeface="Arial"/>
              </a:rPr>
              <a:t>to  </a:t>
            </a:r>
            <a:r>
              <a:rPr dirty="0" sz="2400" spc="15">
                <a:solidFill>
                  <a:srgbClr val="FFFFFF"/>
                </a:solidFill>
                <a:latin typeface="Arial"/>
                <a:cs typeface="Arial"/>
              </a:rPr>
              <a:t>facilitate </a:t>
            </a:r>
            <a:r>
              <a:rPr dirty="0" sz="2400" spc="1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dirty="0" sz="2400" spc="25">
                <a:solidFill>
                  <a:srgbClr val="FFFFFF"/>
                </a:solidFill>
                <a:latin typeface="Arial"/>
                <a:cs typeface="Arial"/>
              </a:rPr>
              <a:t>choice </a:t>
            </a:r>
            <a:r>
              <a:rPr dirty="0" sz="2400" spc="4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dirty="0" sz="2400" spc="20">
                <a:solidFill>
                  <a:srgbClr val="FFFFFF"/>
                </a:solidFill>
                <a:latin typeface="Arial"/>
                <a:cs typeface="Arial"/>
              </a:rPr>
              <a:t>at 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least </a:t>
            </a:r>
            <a:r>
              <a:rPr dirty="0" sz="2400" spc="70">
                <a:solidFill>
                  <a:srgbClr val="FFFFFF"/>
                </a:solidFill>
                <a:latin typeface="Arial"/>
                <a:cs typeface="Arial"/>
              </a:rPr>
              <a:t>two </a:t>
            </a:r>
            <a:r>
              <a:rPr dirty="0" sz="2400" spc="20">
                <a:solidFill>
                  <a:srgbClr val="FFFFFF"/>
                </a:solidFill>
                <a:latin typeface="Arial"/>
                <a:cs typeface="Arial"/>
              </a:rPr>
              <a:t>candidate </a:t>
            </a:r>
            <a:r>
              <a:rPr dirty="0" sz="2400" spc="10">
                <a:solidFill>
                  <a:srgbClr val="FFFFFF"/>
                </a:solidFill>
                <a:latin typeface="Arial"/>
                <a:cs typeface="Arial"/>
              </a:rPr>
              <a:t>places </a:t>
            </a:r>
            <a:r>
              <a:rPr dirty="0" sz="2400" spc="25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rent. </a:t>
            </a:r>
            <a:r>
              <a:rPr dirty="0" sz="2400" spc="-45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dirty="0" sz="2400" spc="15">
                <a:solidFill>
                  <a:srgbClr val="FFFFFF"/>
                </a:solidFill>
                <a:latin typeface="Arial"/>
                <a:cs typeface="Arial"/>
              </a:rPr>
              <a:t>information </a:t>
            </a:r>
            <a:r>
              <a:rPr dirty="0" sz="2400" spc="20">
                <a:solidFill>
                  <a:srgbClr val="FFFFFF"/>
                </a:solidFill>
                <a:latin typeface="Arial"/>
                <a:cs typeface="Arial"/>
              </a:rPr>
              <a:t>will be  </a:t>
            </a:r>
            <a:r>
              <a:rPr dirty="0" sz="2400" spc="25">
                <a:solidFill>
                  <a:srgbClr val="FFFFFF"/>
                </a:solidFill>
                <a:latin typeface="Arial"/>
                <a:cs typeface="Arial"/>
              </a:rPr>
              <a:t>consolidated 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dirty="0" sz="2400" spc="-60">
                <a:solidFill>
                  <a:srgbClr val="FFFFFF"/>
                </a:solidFill>
                <a:latin typeface="Arial"/>
                <a:cs typeface="Arial"/>
              </a:rPr>
              <a:t>ONE </a:t>
            </a: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MAP </a:t>
            </a:r>
            <a:r>
              <a:rPr dirty="0" sz="2400" spc="-15">
                <a:solidFill>
                  <a:srgbClr val="FFFFFF"/>
                </a:solidFill>
                <a:latin typeface="Arial"/>
                <a:cs typeface="Arial"/>
              </a:rPr>
              <a:t>where 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one </a:t>
            </a:r>
            <a:r>
              <a:rPr dirty="0" sz="2400" spc="10">
                <a:solidFill>
                  <a:srgbClr val="FFFFFF"/>
                </a:solidFill>
                <a:latin typeface="Arial"/>
                <a:cs typeface="Arial"/>
              </a:rPr>
              <a:t>can </a:t>
            </a:r>
            <a:r>
              <a:rPr dirty="0" sz="2400" spc="-35">
                <a:solidFill>
                  <a:srgbClr val="FFFFFF"/>
                </a:solidFill>
                <a:latin typeface="Arial"/>
                <a:cs typeface="Arial"/>
              </a:rPr>
              <a:t>see </a:t>
            </a:r>
            <a:r>
              <a:rPr dirty="0" sz="2400" spc="10">
                <a:solidFill>
                  <a:srgbClr val="FFFFFF"/>
                </a:solidFill>
                <a:latin typeface="Arial"/>
                <a:cs typeface="Arial"/>
              </a:rPr>
              <a:t>the details </a:t>
            </a:r>
            <a:r>
              <a:rPr dirty="0" sz="2400" spc="4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dirty="0" sz="2400" spc="1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dirty="0" sz="2400" spc="15">
                <a:solidFill>
                  <a:srgbClr val="FFFFFF"/>
                </a:solidFill>
                <a:latin typeface="Arial"/>
                <a:cs typeface="Arial"/>
              </a:rPr>
              <a:t>apartment, </a:t>
            </a:r>
            <a:r>
              <a:rPr dirty="0" sz="2400" spc="1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dirty="0" sz="2400" spc="15">
                <a:solidFill>
                  <a:srgbClr val="FFFFFF"/>
                </a:solidFill>
                <a:latin typeface="Arial"/>
                <a:cs typeface="Arial"/>
              </a:rPr>
              <a:t>cluster  </a:t>
            </a:r>
            <a:r>
              <a:rPr dirty="0" sz="2400" spc="4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dirty="0" sz="2400" spc="-20">
                <a:solidFill>
                  <a:srgbClr val="FFFFFF"/>
                </a:solidFill>
                <a:latin typeface="Arial"/>
                <a:cs typeface="Arial"/>
              </a:rPr>
              <a:t>venues 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dirty="0" sz="2400" spc="1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dirty="0" sz="2400" spc="25">
                <a:solidFill>
                  <a:srgbClr val="FFFFFF"/>
                </a:solidFill>
                <a:latin typeface="Arial"/>
                <a:cs typeface="Arial"/>
              </a:rPr>
              <a:t>neighborhood </a:t>
            </a:r>
            <a:r>
              <a:rPr dirty="0" sz="2400" spc="10">
                <a:solidFill>
                  <a:srgbClr val="FFFFFF"/>
                </a:solidFill>
                <a:latin typeface="Arial"/>
                <a:cs typeface="Arial"/>
              </a:rPr>
              <a:t>and the </a:t>
            </a:r>
            <a:r>
              <a:rPr dirty="0" sz="2400" spc="-15">
                <a:solidFill>
                  <a:srgbClr val="FFFFFF"/>
                </a:solidFill>
                <a:latin typeface="Arial"/>
                <a:cs typeface="Arial"/>
              </a:rPr>
              <a:t>relative </a:t>
            </a:r>
            <a:r>
              <a:rPr dirty="0" sz="2400" spc="25">
                <a:solidFill>
                  <a:srgbClr val="FFFFFF"/>
                </a:solidFill>
                <a:latin typeface="Arial"/>
                <a:cs typeface="Arial"/>
              </a:rPr>
              <a:t>location </a:t>
            </a:r>
            <a:r>
              <a:rPr dirty="0" sz="2400" spc="20">
                <a:solidFill>
                  <a:srgbClr val="FFFFFF"/>
                </a:solidFill>
                <a:latin typeface="Arial"/>
                <a:cs typeface="Arial"/>
              </a:rPr>
              <a:t>from </a:t>
            </a:r>
            <a:r>
              <a:rPr dirty="0" sz="2400" spc="-5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dirty="0" sz="2400" spc="20">
                <a:solidFill>
                  <a:srgbClr val="FFFFFF"/>
                </a:solidFill>
                <a:latin typeface="Arial"/>
                <a:cs typeface="Arial"/>
              </a:rPr>
              <a:t>subway station </a:t>
            </a:r>
            <a:r>
              <a:rPr dirty="0" sz="2400" spc="10">
                <a:solidFill>
                  <a:srgbClr val="FFFFFF"/>
                </a:solidFill>
                <a:latin typeface="Arial"/>
                <a:cs typeface="Arial"/>
              </a:rPr>
              <a:t>and  </a:t>
            </a:r>
            <a:r>
              <a:rPr dirty="0" sz="2400" spc="20">
                <a:solidFill>
                  <a:srgbClr val="FFFFFF"/>
                </a:solidFill>
                <a:latin typeface="Arial"/>
                <a:cs typeface="Arial"/>
              </a:rPr>
              <a:t>from </a:t>
            </a:r>
            <a:r>
              <a:rPr dirty="0" sz="2400" spc="40">
                <a:solidFill>
                  <a:srgbClr val="FFFFFF"/>
                </a:solidFill>
                <a:latin typeface="Arial"/>
                <a:cs typeface="Arial"/>
              </a:rPr>
              <a:t>work </a:t>
            </a:r>
            <a:r>
              <a:rPr dirty="0" sz="2400" spc="10">
                <a:solidFill>
                  <a:srgbClr val="FFFFFF"/>
                </a:solidFill>
                <a:latin typeface="Arial"/>
                <a:cs typeface="Arial"/>
              </a:rPr>
              <a:t>place. </a:t>
            </a:r>
            <a:r>
              <a:rPr dirty="0" sz="2400" spc="-5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measurement </a:t>
            </a:r>
            <a:r>
              <a:rPr dirty="0" sz="2400" spc="40">
                <a:solidFill>
                  <a:srgbClr val="FFFFFF"/>
                </a:solidFill>
                <a:latin typeface="Arial"/>
                <a:cs typeface="Arial"/>
              </a:rPr>
              <a:t>tool </a:t>
            </a:r>
            <a:r>
              <a:rPr dirty="0" sz="2400" spc="30">
                <a:solidFill>
                  <a:srgbClr val="FFFFFF"/>
                </a:solidFill>
                <a:latin typeface="Arial"/>
                <a:cs typeface="Arial"/>
              </a:rPr>
              <a:t>icon </a:t>
            </a:r>
            <a:r>
              <a:rPr dirty="0" sz="2400" spc="20">
                <a:solidFill>
                  <a:srgbClr val="FFFFFF"/>
                </a:solidFill>
                <a:latin typeface="Arial"/>
                <a:cs typeface="Arial"/>
              </a:rPr>
              <a:t>will 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also </a:t>
            </a:r>
            <a:r>
              <a:rPr dirty="0" sz="2400" spc="20">
                <a:solidFill>
                  <a:srgbClr val="FFFFFF"/>
                </a:solidFill>
                <a:latin typeface="Arial"/>
                <a:cs typeface="Arial"/>
              </a:rPr>
              <a:t>be provided. </a:t>
            </a:r>
            <a:r>
              <a:rPr dirty="0" sz="2400" spc="-45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dirty="0" sz="2400" spc="50">
                <a:solidFill>
                  <a:srgbClr val="FFFFFF"/>
                </a:solidFill>
                <a:latin typeface="Arial"/>
                <a:cs typeface="Arial"/>
              </a:rPr>
              <a:t>popups </a:t>
            </a:r>
            <a:r>
              <a:rPr dirty="0" sz="2400" spc="20">
                <a:solidFill>
                  <a:srgbClr val="FFFFFF"/>
                </a:solidFill>
                <a:latin typeface="Arial"/>
                <a:cs typeface="Arial"/>
              </a:rPr>
              <a:t>on </a:t>
            </a:r>
            <a:r>
              <a:rPr dirty="0" sz="2400" spc="10">
                <a:solidFill>
                  <a:srgbClr val="FFFFFF"/>
                </a:solidFill>
                <a:latin typeface="Arial"/>
                <a:cs typeface="Arial"/>
              </a:rPr>
              <a:t>the  </a:t>
            </a:r>
            <a:r>
              <a:rPr dirty="0" sz="2400" spc="30">
                <a:solidFill>
                  <a:srgbClr val="FFFFFF"/>
                </a:solidFill>
                <a:latin typeface="Arial"/>
                <a:cs typeface="Arial"/>
              </a:rPr>
              <a:t>map </a:t>
            </a:r>
            <a:r>
              <a:rPr dirty="0" sz="2400" spc="15">
                <a:solidFill>
                  <a:srgbClr val="FFFFFF"/>
                </a:solidFill>
                <a:latin typeface="Arial"/>
                <a:cs typeface="Arial"/>
              </a:rPr>
              <a:t>items </a:t>
            </a:r>
            <a:r>
              <a:rPr dirty="0" sz="2400" spc="20">
                <a:solidFill>
                  <a:srgbClr val="FFFFFF"/>
                </a:solidFill>
                <a:latin typeface="Arial"/>
                <a:cs typeface="Arial"/>
              </a:rPr>
              <a:t>will </a:t>
            </a:r>
            <a:r>
              <a:rPr dirty="0" sz="2400" spc="15">
                <a:solidFill>
                  <a:srgbClr val="FFFFFF"/>
                </a:solidFill>
                <a:latin typeface="Arial"/>
                <a:cs typeface="Arial"/>
              </a:rPr>
              <a:t>display 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rent </a:t>
            </a:r>
            <a:r>
              <a:rPr dirty="0" sz="2400" spc="20">
                <a:solidFill>
                  <a:srgbClr val="FFFFFF"/>
                </a:solidFill>
                <a:latin typeface="Arial"/>
                <a:cs typeface="Arial"/>
              </a:rPr>
              <a:t>price, </a:t>
            </a:r>
            <a:r>
              <a:rPr dirty="0" sz="2400" spc="25">
                <a:solidFill>
                  <a:srgbClr val="FFFFFF"/>
                </a:solidFill>
                <a:latin typeface="Arial"/>
                <a:cs typeface="Arial"/>
              </a:rPr>
              <a:t>location </a:t>
            </a:r>
            <a:r>
              <a:rPr dirty="0" sz="2400" spc="1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dirty="0" sz="2400" spc="15">
                <a:solidFill>
                  <a:srgbClr val="FFFFFF"/>
                </a:solidFill>
                <a:latin typeface="Arial"/>
                <a:cs typeface="Arial"/>
              </a:rPr>
              <a:t>cluster </a:t>
            </a:r>
            <a:r>
              <a:rPr dirty="0" sz="2400" spc="4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dirty="0" sz="2400" spc="-20">
                <a:solidFill>
                  <a:srgbClr val="FFFFFF"/>
                </a:solidFill>
                <a:latin typeface="Arial"/>
                <a:cs typeface="Arial"/>
              </a:rPr>
              <a:t>venues</a:t>
            </a:r>
            <a:r>
              <a:rPr dirty="0" sz="24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15">
                <a:solidFill>
                  <a:srgbClr val="FFFFFF"/>
                </a:solidFill>
                <a:latin typeface="Arial"/>
                <a:cs typeface="Arial"/>
              </a:rPr>
              <a:t>applicable.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400" spc="-45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50">
                <a:solidFill>
                  <a:srgbClr val="FFFFFF"/>
                </a:solidFill>
                <a:latin typeface="Arial"/>
                <a:cs typeface="Arial"/>
              </a:rPr>
              <a:t>Tools:</a:t>
            </a:r>
            <a:endParaRPr sz="2400">
              <a:latin typeface="Arial"/>
              <a:cs typeface="Arial"/>
            </a:endParaRPr>
          </a:p>
          <a:p>
            <a:pPr marL="12700" marR="389255">
              <a:lnSpc>
                <a:spcPct val="100699"/>
              </a:lnSpc>
            </a:pPr>
            <a:r>
              <a:rPr dirty="0" sz="2400" spc="10">
                <a:solidFill>
                  <a:srgbClr val="FFFFFF"/>
                </a:solidFill>
                <a:latin typeface="Arial"/>
                <a:cs typeface="Arial"/>
              </a:rPr>
              <a:t>Web-scraping </a:t>
            </a:r>
            <a:r>
              <a:rPr dirty="0" sz="2400" spc="4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dirty="0" sz="2400" spc="5">
                <a:solidFill>
                  <a:srgbClr val="FFFFFF"/>
                </a:solidFill>
                <a:latin typeface="Arial"/>
                <a:cs typeface="Arial"/>
              </a:rPr>
              <a:t>sites 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dirty="0" sz="2400" spc="10">
                <a:solidFill>
                  <a:srgbClr val="FFFFFF"/>
                </a:solidFill>
                <a:latin typeface="Arial"/>
                <a:cs typeface="Arial"/>
              </a:rPr>
              <a:t>used </a:t>
            </a:r>
            <a:r>
              <a:rPr dirty="0" sz="2400" spc="65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dirty="0" sz="2400" spc="20">
                <a:solidFill>
                  <a:srgbClr val="FFFFFF"/>
                </a:solidFill>
                <a:latin typeface="Arial"/>
                <a:cs typeface="Arial"/>
              </a:rPr>
              <a:t>consolidate data-frame </a:t>
            </a:r>
            <a:r>
              <a:rPr dirty="0" sz="2400" spc="15">
                <a:solidFill>
                  <a:srgbClr val="FFFFFF"/>
                </a:solidFill>
                <a:latin typeface="Arial"/>
                <a:cs typeface="Arial"/>
              </a:rPr>
              <a:t>information </a:t>
            </a:r>
            <a:r>
              <a:rPr dirty="0" sz="2400" spc="30">
                <a:solidFill>
                  <a:srgbClr val="FFFFFF"/>
                </a:solidFill>
                <a:latin typeface="Arial"/>
                <a:cs typeface="Arial"/>
              </a:rPr>
              <a:t>which </a:t>
            </a:r>
            <a:r>
              <a:rPr dirty="0" sz="2400" spc="10">
                <a:solidFill>
                  <a:srgbClr val="FFFFFF"/>
                </a:solidFill>
                <a:latin typeface="Arial"/>
                <a:cs typeface="Arial"/>
              </a:rPr>
              <a:t>was  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saved </a:t>
            </a:r>
            <a:r>
              <a:rPr dirty="0" sz="2400" spc="-25">
                <a:solidFill>
                  <a:srgbClr val="FFFFFF"/>
                </a:solidFill>
                <a:latin typeface="Arial"/>
                <a:cs typeface="Arial"/>
              </a:rPr>
              <a:t>as </a:t>
            </a:r>
            <a:r>
              <a:rPr dirty="0" sz="2400" spc="25">
                <a:solidFill>
                  <a:srgbClr val="FFFFFF"/>
                </a:solidFill>
                <a:latin typeface="Arial"/>
                <a:cs typeface="Arial"/>
              </a:rPr>
              <a:t>csv 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files </a:t>
            </a:r>
            <a:r>
              <a:rPr dirty="0" sz="2400" spc="25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dirty="0" sz="2400" spc="5">
                <a:solidFill>
                  <a:srgbClr val="FFFFFF"/>
                </a:solidFill>
                <a:latin typeface="Arial"/>
                <a:cs typeface="Arial"/>
              </a:rPr>
              <a:t>convenience </a:t>
            </a:r>
            <a:r>
              <a:rPr dirty="0" sz="2400" spc="1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dirty="0" sz="2400" spc="65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dirty="0" sz="2400" spc="20">
                <a:solidFill>
                  <a:srgbClr val="FFFFFF"/>
                </a:solidFill>
                <a:latin typeface="Arial"/>
                <a:cs typeface="Arial"/>
              </a:rPr>
              <a:t>simply </a:t>
            </a:r>
            <a:r>
              <a:rPr dirty="0" sz="2400" spc="1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dirty="0" sz="2400" spc="15">
                <a:solidFill>
                  <a:srgbClr val="FFFFFF"/>
                </a:solidFill>
                <a:latin typeface="Arial"/>
                <a:cs typeface="Arial"/>
              </a:rPr>
              <a:t>report. </a:t>
            </a:r>
            <a:r>
              <a:rPr dirty="0" sz="2400" spc="5">
                <a:solidFill>
                  <a:srgbClr val="FFFFFF"/>
                </a:solidFill>
                <a:latin typeface="Arial"/>
                <a:cs typeface="Arial"/>
              </a:rPr>
              <a:t>Geodata </a:t>
            </a:r>
            <a:r>
              <a:rPr dirty="0" sz="2400" spc="10">
                <a:solidFill>
                  <a:srgbClr val="FFFFFF"/>
                </a:solidFill>
                <a:latin typeface="Arial"/>
                <a:cs typeface="Arial"/>
              </a:rPr>
              <a:t>was</a:t>
            </a:r>
            <a:r>
              <a:rPr dirty="0" sz="2400" spc="-5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25">
                <a:solidFill>
                  <a:srgbClr val="FFFFFF"/>
                </a:solidFill>
                <a:latin typeface="Arial"/>
                <a:cs typeface="Arial"/>
              </a:rPr>
              <a:t>obtained  </a:t>
            </a:r>
            <a:r>
              <a:rPr dirty="0" sz="2400" spc="40">
                <a:solidFill>
                  <a:srgbClr val="FFFFFF"/>
                </a:solidFill>
                <a:latin typeface="Arial"/>
                <a:cs typeface="Arial"/>
              </a:rPr>
              <a:t>by coding </a:t>
            </a:r>
            <a:r>
              <a:rPr dirty="0" sz="2400" spc="-5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dirty="0" sz="2400" spc="15">
                <a:solidFill>
                  <a:srgbClr val="FFFFFF"/>
                </a:solidFill>
                <a:latin typeface="Arial"/>
                <a:cs typeface="Arial"/>
              </a:rPr>
              <a:t>program </a:t>
            </a:r>
            <a:r>
              <a:rPr dirty="0" sz="2400" spc="65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dirty="0" sz="2400" spc="-20">
                <a:solidFill>
                  <a:srgbClr val="FFFFFF"/>
                </a:solidFill>
                <a:latin typeface="Arial"/>
                <a:cs typeface="Arial"/>
              </a:rPr>
              <a:t>use </a:t>
            </a:r>
            <a:r>
              <a:rPr dirty="0" sz="2400" spc="20">
                <a:solidFill>
                  <a:srgbClr val="FFFFFF"/>
                </a:solidFill>
                <a:latin typeface="Arial"/>
                <a:cs typeface="Arial"/>
              </a:rPr>
              <a:t>Nominatim </a:t>
            </a:r>
            <a:r>
              <a:rPr dirty="0" sz="2400" spc="65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dirty="0" sz="2400" spc="25">
                <a:solidFill>
                  <a:srgbClr val="FFFFFF"/>
                </a:solidFill>
                <a:latin typeface="Arial"/>
                <a:cs typeface="Arial"/>
              </a:rPr>
              <a:t>get </a:t>
            </a:r>
            <a:r>
              <a:rPr dirty="0" sz="2400" spc="20">
                <a:solidFill>
                  <a:srgbClr val="FFFFFF"/>
                </a:solidFill>
                <a:latin typeface="Arial"/>
                <a:cs typeface="Arial"/>
              </a:rPr>
              <a:t>latitude </a:t>
            </a:r>
            <a:r>
              <a:rPr dirty="0" sz="2400" spc="1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dirty="0" sz="2400" spc="20">
                <a:solidFill>
                  <a:srgbClr val="FFFFFF"/>
                </a:solidFill>
                <a:latin typeface="Arial"/>
                <a:cs typeface="Arial"/>
              </a:rPr>
              <a:t>longitude </a:t>
            </a:r>
            <a:r>
              <a:rPr dirty="0" sz="2400" spc="4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dirty="0" sz="2400" spc="20">
                <a:solidFill>
                  <a:srgbClr val="FFFFFF"/>
                </a:solidFill>
                <a:latin typeface="Arial"/>
                <a:cs typeface="Arial"/>
              </a:rPr>
              <a:t>subway  stations </a:t>
            </a:r>
            <a:r>
              <a:rPr dirty="0" sz="2400" spc="1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also </a:t>
            </a:r>
            <a:r>
              <a:rPr dirty="0" sz="2400" spc="25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each </a:t>
            </a:r>
            <a:r>
              <a:rPr dirty="0" sz="2400" spc="4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dirty="0" sz="2400" spc="-45">
                <a:solidFill>
                  <a:srgbClr val="FFFFFF"/>
                </a:solidFill>
                <a:latin typeface="Arial"/>
                <a:cs typeface="Arial"/>
              </a:rPr>
              <a:t>(144 </a:t>
            </a:r>
            <a:r>
              <a:rPr dirty="0" sz="2400" spc="-15">
                <a:solidFill>
                  <a:srgbClr val="FFFFFF"/>
                </a:solidFill>
                <a:latin typeface="Arial"/>
                <a:cs typeface="Arial"/>
              </a:rPr>
              <a:t>units) </a:t>
            </a:r>
            <a:r>
              <a:rPr dirty="0" sz="2400" spc="1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dirty="0" sz="2400" spc="15">
                <a:solidFill>
                  <a:srgbClr val="FFFFFF"/>
                </a:solidFill>
                <a:latin typeface="Arial"/>
                <a:cs typeface="Arial"/>
              </a:rPr>
              <a:t>apartments </a:t>
            </a:r>
            <a:r>
              <a:rPr dirty="0" sz="2400" spc="25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rent</a:t>
            </a:r>
            <a:r>
              <a:rPr dirty="0" sz="2400" spc="-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15">
                <a:solidFill>
                  <a:srgbClr val="FFFFFF"/>
                </a:solidFill>
                <a:latin typeface="Arial"/>
                <a:cs typeface="Arial"/>
              </a:rPr>
              <a:t>listed.</a:t>
            </a:r>
            <a:endParaRPr sz="2400">
              <a:latin typeface="Arial"/>
              <a:cs typeface="Arial"/>
            </a:endParaRPr>
          </a:p>
          <a:p>
            <a:pPr marL="12700" marR="332740">
              <a:lnSpc>
                <a:spcPct val="100699"/>
              </a:lnSpc>
            </a:pPr>
            <a:r>
              <a:rPr dirty="0" sz="2400" spc="5">
                <a:solidFill>
                  <a:srgbClr val="FFFFFF"/>
                </a:solidFill>
                <a:latin typeface="Arial"/>
                <a:cs typeface="Arial"/>
              </a:rPr>
              <a:t>Geopy_distance </a:t>
            </a:r>
            <a:r>
              <a:rPr dirty="0" sz="2400" spc="1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dirty="0" sz="2400" spc="20">
                <a:solidFill>
                  <a:srgbClr val="FFFFFF"/>
                </a:solidFill>
                <a:latin typeface="Arial"/>
                <a:cs typeface="Arial"/>
              </a:rPr>
              <a:t>Nominatim </a:t>
            </a:r>
            <a:r>
              <a:rPr dirty="0" sz="2400" spc="-15">
                <a:solidFill>
                  <a:srgbClr val="FFFFFF"/>
                </a:solidFill>
                <a:latin typeface="Arial"/>
                <a:cs typeface="Arial"/>
              </a:rPr>
              <a:t>were </a:t>
            </a:r>
            <a:r>
              <a:rPr dirty="0" sz="2400" spc="10">
                <a:solidFill>
                  <a:srgbClr val="FFFFFF"/>
                </a:solidFill>
                <a:latin typeface="Arial"/>
                <a:cs typeface="Arial"/>
              </a:rPr>
              <a:t>used </a:t>
            </a:r>
            <a:r>
              <a:rPr dirty="0" sz="2400" spc="65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dirty="0" sz="2400" spc="5">
                <a:solidFill>
                  <a:srgbClr val="FFFFFF"/>
                </a:solidFill>
                <a:latin typeface="Arial"/>
                <a:cs typeface="Arial"/>
              </a:rPr>
              <a:t>establish </a:t>
            </a:r>
            <a:r>
              <a:rPr dirty="0" sz="2400" spc="-15">
                <a:solidFill>
                  <a:srgbClr val="FFFFFF"/>
                </a:solidFill>
                <a:latin typeface="Arial"/>
                <a:cs typeface="Arial"/>
              </a:rPr>
              <a:t>relative </a:t>
            </a:r>
            <a:r>
              <a:rPr dirty="0" sz="2400" spc="15">
                <a:solidFill>
                  <a:srgbClr val="FFFFFF"/>
                </a:solidFill>
                <a:latin typeface="Arial"/>
                <a:cs typeface="Arial"/>
              </a:rPr>
              <a:t>distances.</a:t>
            </a:r>
            <a:r>
              <a:rPr dirty="0" sz="2400" spc="-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Seaborn  </a:t>
            </a:r>
            <a:r>
              <a:rPr dirty="0" sz="2400" spc="20">
                <a:solidFill>
                  <a:srgbClr val="FFFFFF"/>
                </a:solidFill>
                <a:latin typeface="Arial"/>
                <a:cs typeface="Arial"/>
              </a:rPr>
              <a:t>graphic </a:t>
            </a:r>
            <a:r>
              <a:rPr dirty="0" sz="2400" spc="10">
                <a:solidFill>
                  <a:srgbClr val="FFFFFF"/>
                </a:solidFill>
                <a:latin typeface="Arial"/>
                <a:cs typeface="Arial"/>
              </a:rPr>
              <a:t>was used </a:t>
            </a:r>
            <a:r>
              <a:rPr dirty="0" sz="2400" spc="25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dirty="0" sz="2400" spc="-15">
                <a:solidFill>
                  <a:srgbClr val="FFFFFF"/>
                </a:solidFill>
                <a:latin typeface="Arial"/>
                <a:cs typeface="Arial"/>
              </a:rPr>
              <a:t>general </a:t>
            </a:r>
            <a:r>
              <a:rPr dirty="0" sz="2400" spc="30">
                <a:solidFill>
                  <a:srgbClr val="FFFFFF"/>
                </a:solidFill>
                <a:latin typeface="Arial"/>
                <a:cs typeface="Arial"/>
              </a:rPr>
              <a:t>statistics </a:t>
            </a:r>
            <a:r>
              <a:rPr dirty="0" sz="2400" spc="20">
                <a:solidFill>
                  <a:srgbClr val="FFFFFF"/>
                </a:solidFill>
                <a:latin typeface="Arial"/>
                <a:cs typeface="Arial"/>
              </a:rPr>
              <a:t>on </a:t>
            </a:r>
            <a:r>
              <a:rPr dirty="0" sz="2400" spc="-10">
                <a:solidFill>
                  <a:srgbClr val="FFFFFF"/>
                </a:solidFill>
                <a:latin typeface="Arial"/>
                <a:cs typeface="Arial"/>
              </a:rPr>
              <a:t>rental</a:t>
            </a:r>
            <a:r>
              <a:rPr dirty="0" sz="2400" spc="-1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15">
                <a:solidFill>
                  <a:srgbClr val="FFFFFF"/>
                </a:solidFill>
                <a:latin typeface="Arial"/>
                <a:cs typeface="Arial"/>
              </a:rPr>
              <a:t>data.</a:t>
            </a:r>
            <a:endParaRPr sz="2400">
              <a:latin typeface="Arial"/>
              <a:cs typeface="Arial"/>
            </a:endParaRPr>
          </a:p>
          <a:p>
            <a:pPr marL="12700" marR="33655">
              <a:lnSpc>
                <a:spcPct val="100699"/>
              </a:lnSpc>
            </a:pPr>
            <a:r>
              <a:rPr dirty="0" sz="2400" spc="30">
                <a:solidFill>
                  <a:srgbClr val="EBEBEB"/>
                </a:solidFill>
                <a:latin typeface="Arial"/>
                <a:cs typeface="Arial"/>
              </a:rPr>
              <a:t>Maps </a:t>
            </a:r>
            <a:r>
              <a:rPr dirty="0" sz="2400" spc="40">
                <a:solidFill>
                  <a:srgbClr val="EBEBEB"/>
                </a:solidFill>
                <a:latin typeface="Arial"/>
                <a:cs typeface="Arial"/>
              </a:rPr>
              <a:t>with </a:t>
            </a:r>
            <a:r>
              <a:rPr dirty="0" sz="2400" spc="50">
                <a:solidFill>
                  <a:srgbClr val="EBEBEB"/>
                </a:solidFill>
                <a:latin typeface="Arial"/>
                <a:cs typeface="Arial"/>
              </a:rPr>
              <a:t>popups </a:t>
            </a:r>
            <a:r>
              <a:rPr dirty="0" sz="2400" spc="-5">
                <a:solidFill>
                  <a:srgbClr val="EBEBEB"/>
                </a:solidFill>
                <a:latin typeface="Arial"/>
                <a:cs typeface="Arial"/>
              </a:rPr>
              <a:t>labels </a:t>
            </a:r>
            <a:r>
              <a:rPr dirty="0" sz="2400" spc="15">
                <a:solidFill>
                  <a:srgbClr val="EBEBEB"/>
                </a:solidFill>
                <a:latin typeface="Arial"/>
                <a:cs typeface="Arial"/>
              </a:rPr>
              <a:t>allow </a:t>
            </a:r>
            <a:r>
              <a:rPr dirty="0" sz="2400" spc="40">
                <a:solidFill>
                  <a:srgbClr val="EBEBEB"/>
                </a:solidFill>
                <a:latin typeface="Arial"/>
                <a:cs typeface="Arial"/>
              </a:rPr>
              <a:t>quick </a:t>
            </a:r>
            <a:r>
              <a:rPr dirty="0" sz="2400" spc="20">
                <a:solidFill>
                  <a:srgbClr val="EBEBEB"/>
                </a:solidFill>
                <a:latin typeface="Arial"/>
                <a:cs typeface="Arial"/>
              </a:rPr>
              <a:t>identification </a:t>
            </a:r>
            <a:r>
              <a:rPr dirty="0" sz="2400" spc="40">
                <a:solidFill>
                  <a:srgbClr val="EBEBEB"/>
                </a:solidFill>
                <a:latin typeface="Arial"/>
                <a:cs typeface="Arial"/>
              </a:rPr>
              <a:t>of </a:t>
            </a:r>
            <a:r>
              <a:rPr dirty="0" sz="2400" spc="20">
                <a:solidFill>
                  <a:srgbClr val="EBEBEB"/>
                </a:solidFill>
                <a:latin typeface="Arial"/>
                <a:cs typeface="Arial"/>
              </a:rPr>
              <a:t>location, </a:t>
            </a:r>
            <a:r>
              <a:rPr dirty="0" sz="2400" spc="25">
                <a:solidFill>
                  <a:srgbClr val="EBEBEB"/>
                </a:solidFill>
                <a:latin typeface="Arial"/>
                <a:cs typeface="Arial"/>
              </a:rPr>
              <a:t>price </a:t>
            </a:r>
            <a:r>
              <a:rPr dirty="0" sz="2400" spc="10">
                <a:solidFill>
                  <a:srgbClr val="EBEBEB"/>
                </a:solidFill>
                <a:latin typeface="Arial"/>
                <a:cs typeface="Arial"/>
              </a:rPr>
              <a:t>and </a:t>
            </a:r>
            <a:r>
              <a:rPr dirty="0" sz="2400" spc="-10">
                <a:solidFill>
                  <a:srgbClr val="EBEBEB"/>
                </a:solidFill>
                <a:latin typeface="Arial"/>
                <a:cs typeface="Arial"/>
              </a:rPr>
              <a:t>feature,</a:t>
            </a:r>
            <a:r>
              <a:rPr dirty="0" sz="2400" spc="-13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dirty="0" sz="2400" spc="20">
                <a:solidFill>
                  <a:srgbClr val="EBEBEB"/>
                </a:solidFill>
                <a:latin typeface="Arial"/>
                <a:cs typeface="Arial"/>
              </a:rPr>
              <a:t>thus  </a:t>
            </a:r>
            <a:r>
              <a:rPr dirty="0" sz="2400" spc="10">
                <a:solidFill>
                  <a:srgbClr val="EBEBEB"/>
                </a:solidFill>
                <a:latin typeface="Arial"/>
                <a:cs typeface="Arial"/>
              </a:rPr>
              <a:t>making the selection </a:t>
            </a:r>
            <a:r>
              <a:rPr dirty="0" sz="2400" spc="-15">
                <a:solidFill>
                  <a:srgbClr val="EBEBEB"/>
                </a:solidFill>
                <a:latin typeface="Arial"/>
                <a:cs typeface="Arial"/>
              </a:rPr>
              <a:t>very</a:t>
            </a:r>
            <a:r>
              <a:rPr dirty="0" sz="2400" spc="-3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dirty="0" sz="2400" spc="-25">
                <a:solidFill>
                  <a:srgbClr val="EBEBEB"/>
                </a:solidFill>
                <a:latin typeface="Arial"/>
                <a:cs typeface="Arial"/>
              </a:rPr>
              <a:t>easy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86126" y="3721100"/>
            <a:ext cx="7127875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-5"/>
              <a:t>4.0 </a:t>
            </a:r>
            <a:r>
              <a:rPr dirty="0" sz="4800" spc="15"/>
              <a:t>Execution </a:t>
            </a:r>
            <a:r>
              <a:rPr dirty="0" sz="4800" spc="25"/>
              <a:t>and</a:t>
            </a:r>
            <a:r>
              <a:rPr dirty="0" sz="4800" spc="-45"/>
              <a:t> </a:t>
            </a:r>
            <a:r>
              <a:rPr dirty="0" sz="4800" spc="-15"/>
              <a:t>Results</a:t>
            </a:r>
            <a:endParaRPr sz="4800"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46054" y="787400"/>
            <a:ext cx="940816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"/>
              <a:t>Current residence </a:t>
            </a:r>
            <a:r>
              <a:rPr dirty="0" sz="3600" spc="35"/>
              <a:t>Neighborhood </a:t>
            </a:r>
            <a:r>
              <a:rPr dirty="0" sz="3600" spc="-5"/>
              <a:t>in</a:t>
            </a:r>
            <a:r>
              <a:rPr dirty="0" sz="3600" spc="15"/>
              <a:t> </a:t>
            </a:r>
            <a:r>
              <a:rPr dirty="0" sz="3600" spc="-5"/>
              <a:t>Singapore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317500" y="2159000"/>
            <a:ext cx="12280900" cy="7061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50378" y="850900"/>
            <a:ext cx="8799830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-120"/>
              <a:t>Venues </a:t>
            </a:r>
            <a:r>
              <a:rPr dirty="0" sz="4800" spc="10"/>
              <a:t>around </a:t>
            </a:r>
            <a:r>
              <a:rPr dirty="0" sz="4800" spc="50"/>
              <a:t>Neighborhood</a:t>
            </a:r>
            <a:r>
              <a:rPr dirty="0" sz="4800" spc="40"/>
              <a:t> </a:t>
            </a:r>
            <a:r>
              <a:rPr dirty="0" sz="4800" spc="-5"/>
              <a:t>in</a:t>
            </a:r>
            <a:endParaRPr sz="4800"/>
          </a:p>
        </p:txBody>
      </p:sp>
      <p:sp>
        <p:nvSpPr>
          <p:cNvPr id="3" name="object 3"/>
          <p:cNvSpPr/>
          <p:nvPr/>
        </p:nvSpPr>
        <p:spPr>
          <a:xfrm>
            <a:off x="1498600" y="2349500"/>
            <a:ext cx="9702800" cy="6210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3188" y="800100"/>
            <a:ext cx="1145921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20"/>
              <a:t>Manhattan </a:t>
            </a:r>
            <a:r>
              <a:rPr dirty="0" sz="3600" spc="65"/>
              <a:t>Map </a:t>
            </a:r>
            <a:r>
              <a:rPr dirty="0" sz="3600" spc="200"/>
              <a:t>- </a:t>
            </a:r>
            <a:r>
              <a:rPr dirty="0" sz="3600" spc="30"/>
              <a:t>Neighborhoods </a:t>
            </a:r>
            <a:r>
              <a:rPr dirty="0" sz="3600" spc="20"/>
              <a:t>and </a:t>
            </a:r>
            <a:r>
              <a:rPr dirty="0" sz="3600" spc="5"/>
              <a:t>Cluster </a:t>
            </a:r>
            <a:r>
              <a:rPr dirty="0" sz="3600" spc="60"/>
              <a:t>of</a:t>
            </a:r>
            <a:r>
              <a:rPr dirty="0" sz="3600" spc="-290"/>
              <a:t> </a:t>
            </a:r>
            <a:r>
              <a:rPr dirty="0" sz="3600" spc="-95"/>
              <a:t>Venues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254000" y="2184400"/>
            <a:ext cx="12496800" cy="7226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347AB7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2019-07-23T01:27:08Z</dcterms:created>
  <dcterms:modified xsi:type="dcterms:W3CDTF">2019-07-23T01:27:08Z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2019-07-23T00:00:00Z</vt:filetime>
  </property>
</Properties>
</file>