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73" r:id="rId5"/>
    <p:sldId id="272" r:id="rId6"/>
    <p:sldId id="274" r:id="rId7"/>
    <p:sldId id="275" r:id="rId8"/>
    <p:sldId id="27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6357" autoAdjust="0"/>
  </p:normalViewPr>
  <p:slideViewPr>
    <p:cSldViewPr snapToGrid="0">
      <p:cViewPr varScale="1">
        <p:scale>
          <a:sx n="72" d="100"/>
          <a:sy n="72" d="100"/>
        </p:scale>
        <p:origin x="648" y="54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5/15/2021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Jens Martensson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github.com/dinuthomas/pesmtech/tree/master/tools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https://github.com/dinuthomas/pesmtech/" TargetMode="Externa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mysql.com/doc/refman/8.0/en/aggregate-functions.html#function_min" TargetMode="External"/><Relationship Id="rId13" Type="http://schemas.openxmlformats.org/officeDocument/2006/relationships/hyperlink" Target="https://dev.mysql.com/doc/refman/8.0/en/aggregate-functions.html#function_sum" TargetMode="External"/><Relationship Id="rId18" Type="http://schemas.openxmlformats.org/officeDocument/2006/relationships/image" Target="../media/image12.png"/><Relationship Id="rId3" Type="http://schemas.openxmlformats.org/officeDocument/2006/relationships/hyperlink" Target="https://dev.mysql.com/doc/refman/8.0/en/aggregate-functions.html#function_count" TargetMode="External"/><Relationship Id="rId21" Type="http://schemas.openxmlformats.org/officeDocument/2006/relationships/image" Target="../media/image15.png"/><Relationship Id="rId7" Type="http://schemas.openxmlformats.org/officeDocument/2006/relationships/hyperlink" Target="https://dev.mysql.com/doc/refman/8.0/en/aggregate-functions.html#function_max" TargetMode="External"/><Relationship Id="rId12" Type="http://schemas.openxmlformats.org/officeDocument/2006/relationships/hyperlink" Target="https://dev.mysql.com/doc/refman/8.0/en/aggregate-functions.html#function_stddev-samp" TargetMode="External"/><Relationship Id="rId17" Type="http://schemas.openxmlformats.org/officeDocument/2006/relationships/image" Target="../media/image11.png"/><Relationship Id="rId2" Type="http://schemas.openxmlformats.org/officeDocument/2006/relationships/hyperlink" Target="https://dev.mysql.com/doc/refman/8.0/en/aggregate-functions.html#function_avg" TargetMode="External"/><Relationship Id="rId16" Type="http://schemas.openxmlformats.org/officeDocument/2006/relationships/hyperlink" Target="https://dev.mysql.com/doc/refman/8.0/en/aggregate-functions.html#function_variance" TargetMode="Externa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.mysql.com/doc/refman/8.0/en/aggregate-functions.html#function_json-arrayagg" TargetMode="External"/><Relationship Id="rId11" Type="http://schemas.openxmlformats.org/officeDocument/2006/relationships/hyperlink" Target="https://dev.mysql.com/doc/refman/8.0/en/aggregate-functions.html#function_stddev-pop" TargetMode="External"/><Relationship Id="rId5" Type="http://schemas.openxmlformats.org/officeDocument/2006/relationships/hyperlink" Target="https://dev.mysql.com/doc/refman/8.0/en/aggregate-functions.html#function_group-concat" TargetMode="External"/><Relationship Id="rId15" Type="http://schemas.openxmlformats.org/officeDocument/2006/relationships/hyperlink" Target="https://dev.mysql.com/doc/refman/8.0/en/aggregate-functions.html#function_var-samp" TargetMode="External"/><Relationship Id="rId23" Type="http://schemas.openxmlformats.org/officeDocument/2006/relationships/image" Target="../media/image17.png"/><Relationship Id="rId10" Type="http://schemas.openxmlformats.org/officeDocument/2006/relationships/hyperlink" Target="https://dev.mysql.com/doc/refman/8.0/en/aggregate-functions.html#function_stddev" TargetMode="External"/><Relationship Id="rId19" Type="http://schemas.openxmlformats.org/officeDocument/2006/relationships/image" Target="../media/image13.png"/><Relationship Id="rId4" Type="http://schemas.openxmlformats.org/officeDocument/2006/relationships/hyperlink" Target="https://dev.mysql.com/doc/refman/8.0/en/aggregate-functions.html#function_count-distinct" TargetMode="External"/><Relationship Id="rId9" Type="http://schemas.openxmlformats.org/officeDocument/2006/relationships/hyperlink" Target="https://dev.mysql.com/doc/refman/8.0/en/aggregate-functions.html#function_std" TargetMode="External"/><Relationship Id="rId14" Type="http://schemas.openxmlformats.org/officeDocument/2006/relationships/hyperlink" Target="https://dev.mysql.com/doc/refman/8.0/en/aggregate-functions.html#function_var-pop" TargetMode="External"/><Relationship Id="rId2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Medicine Database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Charithra Chandrashekar</a:t>
            </a:r>
          </a:p>
          <a:p>
            <a:r>
              <a:rPr lang="en-US" noProof="1"/>
              <a:t>Dinu Thomas</a:t>
            </a:r>
          </a:p>
          <a:p>
            <a:r>
              <a:rPr lang="en-US" noProof="1"/>
              <a:t>Fathima Hafeez</a:t>
            </a:r>
          </a:p>
          <a:p>
            <a:r>
              <a:rPr lang="en-US" noProof="1"/>
              <a:t>Kashyap Bhargav Ram</a:t>
            </a:r>
          </a:p>
          <a:p>
            <a:r>
              <a:rPr lang="en-US" noProof="1"/>
              <a:t>Sharath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Graphic 14" descr="dinosaur outline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Placeholder 17" descr="books on a shelf with pages showing out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04352" y="0"/>
            <a:ext cx="4389475" cy="667764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31037E8F-4462-4E6A-8213-3A1F9B3FEEC5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36769E-456C-43C6-A61C-40F4605FF1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pic>
        <p:nvPicPr>
          <p:cNvPr id="28" name="Picture 27" descr="Diagram&#10;&#10;Description automatically generated">
            <a:extLst>
              <a:ext uri="{FF2B5EF4-FFF2-40B4-BE49-F238E27FC236}">
                <a16:creationId xmlns:a16="http://schemas.microsoft.com/office/drawing/2014/main" id="{F34EE1EA-0E6F-40C1-A4A4-A1D65AACA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79" y="900000"/>
            <a:ext cx="5600700" cy="5094830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8D282C9-8A17-4584-B0AD-B391F5964F41}"/>
              </a:ext>
            </a:extLst>
          </p:cNvPr>
          <p:cNvSpPr txBox="1">
            <a:spLocks/>
          </p:cNvSpPr>
          <p:nvPr/>
        </p:nvSpPr>
        <p:spPr>
          <a:xfrm>
            <a:off x="739516" y="6089416"/>
            <a:ext cx="4054157" cy="817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Dummy Data Preparation Tools </a:t>
            </a:r>
            <a:r>
              <a:rPr lang="en-US" sz="1600" dirty="0">
                <a:hlinkClick r:id="rId3"/>
              </a:rPr>
              <a:t>[Link]</a:t>
            </a:r>
            <a:endParaRPr lang="en-US" sz="1600" dirty="0"/>
          </a:p>
          <a:p>
            <a:r>
              <a:rPr lang="en-US" sz="1600" noProof="1"/>
              <a:t>Design and Code [</a:t>
            </a:r>
            <a:r>
              <a:rPr lang="en-US" sz="1600" noProof="1">
                <a:hlinkClick r:id="rId4"/>
              </a:rPr>
              <a:t>github/pesmtech]</a:t>
            </a:r>
            <a:endParaRPr lang="en-US" sz="16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295733-BFC0-48D0-9859-F89468D2A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823" y="5354410"/>
            <a:ext cx="5019675" cy="12036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58D5E3-B1B2-4EB6-88B8-43E05A89C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905" y="4036509"/>
            <a:ext cx="4429125" cy="12036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7468A8-7166-4ED5-86C1-622FB1CFC3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3823" y="1340688"/>
            <a:ext cx="2781300" cy="12573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40FC0C-A593-432D-AD11-20B7B71B0F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9965" y="25195"/>
            <a:ext cx="2705100" cy="13154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CAF1F62-98E0-43EC-AD48-83EBEDFF46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99421" y="160448"/>
            <a:ext cx="2705100" cy="14954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35BAABC-B086-4F28-A3AE-01626AB7D6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7906" y="2765920"/>
            <a:ext cx="5734544" cy="122691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24396F-B460-4468-805F-D1167DAD3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15889" y="614614"/>
            <a:ext cx="0" cy="6074405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35305"/>
            <a:ext cx="6993300" cy="540000"/>
          </a:xfrm>
        </p:spPr>
        <p:txBody>
          <a:bodyPr/>
          <a:lstStyle/>
          <a:p>
            <a:r>
              <a:rPr lang="en-US" dirty="0"/>
              <a:t>Aggregate Functions - Concepts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3</a:t>
            </a:fld>
            <a:endParaRPr lang="en-US" dirty="0"/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8FFAE491-9D2F-4D42-B8B3-F32C8E97E68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C92B4E7-6150-4433-ABE7-8AD8C40B3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108041"/>
              </p:ext>
            </p:extLst>
          </p:nvPr>
        </p:nvGraphicFramePr>
        <p:xfrm>
          <a:off x="7863030" y="3202266"/>
          <a:ext cx="4264497" cy="3384782"/>
        </p:xfrm>
        <a:graphic>
          <a:graphicData uri="http://schemas.openxmlformats.org/drawingml/2006/table">
            <a:tbl>
              <a:tblPr/>
              <a:tblGrid>
                <a:gridCol w="1659937">
                  <a:extLst>
                    <a:ext uri="{9D8B030D-6E8A-4147-A177-3AD203B41FA5}">
                      <a16:colId xmlns:a16="http://schemas.microsoft.com/office/drawing/2014/main" val="1876669442"/>
                    </a:ext>
                  </a:extLst>
                </a:gridCol>
                <a:gridCol w="2604560">
                  <a:extLst>
                    <a:ext uri="{9D8B030D-6E8A-4147-A177-3AD203B41FA5}">
                      <a16:colId xmlns:a16="http://schemas.microsoft.com/office/drawing/2014/main" val="265902871"/>
                    </a:ext>
                  </a:extLst>
                </a:gridCol>
              </a:tblGrid>
              <a:tr h="20528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 b="1" i="0">
                          <a:effectLst/>
                        </a:rPr>
                        <a:t>Name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 b="1" i="0" dirty="0">
                          <a:effectLst/>
                        </a:rPr>
                        <a:t>Description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82064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AVG()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average value of the argument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446950"/>
                  </a:ext>
                </a:extLst>
              </a:tr>
              <a:tr h="2900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3"/>
                        </a:rPr>
                        <a:t>COUNT()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a count of the number of rows returned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851561"/>
                  </a:ext>
                </a:extLst>
              </a:tr>
              <a:tr h="2900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4"/>
                        </a:rPr>
                        <a:t>COUNT(DISTINCT)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count of a number of different values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988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5"/>
                        </a:rPr>
                        <a:t>GROUP_CONCAT()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a concatenated string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388436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6"/>
                        </a:rPr>
                        <a:t>JSON_ARRAYAGG()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result set as a single JSON array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632176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>
                          <a:solidFill>
                            <a:srgbClr val="0074A3"/>
                          </a:solidFill>
                          <a:effectLst/>
                          <a:hlinkClick r:id="rId7"/>
                        </a:rPr>
                        <a:t>MAX()</a:t>
                      </a:r>
                      <a:endParaRPr lang="en-IN" sz="105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maximum value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81978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8"/>
                        </a:rPr>
                        <a:t>MIN()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minimum value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627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9"/>
                        </a:rPr>
                        <a:t>STD()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95360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0"/>
                        </a:rPr>
                        <a:t>STDDEV()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264062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1"/>
                        </a:rPr>
                        <a:t>STDDEV_POP()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448037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2"/>
                        </a:rPr>
                        <a:t>STDDEV_SAMP()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sample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101075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3"/>
                        </a:rPr>
                        <a:t>SUM()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sum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437883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4"/>
                        </a:rPr>
                        <a:t>VAR_POP()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variance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469568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5"/>
                        </a:rPr>
                        <a:t>VAR_SAMP()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sample variance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692195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6"/>
                        </a:rPr>
                        <a:t>VARIANCE()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variance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160005"/>
                  </a:ext>
                </a:extLst>
              </a:tr>
            </a:tbl>
          </a:graphicData>
        </a:graphic>
      </p:graphicFrame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28CA9608-433B-4096-9EA6-BD0001AC1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06572" y="2557907"/>
            <a:ext cx="4054157" cy="817167"/>
          </a:xfrm>
        </p:spPr>
        <p:txBody>
          <a:bodyPr/>
          <a:lstStyle/>
          <a:p>
            <a:r>
              <a:rPr lang="en-US" sz="1600" dirty="0"/>
              <a:t>Aggregate Function Summarizes data</a:t>
            </a:r>
          </a:p>
          <a:p>
            <a:r>
              <a:rPr lang="en-US" sz="1600" noProof="1"/>
              <a:t>Operates on Sets of Values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256922E-B583-4AA4-95F2-FF70627B9562}"/>
              </a:ext>
            </a:extLst>
          </p:cNvPr>
          <p:cNvGrpSpPr/>
          <p:nvPr/>
        </p:nvGrpSpPr>
        <p:grpSpPr>
          <a:xfrm>
            <a:off x="249539" y="745252"/>
            <a:ext cx="6798958" cy="1395373"/>
            <a:chOff x="254037" y="900000"/>
            <a:chExt cx="7304600" cy="1620218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DD96C4F-5BE1-43BA-8DB6-5FEE2B3EB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4037" y="1093847"/>
              <a:ext cx="4624342" cy="131445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5C3D809-3A9F-48E4-B7BC-DE3CB599A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924021" y="900000"/>
              <a:ext cx="2634616" cy="1620218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CF30871-21B3-48E6-AF0A-B1C7AEA0486C}"/>
              </a:ext>
            </a:extLst>
          </p:cNvPr>
          <p:cNvGrpSpPr/>
          <p:nvPr/>
        </p:nvGrpSpPr>
        <p:grpSpPr>
          <a:xfrm>
            <a:off x="345707" y="2183686"/>
            <a:ext cx="5735995" cy="1421169"/>
            <a:chOff x="359999" y="2661611"/>
            <a:chExt cx="6153161" cy="2132149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8955F26-E032-4414-AC41-08B23C83E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59999" y="2661611"/>
              <a:ext cx="4181716" cy="2132149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211F5CE-FF82-4CB3-8978-232A634C8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760559" y="2955781"/>
              <a:ext cx="1752601" cy="1247775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6FDC599-09A6-494A-B5F3-2818D8EDFA39}"/>
              </a:ext>
            </a:extLst>
          </p:cNvPr>
          <p:cNvGrpSpPr/>
          <p:nvPr/>
        </p:nvGrpSpPr>
        <p:grpSpPr>
          <a:xfrm>
            <a:off x="345932" y="3843992"/>
            <a:ext cx="7210111" cy="2763667"/>
            <a:chOff x="360000" y="3899576"/>
            <a:chExt cx="7110136" cy="2417915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955F8024-CF14-4879-A987-8E06EEC20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60000" y="3899576"/>
              <a:ext cx="4431045" cy="241791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4968ABD-F50F-442D-9DE5-B89CC3F83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630104" y="4536832"/>
              <a:ext cx="3840032" cy="1106450"/>
            </a:xfrm>
            <a:prstGeom prst="rect">
              <a:avLst/>
            </a:prstGeom>
          </p:spPr>
        </p:pic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D6934066-C814-4DA2-9079-F35A6D24E678}"/>
              </a:ext>
            </a:extLst>
          </p:cNvPr>
          <p:cNvSpPr/>
          <p:nvPr/>
        </p:nvSpPr>
        <p:spPr>
          <a:xfrm>
            <a:off x="3472343" y="3819583"/>
            <a:ext cx="703117" cy="24775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03BAF30-4110-4251-8C09-1EA7F295A048}"/>
              </a:ext>
            </a:extLst>
          </p:cNvPr>
          <p:cNvSpPr/>
          <p:nvPr/>
        </p:nvSpPr>
        <p:spPr>
          <a:xfrm>
            <a:off x="359999" y="5372100"/>
            <a:ext cx="836342" cy="1828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DF3AAE4-0A13-4EDF-99B0-9D3D89847E9C}"/>
              </a:ext>
            </a:extLst>
          </p:cNvPr>
          <p:cNvSpPr/>
          <p:nvPr/>
        </p:nvSpPr>
        <p:spPr>
          <a:xfrm>
            <a:off x="2401656" y="4110913"/>
            <a:ext cx="836342" cy="1828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A669D65-5CF6-4087-9C1F-64196C203439}"/>
              </a:ext>
            </a:extLst>
          </p:cNvPr>
          <p:cNvSpPr/>
          <p:nvPr/>
        </p:nvSpPr>
        <p:spPr>
          <a:xfrm>
            <a:off x="957235" y="4114269"/>
            <a:ext cx="929003" cy="1828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866FD42-FD7C-4EFD-9490-FCE0EF49936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806812" y="209459"/>
            <a:ext cx="3785418" cy="234286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B95237-D011-401C-95B1-5A19EA228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61567" y="915284"/>
            <a:ext cx="0" cy="5906716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68A35ECC-5465-4390-A8E9-0D23E5452C9E}"/>
              </a:ext>
            </a:extLst>
          </p:cNvPr>
          <p:cNvSpPr txBox="1">
            <a:spLocks/>
          </p:cNvSpPr>
          <p:nvPr/>
        </p:nvSpPr>
        <p:spPr>
          <a:xfrm>
            <a:off x="421625" y="687153"/>
            <a:ext cx="4417662" cy="2070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C00000"/>
                </a:solidFill>
              </a:rPr>
              <a:t>Consultation Count per Doctor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10990B43-D99C-461B-A9DD-6AD9790AC309}"/>
              </a:ext>
            </a:extLst>
          </p:cNvPr>
          <p:cNvSpPr txBox="1">
            <a:spLocks/>
          </p:cNvSpPr>
          <p:nvPr/>
        </p:nvSpPr>
        <p:spPr>
          <a:xfrm>
            <a:off x="345707" y="1957306"/>
            <a:ext cx="4417662" cy="2070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C00000"/>
                </a:solidFill>
              </a:rPr>
              <a:t>Consultation Count per Department wise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986661CA-815A-4EBB-AD48-9854CD5ACF32}"/>
              </a:ext>
            </a:extLst>
          </p:cNvPr>
          <p:cNvSpPr txBox="1">
            <a:spLocks/>
          </p:cNvSpPr>
          <p:nvPr/>
        </p:nvSpPr>
        <p:spPr>
          <a:xfrm>
            <a:off x="345707" y="3583561"/>
            <a:ext cx="5129857" cy="2446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C00000"/>
                </a:solidFill>
              </a:rPr>
              <a:t>Which Doctors are overloaded? </a:t>
            </a:r>
          </a:p>
        </p:txBody>
      </p: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36769E-456C-43C6-A61C-40F4605FF1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8FA59A-DB7D-4710-8F64-BC1D5081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07595"/>
            <a:ext cx="6993300" cy="540000"/>
          </a:xfrm>
        </p:spPr>
        <p:txBody>
          <a:bodyPr/>
          <a:lstStyle/>
          <a:p>
            <a:r>
              <a:rPr lang="en-US" dirty="0"/>
              <a:t>Different Functions – Group 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BF1CA-2543-421C-96D2-7F350F6134B6}"/>
              </a:ext>
            </a:extLst>
          </p:cNvPr>
          <p:cNvSpPr txBox="1"/>
          <p:nvPr/>
        </p:nvSpPr>
        <p:spPr>
          <a:xfrm>
            <a:off x="692727" y="12884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53331A6-6440-41AC-9DBC-DB1CE2FAA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663" y="5211640"/>
            <a:ext cx="6429375" cy="10763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C72A46A-89C1-4E1D-B008-3FC7ADCA4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663" y="3230938"/>
            <a:ext cx="5295900" cy="17907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296572B-D6B6-4FB0-8B35-9E784A9DF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4" y="1095935"/>
            <a:ext cx="5572125" cy="19716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0435FE2-C704-4212-B6BA-8F2664973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064" y="213745"/>
            <a:ext cx="4886325" cy="13525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5BBC4F1-B3C2-4AC7-B1CA-B35500183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064" y="1670683"/>
            <a:ext cx="5991225" cy="10953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D7B9FA3-D7B7-4CFB-ABD1-066EB43AD9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122" y="3124384"/>
            <a:ext cx="5295900" cy="18478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2969C37-9D22-48E3-AE9F-E6528D6D8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09369" y="653439"/>
            <a:ext cx="0" cy="6074405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0D28850F-1799-44FB-B2A4-A786BB518E45}"/>
              </a:ext>
            </a:extLst>
          </p:cNvPr>
          <p:cNvSpPr txBox="1">
            <a:spLocks/>
          </p:cNvSpPr>
          <p:nvPr/>
        </p:nvSpPr>
        <p:spPr>
          <a:xfrm>
            <a:off x="315846" y="792862"/>
            <a:ext cx="5129857" cy="2446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C00000"/>
                </a:solidFill>
              </a:rPr>
              <a:t>Descripive Statistic Functions</a:t>
            </a:r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878FE281-3159-4FD6-B882-1E3663078BE1}"/>
              </a:ext>
            </a:extLst>
          </p:cNvPr>
          <p:cNvSpPr txBox="1">
            <a:spLocks/>
          </p:cNvSpPr>
          <p:nvPr/>
        </p:nvSpPr>
        <p:spPr>
          <a:xfrm>
            <a:off x="5889706" y="-9725"/>
            <a:ext cx="5129857" cy="2446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C00000"/>
                </a:solidFill>
              </a:rPr>
              <a:t>Concatanation, JsonArray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33A762FE-CD5B-46AB-83AA-508B74D1E20B}"/>
              </a:ext>
            </a:extLst>
          </p:cNvPr>
          <p:cNvSpPr txBox="1">
            <a:spLocks/>
          </p:cNvSpPr>
          <p:nvPr/>
        </p:nvSpPr>
        <p:spPr>
          <a:xfrm>
            <a:off x="5834064" y="3002065"/>
            <a:ext cx="5129857" cy="2446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C00000"/>
                </a:solidFill>
              </a:rPr>
              <a:t>JsonObjects</a:t>
            </a:r>
          </a:p>
        </p:txBody>
      </p:sp>
    </p:spTree>
    <p:extLst>
      <p:ext uri="{BB962C8B-B14F-4D97-AF65-F5344CB8AC3E}">
        <p14:creationId xmlns:p14="http://schemas.microsoft.com/office/powerpoint/2010/main" val="152696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36769E-456C-43C6-A61C-40F4605FF1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8FA59A-DB7D-4710-8F64-BC1D5081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997" y="196322"/>
            <a:ext cx="3321627" cy="540000"/>
          </a:xfrm>
        </p:spPr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BF1CA-2543-421C-96D2-7F350F6134B6}"/>
              </a:ext>
            </a:extLst>
          </p:cNvPr>
          <p:cNvSpPr txBox="1"/>
          <p:nvPr/>
        </p:nvSpPr>
        <p:spPr>
          <a:xfrm>
            <a:off x="692727" y="12884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5AA547A-F650-443F-896D-9E738C82E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70975" y="948702"/>
            <a:ext cx="5084618" cy="540000"/>
          </a:xfrm>
        </p:spPr>
        <p:txBody>
          <a:bodyPr/>
          <a:lstStyle/>
          <a:p>
            <a:r>
              <a:rPr lang="en-IN" noProof="1"/>
              <a:t>The SUM() and AVG() aggregate functions </a:t>
            </a:r>
            <a:r>
              <a:rPr lang="en-IN" noProof="1">
                <a:solidFill>
                  <a:srgbClr val="C00000"/>
                </a:solidFill>
              </a:rPr>
              <a:t>do not work with temporal values</a:t>
            </a:r>
            <a:r>
              <a:rPr lang="en-IN" noProof="1"/>
              <a:t>, convert to numeric units beforeaggregation</a:t>
            </a:r>
            <a:endParaRPr lang="en-US" noProof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CE9B4F-EFAD-4207-88E1-7AA2D0C74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975" y="1697748"/>
            <a:ext cx="3671673" cy="1095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F2F658-4199-448B-9B5F-086D75EB3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926" y="1697748"/>
            <a:ext cx="2508265" cy="116855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8B5438F-DF49-42B0-9EC0-49EF5EB832AD}"/>
              </a:ext>
            </a:extLst>
          </p:cNvPr>
          <p:cNvSpPr/>
          <p:nvPr/>
        </p:nvSpPr>
        <p:spPr>
          <a:xfrm>
            <a:off x="6023152" y="2019925"/>
            <a:ext cx="2660296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905CAE8-9FD1-4ACF-9011-52074C65B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70" y="1000919"/>
            <a:ext cx="4998828" cy="14282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2FA535-CB4B-4FAF-B484-851058BF0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58" y="2523948"/>
            <a:ext cx="3810000" cy="127635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D754BF6-BF8E-4687-9865-09EAB5DC7CFD}"/>
              </a:ext>
            </a:extLst>
          </p:cNvPr>
          <p:cNvSpPr txBox="1">
            <a:spLocks/>
          </p:cNvSpPr>
          <p:nvPr/>
        </p:nvSpPr>
        <p:spPr>
          <a:xfrm>
            <a:off x="360000" y="207595"/>
            <a:ext cx="69933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Sub Queries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A61E7D75-1A09-49CD-BDEB-0C9A4215174F}"/>
              </a:ext>
            </a:extLst>
          </p:cNvPr>
          <p:cNvSpPr txBox="1">
            <a:spLocks/>
          </p:cNvSpPr>
          <p:nvPr/>
        </p:nvSpPr>
        <p:spPr>
          <a:xfrm>
            <a:off x="6061773" y="3086385"/>
            <a:ext cx="4417662" cy="5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noProof="1">
                <a:solidFill>
                  <a:srgbClr val="C00000"/>
                </a:solidFill>
              </a:rPr>
              <a:t>if the value is a non-NULL, you should always use count(*) instead of count(value)</a:t>
            </a:r>
            <a:endParaRPr lang="en-US" noProof="1">
              <a:solidFill>
                <a:srgbClr val="C00000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39E92B1-9139-46CF-8D08-1FC1B1CA27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0975" y="3702019"/>
            <a:ext cx="5647140" cy="272030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866B60-CB42-412F-B062-D17EE9410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611097" y="747595"/>
            <a:ext cx="0" cy="6074405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D52A9914-D0DC-4339-8F19-A95AD16B3BBE}"/>
              </a:ext>
            </a:extLst>
          </p:cNvPr>
          <p:cNvSpPr txBox="1">
            <a:spLocks/>
          </p:cNvSpPr>
          <p:nvPr/>
        </p:nvSpPr>
        <p:spPr>
          <a:xfrm>
            <a:off x="304358" y="2245435"/>
            <a:ext cx="5129857" cy="2446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C00000"/>
                </a:solidFill>
              </a:rPr>
              <a:t>Which Doctors have less patients than average? </a:t>
            </a:r>
          </a:p>
        </p:txBody>
      </p:sp>
    </p:spTree>
    <p:extLst>
      <p:ext uri="{BB962C8B-B14F-4D97-AF65-F5344CB8AC3E}">
        <p14:creationId xmlns:p14="http://schemas.microsoft.com/office/powerpoint/2010/main" val="284570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BF22C9-9DC8-43E8-B3E8-CD041AA94A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715AFF-E512-4821-A4C0-57DAFDAC2209}"/>
              </a:ext>
            </a:extLst>
          </p:cNvPr>
          <p:cNvSpPr txBox="1"/>
          <p:nvPr/>
        </p:nvSpPr>
        <p:spPr>
          <a:xfrm>
            <a:off x="287482" y="17567"/>
            <a:ext cx="6116782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LAG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DA77E-2D37-47DE-AC0E-1B2363CBBB4D}"/>
              </a:ext>
            </a:extLst>
          </p:cNvPr>
          <p:cNvSpPr txBox="1"/>
          <p:nvPr/>
        </p:nvSpPr>
        <p:spPr>
          <a:xfrm>
            <a:off x="110836" y="4489236"/>
            <a:ext cx="578824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 latinLnBrk="1"/>
            <a:r>
              <a:rPr lang="en-IN" b="1" i="1" u="sng" dirty="0">
                <a:solidFill>
                  <a:srgbClr val="337AB7"/>
                </a:solidFill>
                <a:effectLst/>
                <a:latin typeface="Segoe UI" panose="020B0502040204020203" pitchFamily="34" charset="0"/>
              </a:rPr>
              <a:t>       </a:t>
            </a:r>
          </a:p>
          <a:p>
            <a:pPr algn="l" fontAlgn="base" latinLnBrk="1"/>
            <a:r>
              <a:rPr lang="en-IN" sz="2000" dirty="0">
                <a:solidFill>
                  <a:srgbClr val="C00000"/>
                </a:solidFill>
                <a:latin typeface="+mj-lt"/>
              </a:rPr>
              <a:t>Syntax of Lag function </a:t>
            </a:r>
          </a:p>
          <a:p>
            <a:pPr algn="l" fontAlgn="base" latinLnBrk="1"/>
            <a:endParaRPr lang="en-IN" sz="2000" b="1" i="1" dirty="0"/>
          </a:p>
          <a:p>
            <a:pPr algn="l" fontAlgn="base" latinLnBrk="1"/>
            <a:r>
              <a:rPr lang="en-US" sz="2000" b="0" i="0" dirty="0">
                <a:solidFill>
                  <a:srgbClr val="FF00FF"/>
                </a:solidFill>
                <a:effectLst/>
                <a:latin typeface="inherit"/>
              </a:rPr>
              <a:t>LAG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2000" b="0" i="0" dirty="0" err="1">
                <a:solidFill>
                  <a:srgbClr val="008080"/>
                </a:solidFill>
                <a:effectLst/>
                <a:latin typeface="inherit"/>
              </a:rPr>
              <a:t>scalar_expression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[,</a:t>
            </a:r>
            <a:r>
              <a:rPr lang="en-US" sz="2000" b="0" i="0" dirty="0">
                <a:solidFill>
                  <a:srgbClr val="008080"/>
                </a:solidFill>
                <a:effectLst/>
                <a:latin typeface="inherit"/>
              </a:rPr>
              <a:t>offset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]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[,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herit"/>
              </a:rPr>
              <a:t>default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])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  </a:t>
            </a:r>
            <a:endParaRPr lang="en-US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 latinLnBrk="1"/>
            <a:r>
              <a:rPr lang="en-US" sz="2000" b="0" i="0" dirty="0">
                <a:solidFill>
                  <a:srgbClr val="0000FF"/>
                </a:solidFill>
                <a:effectLst/>
                <a:latin typeface="inherit"/>
              </a:rPr>
              <a:t>OVER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 err="1">
                <a:solidFill>
                  <a:srgbClr val="008080"/>
                </a:solidFill>
                <a:effectLst/>
                <a:latin typeface="inherit"/>
              </a:rPr>
              <a:t>partition_by_clause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]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 err="1">
                <a:solidFill>
                  <a:srgbClr val="008080"/>
                </a:solidFill>
                <a:effectLst/>
                <a:latin typeface="inherit"/>
              </a:rPr>
              <a:t>order_by_clause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US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000" b="0" i="0" dirty="0">
                <a:solidFill>
                  <a:srgbClr val="337AB7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     </a:t>
            </a:r>
            <a:endParaRPr lang="en-IN" sz="2000" dirty="0">
              <a:highlight>
                <a:srgbClr val="FFFF00"/>
              </a:highligh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A19932-93F3-430A-BF0C-6B904F225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92805"/>
            <a:ext cx="5296333" cy="170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A8FFB588-8322-430F-B6C6-02F8AE930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" y="564117"/>
            <a:ext cx="12081164" cy="378565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LAG is an analytic function. It provides access to more than one row of a table at the same time without a self join.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Given a series of rows returned from a query and a position of the cursor, LAG provides access to a row at a given physical offset prior to that position.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If you do not specify offset, then its default is 1. The optional default value is returned if the offset goes beyond the scope of the window.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If you do not specify default, then its default is null.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42313B9F-057A-4433-80B1-ED7395791A63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5768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B15717-A03D-4CCF-966B-3D22DA72EA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7</a:t>
            </a:fld>
            <a:endParaRPr lang="en-US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91F91F-55C9-44EE-A85D-240FCC243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78" y="907061"/>
            <a:ext cx="4728551" cy="3004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33C79B-D0CA-4F61-981F-7C0518C0F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27" y="3324731"/>
            <a:ext cx="6407728" cy="1247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67DF74-C640-4980-8718-0831C2ED4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127" y="4674061"/>
            <a:ext cx="5781873" cy="17831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B2FD7E-E3DC-4B9E-8062-C52E4945B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8517" y="630306"/>
            <a:ext cx="6182588" cy="25930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178CE3-4CD5-47A6-901E-E790AC2AE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3872" y="3240944"/>
            <a:ext cx="5193492" cy="3049019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ACDA56EA-7368-4D9E-A81E-130F0AD041C6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A3A0F85-C8CB-427B-9BD3-B9433C6A20ED}"/>
              </a:ext>
            </a:extLst>
          </p:cNvPr>
          <p:cNvSpPr txBox="1">
            <a:spLocks/>
          </p:cNvSpPr>
          <p:nvPr/>
        </p:nvSpPr>
        <p:spPr>
          <a:xfrm>
            <a:off x="360000" y="207595"/>
            <a:ext cx="69933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Patient Visit History</a:t>
            </a:r>
          </a:p>
        </p:txBody>
      </p:sp>
    </p:spTree>
    <p:extLst>
      <p:ext uri="{BB962C8B-B14F-4D97-AF65-F5344CB8AC3E}">
        <p14:creationId xmlns:p14="http://schemas.microsoft.com/office/powerpoint/2010/main" val="120379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07C489-92E6-45FA-AE67-FEDBB0F1DD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8</a:t>
            </a:fld>
            <a:endParaRPr lang="en-US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16F60-860D-4AF1-BCD8-0BF92B99F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07" y="670121"/>
            <a:ext cx="9516803" cy="2405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65E6E7-3F93-4F2F-BEC8-0962A47F1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272" y="3782292"/>
            <a:ext cx="6448364" cy="2381582"/>
          </a:xfrm>
          <a:prstGeom prst="rect">
            <a:avLst/>
          </a:prstGeom>
        </p:spPr>
      </p:pic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7BBAD219-61F9-4688-B4A8-171F54996B30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379E157-F74D-45F8-9FD8-299B742F5BB1}"/>
              </a:ext>
            </a:extLst>
          </p:cNvPr>
          <p:cNvSpPr txBox="1">
            <a:spLocks/>
          </p:cNvSpPr>
          <p:nvPr/>
        </p:nvSpPr>
        <p:spPr>
          <a:xfrm>
            <a:off x="360000" y="207595"/>
            <a:ext cx="69933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LAG Offsets</a:t>
            </a:r>
          </a:p>
        </p:txBody>
      </p:sp>
    </p:spTree>
    <p:extLst>
      <p:ext uri="{BB962C8B-B14F-4D97-AF65-F5344CB8AC3E}">
        <p14:creationId xmlns:p14="http://schemas.microsoft.com/office/powerpoint/2010/main" val="4149763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/>
              <a:t>PES Project Team</a:t>
            </a:r>
          </a:p>
        </p:txBody>
      </p:sp>
      <p:pic>
        <p:nvPicPr>
          <p:cNvPr id="18" name="Graphic 17" descr="Envelope icon" title="Icon Presenter Email">
            <a:extLst>
              <a:ext uri="{FF2B5EF4-FFF2-40B4-BE49-F238E27FC236}">
                <a16:creationId xmlns:a16="http://schemas.microsoft.com/office/drawing/2014/main" id="{6D49048B-2AA4-42B7-9454-4E76924BCC5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097" y="5158124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noProof="1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F12597-AABE-455F-AE27-B788519B2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Graphic 14" descr="dinosaur outline">
            <a:extLst>
              <a:ext uri="{FF2B5EF4-FFF2-40B4-BE49-F238E27FC236}">
                <a16:creationId xmlns:a16="http://schemas.microsoft.com/office/drawing/2014/main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DCE69A-183E-4D92-928A-CEE76B9E5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girl with pigtails raising her hand with chalkboard in background">
            <a:extLst>
              <a:ext uri="{FF2B5EF4-FFF2-40B4-BE49-F238E27FC236}">
                <a16:creationId xmlns:a16="http://schemas.microsoft.com/office/drawing/2014/main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01097" y="1"/>
            <a:ext cx="4389475" cy="6677644"/>
          </a:xfrm>
        </p:spPr>
      </p:pic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628D9633-680F-4F03-ABD7-56E597389712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043420_Science fair presentation_RVA_v3.potx" id="{29D4BD8F-7488-49D9-BFBB-7DF8C2B0292D}" vid="{799E8309-D02B-4451-A1B1-915D5FF07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{01EB5B47-F149-46FF-8F08-C0EEC632EC5A}tf78043420_win32</Template>
  <TotalTime>926</TotalTime>
  <Words>435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Courier New</vt:lpstr>
      <vt:lpstr>inherit</vt:lpstr>
      <vt:lpstr>Lucida Sans Typewriter</vt:lpstr>
      <vt:lpstr>Segoe UI</vt:lpstr>
      <vt:lpstr>Times New Roman</vt:lpstr>
      <vt:lpstr>Tw Cen MT</vt:lpstr>
      <vt:lpstr>Office Theme</vt:lpstr>
      <vt:lpstr>Medicine Database</vt:lpstr>
      <vt:lpstr>Database Design</vt:lpstr>
      <vt:lpstr>Aggregate Functions - Concepts</vt:lpstr>
      <vt:lpstr>Different Functions – Group By</vt:lpstr>
      <vt:lpstr>Miscellaneous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Cover Title</dc:title>
  <dc:creator>dinu</dc:creator>
  <cp:lastModifiedBy>dinu thomas</cp:lastModifiedBy>
  <cp:revision>43</cp:revision>
  <dcterms:created xsi:type="dcterms:W3CDTF">2021-05-09T05:19:06Z</dcterms:created>
  <dcterms:modified xsi:type="dcterms:W3CDTF">2021-05-15T00:36:12Z</dcterms:modified>
</cp:coreProperties>
</file>