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pPr/>
              <a:t>5/15/2021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9E57B73-8FD1-4EDE-B28F-BA840850BD05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5D1C-A059-4857-AC5C-F5C32E267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dev.mysql.com/doc/refman/8.0/en/aggregate-function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Charithra Chandrashekar</a:t>
            </a:r>
          </a:p>
          <a:p>
            <a:r>
              <a:rPr lang="en-US" noProof="1"/>
              <a:t>Dinu Thomas</a:t>
            </a:r>
          </a:p>
          <a:p>
            <a:r>
              <a:rPr lang="en-US" noProof="1"/>
              <a:t>Fathima Hafeez</a:t>
            </a:r>
          </a:p>
          <a:p>
            <a:r>
              <a:rPr lang="en-US" noProof="1"/>
              <a:t>Kashyap Bhargav Ram</a:t>
            </a:r>
          </a:p>
          <a:p>
            <a:r>
              <a:rPr lang="en-US" noProof="1"/>
              <a:t>Sharath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698" y="2420890"/>
            <a:ext cx="10756900" cy="4305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7" y="188642"/>
            <a:ext cx="5016500" cy="20383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9861" y="692697"/>
            <a:ext cx="3098800" cy="828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31372" y="476672"/>
            <a:ext cx="3072341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7383" y="1370361"/>
            <a:ext cx="2784309" cy="677102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ctr"/>
            <a:r>
              <a:rPr lang="en-US" dirty="0"/>
              <a:t>ROW_NUMBER()  </a:t>
            </a:r>
            <a:r>
              <a:rPr lang="en-US" dirty="0" err="1"/>
              <a:t>total_rows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5415" y="1700808"/>
            <a:ext cx="2208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424" y="620691"/>
            <a:ext cx="1780283" cy="67710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r>
              <a:rPr lang="en-US" dirty="0"/>
              <a:t>CUME_DIST()</a:t>
            </a:r>
          </a:p>
          <a:p>
            <a:pPr algn="ctr"/>
            <a:r>
              <a:rPr lang="en-US" b="1" dirty="0"/>
              <a:t>=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6C4D3FB-2911-4CE1-A22D-4A5384C09E4A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000" y="316459"/>
            <a:ext cx="11473200" cy="540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Application on Medicine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0000" y="923328"/>
            <a:ext cx="5580000" cy="5651643"/>
          </a:xfrm>
          <a:ln w="28575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find the patient distribution over doctors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008914" y="908814"/>
            <a:ext cx="5824287" cy="5666157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txBody>
          <a:bodyPr lIns="91438" tIns="45719" rIns="91438" bIns="45719"/>
          <a:lstStyle/>
          <a:p>
            <a:r>
              <a:rPr lang="en-US" dirty="0">
                <a:solidFill>
                  <a:schemeClr val="tx1"/>
                </a:solidFill>
              </a:rPr>
              <a:t>Get the cumulative distribution of gender of patients visiting a particular doctor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7869" y="1467531"/>
            <a:ext cx="5438775" cy="2181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167" y="3741284"/>
            <a:ext cx="5696404" cy="26606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794" y="1451429"/>
            <a:ext cx="5107367" cy="162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721" y="3831773"/>
            <a:ext cx="5487081" cy="24383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BE37A31-84BE-44D8-8D99-F04D3EDCEDE9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856" y="959760"/>
            <a:ext cx="6836229" cy="2378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93828" y="473385"/>
            <a:ext cx="11207885" cy="455531"/>
          </a:xfrm>
          <a:ln w="28575">
            <a:noFill/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Find specialization which has highest number of patients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435" y="3571872"/>
            <a:ext cx="5346247" cy="2267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0280916-1D7D-4356-817E-0F96958B84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62276" y="3143779"/>
            <a:ext cx="6240693" cy="14161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360" y="1246477"/>
            <a:ext cx="11521280" cy="1169545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/>
              <a:t>The DENSE_RANK() is a window function that assigns a rank to each row within a partition or result set with no gaps in ranking values.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The rank of a row is increased by one from the number of distinct rank values which come before the row.</a:t>
            </a:r>
            <a:r>
              <a:rPr lang="en-US" sz="1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8285" y="3254271"/>
            <a:ext cx="6096000" cy="1231100"/>
          </a:xfrm>
          <a:prstGeom prst="rect">
            <a:avLst/>
          </a:prstGeom>
        </p:spPr>
        <p:txBody>
          <a:bodyPr lIns="121914" tIns="60957" rIns="121914" bIns="60957">
            <a:spAutoFit/>
          </a:bodyPr>
          <a:lstStyle/>
          <a:p>
            <a:r>
              <a:rPr lang="en-US" dirty="0"/>
              <a:t>DENSE_RANK() OVER ( PARTITION BY &lt;expression&gt;[{,&lt;expression&gt;...}] ORDER BY &lt;expression&gt; [ASC|DESC], [{,&lt;expression&gt;...}]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8022" y="3605416"/>
            <a:ext cx="1082977" cy="400103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35361" y="4866452"/>
            <a:ext cx="11617291" cy="1107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21914" tIns="60957" rIns="121914" bIns="609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/>
              <a:t> First, the PARTITION BY clause divides the result sets produced by the FROM clause into partitions. The DENSE_RANK() function is applied to each partition.</a:t>
            </a:r>
          </a:p>
          <a:p>
            <a:pPr algn="just" defTabSz="12191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/>
              <a:t> Second, the ORDER BY  clause specifies the order of rows in each partition on which the DENSE_RANK() function operates.</a:t>
            </a:r>
          </a:p>
        </p:txBody>
      </p:sp>
      <p:sp>
        <p:nvSpPr>
          <p:cNvPr id="9" name="Right Arrow 8"/>
          <p:cNvSpPr/>
          <p:nvPr/>
        </p:nvSpPr>
        <p:spPr>
          <a:xfrm flipV="1">
            <a:off x="2702169" y="3701134"/>
            <a:ext cx="672075" cy="24674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225" y="300335"/>
            <a:ext cx="7772400" cy="6430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en-US" sz="4300" b="1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Dense_rank</a:t>
            </a:r>
            <a:r>
              <a:rPr lang="en-US" sz="43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F6E98C88-30F0-429D-AA85-2D2FB49CFDCD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222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93828" y="473385"/>
            <a:ext cx="11207885" cy="455531"/>
          </a:xfrm>
          <a:ln w="28575">
            <a:noFill/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Find Patient appointments: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0280916-1D7D-4356-817E-0F96958B84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91482-EBB1-44F9-BC2D-E9D7B62C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35" y="1018871"/>
            <a:ext cx="4552950" cy="1609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434CED-D381-4E87-9B35-659B33A1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35" y="2555934"/>
            <a:ext cx="4629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22" y="3124384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52A9914-D0DC-4339-8F19-A95AD16B3BBE}"/>
              </a:ext>
            </a:extLst>
          </p:cNvPr>
          <p:cNvSpPr txBox="1">
            <a:spLocks/>
          </p:cNvSpPr>
          <p:nvPr/>
        </p:nvSpPr>
        <p:spPr>
          <a:xfrm>
            <a:off x="304358" y="224543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have less patients than average? </a:t>
            </a:r>
          </a:p>
        </p:txBody>
      </p: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F22C9-9DC8-43E8-B3E8-CD041AA94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15AFF-E512-4821-A4C0-57DAFDAC2209}"/>
              </a:ext>
            </a:extLst>
          </p:cNvPr>
          <p:cNvSpPr txBox="1"/>
          <p:nvPr/>
        </p:nvSpPr>
        <p:spPr>
          <a:xfrm>
            <a:off x="287482" y="17567"/>
            <a:ext cx="611678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A77E-2D37-47DE-AC0E-1B2363CBBB4D}"/>
              </a:ext>
            </a:extLst>
          </p:cNvPr>
          <p:cNvSpPr txBox="1"/>
          <p:nvPr/>
        </p:nvSpPr>
        <p:spPr>
          <a:xfrm>
            <a:off x="110836" y="4489236"/>
            <a:ext cx="57882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2000" dirty="0">
                <a:solidFill>
                  <a:srgbClr val="C00000"/>
                </a:solidFill>
                <a:latin typeface="+mj-lt"/>
              </a:rPr>
              <a:t>Syntax of Lag function </a:t>
            </a:r>
          </a:p>
          <a:p>
            <a:pPr algn="l" fontAlgn="base" latinLnBrk="1"/>
            <a:endParaRPr lang="en-IN" sz="2000" b="1" i="1" dirty="0"/>
          </a:p>
          <a:p>
            <a:pPr algn="l" fontAlgn="base" latinLnBrk="1"/>
            <a:r>
              <a:rPr lang="en-US" sz="2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sz="2000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19932-93F3-430A-BF0C-6B904F22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2805"/>
            <a:ext cx="5296333" cy="1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8FFB588-8322-430F-B6C6-02F8AE93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564117"/>
            <a:ext cx="12081164" cy="378565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LAG is an analytic function. It provides access to more than one row of a table at the same time without a self join.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Given a series of rows returned from a query and a position of the cursor, LAG provides access to a row at a given physical offset prior to that position.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 you do not specify offset, then its default is 1. The optional default value is returned if the offset goes beyond the scope of the window.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If you do not specify default, then its default is null.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42313B9F-057A-4433-80B1-ED7395791A6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76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15717-A03D-4CCF-966B-3D22DA72E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F91F-55C9-44EE-A85D-240FCC24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8" y="907061"/>
            <a:ext cx="4728551" cy="3004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C79B-D0CA-4F61-981F-7C0518C0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7" y="3324731"/>
            <a:ext cx="6407728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7DF74-C640-4980-8718-0831C2ED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27" y="4674061"/>
            <a:ext cx="5781873" cy="1783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2FD7E-E3DC-4B9E-8062-C52E4945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517" y="630306"/>
            <a:ext cx="6182588" cy="2593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78CE3-4CD5-47A6-901E-E790AC2A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72" y="3240944"/>
            <a:ext cx="5193492" cy="3049019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CDA56EA-7368-4D9E-A81E-130F0AD041C6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3A0F85-C8CB-427B-9BD3-B9433C6A20E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Visit History</a:t>
            </a:r>
          </a:p>
        </p:txBody>
      </p:sp>
    </p:spTree>
    <p:extLst>
      <p:ext uri="{BB962C8B-B14F-4D97-AF65-F5344CB8AC3E}">
        <p14:creationId xmlns:p14="http://schemas.microsoft.com/office/powerpoint/2010/main" val="12037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C489-92E6-45FA-AE67-FEDBB0F1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6F60-860D-4AF1-BCD8-0BF92B9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670121"/>
            <a:ext cx="9516803" cy="240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5E6E7-3F93-4F2F-BEC8-0962A47F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72" y="3782292"/>
            <a:ext cx="6448364" cy="2381582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BBAD219-61F9-4688-B4A8-171F54996B30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79E157-F74D-45F8-9FD8-299B742F5BB1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LAG Offsets</a:t>
            </a:r>
          </a:p>
        </p:txBody>
      </p:sp>
    </p:spTree>
    <p:extLst>
      <p:ext uri="{BB962C8B-B14F-4D97-AF65-F5344CB8AC3E}">
        <p14:creationId xmlns:p14="http://schemas.microsoft.com/office/powerpoint/2010/main" val="414976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62276" y="3143779"/>
            <a:ext cx="6240693" cy="14161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360" y="1246477"/>
            <a:ext cx="11521280" cy="1600432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/>
              <a:t>     The CUME_DIST() is a </a:t>
            </a:r>
            <a:r>
              <a:rPr lang="en-US" sz="1600" b="1" dirty="0"/>
              <a:t>window function</a:t>
            </a:r>
            <a:r>
              <a:rPr lang="en-US" sz="1600" dirty="0"/>
              <a:t> that returns the </a:t>
            </a:r>
            <a:r>
              <a:rPr lang="en-US" sz="1600" b="1" dirty="0"/>
              <a:t>cumulative distribution</a:t>
            </a:r>
            <a:r>
              <a:rPr lang="en-US" sz="1600" dirty="0"/>
              <a:t> of a value within a set of values. It represents the number of rows with values less than or equal to that row’s value divided by the total number of rows.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600" dirty="0"/>
              <a:t>     The returned value of the CUME_DIST() function is greater than zero and less than or equal one </a:t>
            </a:r>
            <a:r>
              <a:rPr lang="en-US" sz="1600" b="1" dirty="0"/>
              <a:t>(0 &lt; CUME_DIST() &lt;= 1). </a:t>
            </a:r>
            <a:r>
              <a:rPr lang="en-US" sz="1600" dirty="0"/>
              <a:t>The repeated column values receive the same CUME_DIST() 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8285" y="3254271"/>
            <a:ext cx="6096000" cy="1231100"/>
          </a:xfrm>
          <a:prstGeom prst="rect">
            <a:avLst/>
          </a:prstGeom>
        </p:spPr>
        <p:txBody>
          <a:bodyPr lIns="121914" tIns="60957" rIns="121914" bIns="60957">
            <a:spAutoFit/>
          </a:bodyPr>
          <a:lstStyle/>
          <a:p>
            <a:r>
              <a:rPr lang="en-US" dirty="0"/>
              <a:t>CUME_DIST() OVER (</a:t>
            </a:r>
          </a:p>
          <a:p>
            <a:r>
              <a:rPr lang="en-US" dirty="0"/>
              <a:t>	PARTITION BY </a:t>
            </a:r>
            <a:r>
              <a:rPr lang="en-US" dirty="0" err="1"/>
              <a:t>expr</a:t>
            </a:r>
            <a:r>
              <a:rPr lang="en-US" dirty="0"/>
              <a:t>, ...</a:t>
            </a:r>
          </a:p>
          <a:p>
            <a:r>
              <a:rPr lang="en-US" dirty="0"/>
              <a:t>	ORDER BY </a:t>
            </a:r>
            <a:r>
              <a:rPr lang="en-US" dirty="0" err="1"/>
              <a:t>expr</a:t>
            </a:r>
            <a:r>
              <a:rPr lang="en-US" dirty="0"/>
              <a:t> [ASC | DESC], ...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8022" y="3605416"/>
            <a:ext cx="1082977" cy="400103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35361" y="4743341"/>
            <a:ext cx="11617291" cy="1354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21914" tIns="60957" rIns="121914" bIns="60957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/>
              <a:t>      In this syntax, the  </a:t>
            </a:r>
            <a:r>
              <a:rPr lang="en-US" sz="1600" b="1" dirty="0"/>
              <a:t>PARTITION BY</a:t>
            </a:r>
            <a:r>
              <a:rPr lang="en-US" sz="1600" dirty="0"/>
              <a:t> clause divides the result set returned by the FROM clause into partitions to which the CUME_DIST() function applies.</a:t>
            </a:r>
          </a:p>
          <a:p>
            <a:pPr algn="just" defTabSz="121914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sz="1600" dirty="0"/>
              <a:t>     The </a:t>
            </a:r>
            <a:r>
              <a:rPr lang="en-US" sz="1600" b="1" dirty="0"/>
              <a:t>ORDER BY</a:t>
            </a:r>
            <a:r>
              <a:rPr lang="en-US" sz="1600" dirty="0"/>
              <a:t> clause specifies the logical order of the rows in each partition or the whole result set in case the PARTITION BY is omitted. The CUME_DIST() function calculates the cumulative distribution value of each row </a:t>
            </a:r>
            <a:r>
              <a:rPr lang="en-US" sz="1600" b="1" dirty="0"/>
              <a:t>based on its order </a:t>
            </a:r>
            <a:r>
              <a:rPr lang="en-US" sz="1600" dirty="0"/>
              <a:t>in the partition.</a:t>
            </a:r>
          </a:p>
        </p:txBody>
      </p:sp>
      <p:sp>
        <p:nvSpPr>
          <p:cNvPr id="9" name="Right Arrow 8"/>
          <p:cNvSpPr/>
          <p:nvPr/>
        </p:nvSpPr>
        <p:spPr>
          <a:xfrm flipV="1">
            <a:off x="2702169" y="3701134"/>
            <a:ext cx="672075" cy="24674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225" y="300335"/>
            <a:ext cx="7772400" cy="6430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</a:pPr>
            <a:r>
              <a:rPr lang="en-US" sz="4300" b="1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cume_dist</a:t>
            </a:r>
            <a:r>
              <a:rPr lang="en-US" sz="43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F6E98C88-30F0-429D-AA85-2D2FB49CFDCD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1024</TotalTime>
  <Words>845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Wingdings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on Medicine database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46</cp:revision>
  <dcterms:created xsi:type="dcterms:W3CDTF">2021-05-09T05:19:06Z</dcterms:created>
  <dcterms:modified xsi:type="dcterms:W3CDTF">2021-05-15T05:03:31Z</dcterms:modified>
</cp:coreProperties>
</file>