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73" r:id="rId5"/>
    <p:sldId id="272" r:id="rId6"/>
    <p:sldId id="275" r:id="rId7"/>
    <p:sldId id="27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357" autoAdjust="0"/>
  </p:normalViewPr>
  <p:slideViewPr>
    <p:cSldViewPr snapToGrid="0">
      <p:cViewPr varScale="1">
        <p:scale>
          <a:sx n="69" d="100"/>
          <a:sy n="69" d="100"/>
        </p:scale>
        <p:origin x="72" y="126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5/14/2021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dinuthomas/pesmtech/tree/master/tools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github.com/dinuthomas/pesmtech/" TargetMode="Externa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aggregate-functions.html#function_min" TargetMode="External"/><Relationship Id="rId13" Type="http://schemas.openxmlformats.org/officeDocument/2006/relationships/hyperlink" Target="https://dev.mysql.com/doc/refman/8.0/en/aggregate-functions.html#function_sum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s://dev.mysql.com/doc/refman/8.0/en/aggregate-functions.html#function_count" TargetMode="External"/><Relationship Id="rId21" Type="http://schemas.openxmlformats.org/officeDocument/2006/relationships/image" Target="../media/image15.png"/><Relationship Id="rId7" Type="http://schemas.openxmlformats.org/officeDocument/2006/relationships/hyperlink" Target="https://dev.mysql.com/doc/refman/8.0/en/aggregate-functions.html#function_max" TargetMode="External"/><Relationship Id="rId12" Type="http://schemas.openxmlformats.org/officeDocument/2006/relationships/hyperlink" Target="https://dev.mysql.com/doc/refman/8.0/en/aggregate-functions.html#function_stddev-samp" TargetMode="External"/><Relationship Id="rId17" Type="http://schemas.openxmlformats.org/officeDocument/2006/relationships/image" Target="../media/image11.png"/><Relationship Id="rId2" Type="http://schemas.openxmlformats.org/officeDocument/2006/relationships/hyperlink" Target="https://dev.mysql.com/doc/refman/8.0/en/aggregate-functions.html#function_avg" TargetMode="External"/><Relationship Id="rId16" Type="http://schemas.openxmlformats.org/officeDocument/2006/relationships/hyperlink" Target="https://dev.mysql.com/doc/refman/8.0/en/aggregate-functions.html#function_variance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.mysql.com/doc/refman/8.0/en/aggregate-functions.html#function_json-arrayagg" TargetMode="External"/><Relationship Id="rId11" Type="http://schemas.openxmlformats.org/officeDocument/2006/relationships/hyperlink" Target="https://dev.mysql.com/doc/refman/8.0/en/aggregate-functions.html#function_stddev-pop" TargetMode="External"/><Relationship Id="rId5" Type="http://schemas.openxmlformats.org/officeDocument/2006/relationships/hyperlink" Target="https://dev.mysql.com/doc/refman/8.0/en/aggregate-functions.html#function_group-concat" TargetMode="External"/><Relationship Id="rId15" Type="http://schemas.openxmlformats.org/officeDocument/2006/relationships/hyperlink" Target="https://dev.mysql.com/doc/refman/8.0/en/aggregate-functions.html#function_var-samp" TargetMode="External"/><Relationship Id="rId23" Type="http://schemas.openxmlformats.org/officeDocument/2006/relationships/image" Target="../media/image17.png"/><Relationship Id="rId10" Type="http://schemas.openxmlformats.org/officeDocument/2006/relationships/hyperlink" Target="https://dev.mysql.com/doc/refman/8.0/en/aggregate-functions.html#function_stddev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s://dev.mysql.com/doc/refman/8.0/en/aggregate-functions.html#function_count-distinct" TargetMode="External"/><Relationship Id="rId9" Type="http://schemas.openxmlformats.org/officeDocument/2006/relationships/hyperlink" Target="https://dev.mysql.com/doc/refman/8.0/en/aggregate-functions.html#function_std" TargetMode="External"/><Relationship Id="rId14" Type="http://schemas.openxmlformats.org/officeDocument/2006/relationships/hyperlink" Target="https://dev.mysql.com/doc/refman/8.0/en/aggregate-functions.html#function_var-pop" TargetMode="External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Medicine 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Team Members List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04352" y="0"/>
            <a:ext cx="4389475" cy="6677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31037E8F-4462-4E6A-8213-3A1F9B3FEEC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34EE1EA-0E6F-40C1-A4A4-A1D65AAC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9" y="900000"/>
            <a:ext cx="5600700" cy="509483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8D282C9-8A17-4584-B0AD-B391F5964F41}"/>
              </a:ext>
            </a:extLst>
          </p:cNvPr>
          <p:cNvSpPr txBox="1">
            <a:spLocks/>
          </p:cNvSpPr>
          <p:nvPr/>
        </p:nvSpPr>
        <p:spPr>
          <a:xfrm>
            <a:off x="739516" y="6089416"/>
            <a:ext cx="4054157" cy="817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Dummy Data Preparation Tools </a:t>
            </a:r>
            <a:r>
              <a:rPr lang="en-US" sz="1600" dirty="0">
                <a:hlinkClick r:id="rId3"/>
              </a:rPr>
              <a:t>[Link]</a:t>
            </a:r>
            <a:endParaRPr lang="en-US" sz="1600" dirty="0"/>
          </a:p>
          <a:p>
            <a:r>
              <a:rPr lang="en-US" sz="1600" noProof="1"/>
              <a:t>Design and Code [</a:t>
            </a:r>
            <a:r>
              <a:rPr lang="en-US" sz="1600" noProof="1">
                <a:hlinkClick r:id="rId4"/>
              </a:rPr>
              <a:t>github/pesmtech]</a:t>
            </a:r>
            <a:endParaRPr lang="en-US" sz="16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295733-BFC0-48D0-9859-F89468D2A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823" y="5354410"/>
            <a:ext cx="5019675" cy="12036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58D5E3-B1B2-4EB6-88B8-43E05A89C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905" y="4036509"/>
            <a:ext cx="4429125" cy="1203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7468A8-7166-4ED5-86C1-622FB1CFC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823" y="1340688"/>
            <a:ext cx="2781300" cy="12573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40FC0C-A593-432D-AD11-20B7B71B0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7905" y="54782"/>
            <a:ext cx="2705100" cy="13154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AF1F62-98E0-43EC-AD48-83EBEDFF4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9421" y="160448"/>
            <a:ext cx="2705100" cy="14954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5BAABC-B086-4F28-A3AE-01626AB7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7905" y="2765920"/>
            <a:ext cx="6429375" cy="122691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4396F-B460-4468-805F-D1167DAD3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15889" y="614614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5305"/>
            <a:ext cx="6993300" cy="540000"/>
          </a:xfrm>
        </p:spPr>
        <p:txBody>
          <a:bodyPr/>
          <a:lstStyle/>
          <a:p>
            <a:r>
              <a:rPr lang="en-US" dirty="0"/>
              <a:t>Aggregate Functions -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FFAE491-9D2F-4D42-B8B3-F32C8E97E68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92B4E7-6150-4433-ABE7-8AD8C40B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08041"/>
              </p:ext>
            </p:extLst>
          </p:nvPr>
        </p:nvGraphicFramePr>
        <p:xfrm>
          <a:off x="7863030" y="3202266"/>
          <a:ext cx="4264497" cy="3384782"/>
        </p:xfrm>
        <a:graphic>
          <a:graphicData uri="http://schemas.openxmlformats.org/drawingml/2006/table">
            <a:tbl>
              <a:tblPr/>
              <a:tblGrid>
                <a:gridCol w="1659937">
                  <a:extLst>
                    <a:ext uri="{9D8B030D-6E8A-4147-A177-3AD203B41FA5}">
                      <a16:colId xmlns:a16="http://schemas.microsoft.com/office/drawing/2014/main" val="1876669442"/>
                    </a:ext>
                  </a:extLst>
                </a:gridCol>
                <a:gridCol w="2604560">
                  <a:extLst>
                    <a:ext uri="{9D8B030D-6E8A-4147-A177-3AD203B41FA5}">
                      <a16:colId xmlns:a16="http://schemas.microsoft.com/office/drawing/2014/main" val="265902871"/>
                    </a:ext>
                  </a:extLst>
                </a:gridCol>
              </a:tblGrid>
              <a:tr h="20528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>
                          <a:effectLst/>
                        </a:rPr>
                        <a:t>Name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 dirty="0">
                          <a:effectLst/>
                        </a:rPr>
                        <a:t>Description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82064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AVG()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average value of the argument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6950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3"/>
                        </a:rPr>
                        <a:t>COUNT()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count of the number of rows returned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51561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4"/>
                        </a:rPr>
                        <a:t>COUNT(DISTINCT)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count of a number of different values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98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GROUP_CONCAT()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concatenated string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8843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6"/>
                        </a:rPr>
                        <a:t>JSON_ARRAYAGG()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result set as a single JSON array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217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>
                          <a:solidFill>
                            <a:srgbClr val="0074A3"/>
                          </a:solidFill>
                          <a:effectLst/>
                          <a:hlinkClick r:id="rId7"/>
                        </a:rPr>
                        <a:t>MAX()</a:t>
                      </a:r>
                      <a:endParaRPr lang="en-IN" sz="105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maximum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197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8"/>
                        </a:rPr>
                        <a:t>MIN()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minimum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2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9"/>
                        </a:rPr>
                        <a:t>STD()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5360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0"/>
                        </a:rPr>
                        <a:t>STDDEV()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64062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1"/>
                        </a:rPr>
                        <a:t>STDDEV_POP()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44803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2"/>
                        </a:rPr>
                        <a:t>STDDEV_SAMP()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0107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3"/>
                        </a:rPr>
                        <a:t>SUM()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sum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37883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4"/>
                        </a:rPr>
                        <a:t>VAR_POP()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6956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5"/>
                        </a:rPr>
                        <a:t>VAR_SAMP()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219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6"/>
                        </a:rPr>
                        <a:t>VARIANCE()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60005"/>
                  </a:ext>
                </a:extLst>
              </a:tr>
            </a:tbl>
          </a:graphicData>
        </a:graphic>
      </p:graphicFrame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28CA9608-433B-4096-9EA6-BD0001AC1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6572" y="2557907"/>
            <a:ext cx="4054157" cy="817167"/>
          </a:xfrm>
        </p:spPr>
        <p:txBody>
          <a:bodyPr/>
          <a:lstStyle/>
          <a:p>
            <a:r>
              <a:rPr lang="en-US" sz="1600" dirty="0"/>
              <a:t>Aggregate Function Summarizes data</a:t>
            </a:r>
          </a:p>
          <a:p>
            <a:r>
              <a:rPr lang="en-US" sz="1600" noProof="1"/>
              <a:t>Operates on Sets of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56922E-B583-4AA4-95F2-FF70627B9562}"/>
              </a:ext>
            </a:extLst>
          </p:cNvPr>
          <p:cNvGrpSpPr/>
          <p:nvPr/>
        </p:nvGrpSpPr>
        <p:grpSpPr>
          <a:xfrm>
            <a:off x="249539" y="745252"/>
            <a:ext cx="6752909" cy="1421169"/>
            <a:chOff x="254037" y="900000"/>
            <a:chExt cx="7304600" cy="162021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D96C4F-5BE1-43BA-8DB6-5FEE2B3E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4037" y="1093847"/>
              <a:ext cx="4624342" cy="13144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C3D809-3A9F-48E4-B7BC-DE3CB599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4021" y="900000"/>
              <a:ext cx="2634616" cy="162021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30871-21B3-48E6-AF0A-B1C7AEA0486C}"/>
              </a:ext>
            </a:extLst>
          </p:cNvPr>
          <p:cNvGrpSpPr/>
          <p:nvPr/>
        </p:nvGrpSpPr>
        <p:grpSpPr>
          <a:xfrm>
            <a:off x="359999" y="2156768"/>
            <a:ext cx="5922834" cy="1545220"/>
            <a:chOff x="359999" y="2661611"/>
            <a:chExt cx="6153161" cy="213214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955F26-E032-4414-AC41-08B23C83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59999" y="2661611"/>
              <a:ext cx="4181716" cy="213214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11F5CE-FF82-4CB3-8978-232A634C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60559" y="2955781"/>
              <a:ext cx="1752601" cy="124777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FDC599-09A6-494A-B5F3-2818D8EDFA39}"/>
              </a:ext>
            </a:extLst>
          </p:cNvPr>
          <p:cNvGrpSpPr/>
          <p:nvPr/>
        </p:nvGrpSpPr>
        <p:grpSpPr>
          <a:xfrm>
            <a:off x="345932" y="3795722"/>
            <a:ext cx="7210120" cy="2811938"/>
            <a:chOff x="360000" y="3899576"/>
            <a:chExt cx="7110136" cy="241791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5F8024-CF14-4879-A987-8E06EEC2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60000" y="3899576"/>
              <a:ext cx="4431045" cy="241791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4968ABD-F50F-442D-9DE5-B89CC3F83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30104" y="4536832"/>
              <a:ext cx="3840032" cy="1106450"/>
            </a:xfrm>
            <a:prstGeom prst="rect">
              <a:avLst/>
            </a:prstGeom>
          </p:spPr>
        </p:pic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6934066-C814-4DA2-9079-F35A6D24E678}"/>
              </a:ext>
            </a:extLst>
          </p:cNvPr>
          <p:cNvSpPr/>
          <p:nvPr/>
        </p:nvSpPr>
        <p:spPr>
          <a:xfrm>
            <a:off x="3543299" y="3752747"/>
            <a:ext cx="703117" cy="2477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3BAF30-4110-4251-8C09-1EA7F295A048}"/>
              </a:ext>
            </a:extLst>
          </p:cNvPr>
          <p:cNvSpPr/>
          <p:nvPr/>
        </p:nvSpPr>
        <p:spPr>
          <a:xfrm>
            <a:off x="359999" y="5372100"/>
            <a:ext cx="836342" cy="182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F3AAE4-0A13-4EDF-99B0-9D3D89847E9C}"/>
              </a:ext>
            </a:extLst>
          </p:cNvPr>
          <p:cNvSpPr/>
          <p:nvPr/>
        </p:nvSpPr>
        <p:spPr>
          <a:xfrm>
            <a:off x="2530477" y="4067337"/>
            <a:ext cx="836342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669D65-5CF6-4087-9C1F-64196C203439}"/>
              </a:ext>
            </a:extLst>
          </p:cNvPr>
          <p:cNvSpPr/>
          <p:nvPr/>
        </p:nvSpPr>
        <p:spPr>
          <a:xfrm>
            <a:off x="991236" y="4067337"/>
            <a:ext cx="929003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866FD42-FD7C-4EFD-9490-FCE0EF4993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6812" y="209459"/>
            <a:ext cx="3785418" cy="234286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B95237-D011-401C-95B1-5A19EA228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61567" y="915284"/>
            <a:ext cx="0" cy="5906716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07595"/>
            <a:ext cx="6993300" cy="540000"/>
          </a:xfrm>
        </p:spPr>
        <p:txBody>
          <a:bodyPr/>
          <a:lstStyle/>
          <a:p>
            <a:r>
              <a:rPr lang="en-US" dirty="0"/>
              <a:t>Different Functions – Group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3331A6-6440-41AC-9DBC-DB1CE2FA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663" y="5211640"/>
            <a:ext cx="6429375" cy="10763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72A46A-89C1-4E1D-B008-3FC7ADCA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63" y="3230938"/>
            <a:ext cx="5295900" cy="1790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96572B-D6B6-4FB0-8B35-9E784A9DF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4" y="1095935"/>
            <a:ext cx="5572125" cy="19716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435FE2-C704-4212-B6BA-8F2664973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064" y="213745"/>
            <a:ext cx="4886325" cy="13525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5BBC4F1-B3C2-4AC7-B1CA-B35500183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064" y="1670683"/>
            <a:ext cx="5991225" cy="10953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7B9FA3-D7B7-4CFB-ABD1-066EB43AD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03" y="3532490"/>
            <a:ext cx="5295900" cy="18478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969C37-9D22-48E3-AE9F-E6528D6D8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09369" y="653439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97" y="196322"/>
            <a:ext cx="3321627" cy="540000"/>
          </a:xfrm>
        </p:spPr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5AA547A-F650-443F-896D-9E738C82E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975" y="948702"/>
            <a:ext cx="5084618" cy="540000"/>
          </a:xfrm>
        </p:spPr>
        <p:txBody>
          <a:bodyPr/>
          <a:lstStyle/>
          <a:p>
            <a:r>
              <a:rPr lang="en-IN" noProof="1"/>
              <a:t>The SUM() and AVG() aggregate functions do not work with temporal values, convert to numeric units beforeaggregation</a:t>
            </a:r>
            <a:endParaRPr lang="en-US" noProof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CE9B4F-EFAD-4207-88E1-7AA2D0C7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75" y="1697748"/>
            <a:ext cx="3671673" cy="1095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F2F658-4199-448B-9B5F-086D75EB3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926" y="1697748"/>
            <a:ext cx="2508265" cy="11685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B5438F-DF49-42B0-9EC0-49EF5EB832AD}"/>
              </a:ext>
            </a:extLst>
          </p:cNvPr>
          <p:cNvSpPr/>
          <p:nvPr/>
        </p:nvSpPr>
        <p:spPr>
          <a:xfrm>
            <a:off x="6023152" y="2019925"/>
            <a:ext cx="266029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05CAE8-9FD1-4ACF-9011-52074C65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0" y="1000919"/>
            <a:ext cx="4998828" cy="14282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2FA535-CB4B-4FAF-B484-851058BF0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58" y="2523948"/>
            <a:ext cx="3810000" cy="127635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D754BF6-BF8E-4687-9865-09EAB5DC7CFD}"/>
              </a:ext>
            </a:extLst>
          </p:cNvPr>
          <p:cNvSpPr txBox="1">
            <a:spLocks/>
          </p:cNvSpPr>
          <p:nvPr/>
        </p:nvSpPr>
        <p:spPr>
          <a:xfrm>
            <a:off x="360000" y="207595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 Queries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A61E7D75-1A09-49CD-BDEB-0C9A4215174F}"/>
              </a:ext>
            </a:extLst>
          </p:cNvPr>
          <p:cNvSpPr txBox="1">
            <a:spLocks/>
          </p:cNvSpPr>
          <p:nvPr/>
        </p:nvSpPr>
        <p:spPr>
          <a:xfrm>
            <a:off x="6061773" y="3086385"/>
            <a:ext cx="4417662" cy="5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noProof="1"/>
              <a:t>if the value is a non-NULL, you should always use COUNT(*) instead of count(value)</a:t>
            </a:r>
            <a:endParaRPr lang="en-US" noProof="1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9E92B1-9139-46CF-8D08-1FC1B1CA2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975" y="3702019"/>
            <a:ext cx="5647140" cy="272030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866B60-CB42-412F-B062-D17EE9410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1097" y="747595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9E0E3-C17C-459F-8667-FBB2A1383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811F8-02F8-4DC2-A1A4-2C79E8CB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56" y="3651220"/>
            <a:ext cx="4694056" cy="2159362"/>
          </a:xfrm>
          <a:prstGeom prst="rect">
            <a:avLst/>
          </a:prstGeom>
        </p:spPr>
      </p:pic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4147B274-45AC-46B1-88D6-D5510039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60" y="36000"/>
            <a:ext cx="5788240" cy="32799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3EF7B22-DD02-4A23-9B30-46FC06D0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" y="959566"/>
            <a:ext cx="6057612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39BC7-07CA-4E58-8569-550675714D39}"/>
              </a:ext>
            </a:extLst>
          </p:cNvPr>
          <p:cNvSpPr txBox="1"/>
          <p:nvPr/>
        </p:nvSpPr>
        <p:spPr>
          <a:xfrm>
            <a:off x="134686" y="0"/>
            <a:ext cx="57882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SQL Lag function </a:t>
            </a:r>
          </a:p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       </a:t>
            </a:r>
          </a:p>
          <a:p>
            <a:pPr algn="l" fontAlgn="base" latinLnBrk="1"/>
            <a:r>
              <a:rPr lang="en-IN" sz="1000" b="1" i="1" dirty="0"/>
              <a:t>Syntax of Lag function </a:t>
            </a:r>
          </a:p>
          <a:p>
            <a:pPr algn="l" fontAlgn="base" latinLnBrk="1"/>
            <a:r>
              <a:rPr lang="en-US" sz="1000" b="0" i="0" dirty="0">
                <a:solidFill>
                  <a:srgbClr val="FF00FF"/>
                </a:solidFill>
                <a:effectLst/>
                <a:latin typeface="inherit"/>
              </a:rPr>
              <a:t>LAG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scalar_expression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offset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1000" b="0" i="0" dirty="0">
                <a:solidFill>
                  <a:srgbClr val="0000FF"/>
                </a:solidFill>
                <a:effectLst/>
                <a:latin typeface="inherit"/>
              </a:rPr>
              <a:t>default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])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endParaRPr lang="en-US" sz="1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 latinLnBrk="1"/>
            <a:r>
              <a:rPr lang="en-US" sz="1000" b="0" i="0" dirty="0">
                <a:solidFill>
                  <a:srgbClr val="0000FF"/>
                </a:solidFill>
                <a:effectLst/>
                <a:latin typeface="inherit"/>
              </a:rPr>
              <a:t>OVER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partition_by_clause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order_by_clause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1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337AB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     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0F4A9-B510-4AE6-A7FA-DDA9CB78F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8" y="3315941"/>
            <a:ext cx="3824755" cy="2159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99D96-4B7E-4D08-8E6A-C1E1F7153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419" y="3236041"/>
            <a:ext cx="3503165" cy="23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4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4EA0E-DD58-46B5-A412-AB68CE0D6F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9C746-91B2-4931-92C4-6CBD2B5997F4}"/>
              </a:ext>
            </a:extLst>
          </p:cNvPr>
          <p:cNvSpPr txBox="1"/>
          <p:nvPr/>
        </p:nvSpPr>
        <p:spPr>
          <a:xfrm>
            <a:off x="754938" y="631647"/>
            <a:ext cx="88878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Conclusion</a:t>
            </a:r>
          </a:p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In this Presentation, we learned the SQL Lag function and its usage to retrieve a value from previous rows. Here is the quick summary of the lag function: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Lag function fetches the value from the previous rows based on the offset defined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Offset one is the default offset value, and in this Lag, the function retrieves a value from the previous row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PARTITION BY clause defines a logical boundary of data based on the specified condition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The lag function uses default value NULL for out-of-range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can use the Lag function with common table expression, stored procedures, and functions for computation purposes…….</a:t>
            </a:r>
          </a:p>
          <a:p>
            <a:pPr algn="l" fontAlgn="base"/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PES Project Team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28D9633-680F-4F03-ABD7-56E597389712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{01EB5B47-F149-46FF-8F08-C0EEC632EC5A}tf78043420_win32</Template>
  <TotalTime>860</TotalTime>
  <Words>393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inherit</vt:lpstr>
      <vt:lpstr>Lucida Sans Typewriter</vt:lpstr>
      <vt:lpstr>Segoe UI</vt:lpstr>
      <vt:lpstr>Times New Roman</vt:lpstr>
      <vt:lpstr>Tw Cen MT</vt:lpstr>
      <vt:lpstr>Office Theme</vt:lpstr>
      <vt:lpstr>Medicine Database</vt:lpstr>
      <vt:lpstr>Database Design</vt:lpstr>
      <vt:lpstr>Aggregate Functions - Concepts</vt:lpstr>
      <vt:lpstr>Different Functions – Group By</vt:lpstr>
      <vt:lpstr>Miscellaneous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dinu</dc:creator>
  <cp:lastModifiedBy>dinu thomas</cp:lastModifiedBy>
  <cp:revision>35</cp:revision>
  <dcterms:created xsi:type="dcterms:W3CDTF">2021-05-09T05:19:06Z</dcterms:created>
  <dcterms:modified xsi:type="dcterms:W3CDTF">2021-05-14T15:43:17Z</dcterms:modified>
</cp:coreProperties>
</file>