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1" r:id="rId3"/>
    <p:sldId id="272" r:id="rId4"/>
    <p:sldId id="273" r:id="rId5"/>
    <p:sldId id="274" r:id="rId6"/>
    <p:sldId id="277" r:id="rId7"/>
    <p:sldId id="266" r:id="rId8"/>
    <p:sldId id="268"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5491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13722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8544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02557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3009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27516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36609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5360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28628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98688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AA81B-F009-4631-9EB8-DBE18C734F8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11381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AA81B-F009-4631-9EB8-DBE18C734F8E}"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27548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AA81B-F009-4631-9EB8-DBE18C734F8E}"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40141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AA81B-F009-4631-9EB8-DBE18C734F8E}"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21263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AA81B-F009-4631-9EB8-DBE18C734F8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68465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AA81B-F009-4631-9EB8-DBE18C734F8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58989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AA81B-F009-4631-9EB8-DBE18C734F8E}" type="datetimeFigureOut">
              <a:rPr lang="en-IN" smtClean="0"/>
              <a:t>07-05-2021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61584E-D2F5-4F70-B28A-486AB51998B8}" type="slidenum">
              <a:rPr lang="en-IN" smtClean="0"/>
              <a:t>‹#›</a:t>
            </a:fld>
            <a:endParaRPr lang="en-IN"/>
          </a:p>
        </p:txBody>
      </p:sp>
    </p:spTree>
    <p:extLst>
      <p:ext uri="{BB962C8B-B14F-4D97-AF65-F5344CB8AC3E}">
        <p14:creationId xmlns:p14="http://schemas.microsoft.com/office/powerpoint/2010/main" val="3958983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363F-76A3-48B3-A8DE-3254B7F84556}"/>
              </a:ext>
            </a:extLst>
          </p:cNvPr>
          <p:cNvSpPr>
            <a:spLocks noGrp="1"/>
          </p:cNvSpPr>
          <p:nvPr>
            <p:ph type="title"/>
          </p:nvPr>
        </p:nvSpPr>
        <p:spPr/>
        <p:txBody>
          <a:bodyPr/>
          <a:lstStyle/>
          <a:p>
            <a:r>
              <a:rPr lang="en-US" dirty="0"/>
              <a:t>SQL Lag() function</a:t>
            </a:r>
            <a:endParaRPr lang="en-IN" dirty="0"/>
          </a:p>
        </p:txBody>
      </p:sp>
      <p:sp>
        <p:nvSpPr>
          <p:cNvPr id="3" name="Content Placeholder 2">
            <a:extLst>
              <a:ext uri="{FF2B5EF4-FFF2-40B4-BE49-F238E27FC236}">
                <a16:creationId xmlns:a16="http://schemas.microsoft.com/office/drawing/2014/main" id="{A40D1567-73F0-4E5C-9539-B21A2899BB4F}"/>
              </a:ext>
            </a:extLst>
          </p:cNvPr>
          <p:cNvSpPr>
            <a:spLocks noGrp="1"/>
          </p:cNvSpPr>
          <p:nvPr>
            <p:ph idx="1"/>
          </p:nvPr>
        </p:nvSpPr>
        <p:spPr>
          <a:xfrm>
            <a:off x="677334" y="1446244"/>
            <a:ext cx="8475997" cy="5887617"/>
          </a:xfrm>
        </p:spPr>
        <p:txBody>
          <a:bodyPr>
            <a:normAutofit/>
          </a:bodyPr>
          <a:lstStyle/>
          <a:p>
            <a:pPr algn="l"/>
            <a:r>
              <a:rPr lang="en-US" b="1" i="0" dirty="0">
                <a:solidFill>
                  <a:srgbClr val="222222"/>
                </a:solidFill>
                <a:effectLst/>
                <a:latin typeface="helvetica neue"/>
              </a:rPr>
              <a:t>Problem</a:t>
            </a:r>
          </a:p>
          <a:p>
            <a:pPr algn="l"/>
            <a:r>
              <a:rPr lang="en-US" b="0" i="0" dirty="0">
                <a:solidFill>
                  <a:srgbClr val="222222"/>
                </a:solidFill>
                <a:effectLst/>
                <a:latin typeface="helvetica neue"/>
              </a:rPr>
              <a:t>Analytics in the Health Care industry requires locating previous visits or claims that indicate if a patient/member is being readmitted to a hospital or rehab facility.</a:t>
            </a:r>
          </a:p>
          <a:p>
            <a:pPr algn="l"/>
            <a:r>
              <a:rPr lang="en-US" b="1" i="0" dirty="0">
                <a:solidFill>
                  <a:srgbClr val="222222"/>
                </a:solidFill>
                <a:effectLst/>
                <a:latin typeface="helvetica neue"/>
              </a:rPr>
              <a:t>Solution</a:t>
            </a:r>
          </a:p>
          <a:p>
            <a:pPr marL="0" indent="0" algn="l">
              <a:buNone/>
            </a:pPr>
            <a:r>
              <a:rPr lang="en-US" dirty="0">
                <a:solidFill>
                  <a:srgbClr val="222222"/>
                </a:solidFill>
                <a:latin typeface="helvetica neue"/>
              </a:rPr>
              <a:t>T</a:t>
            </a:r>
            <a:r>
              <a:rPr lang="en-US" b="0" i="0" dirty="0">
                <a:solidFill>
                  <a:srgbClr val="222222"/>
                </a:solidFill>
                <a:effectLst/>
                <a:latin typeface="helvetica neue"/>
              </a:rPr>
              <a:t>he LAG functions in SQL  help find a previous record related to the key fields. The addition of these </a:t>
            </a:r>
            <a:r>
              <a:rPr lang="en-US" b="0" i="0" dirty="0">
                <a:solidFill>
                  <a:schemeClr val="tx1"/>
                </a:solidFill>
                <a:effectLst/>
                <a:latin typeface="helvetica neue"/>
              </a:rPr>
              <a:t>fu</a:t>
            </a:r>
            <a:r>
              <a:rPr lang="en-US" dirty="0">
                <a:solidFill>
                  <a:schemeClr val="tx1"/>
                </a:solidFill>
                <a:latin typeface="helvetica neue"/>
              </a:rPr>
              <a:t>nctions</a:t>
            </a:r>
            <a:r>
              <a:rPr lang="en-US" dirty="0">
                <a:solidFill>
                  <a:srgbClr val="008CBA"/>
                </a:solidFill>
                <a:latin typeface="helvetica neue"/>
              </a:rPr>
              <a:t> </a:t>
            </a:r>
            <a:r>
              <a:rPr lang="en-US" b="0" i="0" dirty="0">
                <a:solidFill>
                  <a:srgbClr val="222222"/>
                </a:solidFill>
                <a:effectLst/>
                <a:latin typeface="helvetica neue"/>
              </a:rPr>
              <a:t>help with readability and simplicity. </a:t>
            </a:r>
          </a:p>
          <a:p>
            <a:pPr marL="0" indent="0" algn="l">
              <a:buNone/>
            </a:pPr>
            <a:endParaRPr lang="en-US" dirty="0">
              <a:solidFill>
                <a:srgbClr val="222222"/>
              </a:solidFill>
              <a:latin typeface="helvetica neue"/>
            </a:endParaRPr>
          </a:p>
          <a:p>
            <a:pPr algn="l"/>
            <a:r>
              <a:rPr lang="en-US" b="0" i="0" dirty="0">
                <a:solidFill>
                  <a:srgbClr val="222222"/>
                </a:solidFill>
                <a:effectLst/>
                <a:latin typeface="helvetica neue"/>
              </a:rPr>
              <a:t>The following Appointment is a view  of the  structure. Our date columns used will be StartDate and End Date.</a:t>
            </a:r>
          </a:p>
          <a:p>
            <a:pPr algn="l"/>
            <a:endParaRPr lang="en-US" b="0" i="0" dirty="0">
              <a:solidFill>
                <a:srgbClr val="222222"/>
              </a:solidFill>
              <a:effectLst/>
              <a:latin typeface="helvetica neue"/>
            </a:endParaRPr>
          </a:p>
          <a:p>
            <a:br>
              <a:rPr lang="en-US" dirty="0"/>
            </a:br>
            <a:endParaRPr lang="en-IN" dirty="0"/>
          </a:p>
        </p:txBody>
      </p:sp>
    </p:spTree>
    <p:extLst>
      <p:ext uri="{BB962C8B-B14F-4D97-AF65-F5344CB8AC3E}">
        <p14:creationId xmlns:p14="http://schemas.microsoft.com/office/powerpoint/2010/main" val="317857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CBB88D-85AD-407A-9AFF-2E0D59AFC051}"/>
              </a:ext>
            </a:extLst>
          </p:cNvPr>
          <p:cNvPicPr>
            <a:picLocks noChangeAspect="1"/>
          </p:cNvPicPr>
          <p:nvPr/>
        </p:nvPicPr>
        <p:blipFill>
          <a:blip r:embed="rId2"/>
          <a:stretch>
            <a:fillRect/>
          </a:stretch>
        </p:blipFill>
        <p:spPr>
          <a:xfrm>
            <a:off x="606490" y="-102637"/>
            <a:ext cx="9787812" cy="6876387"/>
          </a:xfrm>
          <a:prstGeom prst="rect">
            <a:avLst/>
          </a:prstGeom>
        </p:spPr>
      </p:pic>
    </p:spTree>
    <p:extLst>
      <p:ext uri="{BB962C8B-B14F-4D97-AF65-F5344CB8AC3E}">
        <p14:creationId xmlns:p14="http://schemas.microsoft.com/office/powerpoint/2010/main" val="393207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202B-252E-4D07-B2C6-6A70E77B40CC}"/>
              </a:ext>
            </a:extLst>
          </p:cNvPr>
          <p:cNvSpPr>
            <a:spLocks noGrp="1"/>
          </p:cNvSpPr>
          <p:nvPr>
            <p:ph type="title"/>
          </p:nvPr>
        </p:nvSpPr>
        <p:spPr/>
        <p:txBody>
          <a:bodyPr/>
          <a:lstStyle/>
          <a:p>
            <a:r>
              <a:rPr lang="en-US" b="0" i="0" dirty="0">
                <a:solidFill>
                  <a:srgbClr val="CC3300"/>
                </a:solidFill>
                <a:effectLst/>
                <a:latin typeface="helvetica neue"/>
              </a:rPr>
              <a:t>Scripts</a:t>
            </a:r>
            <a:endParaRPr lang="en-IN" dirty="0"/>
          </a:p>
        </p:txBody>
      </p:sp>
      <p:sp>
        <p:nvSpPr>
          <p:cNvPr id="3" name="Content Placeholder 2">
            <a:extLst>
              <a:ext uri="{FF2B5EF4-FFF2-40B4-BE49-F238E27FC236}">
                <a16:creationId xmlns:a16="http://schemas.microsoft.com/office/drawing/2014/main" id="{6067AB02-5E1B-4B8D-85D4-8BC911C50BB9}"/>
              </a:ext>
            </a:extLst>
          </p:cNvPr>
          <p:cNvSpPr>
            <a:spLocks noGrp="1"/>
          </p:cNvSpPr>
          <p:nvPr>
            <p:ph idx="1"/>
          </p:nvPr>
        </p:nvSpPr>
        <p:spPr>
          <a:xfrm>
            <a:off x="677334" y="1614196"/>
            <a:ext cx="8596668" cy="5505061"/>
          </a:xfrm>
        </p:spPr>
        <p:txBody>
          <a:bodyPr/>
          <a:lstStyle/>
          <a:p>
            <a:r>
              <a:rPr lang="en-US" b="0" i="0" dirty="0">
                <a:solidFill>
                  <a:srgbClr val="222222"/>
                </a:solidFill>
                <a:effectLst/>
                <a:latin typeface="helvetica neue"/>
              </a:rPr>
              <a:t>Here are the CREATE TABLE and INSERT statements for this example</a:t>
            </a:r>
          </a:p>
          <a:p>
            <a:r>
              <a:rPr lang="en-US" dirty="0"/>
              <a:t>CREATE TABLE Appointment (  </a:t>
            </a:r>
            <a:r>
              <a:rPr lang="en-US" dirty="0" err="1"/>
              <a:t>AppointmentID</a:t>
            </a:r>
            <a:r>
              <a:rPr lang="en-US" dirty="0"/>
              <a:t> INTEGER PRIMARY KEY NOT NULL,  Patient INTEGER NOT NULL,  </a:t>
            </a:r>
            <a:r>
              <a:rPr lang="en-US" dirty="0" err="1"/>
              <a:t>doctorId</a:t>
            </a:r>
            <a:r>
              <a:rPr lang="en-US" dirty="0"/>
              <a:t> INTEGER NOT NULL,  Start DATETIME NOT NULL,  End DATETIME NOT NULL);</a:t>
            </a:r>
          </a:p>
          <a:p>
            <a:r>
              <a:rPr lang="en-US" dirty="0"/>
              <a:t>INSERT INTO Appointment VALUES(123,'0123','01','2014-01-21','2014-01-28');INSERT INTO  Appointment VALUES (124,'0123','02','2014-03-01','2014-03-09');INSERT INTO  Appointment VALUES ('125','0123','03','2014-03-28','2014-03-31');INSERT INTO  Appointment VALUES ('126','0123','04','2014-03-31','2014-04-10’);</a:t>
            </a:r>
          </a:p>
          <a:p>
            <a:endParaRPr lang="en-IN" dirty="0"/>
          </a:p>
        </p:txBody>
      </p:sp>
      <p:pic>
        <p:nvPicPr>
          <p:cNvPr id="5" name="Picture 4">
            <a:extLst>
              <a:ext uri="{FF2B5EF4-FFF2-40B4-BE49-F238E27FC236}">
                <a16:creationId xmlns:a16="http://schemas.microsoft.com/office/drawing/2014/main" id="{CE4D35CA-531E-4C5E-8907-7C14F3774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30" y="4436840"/>
            <a:ext cx="8440328" cy="2257740"/>
          </a:xfrm>
          <a:prstGeom prst="rect">
            <a:avLst/>
          </a:prstGeom>
        </p:spPr>
      </p:pic>
    </p:spTree>
    <p:extLst>
      <p:ext uri="{BB962C8B-B14F-4D97-AF65-F5344CB8AC3E}">
        <p14:creationId xmlns:p14="http://schemas.microsoft.com/office/powerpoint/2010/main" val="265805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D088-07AA-450B-9B24-6111C005EEF5}"/>
              </a:ext>
            </a:extLst>
          </p:cNvPr>
          <p:cNvSpPr>
            <a:spLocks noGrp="1"/>
          </p:cNvSpPr>
          <p:nvPr>
            <p:ph type="title"/>
          </p:nvPr>
        </p:nvSpPr>
        <p:spPr/>
        <p:txBody>
          <a:bodyPr/>
          <a:lstStyle/>
          <a:p>
            <a:r>
              <a:rPr lang="en-US" b="0" i="0" dirty="0">
                <a:solidFill>
                  <a:srgbClr val="CC3300"/>
                </a:solidFill>
                <a:effectLst/>
                <a:latin typeface="helvetica neue"/>
              </a:rPr>
              <a:t>A Look at the Data</a:t>
            </a:r>
            <a:endParaRPr lang="en-IN" dirty="0"/>
          </a:p>
        </p:txBody>
      </p:sp>
      <p:sp>
        <p:nvSpPr>
          <p:cNvPr id="3" name="Content Placeholder 2">
            <a:extLst>
              <a:ext uri="{FF2B5EF4-FFF2-40B4-BE49-F238E27FC236}">
                <a16:creationId xmlns:a16="http://schemas.microsoft.com/office/drawing/2014/main" id="{BC97EA9C-AB54-4E53-AB08-F9F8FAE77F6F}"/>
              </a:ext>
            </a:extLst>
          </p:cNvPr>
          <p:cNvSpPr>
            <a:spLocks noGrp="1"/>
          </p:cNvSpPr>
          <p:nvPr>
            <p:ph idx="1"/>
          </p:nvPr>
        </p:nvSpPr>
        <p:spPr>
          <a:xfrm>
            <a:off x="677334" y="1362269"/>
            <a:ext cx="8596668" cy="4679093"/>
          </a:xfrm>
        </p:spPr>
        <p:txBody>
          <a:bodyPr/>
          <a:lstStyle/>
          <a:p>
            <a:r>
              <a:rPr lang="en-US" b="0" i="0" dirty="0">
                <a:solidFill>
                  <a:srgbClr val="222222"/>
                </a:solidFill>
                <a:effectLst/>
                <a:latin typeface="helvetica neue"/>
              </a:rPr>
              <a:t>We are going to use the Claim  End Date and Start Date to find our readmissions. Here is a view of some of the data and what we are trying to accomplish.</a:t>
            </a:r>
          </a:p>
          <a:p>
            <a:endParaRPr lang="en-US" b="0" i="0" dirty="0">
              <a:solidFill>
                <a:srgbClr val="222222"/>
              </a:solidFill>
              <a:effectLst/>
              <a:latin typeface="helvetica neue"/>
            </a:endParaRPr>
          </a:p>
          <a:p>
            <a:endParaRPr lang="en-IN" dirty="0"/>
          </a:p>
        </p:txBody>
      </p:sp>
      <p:pic>
        <p:nvPicPr>
          <p:cNvPr id="5" name="Picture 4">
            <a:extLst>
              <a:ext uri="{FF2B5EF4-FFF2-40B4-BE49-F238E27FC236}">
                <a16:creationId xmlns:a16="http://schemas.microsoft.com/office/drawing/2014/main" id="{99F58359-59E8-4DE9-A11F-1613DF0F8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41984"/>
            <a:ext cx="8159201" cy="3060439"/>
          </a:xfrm>
          <a:prstGeom prst="rect">
            <a:avLst/>
          </a:prstGeom>
        </p:spPr>
      </p:pic>
    </p:spTree>
    <p:extLst>
      <p:ext uri="{BB962C8B-B14F-4D97-AF65-F5344CB8AC3E}">
        <p14:creationId xmlns:p14="http://schemas.microsoft.com/office/powerpoint/2010/main" val="397767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3158-CC50-4657-89D8-E8A1DF7EAA28}"/>
              </a:ext>
            </a:extLst>
          </p:cNvPr>
          <p:cNvSpPr>
            <a:spLocks noGrp="1"/>
          </p:cNvSpPr>
          <p:nvPr>
            <p:ph type="title"/>
          </p:nvPr>
        </p:nvSpPr>
        <p:spPr/>
        <p:txBody>
          <a:bodyPr>
            <a:normAutofit fontScale="90000"/>
          </a:bodyPr>
          <a:lstStyle/>
          <a:p>
            <a:r>
              <a:rPr lang="en-US" b="0" i="0" dirty="0">
                <a:solidFill>
                  <a:srgbClr val="CC3300"/>
                </a:solidFill>
                <a:effectLst/>
                <a:latin typeface="helvetica neue"/>
              </a:rPr>
              <a:t>Using the SQL Server LAG Function to get Previous End Date</a:t>
            </a:r>
            <a:br>
              <a:rPr lang="en-US"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665C2CA1-A64D-42D8-B1B0-37C58140D639}"/>
              </a:ext>
            </a:extLst>
          </p:cNvPr>
          <p:cNvSpPr>
            <a:spLocks noGrp="1"/>
          </p:cNvSpPr>
          <p:nvPr>
            <p:ph idx="1"/>
          </p:nvPr>
        </p:nvSpPr>
        <p:spPr/>
        <p:txBody>
          <a:bodyPr/>
          <a:lstStyle/>
          <a:p>
            <a:pPr algn="l"/>
            <a:r>
              <a:rPr lang="en-US" b="0" i="0" dirty="0">
                <a:solidFill>
                  <a:srgbClr val="222222"/>
                </a:solidFill>
                <a:effectLst/>
                <a:latin typeface="helvetica neue"/>
              </a:rPr>
              <a:t>If you look closely, you will see that the first claims started on 1/21/14 and ended 1/28/14. The next claim starts on 3/1/14. This indicates that the second admission did not happen within 30 days of the previous claim. Thus, it is not a readmission within 30 days.</a:t>
            </a:r>
          </a:p>
          <a:p>
            <a:pPr algn="l"/>
            <a:r>
              <a:rPr lang="en-US" b="0" i="0" dirty="0">
                <a:solidFill>
                  <a:srgbClr val="222222"/>
                </a:solidFill>
                <a:effectLst/>
                <a:latin typeface="helvetica neue"/>
              </a:rPr>
              <a:t>But, the third claim started on 3/28/14 and the previous (2nd claim) ended 3/9/14 which is within 30 days of each other.</a:t>
            </a:r>
          </a:p>
          <a:p>
            <a:pPr algn="l"/>
            <a:r>
              <a:rPr lang="en-US" b="0" i="0" dirty="0">
                <a:solidFill>
                  <a:srgbClr val="222222"/>
                </a:solidFill>
                <a:effectLst/>
                <a:latin typeface="helvetica neue"/>
              </a:rPr>
              <a:t>Let’s use the LAG functions to get the days between claims. The first parameter in the function is the date we are using in the current row – Claim End Date. The second parameter (i.e. 1) is the previous occurrence in the set returned with Null being used for the last parameter for the return value if nothing is found by the LAG function.</a:t>
            </a:r>
          </a:p>
          <a:p>
            <a:endParaRPr lang="en-IN" dirty="0"/>
          </a:p>
        </p:txBody>
      </p:sp>
    </p:spTree>
    <p:extLst>
      <p:ext uri="{BB962C8B-B14F-4D97-AF65-F5344CB8AC3E}">
        <p14:creationId xmlns:p14="http://schemas.microsoft.com/office/powerpoint/2010/main" val="283122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2567ED-AED5-44C7-B828-33DD6D18C299}"/>
              </a:ext>
            </a:extLst>
          </p:cNvPr>
          <p:cNvSpPr txBox="1"/>
          <p:nvPr/>
        </p:nvSpPr>
        <p:spPr>
          <a:xfrm>
            <a:off x="466530" y="345147"/>
            <a:ext cx="8705462" cy="1477328"/>
          </a:xfrm>
          <a:prstGeom prst="rect">
            <a:avLst/>
          </a:prstGeom>
          <a:noFill/>
        </p:spPr>
        <p:txBody>
          <a:bodyPr wrap="square">
            <a:spAutoFit/>
          </a:bodyPr>
          <a:lstStyle/>
          <a:p>
            <a:r>
              <a:rPr lang="en-US" b="0" i="0" dirty="0">
                <a:solidFill>
                  <a:srgbClr val="222222"/>
                </a:solidFill>
                <a:effectLst/>
                <a:latin typeface="helvetica neue"/>
              </a:rPr>
              <a:t>OVER divides the data into partitions (PARTITIONED BY - PatID) containing a row set from the FROM (</a:t>
            </a:r>
            <a:r>
              <a:rPr lang="en-US" dirty="0">
                <a:solidFill>
                  <a:srgbClr val="222222"/>
                </a:solidFill>
                <a:latin typeface="helvetica neue"/>
              </a:rPr>
              <a:t>Appointment</a:t>
            </a:r>
            <a:r>
              <a:rPr lang="en-US" b="0" i="0" dirty="0">
                <a:solidFill>
                  <a:srgbClr val="222222"/>
                </a:solidFill>
                <a:effectLst/>
                <a:latin typeface="helvetica neue"/>
              </a:rPr>
              <a:t>) clause using ORDER BY (StartDate and End Date) to sort the set. This is how we get claims for a Patient ordered by ClaimEndDate ascending.</a:t>
            </a:r>
            <a:br>
              <a:rPr lang="en-US" b="0" i="0" dirty="0">
                <a:solidFill>
                  <a:srgbClr val="222222"/>
                </a:solidFill>
                <a:effectLst/>
                <a:latin typeface="helvetica neue"/>
              </a:rPr>
            </a:br>
            <a:endParaRPr lang="en-IN" dirty="0"/>
          </a:p>
        </p:txBody>
      </p:sp>
      <p:pic>
        <p:nvPicPr>
          <p:cNvPr id="4" name="Content Placeholder 4">
            <a:extLst>
              <a:ext uri="{FF2B5EF4-FFF2-40B4-BE49-F238E27FC236}">
                <a16:creationId xmlns:a16="http://schemas.microsoft.com/office/drawing/2014/main" id="{4450E70F-BBB9-41A6-A2B9-C807C9268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7" y="1693902"/>
            <a:ext cx="9573209" cy="3470196"/>
          </a:xfrm>
          <a:prstGeom prst="rect">
            <a:avLst/>
          </a:prstGeom>
        </p:spPr>
      </p:pic>
    </p:spTree>
    <p:extLst>
      <p:ext uri="{BB962C8B-B14F-4D97-AF65-F5344CB8AC3E}">
        <p14:creationId xmlns:p14="http://schemas.microsoft.com/office/powerpoint/2010/main" val="280197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5774-73EC-4F98-AC06-22F4416B8471}"/>
              </a:ext>
            </a:extLst>
          </p:cNvPr>
          <p:cNvSpPr>
            <a:spLocks noGrp="1"/>
          </p:cNvSpPr>
          <p:nvPr>
            <p:ph type="title"/>
          </p:nvPr>
        </p:nvSpPr>
        <p:spPr>
          <a:xfrm>
            <a:off x="821094" y="609600"/>
            <a:ext cx="8452908" cy="1275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E996AB6-6530-466D-856A-858A92872D70}"/>
              </a:ext>
            </a:extLst>
          </p:cNvPr>
          <p:cNvSpPr>
            <a:spLocks noGrp="1"/>
          </p:cNvSpPr>
          <p:nvPr>
            <p:ph idx="1"/>
          </p:nvPr>
        </p:nvSpPr>
        <p:spPr>
          <a:xfrm>
            <a:off x="612020" y="1395478"/>
            <a:ext cx="8596668" cy="3880773"/>
          </a:xfrm>
        </p:spPr>
        <p:txBody>
          <a:bodyPr/>
          <a:lstStyle/>
          <a:p>
            <a:r>
              <a:rPr lang="en-US" b="0" i="0" dirty="0">
                <a:solidFill>
                  <a:srgbClr val="222222"/>
                </a:solidFill>
                <a:effectLst/>
                <a:latin typeface="helvetica neue"/>
              </a:rPr>
              <a:t>The use of the LAG function gives us the Previous ClaimEndDate and with this we can </a:t>
            </a:r>
            <a:r>
              <a:rPr lang="en-US" b="0" i="0" strike="noStrike" dirty="0">
                <a:solidFill>
                  <a:srgbClr val="008CBA"/>
                </a:solidFill>
                <a:effectLst/>
                <a:latin typeface="helvetica neue"/>
              </a:rPr>
              <a:t>calculate the day difference </a:t>
            </a:r>
            <a:r>
              <a:rPr lang="en-US" b="0" i="0" dirty="0">
                <a:solidFill>
                  <a:srgbClr val="222222"/>
                </a:solidFill>
                <a:effectLst/>
                <a:latin typeface="helvetica neue"/>
              </a:rPr>
              <a:t>between Start and End.</a:t>
            </a:r>
          </a:p>
          <a:p>
            <a:pPr marL="0" indent="0">
              <a:buNone/>
            </a:pPr>
            <a:r>
              <a:rPr lang="en-IN" dirty="0"/>
              <a:t>SELECT *, DATEDIFF ( day, </a:t>
            </a:r>
            <a:r>
              <a:rPr lang="en-IN" dirty="0" err="1"/>
              <a:t>PreviousClaimEndDate</a:t>
            </a:r>
            <a:r>
              <a:rPr lang="en-IN" dirty="0"/>
              <a:t>, </a:t>
            </a:r>
            <a:r>
              <a:rPr lang="en-IN" dirty="0" err="1"/>
              <a:t>ClaimStartDate</a:t>
            </a:r>
            <a:r>
              <a:rPr lang="en-IN" dirty="0"/>
              <a:t>) AS </a:t>
            </a:r>
            <a:r>
              <a:rPr lang="en-IN" dirty="0" err="1"/>
              <a:t>DiffDays</a:t>
            </a:r>
            <a:r>
              <a:rPr lang="en-IN" dirty="0"/>
              <a:t>      FROM ( SELECT </a:t>
            </a:r>
            <a:r>
              <a:rPr lang="en-IN" dirty="0" err="1"/>
              <a:t>Appointmentid</a:t>
            </a:r>
            <a:r>
              <a:rPr lang="en-IN" dirty="0"/>
              <a:t>, </a:t>
            </a:r>
            <a:r>
              <a:rPr lang="en-IN" dirty="0" err="1"/>
              <a:t>PatID</a:t>
            </a:r>
            <a:r>
              <a:rPr lang="en-IN" dirty="0"/>
              <a:t> AS </a:t>
            </a:r>
            <a:r>
              <a:rPr lang="en-IN" dirty="0" err="1"/>
              <a:t>PatientID</a:t>
            </a:r>
            <a:r>
              <a:rPr lang="en-IN" dirty="0"/>
              <a:t>,       </a:t>
            </a:r>
          </a:p>
          <a:p>
            <a:r>
              <a:rPr lang="en-IN" dirty="0"/>
              <a:t> </a:t>
            </a:r>
            <a:r>
              <a:rPr lang="en-IN" dirty="0" err="1"/>
              <a:t>ClaimStartDate</a:t>
            </a:r>
            <a:r>
              <a:rPr lang="en-IN" dirty="0"/>
              <a:t>, </a:t>
            </a:r>
            <a:r>
              <a:rPr lang="en-IN" dirty="0" err="1"/>
              <a:t>ClaimEndDate</a:t>
            </a:r>
            <a:r>
              <a:rPr lang="en-IN" dirty="0"/>
              <a:t>,     </a:t>
            </a:r>
          </a:p>
          <a:p>
            <a:r>
              <a:rPr lang="en-IN" dirty="0"/>
              <a:t>LAG( </a:t>
            </a:r>
            <a:r>
              <a:rPr lang="en-IN" dirty="0" err="1"/>
              <a:t>ClaimEndDate</a:t>
            </a:r>
            <a:r>
              <a:rPr lang="en-IN" dirty="0"/>
              <a:t>, 1, Null) OVER (PARTITION BY  </a:t>
            </a:r>
            <a:r>
              <a:rPr lang="en-IN" dirty="0" err="1"/>
              <a:t>PatID</a:t>
            </a:r>
            <a:r>
              <a:rPr lang="en-IN" dirty="0"/>
              <a:t>   ORDER BY </a:t>
            </a:r>
            <a:r>
              <a:rPr lang="en-IN" dirty="0" err="1"/>
              <a:t>ClaimStartDate</a:t>
            </a:r>
            <a:r>
              <a:rPr lang="en-IN" dirty="0"/>
              <a:t>, </a:t>
            </a:r>
            <a:r>
              <a:rPr lang="en-IN" dirty="0" err="1"/>
              <a:t>ClaimEndDate</a:t>
            </a:r>
            <a:r>
              <a:rPr lang="en-IN" dirty="0"/>
              <a:t>) AS </a:t>
            </a:r>
            <a:r>
              <a:rPr lang="en-IN" dirty="0" err="1"/>
              <a:t>PreviousClaimEndDate</a:t>
            </a:r>
            <a:r>
              <a:rPr lang="en-IN" dirty="0"/>
              <a:t>     </a:t>
            </a:r>
          </a:p>
          <a:p>
            <a:r>
              <a:rPr lang="en-IN" dirty="0"/>
              <a:t> FROM Appointment)</a:t>
            </a:r>
            <a:r>
              <a:rPr lang="en-IN" dirty="0" err="1"/>
              <a:t>lagselect</a:t>
            </a:r>
            <a:r>
              <a:rPr lang="en-IN" dirty="0"/>
              <a:t>;</a:t>
            </a:r>
          </a:p>
          <a:p>
            <a:endParaRPr lang="en-IN" dirty="0"/>
          </a:p>
          <a:p>
            <a:endParaRPr lang="en-IN" dirty="0"/>
          </a:p>
        </p:txBody>
      </p:sp>
      <p:pic>
        <p:nvPicPr>
          <p:cNvPr id="5" name="Picture 4">
            <a:extLst>
              <a:ext uri="{FF2B5EF4-FFF2-40B4-BE49-F238E27FC236}">
                <a16:creationId xmlns:a16="http://schemas.microsoft.com/office/drawing/2014/main" id="{D4D7C7DB-A249-466D-BD35-371F017BC670}"/>
              </a:ext>
            </a:extLst>
          </p:cNvPr>
          <p:cNvPicPr>
            <a:picLocks noChangeAspect="1"/>
          </p:cNvPicPr>
          <p:nvPr/>
        </p:nvPicPr>
        <p:blipFill>
          <a:blip r:embed="rId2"/>
          <a:stretch>
            <a:fillRect/>
          </a:stretch>
        </p:blipFill>
        <p:spPr>
          <a:xfrm>
            <a:off x="677334" y="4292083"/>
            <a:ext cx="8596668" cy="2360644"/>
          </a:xfrm>
          <a:prstGeom prst="rect">
            <a:avLst/>
          </a:prstGeom>
        </p:spPr>
      </p:pic>
    </p:spTree>
    <p:extLst>
      <p:ext uri="{BB962C8B-B14F-4D97-AF65-F5344CB8AC3E}">
        <p14:creationId xmlns:p14="http://schemas.microsoft.com/office/powerpoint/2010/main" val="169076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90CC-7A08-496F-BDD4-62CB4FA6837C}"/>
              </a:ext>
            </a:extLst>
          </p:cNvPr>
          <p:cNvSpPr>
            <a:spLocks noGrp="1"/>
          </p:cNvSpPr>
          <p:nvPr>
            <p:ph type="title"/>
          </p:nvPr>
        </p:nvSpPr>
        <p:spPr/>
        <p:txBody>
          <a:bodyPr/>
          <a:lstStyle/>
          <a:p>
            <a:r>
              <a:rPr lang="en-IN" b="0" i="0" dirty="0">
                <a:solidFill>
                  <a:srgbClr val="CC3300"/>
                </a:solidFill>
                <a:effectLst/>
                <a:latin typeface="helvetica neue"/>
              </a:rPr>
              <a:t>Conclusion</a:t>
            </a:r>
            <a:br>
              <a:rPr lang="en-IN"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253F6C56-1AC0-4523-AEB9-145209317AAF}"/>
              </a:ext>
            </a:extLst>
          </p:cNvPr>
          <p:cNvSpPr>
            <a:spLocks noGrp="1"/>
          </p:cNvSpPr>
          <p:nvPr>
            <p:ph idx="1"/>
          </p:nvPr>
        </p:nvSpPr>
        <p:spPr>
          <a:xfrm>
            <a:off x="677334" y="1380931"/>
            <a:ext cx="8596668" cy="4660431"/>
          </a:xfrm>
        </p:spPr>
        <p:txBody>
          <a:bodyPr>
            <a:normAutofit/>
          </a:bodyPr>
          <a:lstStyle/>
          <a:p>
            <a:pPr algn="l"/>
            <a:r>
              <a:rPr lang="en-US" b="0" i="0" dirty="0">
                <a:solidFill>
                  <a:srgbClr val="222222"/>
                </a:solidFill>
                <a:effectLst/>
                <a:latin typeface="helvetica neue"/>
              </a:rPr>
              <a:t>From this output, we can see the first Claim does not have a previous claim, so it is not a re-admit within 30 days. The second claim can be excluded from readmit count because the </a:t>
            </a:r>
            <a:r>
              <a:rPr lang="en-US" b="0" i="0" dirty="0" err="1">
                <a:solidFill>
                  <a:srgbClr val="222222"/>
                </a:solidFill>
                <a:effectLst/>
                <a:latin typeface="helvetica neue"/>
              </a:rPr>
              <a:t>DiffDays</a:t>
            </a:r>
            <a:r>
              <a:rPr lang="en-US" b="0" i="0" dirty="0">
                <a:solidFill>
                  <a:srgbClr val="222222"/>
                </a:solidFill>
                <a:effectLst/>
                <a:latin typeface="helvetica neue"/>
              </a:rPr>
              <a:t> is 32 days.</a:t>
            </a:r>
          </a:p>
          <a:p>
            <a:pPr algn="l"/>
            <a:r>
              <a:rPr lang="en-US" b="0" i="0" dirty="0">
                <a:solidFill>
                  <a:srgbClr val="222222"/>
                </a:solidFill>
                <a:effectLst/>
                <a:latin typeface="helvetica neue"/>
              </a:rPr>
              <a:t>Now, the third claim is within 19 days of the previous, so it will be included in the 30 readmit count, but 4th claim has a </a:t>
            </a:r>
            <a:r>
              <a:rPr lang="en-US" b="0" i="0" dirty="0" err="1">
                <a:solidFill>
                  <a:srgbClr val="222222"/>
                </a:solidFill>
                <a:effectLst/>
                <a:latin typeface="helvetica neue"/>
              </a:rPr>
              <a:t>DiffDays</a:t>
            </a:r>
            <a:r>
              <a:rPr lang="en-US" b="0" i="0" dirty="0">
                <a:solidFill>
                  <a:srgbClr val="222222"/>
                </a:solidFill>
                <a:effectLst/>
                <a:latin typeface="helvetica neue"/>
              </a:rPr>
              <a:t> of 0. This was interesting because it would seem the patient went home and was re-admitted the same day of discharge. The Metrics team took note of this and examined the data more closely and was able to find other columns in the claim that indicated a transfer to a different facility, thus excluding it from the count.</a:t>
            </a:r>
          </a:p>
          <a:p>
            <a:pPr algn="l"/>
            <a:r>
              <a:rPr lang="en-US" b="0" i="0" dirty="0">
                <a:solidFill>
                  <a:srgbClr val="222222"/>
                </a:solidFill>
                <a:effectLst/>
                <a:latin typeface="helvetica neue"/>
              </a:rPr>
              <a:t>So, the LAG (and possibly the LEAD) functions can really help in looking at before and after records to compute date differences from a single MY-SQL statement that is more readable and logical than previous methods for gathering this information.</a:t>
            </a:r>
          </a:p>
          <a:p>
            <a:endParaRPr lang="en-IN" dirty="0"/>
          </a:p>
        </p:txBody>
      </p:sp>
    </p:spTree>
    <p:extLst>
      <p:ext uri="{BB962C8B-B14F-4D97-AF65-F5344CB8AC3E}">
        <p14:creationId xmlns:p14="http://schemas.microsoft.com/office/powerpoint/2010/main" val="271220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689A-C2D4-4098-AFCB-1B27B10A4559}"/>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DFE5A20A-7A2C-4BEF-8721-C12533EE2C88}"/>
              </a:ext>
            </a:extLst>
          </p:cNvPr>
          <p:cNvSpPr>
            <a:spLocks noGrp="1"/>
          </p:cNvSpPr>
          <p:nvPr>
            <p:ph type="body" idx="1"/>
          </p:nvPr>
        </p:nvSpPr>
        <p:spPr/>
        <p:txBody>
          <a:bodyPr>
            <a:normAutofit/>
          </a:bodyPr>
          <a:lstStyle/>
          <a:p>
            <a:r>
              <a:rPr lang="en-US" sz="3600" b="1" i="1" dirty="0">
                <a:solidFill>
                  <a:schemeClr val="tx1"/>
                </a:solidFill>
              </a:rPr>
              <a:t>Fathima Hafeez</a:t>
            </a:r>
            <a:endParaRPr lang="en-IN" sz="3600" b="1" i="1" dirty="0">
              <a:solidFill>
                <a:schemeClr val="tx1"/>
              </a:solidFill>
            </a:endParaRPr>
          </a:p>
        </p:txBody>
      </p:sp>
    </p:spTree>
    <p:extLst>
      <p:ext uri="{BB962C8B-B14F-4D97-AF65-F5344CB8AC3E}">
        <p14:creationId xmlns:p14="http://schemas.microsoft.com/office/powerpoint/2010/main" val="34697667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477</TotalTime>
  <Words>705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helvetica neue</vt:lpstr>
      <vt:lpstr>Trebuchet MS</vt:lpstr>
      <vt:lpstr>Wingdings 3</vt:lpstr>
      <vt:lpstr>Facet</vt:lpstr>
      <vt:lpstr>SQL Lag() function</vt:lpstr>
      <vt:lpstr>PowerPoint Presentation</vt:lpstr>
      <vt:lpstr>Scripts</vt:lpstr>
      <vt:lpstr>A Look at the Data</vt:lpstr>
      <vt:lpstr>Using the SQL Server LAG Function to get Previous End Date </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fathima.wasim@outlook.com</dc:creator>
  <cp:lastModifiedBy>fathima.wasim@outlook.com</cp:lastModifiedBy>
  <cp:revision>14</cp:revision>
  <dcterms:created xsi:type="dcterms:W3CDTF">2021-04-14T19:54:49Z</dcterms:created>
  <dcterms:modified xsi:type="dcterms:W3CDTF">2021-05-07T18:40:43Z</dcterms:modified>
</cp:coreProperties>
</file>