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Nunito"/>
      <p:regular r:id="rId31"/>
      <p:bold r:id="rId32"/>
      <p:italic r:id="rId33"/>
      <p:boldItalic r:id="rId34"/>
    </p:embeddedFont>
    <p:embeddedFont>
      <p:font typeface="Lato"/>
      <p:regular r:id="rId35"/>
      <p:bold r:id="rId36"/>
      <p:italic r:id="rId37"/>
      <p:boldItalic r:id="rId38"/>
    </p:embeddedFont>
    <p:embeddedFont>
      <p:font typeface="Maven Pro"/>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MavenPro-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4f1bd91a0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4f1bd91a0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4f1bd91a0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4f1bd91a0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4f1bd91a0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4f1bd91a0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4f1bd91a0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4f1bd91a0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4f1bd91a0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4f1bd91a0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4f1bd91a0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4f1bd91a0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4f1bd91a0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4f1bd91a0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4f1bd91a0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4f1bd91a0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4f1bd91a0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4f1bd91a0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4f1bd91a0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4f1bd91a0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4f1bd91a0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4f1bd91a0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4f1bd91a0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4f1bd91a0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4f1bd91a0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4f1bd91a0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4f1bd91a0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4f1bd91a0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4f1bd91a0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4f1bd91a0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4f1bd91a0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4f1bd91a0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4f1bd91a0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4f1bd91a0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4eacd86bc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4eacd86bc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4eacd86bcb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4eacd86bcb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4eacd86bc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4eacd86bcb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4eacd86bc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4eacd86bc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4f1bd91a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4f1bd91a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4f1bd91a0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4f1bd91a0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4f1bd91a0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4f1bd91a0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hyperlink" Target="https://github.com/dinv00/-ECON2206---Cryptocurrency-Analysis/blob/main/Cryptocurrency%20Analysis.ipynb" TargetMode="External"/><Relationship Id="rId4" Type="http://schemas.openxmlformats.org/officeDocument/2006/relationships/hyperlink" Target="https://github.com/dinv00/-ECON2206---Cryptocurrency-Analysis/blob/main/Cryptocurrency%20Analysis.ipynb" TargetMode="External"/><Relationship Id="rId5"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datasets/artemburenok/cryprocurrency-prices-for-the-year?select=BTC-USD.cs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Cryptocurrency Analysis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a:t>Van Chien Dinh</a:t>
            </a:r>
            <a:endParaRPr/>
          </a:p>
          <a:p>
            <a:pPr indent="0" lvl="0" marL="0" rtl="0" algn="l">
              <a:spcBef>
                <a:spcPts val="0"/>
              </a:spcBef>
              <a:spcAft>
                <a:spcPts val="0"/>
              </a:spcAft>
              <a:buNone/>
            </a:pPr>
            <a:r>
              <a:rPr lang="es"/>
              <a:t>Nguyen Dang Khanh</a:t>
            </a:r>
            <a:endParaRPr/>
          </a:p>
          <a:p>
            <a:pPr indent="0" lvl="0" marL="0" rtl="0" algn="l">
              <a:spcBef>
                <a:spcPts val="0"/>
              </a:spcBef>
              <a:spcAft>
                <a:spcPts val="0"/>
              </a:spcAft>
              <a:buNone/>
            </a:pPr>
            <a:r>
              <a:rPr lang="es"/>
              <a:t>Marco Infante Serrano.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1.2.1 Merging</a:t>
            </a:r>
            <a:endParaRPr/>
          </a:p>
        </p:txBody>
      </p:sp>
      <p:pic>
        <p:nvPicPr>
          <p:cNvPr id="331" name="Google Shape;331;p22"/>
          <p:cNvPicPr preferRelativeResize="0"/>
          <p:nvPr/>
        </p:nvPicPr>
        <p:blipFill>
          <a:blip r:embed="rId3">
            <a:alphaModFix/>
          </a:blip>
          <a:stretch>
            <a:fillRect/>
          </a:stretch>
        </p:blipFill>
        <p:spPr>
          <a:xfrm>
            <a:off x="2720600" y="1597875"/>
            <a:ext cx="3361286" cy="32408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1.2.2 Data Adding</a:t>
            </a:r>
            <a:endParaRPr/>
          </a:p>
        </p:txBody>
      </p:sp>
      <p:pic>
        <p:nvPicPr>
          <p:cNvPr id="337" name="Google Shape;337;p23"/>
          <p:cNvPicPr preferRelativeResize="0"/>
          <p:nvPr/>
        </p:nvPicPr>
        <p:blipFill rotWithShape="1">
          <a:blip r:embed="rId3">
            <a:alphaModFix/>
          </a:blip>
          <a:srcRect b="55000" l="0" r="0" t="9625"/>
          <a:stretch/>
        </p:blipFill>
        <p:spPr>
          <a:xfrm>
            <a:off x="455025" y="2776512"/>
            <a:ext cx="3849574" cy="1146401"/>
          </a:xfrm>
          <a:prstGeom prst="rect">
            <a:avLst/>
          </a:prstGeom>
          <a:noFill/>
          <a:ln>
            <a:noFill/>
          </a:ln>
        </p:spPr>
      </p:pic>
      <p:sp>
        <p:nvSpPr>
          <p:cNvPr id="338" name="Google Shape;338;p23"/>
          <p:cNvSpPr txBox="1"/>
          <p:nvPr/>
        </p:nvSpPr>
        <p:spPr>
          <a:xfrm>
            <a:off x="645600" y="1509700"/>
            <a:ext cx="16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Nunito"/>
                <a:ea typeface="Nunito"/>
                <a:cs typeface="Nunito"/>
                <a:sym typeface="Nunito"/>
              </a:rPr>
              <a:t>1.2.2.1 Difference</a:t>
            </a:r>
            <a:endParaRPr>
              <a:latin typeface="Nunito"/>
              <a:ea typeface="Nunito"/>
              <a:cs typeface="Nunito"/>
              <a:sym typeface="Nunito"/>
            </a:endParaRPr>
          </a:p>
        </p:txBody>
      </p:sp>
      <p:sp>
        <p:nvSpPr>
          <p:cNvPr id="339" name="Google Shape;339;p23"/>
          <p:cNvSpPr txBox="1"/>
          <p:nvPr/>
        </p:nvSpPr>
        <p:spPr>
          <a:xfrm>
            <a:off x="5984075" y="1555675"/>
            <a:ext cx="16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Nunito"/>
                <a:ea typeface="Nunito"/>
                <a:cs typeface="Nunito"/>
                <a:sym typeface="Nunito"/>
              </a:rPr>
              <a:t>1.2.2.2 Months</a:t>
            </a:r>
            <a:endParaRPr>
              <a:latin typeface="Nunito"/>
              <a:ea typeface="Nunito"/>
              <a:cs typeface="Nunito"/>
              <a:sym typeface="Nunito"/>
            </a:endParaRPr>
          </a:p>
        </p:txBody>
      </p:sp>
      <p:pic>
        <p:nvPicPr>
          <p:cNvPr id="340" name="Google Shape;340;p23"/>
          <p:cNvPicPr preferRelativeResize="0"/>
          <p:nvPr/>
        </p:nvPicPr>
        <p:blipFill rotWithShape="1">
          <a:blip r:embed="rId3">
            <a:alphaModFix/>
          </a:blip>
          <a:srcRect b="0" l="0" r="0" t="47742"/>
          <a:stretch/>
        </p:blipFill>
        <p:spPr>
          <a:xfrm>
            <a:off x="5062750" y="2708675"/>
            <a:ext cx="3849574" cy="1693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4"/>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2 Data Visualization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5"/>
          <p:cNvSpPr txBox="1"/>
          <p:nvPr>
            <p:ph type="title"/>
          </p:nvPr>
        </p:nvSpPr>
        <p:spPr>
          <a:xfrm>
            <a:off x="1388625" y="772725"/>
            <a:ext cx="6366900" cy="1863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s"/>
              <a:t>2.1 Bar Graphs</a:t>
            </a:r>
            <a:endParaRPr/>
          </a:p>
        </p:txBody>
      </p:sp>
      <p:sp>
        <p:nvSpPr>
          <p:cNvPr id="351" name="Google Shape;351;p25"/>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2.1.1 Per Currency</a:t>
            </a:r>
            <a:endParaRPr/>
          </a:p>
        </p:txBody>
      </p:sp>
      <p:pic>
        <p:nvPicPr>
          <p:cNvPr id="357" name="Google Shape;357;p26"/>
          <p:cNvPicPr preferRelativeResize="0"/>
          <p:nvPr/>
        </p:nvPicPr>
        <p:blipFill>
          <a:blip r:embed="rId3">
            <a:alphaModFix/>
          </a:blip>
          <a:stretch>
            <a:fillRect/>
          </a:stretch>
        </p:blipFill>
        <p:spPr>
          <a:xfrm>
            <a:off x="719950" y="1597875"/>
            <a:ext cx="3732624" cy="3240825"/>
          </a:xfrm>
          <a:prstGeom prst="rect">
            <a:avLst/>
          </a:prstGeom>
          <a:noFill/>
          <a:ln>
            <a:noFill/>
          </a:ln>
        </p:spPr>
      </p:pic>
      <p:pic>
        <p:nvPicPr>
          <p:cNvPr id="358" name="Google Shape;358;p26"/>
          <p:cNvPicPr preferRelativeResize="0"/>
          <p:nvPr/>
        </p:nvPicPr>
        <p:blipFill>
          <a:blip r:embed="rId4">
            <a:alphaModFix/>
          </a:blip>
          <a:stretch>
            <a:fillRect/>
          </a:stretch>
        </p:blipFill>
        <p:spPr>
          <a:xfrm>
            <a:off x="4571999" y="1597875"/>
            <a:ext cx="4386626" cy="2544837"/>
          </a:xfrm>
          <a:prstGeom prst="rect">
            <a:avLst/>
          </a:prstGeom>
          <a:noFill/>
          <a:ln>
            <a:noFill/>
          </a:ln>
        </p:spPr>
      </p:pic>
      <p:pic>
        <p:nvPicPr>
          <p:cNvPr id="359" name="Google Shape;359;p26"/>
          <p:cNvPicPr preferRelativeResize="0"/>
          <p:nvPr/>
        </p:nvPicPr>
        <p:blipFill>
          <a:blip r:embed="rId5">
            <a:alphaModFix/>
          </a:blip>
          <a:stretch>
            <a:fillRect/>
          </a:stretch>
        </p:blipFill>
        <p:spPr>
          <a:xfrm>
            <a:off x="7084050" y="3730275"/>
            <a:ext cx="1815551" cy="1342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2.1.2 Per Month</a:t>
            </a:r>
            <a:endParaRPr/>
          </a:p>
        </p:txBody>
      </p:sp>
      <p:pic>
        <p:nvPicPr>
          <p:cNvPr id="365" name="Google Shape;365;p27"/>
          <p:cNvPicPr preferRelativeResize="0"/>
          <p:nvPr/>
        </p:nvPicPr>
        <p:blipFill>
          <a:blip r:embed="rId3">
            <a:alphaModFix/>
          </a:blip>
          <a:stretch>
            <a:fillRect/>
          </a:stretch>
        </p:blipFill>
        <p:spPr>
          <a:xfrm>
            <a:off x="3022788" y="1597875"/>
            <a:ext cx="3098413" cy="32408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8"/>
          <p:cNvSpPr txBox="1"/>
          <p:nvPr>
            <p:ph type="title"/>
          </p:nvPr>
        </p:nvSpPr>
        <p:spPr>
          <a:xfrm>
            <a:off x="1388625" y="772725"/>
            <a:ext cx="6366900" cy="1863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s"/>
              <a:t>2.2 Line Graphs</a:t>
            </a:r>
            <a:endParaRPr/>
          </a:p>
        </p:txBody>
      </p:sp>
      <p:sp>
        <p:nvSpPr>
          <p:cNvPr id="371" name="Google Shape;371;p28"/>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2.2.1 Per Currency</a:t>
            </a:r>
            <a:endParaRPr/>
          </a:p>
        </p:txBody>
      </p:sp>
      <p:pic>
        <p:nvPicPr>
          <p:cNvPr id="377" name="Google Shape;377;p29"/>
          <p:cNvPicPr preferRelativeResize="0"/>
          <p:nvPr/>
        </p:nvPicPr>
        <p:blipFill>
          <a:blip r:embed="rId3">
            <a:alphaModFix/>
          </a:blip>
          <a:stretch>
            <a:fillRect/>
          </a:stretch>
        </p:blipFill>
        <p:spPr>
          <a:xfrm>
            <a:off x="2670625" y="1629675"/>
            <a:ext cx="3802742" cy="3240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2.2.2 Per Month</a:t>
            </a:r>
            <a:endParaRPr/>
          </a:p>
        </p:txBody>
      </p:sp>
      <p:pic>
        <p:nvPicPr>
          <p:cNvPr id="383" name="Google Shape;383;p30"/>
          <p:cNvPicPr preferRelativeResize="0"/>
          <p:nvPr/>
        </p:nvPicPr>
        <p:blipFill>
          <a:blip r:embed="rId3">
            <a:alphaModFix/>
          </a:blip>
          <a:stretch>
            <a:fillRect/>
          </a:stretch>
        </p:blipFill>
        <p:spPr>
          <a:xfrm>
            <a:off x="2700175" y="1597875"/>
            <a:ext cx="3743638" cy="32408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1"/>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3 Data Modeling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3430500" cy="19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NOTE:</a:t>
            </a:r>
            <a:endParaRPr/>
          </a:p>
        </p:txBody>
      </p:sp>
      <p:sp>
        <p:nvSpPr>
          <p:cNvPr id="284" name="Google Shape;284;p14"/>
          <p:cNvSpPr txBox="1"/>
          <p:nvPr>
            <p:ph idx="2" type="body"/>
          </p:nvPr>
        </p:nvSpPr>
        <p:spPr>
          <a:xfrm>
            <a:off x="4903700" y="661000"/>
            <a:ext cx="3430500" cy="3870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i="1" lang="es" sz="1350">
                <a:solidFill>
                  <a:srgbClr val="000000"/>
                </a:solidFill>
                <a:highlight>
                  <a:srgbClr val="F3F3F3"/>
                </a:highlight>
                <a:latin typeface="Lato"/>
                <a:ea typeface="Lato"/>
                <a:cs typeface="Lato"/>
                <a:sym typeface="Lato"/>
              </a:rPr>
              <a:t>NOTE: The Form of the project is in a Jupyter notebook can be found in the GitHub repository and it is called “</a:t>
            </a:r>
            <a:r>
              <a:rPr i="1" lang="es" sz="1350" u="sng">
                <a:solidFill>
                  <a:srgbClr val="0C93E4"/>
                </a:solidFill>
                <a:highlight>
                  <a:srgbClr val="F3F3F3"/>
                </a:highlight>
                <a:latin typeface="Lato"/>
                <a:ea typeface="Lato"/>
                <a:cs typeface="Lato"/>
                <a:sym typeface="Lato"/>
                <a:hlinkClick r:id="rId3">
                  <a:extLst>
                    <a:ext uri="{A12FA001-AC4F-418D-AE19-62706E023703}">
                      <ahyp:hlinkClr val="tx"/>
                    </a:ext>
                  </a:extLst>
                </a:hlinkClick>
              </a:rPr>
              <a:t>Cryptocurrency Analysis.ipynb</a:t>
            </a:r>
            <a:r>
              <a:rPr i="1" lang="es" sz="1350">
                <a:solidFill>
                  <a:srgbClr val="000000"/>
                </a:solidFill>
                <a:highlight>
                  <a:srgbClr val="F3F3F3"/>
                </a:highlight>
                <a:latin typeface="Lato"/>
                <a:ea typeface="Lato"/>
                <a:cs typeface="Lato"/>
                <a:sym typeface="Lato"/>
              </a:rPr>
              <a:t>”</a:t>
            </a:r>
            <a:endParaRPr i="1" sz="1350">
              <a:solidFill>
                <a:srgbClr val="000000"/>
              </a:solidFill>
              <a:highlight>
                <a:srgbClr val="F3F3F3"/>
              </a:highlight>
              <a:latin typeface="Lato"/>
              <a:ea typeface="Lato"/>
              <a:cs typeface="Lato"/>
              <a:sym typeface="Lato"/>
            </a:endParaRPr>
          </a:p>
          <a:p>
            <a:pPr indent="0" lvl="0" marL="0" rtl="0" algn="l">
              <a:spcBef>
                <a:spcPts val="1200"/>
              </a:spcBef>
              <a:spcAft>
                <a:spcPts val="0"/>
              </a:spcAft>
              <a:buNone/>
            </a:pPr>
            <a:r>
              <a:t/>
            </a:r>
            <a:endParaRPr i="1" sz="1350">
              <a:solidFill>
                <a:srgbClr val="000000"/>
              </a:solidFill>
              <a:highlight>
                <a:srgbClr val="F3F3F3"/>
              </a:highlight>
              <a:latin typeface="Lato"/>
              <a:ea typeface="Lato"/>
              <a:cs typeface="Lato"/>
              <a:sym typeface="Lato"/>
            </a:endParaRPr>
          </a:p>
          <a:p>
            <a:pPr indent="0" lvl="0" marL="0" rtl="0" algn="l">
              <a:spcBef>
                <a:spcPts val="1200"/>
              </a:spcBef>
              <a:spcAft>
                <a:spcPts val="0"/>
              </a:spcAft>
              <a:buNone/>
            </a:pPr>
            <a:r>
              <a:t/>
            </a:r>
            <a:endParaRPr i="1" sz="1350">
              <a:solidFill>
                <a:srgbClr val="000000"/>
              </a:solidFill>
              <a:highlight>
                <a:srgbClr val="F3F3F3"/>
              </a:highlight>
              <a:latin typeface="Lato"/>
              <a:ea typeface="Lato"/>
              <a:cs typeface="Lato"/>
              <a:sym typeface="Lato"/>
            </a:endParaRPr>
          </a:p>
          <a:p>
            <a:pPr indent="0" lvl="0" marL="0" rtl="0" algn="l">
              <a:spcBef>
                <a:spcPts val="1200"/>
              </a:spcBef>
              <a:spcAft>
                <a:spcPts val="0"/>
              </a:spcAft>
              <a:buNone/>
            </a:pPr>
            <a:r>
              <a:t/>
            </a:r>
            <a:endParaRPr i="1" sz="1350">
              <a:solidFill>
                <a:srgbClr val="000000"/>
              </a:solidFill>
              <a:highlight>
                <a:srgbClr val="F3F3F3"/>
              </a:highlight>
              <a:latin typeface="Lato"/>
              <a:ea typeface="Lato"/>
              <a:cs typeface="Lato"/>
              <a:sym typeface="Lato"/>
            </a:endParaRPr>
          </a:p>
          <a:p>
            <a:pPr indent="0" lvl="0" marL="0" rtl="0" algn="l">
              <a:spcBef>
                <a:spcPts val="1200"/>
              </a:spcBef>
              <a:spcAft>
                <a:spcPts val="0"/>
              </a:spcAft>
              <a:buNone/>
            </a:pPr>
            <a:r>
              <a:t/>
            </a:r>
            <a:endParaRPr i="1" sz="1350">
              <a:solidFill>
                <a:srgbClr val="000000"/>
              </a:solidFill>
              <a:highlight>
                <a:srgbClr val="F3F3F3"/>
              </a:highlight>
              <a:latin typeface="Lato"/>
              <a:ea typeface="Lato"/>
              <a:cs typeface="Lato"/>
              <a:sym typeface="Lato"/>
            </a:endParaRPr>
          </a:p>
          <a:p>
            <a:pPr indent="0" lvl="0" marL="0" rtl="0" algn="l">
              <a:spcBef>
                <a:spcPts val="1200"/>
              </a:spcBef>
              <a:spcAft>
                <a:spcPts val="0"/>
              </a:spcAft>
              <a:buNone/>
            </a:pPr>
            <a:r>
              <a:rPr lang="es" sz="1100" u="sng">
                <a:solidFill>
                  <a:schemeClr val="hlink"/>
                </a:solidFill>
                <a:latin typeface="Arial"/>
                <a:ea typeface="Arial"/>
                <a:cs typeface="Arial"/>
                <a:sym typeface="Arial"/>
                <a:hlinkClick r:id="rId4"/>
              </a:rPr>
              <a:t>-ECON2206---Cryptocurrency-Analysis/Cryptocurrency Analysis.ipynb at main · dinv00/-ECON2206---Cryptocurrency-Analysis (github.com)</a:t>
            </a:r>
            <a:endParaRPr i="1" sz="1350">
              <a:solidFill>
                <a:srgbClr val="000000"/>
              </a:solidFill>
              <a:highlight>
                <a:srgbClr val="F3F3F3"/>
              </a:highlight>
              <a:latin typeface="Lato"/>
              <a:ea typeface="Lato"/>
              <a:cs typeface="Lato"/>
              <a:sym typeface="Lato"/>
            </a:endParaRPr>
          </a:p>
          <a:p>
            <a:pPr indent="0" lvl="0" marL="0" rtl="0" algn="l">
              <a:spcBef>
                <a:spcPts val="1200"/>
              </a:spcBef>
              <a:spcAft>
                <a:spcPts val="1200"/>
              </a:spcAft>
              <a:buNone/>
            </a:pPr>
            <a:r>
              <a:rPr i="1" lang="es" sz="1350">
                <a:solidFill>
                  <a:srgbClr val="000000"/>
                </a:solidFill>
                <a:highlight>
                  <a:srgbClr val="F3F3F3"/>
                </a:highlight>
                <a:latin typeface="Lato"/>
                <a:ea typeface="Lato"/>
                <a:cs typeface="Lato"/>
                <a:sym typeface="Lato"/>
              </a:rPr>
              <a:t>https://github.com/dinv00/-ECON2206---Cryptocurrency-Analysis/blob/main/Cryptocurrency%20Analysis.ipynb</a:t>
            </a:r>
            <a:endParaRPr i="1" sz="1350">
              <a:solidFill>
                <a:srgbClr val="000000"/>
              </a:solidFill>
              <a:highlight>
                <a:srgbClr val="F3F3F3"/>
              </a:highlight>
              <a:latin typeface="Lato"/>
              <a:ea typeface="Lato"/>
              <a:cs typeface="Lato"/>
              <a:sym typeface="Lato"/>
            </a:endParaRPr>
          </a:p>
        </p:txBody>
      </p:sp>
      <p:pic>
        <p:nvPicPr>
          <p:cNvPr id="285" name="Google Shape;285;p14"/>
          <p:cNvPicPr preferRelativeResize="0"/>
          <p:nvPr/>
        </p:nvPicPr>
        <p:blipFill>
          <a:blip r:embed="rId5">
            <a:alphaModFix/>
          </a:blip>
          <a:stretch>
            <a:fillRect/>
          </a:stretch>
        </p:blipFill>
        <p:spPr>
          <a:xfrm>
            <a:off x="379425" y="2281675"/>
            <a:ext cx="8304176" cy="370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2"/>
          <p:cNvSpPr txBox="1"/>
          <p:nvPr>
            <p:ph type="title"/>
          </p:nvPr>
        </p:nvSpPr>
        <p:spPr>
          <a:xfrm>
            <a:off x="1388625" y="772725"/>
            <a:ext cx="6366900" cy="1863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s"/>
              <a:t>3</a:t>
            </a:r>
            <a:r>
              <a:rPr lang="es"/>
              <a:t>.1 Per Month</a:t>
            </a:r>
            <a:endParaRPr/>
          </a:p>
        </p:txBody>
      </p:sp>
      <p:sp>
        <p:nvSpPr>
          <p:cNvPr id="394" name="Google Shape;394;p32"/>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3.1.1 Volatility</a:t>
            </a:r>
            <a:endParaRPr/>
          </a:p>
        </p:txBody>
      </p:sp>
      <p:pic>
        <p:nvPicPr>
          <p:cNvPr id="400" name="Google Shape;400;p33"/>
          <p:cNvPicPr preferRelativeResize="0"/>
          <p:nvPr/>
        </p:nvPicPr>
        <p:blipFill>
          <a:blip r:embed="rId3">
            <a:alphaModFix/>
          </a:blip>
          <a:stretch>
            <a:fillRect/>
          </a:stretch>
        </p:blipFill>
        <p:spPr>
          <a:xfrm>
            <a:off x="294275" y="1597875"/>
            <a:ext cx="5244475" cy="2024500"/>
          </a:xfrm>
          <a:prstGeom prst="rect">
            <a:avLst/>
          </a:prstGeom>
          <a:noFill/>
          <a:ln>
            <a:noFill/>
          </a:ln>
        </p:spPr>
      </p:pic>
      <p:pic>
        <p:nvPicPr>
          <p:cNvPr id="401" name="Google Shape;401;p33"/>
          <p:cNvPicPr preferRelativeResize="0"/>
          <p:nvPr/>
        </p:nvPicPr>
        <p:blipFill>
          <a:blip r:embed="rId4">
            <a:alphaModFix/>
          </a:blip>
          <a:stretch>
            <a:fillRect/>
          </a:stretch>
        </p:blipFill>
        <p:spPr>
          <a:xfrm>
            <a:off x="6050025" y="1597875"/>
            <a:ext cx="1377900" cy="3304575"/>
          </a:xfrm>
          <a:prstGeom prst="rect">
            <a:avLst/>
          </a:prstGeom>
          <a:noFill/>
          <a:ln>
            <a:noFill/>
          </a:ln>
        </p:spPr>
      </p:pic>
      <p:pic>
        <p:nvPicPr>
          <p:cNvPr id="402" name="Google Shape;402;p33"/>
          <p:cNvPicPr preferRelativeResize="0"/>
          <p:nvPr/>
        </p:nvPicPr>
        <p:blipFill>
          <a:blip r:embed="rId5">
            <a:alphaModFix/>
          </a:blip>
          <a:stretch>
            <a:fillRect/>
          </a:stretch>
        </p:blipFill>
        <p:spPr>
          <a:xfrm>
            <a:off x="294276" y="3741275"/>
            <a:ext cx="5702100" cy="911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3.1.2 Linear Regression</a:t>
            </a:r>
            <a:endParaRPr/>
          </a:p>
        </p:txBody>
      </p:sp>
      <p:pic>
        <p:nvPicPr>
          <p:cNvPr id="408" name="Google Shape;408;p34"/>
          <p:cNvPicPr preferRelativeResize="0"/>
          <p:nvPr/>
        </p:nvPicPr>
        <p:blipFill>
          <a:blip r:embed="rId3">
            <a:alphaModFix/>
          </a:blip>
          <a:stretch>
            <a:fillRect/>
          </a:stretch>
        </p:blipFill>
        <p:spPr>
          <a:xfrm>
            <a:off x="2570450" y="1597875"/>
            <a:ext cx="4003104" cy="3240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5"/>
          <p:cNvSpPr txBox="1"/>
          <p:nvPr>
            <p:ph type="title"/>
          </p:nvPr>
        </p:nvSpPr>
        <p:spPr>
          <a:xfrm>
            <a:off x="1388625" y="772725"/>
            <a:ext cx="6366900" cy="1863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s"/>
              <a:t>3.2 Per Currency</a:t>
            </a:r>
            <a:endParaRPr/>
          </a:p>
        </p:txBody>
      </p:sp>
      <p:sp>
        <p:nvSpPr>
          <p:cNvPr id="414" name="Google Shape;414;p35"/>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3.2.1 Volatility</a:t>
            </a:r>
            <a:endParaRPr/>
          </a:p>
        </p:txBody>
      </p:sp>
      <p:pic>
        <p:nvPicPr>
          <p:cNvPr id="420" name="Google Shape;420;p36"/>
          <p:cNvPicPr preferRelativeResize="0"/>
          <p:nvPr/>
        </p:nvPicPr>
        <p:blipFill>
          <a:blip r:embed="rId3">
            <a:alphaModFix/>
          </a:blip>
          <a:stretch>
            <a:fillRect/>
          </a:stretch>
        </p:blipFill>
        <p:spPr>
          <a:xfrm>
            <a:off x="2387175" y="1597875"/>
            <a:ext cx="4293233" cy="3240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3.2.2 Linear Regression</a:t>
            </a:r>
            <a:endParaRPr/>
          </a:p>
        </p:txBody>
      </p:sp>
      <p:pic>
        <p:nvPicPr>
          <p:cNvPr id="426" name="Google Shape;426;p37"/>
          <p:cNvPicPr preferRelativeResize="0"/>
          <p:nvPr/>
        </p:nvPicPr>
        <p:blipFill>
          <a:blip r:embed="rId3">
            <a:alphaModFix/>
          </a:blip>
          <a:stretch>
            <a:fillRect/>
          </a:stretch>
        </p:blipFill>
        <p:spPr>
          <a:xfrm>
            <a:off x="2117575" y="1597875"/>
            <a:ext cx="4775953" cy="3240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Explaining</a:t>
            </a:r>
            <a:r>
              <a:rPr lang="es"/>
              <a:t> the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Explaining the project</a:t>
            </a:r>
            <a:endParaRPr/>
          </a:p>
        </p:txBody>
      </p:sp>
      <p:sp>
        <p:nvSpPr>
          <p:cNvPr id="296" name="Google Shape;296;p16"/>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s"/>
              <a:t>MOTIVATION</a:t>
            </a:r>
            <a:endParaRPr b="1"/>
          </a:p>
          <a:p>
            <a:pPr indent="0" lvl="0" marL="0" rtl="0" algn="l">
              <a:spcBef>
                <a:spcPts val="1200"/>
              </a:spcBef>
              <a:spcAft>
                <a:spcPts val="1200"/>
              </a:spcAft>
              <a:buNone/>
            </a:pPr>
            <a:r>
              <a:rPr lang="es"/>
              <a:t>Our goal for the project was to analyze cryptocurrency prices in order to get a better understanding of different currencies and possibly gain some insight into their behavioral patterns. Another point to our motivation was to contribute knowledge about cryptocurrency trading and provide basis of information to investors and other stakeholders.</a:t>
            </a:r>
            <a:endParaRPr/>
          </a:p>
        </p:txBody>
      </p:sp>
      <p:sp>
        <p:nvSpPr>
          <p:cNvPr id="297" name="Google Shape;297;p16"/>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QUESTIONS</a:t>
            </a:r>
            <a:endParaRPr b="1"/>
          </a:p>
          <a:p>
            <a:pPr indent="-311150" lvl="0" marL="457200" rtl="0" algn="l">
              <a:spcBef>
                <a:spcPts val="1200"/>
              </a:spcBef>
              <a:spcAft>
                <a:spcPts val="0"/>
              </a:spcAft>
              <a:buSzPts val="1300"/>
              <a:buChar char="●"/>
            </a:pPr>
            <a:r>
              <a:rPr lang="es"/>
              <a:t>Which currencies are the most volatile?</a:t>
            </a:r>
            <a:endParaRPr/>
          </a:p>
          <a:p>
            <a:pPr indent="-311150" lvl="0" marL="457200" rtl="0" algn="l">
              <a:spcBef>
                <a:spcPts val="0"/>
              </a:spcBef>
              <a:spcAft>
                <a:spcPts val="0"/>
              </a:spcAft>
              <a:buSzPts val="1300"/>
              <a:buChar char="●"/>
            </a:pPr>
            <a:r>
              <a:rPr lang="es"/>
              <a:t>On which months are the currencies more volatile?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Data Source</a:t>
            </a:r>
            <a:endParaRPr/>
          </a:p>
        </p:txBody>
      </p:sp>
      <p:sp>
        <p:nvSpPr>
          <p:cNvPr id="303" name="Google Shape;303;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“Cryptocurrency prices for the year” by the Kaggle user ARTEM BURENOK.</a:t>
            </a:r>
            <a:endParaRPr/>
          </a:p>
          <a:p>
            <a:pPr indent="0" lvl="0" marL="0" rtl="0" algn="l">
              <a:spcBef>
                <a:spcPts val="1200"/>
              </a:spcBef>
              <a:spcAft>
                <a:spcPts val="0"/>
              </a:spcAft>
              <a:buNone/>
            </a:pPr>
            <a:r>
              <a:rPr lang="es"/>
              <a:t>It has the following columns: Date, Open, High, Low and Close.</a:t>
            </a:r>
            <a:endParaRPr/>
          </a:p>
          <a:p>
            <a:pPr indent="0" lvl="0" marL="0" rtl="0" algn="l">
              <a:spcBef>
                <a:spcPts val="1200"/>
              </a:spcBef>
              <a:spcAft>
                <a:spcPts val="1200"/>
              </a:spcAft>
              <a:buNone/>
            </a:pPr>
            <a:r>
              <a:rPr lang="es"/>
              <a:t>Link: </a:t>
            </a:r>
            <a:r>
              <a:rPr lang="es" u="sng">
                <a:solidFill>
                  <a:schemeClr val="hlink"/>
                </a:solidFill>
                <a:hlinkClick r:id="rId3"/>
              </a:rPr>
              <a:t>https://www.kaggle.com/datasets/artemburenok/cryprocurrency-prices-for-the-year?select=BTC-USD.csv</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Code and Results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1 Data retrieval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1.1 Scraping Methodology</a:t>
            </a:r>
            <a:endParaRPr/>
          </a:p>
        </p:txBody>
      </p:sp>
      <p:pic>
        <p:nvPicPr>
          <p:cNvPr id="319" name="Google Shape;319;p20"/>
          <p:cNvPicPr preferRelativeResize="0"/>
          <p:nvPr/>
        </p:nvPicPr>
        <p:blipFill>
          <a:blip r:embed="rId3">
            <a:alphaModFix/>
          </a:blip>
          <a:stretch>
            <a:fillRect/>
          </a:stretch>
        </p:blipFill>
        <p:spPr>
          <a:xfrm>
            <a:off x="2213825" y="1597875"/>
            <a:ext cx="4716358" cy="3240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1388625" y="772725"/>
            <a:ext cx="6366900" cy="1863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s"/>
              <a:t>1.1 Data Cleaning</a:t>
            </a:r>
            <a:endParaRPr/>
          </a:p>
        </p:txBody>
      </p:sp>
      <p:sp>
        <p:nvSpPr>
          <p:cNvPr id="325" name="Google Shape;325;p2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