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41"/>
  </p:notesMasterIdLst>
  <p:handoutMasterIdLst>
    <p:handoutMasterId r:id="rId42"/>
  </p:handoutMasterIdLst>
  <p:sldIdLst>
    <p:sldId id="352" r:id="rId5"/>
    <p:sldId id="314" r:id="rId6"/>
    <p:sldId id="358" r:id="rId7"/>
    <p:sldId id="345" r:id="rId8"/>
    <p:sldId id="333" r:id="rId9"/>
    <p:sldId id="346" r:id="rId10"/>
    <p:sldId id="347" r:id="rId11"/>
    <p:sldId id="356" r:id="rId12"/>
    <p:sldId id="348" r:id="rId13"/>
    <p:sldId id="350" r:id="rId14"/>
    <p:sldId id="349" r:id="rId15"/>
    <p:sldId id="357" r:id="rId16"/>
    <p:sldId id="359" r:id="rId17"/>
    <p:sldId id="360" r:id="rId18"/>
    <p:sldId id="361" r:id="rId19"/>
    <p:sldId id="362" r:id="rId20"/>
    <p:sldId id="363" r:id="rId21"/>
    <p:sldId id="364" r:id="rId22"/>
    <p:sldId id="365" r:id="rId23"/>
    <p:sldId id="366" r:id="rId24"/>
    <p:sldId id="367" r:id="rId25"/>
    <p:sldId id="368" r:id="rId26"/>
    <p:sldId id="369" r:id="rId27"/>
    <p:sldId id="370" r:id="rId28"/>
    <p:sldId id="371" r:id="rId29"/>
    <p:sldId id="372" r:id="rId30"/>
    <p:sldId id="373" r:id="rId31"/>
    <p:sldId id="374" r:id="rId32"/>
    <p:sldId id="375" r:id="rId33"/>
    <p:sldId id="376" r:id="rId34"/>
    <p:sldId id="377" r:id="rId35"/>
    <p:sldId id="378" r:id="rId36"/>
    <p:sldId id="379" r:id="rId37"/>
    <p:sldId id="351" r:id="rId38"/>
    <p:sldId id="380" r:id="rId39"/>
    <p:sldId id="353" r:id="rId40"/>
  </p:sldIdLst>
  <p:sldSz cx="12192000" cy="6858000"/>
  <p:notesSz cx="6858000" cy="9144000"/>
  <p:defaultTextStyle>
    <a:defPPr rtl="0">
      <a:defRPr lang="pt-BR"/>
    </a:defPPr>
    <a:lvl1pPr marL="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2ECF6"/>
    <a:srgbClr val="B4D0E9"/>
    <a:srgbClr val="88B4DC"/>
    <a:srgbClr val="D8F0A2"/>
    <a:srgbClr val="F5FAE8"/>
    <a:srgbClr val="4769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702444-9353-4CBB-993B-3E75ED4505D7}" v="509" dt="2025-08-16T00:09:44.287"/>
  </p1510:revLst>
</p1510:revInfo>
</file>

<file path=ppt/tableStyles.xml><?xml version="1.0" encoding="utf-8"?>
<a:tblStyleLst xmlns:a="http://schemas.openxmlformats.org/drawingml/2006/main" def="{9DCAF9ED-07DC-4A11-8D7F-57B35C25682E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Estilo Médio 4 - Ênfas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94" autoAdjust="0"/>
  </p:normalViewPr>
  <p:slideViewPr>
    <p:cSldViewPr snapToGrid="0">
      <p:cViewPr varScale="1">
        <p:scale>
          <a:sx n="104" d="100"/>
          <a:sy n="104" d="100"/>
        </p:scale>
        <p:origin x="120" y="13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0" d="100"/>
        <a:sy n="60" d="100"/>
      </p:scale>
      <p:origin x="0" y="0"/>
    </p:cViewPr>
  </p:sorterViewPr>
  <p:notesViewPr>
    <p:cSldViewPr snapToGrid="0">
      <p:cViewPr varScale="1">
        <p:scale>
          <a:sx n="82" d="100"/>
          <a:sy n="82" d="100"/>
        </p:scale>
        <p:origin x="3942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handoutMaster" Target="handoutMasters/handoutMaster1.xml"/><Relationship Id="rId47" Type="http://schemas.microsoft.com/office/2015/10/relationships/revisionInfo" Target="revisionInfo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presProps" Target="presProps.xml"/><Relationship Id="rId48" Type="http://schemas.microsoft.com/office/2018/10/relationships/authors" Target="author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6AA3114B-0CDD-4419-A4DE-E0C29A2AE1A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1FC25048-78D1-4821-8E2B-7A77CCA12F8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DFB7168C-C999-45D9-A950-1367F0917E84}" type="datetime1">
              <a:rPr lang="pt-BR" smtClean="0"/>
              <a:t>15/08/2025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01924695-047D-4CC8-8801-1AA37457E73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0F00293-63F6-438D-A9A8-024975FD55F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DD56CFAD-C154-4C9C-AD01-665A5055065E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978791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noProof="0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fld id="{C9E1AE8F-E09D-4D66-8C11-A8E76CEEA62F}" type="datetime1">
              <a:rPr lang="pt-BR" smtClean="0"/>
              <a:pPr/>
              <a:t>15/08/2025</a:t>
            </a:fld>
            <a:endParaRPr lang="pt-BR" dirty="0"/>
          </a:p>
        </p:txBody>
      </p:sp>
      <p:sp>
        <p:nvSpPr>
          <p:cNvPr id="4" name="Espaço Reservado para Imagem do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pt-BR"/>
            </a:defPPr>
          </a:lstStyle>
          <a:p>
            <a:pPr rtl="0"/>
            <a:endParaRPr lang="pt-BR" noProof="0" dirty="0"/>
          </a:p>
        </p:txBody>
      </p:sp>
      <p:sp>
        <p:nvSpPr>
          <p:cNvPr id="5" name="Espaço Reservado para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pt-BR"/>
            </a:defPPr>
          </a:lstStyle>
          <a:p>
            <a:pPr lvl="0" rtl="0"/>
            <a:r>
              <a:rPr lang="pt-BR" noProof="0"/>
              <a:t>Clique para editar o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noProof="0" dirty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F5B62BC0-7DC4-4569-951D-2BB9475345C6}" type="slidenum">
              <a:rPr lang="pt-BR" noProof="0" smtClean="0"/>
              <a:t>‹nº›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446415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pt-BR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7666050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10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4449878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11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381078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12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814006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E3FE77-9585-38B7-551E-C577A62A6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6E0E4A90-6793-C7B2-DCBA-C87527EDAC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36CF266A-17F7-2E20-DBF0-14A9C9CC42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466B068-C848-B2FE-D84F-0B9444925D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700730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0C61DD-A8F1-AFD7-1613-AC468F20CD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76F3ECAF-1A7C-FAB1-00E5-2D021F1E1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D6EFE8E-A845-73E3-A6AD-6E14FDD5DD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9CD1423-5219-BCF9-064B-8DA82B875B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14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514628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FEDBC9-A7A0-7888-F5FF-6F5E6B977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535ABF42-05CD-F02A-7425-B6CBF7FE8B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7460C1CA-8F84-D1AD-993A-06FC7F72C4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F52093DC-3094-5AC9-C8FF-AD1CE3C81E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046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1498EA-266C-C571-09B2-5A005AA6DF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5CD693FA-2B37-9CFD-079F-C4DD72F6AD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D55CB320-B5F1-1E7A-CC4C-B0660561A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325DCD50-1DD3-AEB0-8181-F461872257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16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19200925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173C66-2207-7F5E-87BC-862F12450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57D6F899-8C79-8C10-B0EB-7AAABCDB76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93F670D5-B0D3-200F-EF32-9918141EC1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A2A13CA-311B-E850-E519-60A6C3FC69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17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1647884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A30ED7-A6F2-5DF9-6BD4-0011CD378D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9BF4A55E-9CCE-F81C-87F9-651AD299A6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43C0C1E1-2770-63C9-B02A-4F5FE5844D2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6122A3C-CC77-2CB6-94BE-8E229E07B6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18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668360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DAD135-1AAB-277B-D560-F543495674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FBDB2A10-D420-67CE-AE85-994396D04A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3F53C6B6-8195-4D1F-BA16-AC151A069F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13635A1F-A757-05E0-2AE5-D30FE40596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19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95848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92648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0A594E-4396-8F24-9030-740CA6AF18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DF80036B-C079-4E95-7C4D-84915E7DB8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B1BF5ADC-703D-9844-4139-EC4993EBBC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B78980A-E036-A634-73B4-A5D7E4857F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20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20720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F54AD0-2D53-4030-21EC-411623161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4A62B12C-CECF-E6CF-80A2-AF2E78DA48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21865E01-905F-E7E3-54B1-B51D64C898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0925264C-8337-9170-B84F-CEF9C501D4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21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685603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3011F-78D1-3E9C-3A66-6713DE96F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7F3A2AD-A12E-A125-13A5-D2BC941E029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901E3F44-BFA4-2092-26A5-D200B58992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B2B3CED-949B-64F9-C178-15693C36E4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22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8604813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DCEF6E-1D3C-450F-D51D-7C095F172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641784DD-BB66-28F3-4A51-E70091A019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C6B11812-2C18-9BA0-8322-5B44E0522C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50E7FE3C-596F-20FB-F238-62BDBDDF07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23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4707182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6CD33B-07DF-AF1C-C11A-95D973726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04C59F4E-BD8E-E9DB-857D-F7E1CB257A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C6019464-971F-1801-8E24-C2807C9A29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F17A17E-89E9-032F-2164-F9CB705FC5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24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8375299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8AA018-C149-9353-FB85-1F8CE194F0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7D4732D-DCAD-85AB-3A21-8D500A7AD9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841B950A-AEF9-97B5-91DA-3FC3C0EB3F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69B1DC96-0DA0-8F00-1AAB-0F4D9B3847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25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0255601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B51658-D7DF-326E-556A-F4B9B1F7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E6110790-1CC4-8494-E331-B289805768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FD045A6F-1C29-37B6-328C-D7DE6F0428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78EAC92-0B98-BC1F-268B-7523E733DE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26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51975840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9F6DE6-7C46-3E7C-3D03-470993D34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4BB84418-1527-BEFF-5AA0-C2F4B6B800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126325A7-68F8-C5B5-20BD-4F41EB83CF0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4C5EE4FF-CA3F-AB62-7535-C1259CCD8D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27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446415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83E176-CB50-B97C-4A79-8D8E981B0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DC788A19-9ADE-70B8-99F7-610B5DEA9C2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20304E51-BF7D-5A8D-9FF7-ED79A09400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975F1C66-8E69-02B3-1C64-2006055DB1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28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65435212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58696-EA14-A3FC-83F4-CF54B137C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CFCE7D4-A158-8FCD-895E-1BA3A17F054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5151E46B-EF0E-3EAC-332A-6046C69B2C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EE3E5C2-9944-33FD-B998-5B2BFADFC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29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842003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90131214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049CB1-1D3C-34B4-4488-243C89388D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DD1E2E9-08E4-F04E-C661-60C3BEA7E3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0EE6D836-EA9E-074C-572F-F746B9E4E3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8D048729-E6B7-8FCE-7F66-B08E1C5393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30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0547248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E9188-1095-98F7-57D5-8BA78742B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9949D888-D9CD-2D39-EAD0-16D4DA1733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BF9A9EF2-F27A-1EE4-2A80-097E1C97C8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7FB83EB4-753F-1613-71A8-BDEAF1052F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31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4986094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4689B9-C479-54B9-A282-C3D74A9EF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FD9C504F-453B-D857-82C5-40BB395EE5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B9C0DC79-B252-1AF1-0459-036D8F66A7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EC7417B0-F02C-13D1-9BAC-5D177C4E79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32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163154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A5B3F5-8C45-AE01-FF0F-1A53373B8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A2385119-6A46-C1FA-0140-8670DE9DBB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78A3D274-C8E7-D218-3B3E-BCF076EB44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CB2A8BD2-76B7-A93E-A578-BCF3B3BD905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33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9425381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13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030103588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8B563-7E6C-B96F-4899-E37F50FB6D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>
            <a:extLst>
              <a:ext uri="{FF2B5EF4-FFF2-40B4-BE49-F238E27FC236}">
                <a16:creationId xmlns:a16="http://schemas.microsoft.com/office/drawing/2014/main" id="{B4184699-409A-1938-7FA8-9A00019558A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>
            <a:extLst>
              <a:ext uri="{FF2B5EF4-FFF2-40B4-BE49-F238E27FC236}">
                <a16:creationId xmlns:a16="http://schemas.microsoft.com/office/drawing/2014/main" id="{6E2465CC-D3B1-6811-02AE-BB4C48199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>
            <a:extLst>
              <a:ext uri="{FF2B5EF4-FFF2-40B4-BE49-F238E27FC236}">
                <a16:creationId xmlns:a16="http://schemas.microsoft.com/office/drawing/2014/main" id="{2B18C747-76CF-FD6D-2C9E-EDD56A90C3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35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1034869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15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8235416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4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6149539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5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33097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6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7467958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7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2218659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8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7857206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F5B62BC0-7DC4-4569-951D-2BB9475345C6}" type="slidenum">
              <a:rPr lang="pt-BR" noProof="0" smtClean="0"/>
              <a:t>9</a:t>
            </a:fld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943758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rtlCol="0" anchor="ctr"/>
          <a:lstStyle>
            <a:lvl1pPr algn="ctr">
              <a:defRPr lang="pt-BR" sz="5400" b="1" cap="all" spc="100" baseline="0">
                <a:solidFill>
                  <a:schemeClr val="accent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11483287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ncei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ângulo 8">
            <a:extLst>
              <a:ext uri="{FF2B5EF4-FFF2-40B4-BE49-F238E27FC236}">
                <a16:creationId xmlns:a16="http://schemas.microsoft.com/office/drawing/2014/main" id="{CE5E8994-67B0-7A02-C300-3232691564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32671" y="0"/>
            <a:ext cx="7659329" cy="6858000"/>
          </a:xfrm>
          <a:prstGeom prst="rect">
            <a:avLst/>
          </a:prstGeom>
          <a:solidFill>
            <a:schemeClr val="accent2">
              <a:lumMod val="40000"/>
              <a:lumOff val="6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D96D4A-16D3-4C35-A383-2DF039D54CF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33791" y="787869"/>
            <a:ext cx="2743200" cy="2142144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lang="pt-BR"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2EA6B5C4-24E3-C021-071B-DFF6C6CC497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933449" y="3429000"/>
            <a:ext cx="2920796" cy="2927350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pt-BR"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pt-BR" sz="16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pt-BR" sz="14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pt-BR" sz="12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pt-BR" sz="1200" spc="10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0" name="Espaço Reservado para Conteúdo 9">
            <a:extLst>
              <a:ext uri="{FF2B5EF4-FFF2-40B4-BE49-F238E27FC236}">
                <a16:creationId xmlns:a16="http://schemas.microsoft.com/office/drawing/2014/main" id="{FF255611-8280-41F3-A5FA-821E144AEAE7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220928" y="787869"/>
            <a:ext cx="6292646" cy="5432263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pt-BR" sz="18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lang="pt-BR" sz="1600" cap="all" baseline="0">
                <a:solidFill>
                  <a:schemeClr val="accent5">
                    <a:lumMod val="50000"/>
                  </a:schemeClr>
                </a:solidFill>
              </a:defRPr>
            </a:lvl2pPr>
            <a:lvl3pPr marL="914400" indent="0">
              <a:buNone/>
              <a:defRPr lang="pt-BR" sz="1400" cap="all" baseline="0">
                <a:solidFill>
                  <a:schemeClr val="accent5">
                    <a:lumMod val="50000"/>
                  </a:schemeClr>
                </a:solidFill>
              </a:defRPr>
            </a:lvl3pPr>
            <a:lvl4pPr marL="1371600" indent="0">
              <a:buNone/>
              <a:defRPr lang="pt-BR" sz="1200" cap="all" baseline="0">
                <a:solidFill>
                  <a:schemeClr val="accent5">
                    <a:lumMod val="50000"/>
                  </a:schemeClr>
                </a:solidFill>
              </a:defRPr>
            </a:lvl4pPr>
            <a:lvl5pPr marL="1828800" indent="0">
              <a:buNone/>
              <a:defRPr lang="pt-BR" sz="1200" cap="all" baseline="0">
                <a:solidFill>
                  <a:schemeClr val="accent5">
                    <a:lumMod val="50000"/>
                  </a:schemeClr>
                </a:solidFill>
              </a:defRPr>
            </a:lvl5pPr>
          </a:lstStyle>
          <a:p>
            <a:pPr lvl="0" rtl="0"/>
            <a:r>
              <a:rPr lang="pt-BR"/>
              <a:t>Clique para adicionar conteúdo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3453DB9-3C4B-4136-96D2-08A7D5AD418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81464841-801A-499A-BFD2-9731D2D89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F9C78F9D-CD73-4D53-A871-D6C0B643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lang="pt-BR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88064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ssa Concorrênc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41225E-57F6-4605-A684-F9B30F1F664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0559" y="1"/>
            <a:ext cx="4952999" cy="2182482"/>
          </a:xfrm>
          <a:prstGeom prst="rect">
            <a:avLst/>
          </a:prstGeom>
          <a:solidFill>
            <a:schemeClr val="accent2">
              <a:alpha val="92000"/>
            </a:schemeClr>
          </a:solidFill>
        </p:spPr>
        <p:txBody>
          <a:bodyPr lIns="731520" rIns="731520" rtlCol="0" anchor="ctr"/>
          <a:lstStyle>
            <a:lvl1pPr algn="ctr">
              <a:defRPr lang="pt-BR"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Imagem 8">
            <a:extLst>
              <a:ext uri="{FF2B5EF4-FFF2-40B4-BE49-F238E27FC236}">
                <a16:creationId xmlns:a16="http://schemas.microsoft.com/office/drawing/2014/main" id="{C93927AF-DF09-4CE5-8767-B2ECF0215BF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4942932" y="0"/>
            <a:ext cx="7249067" cy="2182483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11" name="Espaço Reservado para Texto 10">
            <a:extLst>
              <a:ext uri="{FF2B5EF4-FFF2-40B4-BE49-F238E27FC236}">
                <a16:creationId xmlns:a16="http://schemas.microsoft.com/office/drawing/2014/main" id="{FE8D114B-8AAB-41D6-AFCF-750066A6529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19728" y="2924355"/>
            <a:ext cx="3769525" cy="3300645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pt-BR"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46E5C19A-AE6A-FEDE-6B3C-9B1701F4C50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3262" y="2932801"/>
            <a:ext cx="6411912" cy="3300851"/>
          </a:xfrm>
          <a:prstGeom prst="rect">
            <a:avLst/>
          </a:prstGeom>
        </p:spPr>
        <p:txBody>
          <a:bodyPr rtlCol="0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lang="pt-BR" sz="1800" spc="100" baseline="0"/>
            </a:lvl1pPr>
            <a:lvl2pPr marL="9144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lang="pt-BR" sz="1800" spc="100" baseline="0"/>
            </a:lvl2pPr>
            <a:lvl3pPr marL="13716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lang="pt-BR" sz="1800" spc="100" baseline="0"/>
            </a:lvl3pPr>
            <a:lvl4pPr marL="18288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lang="pt-BR" sz="1800" spc="100" baseline="0"/>
            </a:lvl4pPr>
            <a:lvl5pPr marL="2286000" indent="-283464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defRPr lang="pt-BR" sz="1800" spc="10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3">
            <a:extLst>
              <a:ext uri="{FF2B5EF4-FFF2-40B4-BE49-F238E27FC236}">
                <a16:creationId xmlns:a16="http://schemas.microsoft.com/office/drawing/2014/main" id="{8751D887-2419-4911-A7CC-9B5A598D71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B8B214E0-C574-4CE5-8FF0-E0F965A4A0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6C033920-FB08-49F3-8A75-14E68EF78D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519510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e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A96722F2-1968-8B82-9382-187D808D9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10" name="Título 9">
            <a:extLst>
              <a:ext uri="{FF2B5EF4-FFF2-40B4-BE49-F238E27FC236}">
                <a16:creationId xmlns:a16="http://schemas.microsoft.com/office/drawing/2014/main" id="{8F6663C8-5425-48D7-9E9D-F2B794222FA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41541"/>
            <a:ext cx="10515600" cy="1215894"/>
          </a:xfrm>
          <a:prstGeom prst="rect">
            <a:avLst/>
          </a:prstGeom>
        </p:spPr>
        <p:txBody>
          <a:bodyPr rtlCol="0" anchor="b"/>
          <a:lstStyle>
            <a:lvl1pPr algn="ctr">
              <a:defRPr lang="pt-BR" sz="2400" cap="all" spc="100" baseline="0">
                <a:solidFill>
                  <a:schemeClr val="tx2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30" name="Espaço Reservado para Conteúdo 29">
            <a:extLst>
              <a:ext uri="{FF2B5EF4-FFF2-40B4-BE49-F238E27FC236}">
                <a16:creationId xmlns:a16="http://schemas.microsoft.com/office/drawing/2014/main" id="{E7176063-74EF-4FC1-A687-2F5900412F55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59468" y="2674190"/>
            <a:ext cx="10494331" cy="3605840"/>
          </a:xfrm>
          <a:prstGeom prst="rect">
            <a:avLst/>
          </a:prstGeom>
        </p:spPr>
        <p:txBody>
          <a:bodyPr rtlCol="0"/>
          <a:lstStyle>
            <a:lvl1pPr marL="0" indent="0">
              <a:buNone/>
              <a:defRPr lang="pt-BR" sz="1400" cap="all" baseline="0"/>
            </a:lvl1pPr>
            <a:lvl2pPr marL="457200" indent="0">
              <a:buNone/>
              <a:defRPr lang="pt-BR"/>
            </a:lvl2pPr>
            <a:lvl3pPr marL="914400" indent="0">
              <a:buNone/>
              <a:defRPr lang="pt-BR"/>
            </a:lvl3pPr>
            <a:lvl4pPr marL="1371600" indent="0">
              <a:buNone/>
              <a:defRPr lang="pt-BR"/>
            </a:lvl4pPr>
            <a:lvl5pPr marL="1828800" indent="0">
              <a:buNone/>
              <a:defRPr lang="pt-BR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9058ECB-2935-45B1-80F1-ED38302C275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B8FC42CC-A62B-40E8-907A-F15D7C216F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333E0735-85DE-48C3-8FE9-0754F9ABD6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fld id="{EA87306C-81BA-4795-A5CA-9392456A8C1E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8116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brigado 2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30061" y="1541398"/>
            <a:ext cx="4442603" cy="2124827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rtlCol="0" anchor="ctr"/>
          <a:lstStyle>
            <a:lvl1pPr algn="ctr">
              <a:defRPr lang="pt-BR" sz="2400" cap="all" spc="10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Adicionar título</a:t>
            </a:r>
          </a:p>
        </p:txBody>
      </p:sp>
      <p:sp>
        <p:nvSpPr>
          <p:cNvPr id="38" name="Espaço Reservado para Texto 10">
            <a:extLst>
              <a:ext uri="{FF2B5EF4-FFF2-40B4-BE49-F238E27FC236}">
                <a16:creationId xmlns:a16="http://schemas.microsoft.com/office/drawing/2014/main" id="{34C23C4D-3C16-4A17-BF8A-A9C4E2F013E3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130061" y="3984426"/>
            <a:ext cx="4442603" cy="2424999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pt-BR"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1" name="Espaço Reservado para Imagem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771736" y="0"/>
            <a:ext cx="5420263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para adicionar foto</a:t>
            </a:r>
          </a:p>
        </p:txBody>
      </p:sp>
    </p:spTree>
    <p:extLst>
      <p:ext uri="{BB962C8B-B14F-4D97-AF65-F5344CB8AC3E}">
        <p14:creationId xmlns:p14="http://schemas.microsoft.com/office/powerpoint/2010/main" val="42577993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Espaço Reservado para Imagem 8">
            <a:extLst>
              <a:ext uri="{FF2B5EF4-FFF2-40B4-BE49-F238E27FC236}">
                <a16:creationId xmlns:a16="http://schemas.microsoft.com/office/drawing/2014/main" id="{50298920-F98C-4AFF-A39F-BB5644F96EB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6772276" cy="6858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rtlCol="0"/>
          <a:lstStyle>
            <a:lvl1pPr marL="0" indent="0" algn="ctr">
              <a:buNone/>
              <a:defRPr lang="pt-BR">
                <a:solidFill>
                  <a:schemeClr val="tx1"/>
                </a:solidFill>
              </a:defRPr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D906EC1-D867-4113-B1E4-72ADCC4B158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24747" y="2365057"/>
            <a:ext cx="4377400" cy="2160644"/>
          </a:xfrm>
          <a:prstGeom prst="rect">
            <a:avLst/>
          </a:prstGeom>
          <a:gradFill>
            <a:gsLst>
              <a:gs pos="50000">
                <a:schemeClr val="accent1">
                  <a:lumMod val="5000"/>
                  <a:lumOff val="95000"/>
                  <a:alpha val="0"/>
                </a:schemeClr>
              </a:gs>
              <a:gs pos="50000">
                <a:schemeClr val="accent5">
                  <a:alpha val="10000"/>
                </a:schemeClr>
              </a:gs>
            </a:gsLst>
            <a:lin ang="0" scaled="0"/>
          </a:gradFill>
          <a:ln w="28575">
            <a:solidFill>
              <a:schemeClr val="bg1"/>
            </a:solidFill>
          </a:ln>
        </p:spPr>
        <p:txBody>
          <a:bodyPr rtlCol="0" anchor="ctr"/>
          <a:lstStyle>
            <a:lvl1pPr algn="ctr">
              <a:defRPr lang="pt-BR"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Adicionar título</a:t>
            </a:r>
          </a:p>
        </p:txBody>
      </p:sp>
      <p:sp>
        <p:nvSpPr>
          <p:cNvPr id="12" name="Espaço Reservado para Texto 11">
            <a:extLst>
              <a:ext uri="{FF2B5EF4-FFF2-40B4-BE49-F238E27FC236}">
                <a16:creationId xmlns:a16="http://schemas.microsoft.com/office/drawing/2014/main" id="{FB3EFFF7-FFC6-16DF-B4AB-DD5A1A1DA92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427896" y="0"/>
            <a:ext cx="3344379" cy="6858000"/>
          </a:xfrm>
          <a:custGeom>
            <a:avLst/>
            <a:gdLst>
              <a:gd name="connsiteX0" fmla="*/ 0 w 3344379"/>
              <a:gd name="connsiteY0" fmla="*/ 0 h 6858000"/>
              <a:gd name="connsiteX1" fmla="*/ 3344379 w 3344379"/>
              <a:gd name="connsiteY1" fmla="*/ 0 h 6858000"/>
              <a:gd name="connsiteX2" fmla="*/ 3344379 w 3344379"/>
              <a:gd name="connsiteY2" fmla="*/ 6858000 h 6858000"/>
              <a:gd name="connsiteX3" fmla="*/ 0 w 3344379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44379" h="6858000">
                <a:moveTo>
                  <a:pt x="0" y="0"/>
                </a:moveTo>
                <a:lnTo>
                  <a:pt x="3344379" y="0"/>
                </a:lnTo>
                <a:lnTo>
                  <a:pt x="3344379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5">
              <a:alpha val="10000"/>
            </a:schemeClr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pt-BR">
                <a:noFill/>
              </a:defRPr>
            </a:lvl1pPr>
          </a:lstStyle>
          <a:p>
            <a:pPr lvl="0" rtl="0"/>
            <a:r>
              <a:rPr lang="pt-BR"/>
              <a:t>Em branco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DE6E802E-B214-0AE3-69C8-CBCA885C70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835900" y="2071688"/>
            <a:ext cx="3773488" cy="2732087"/>
          </a:xfrm>
          <a:prstGeom prst="rect">
            <a:avLst/>
          </a:prstGeom>
        </p:spPr>
        <p:txBody>
          <a:bodyPr rtlCol="0" anchor="ctr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pt-BR" sz="1800" spc="100" baseline="0"/>
            </a:lvl1pPr>
            <a:lvl2pPr marL="4572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pt-BR" sz="1800" spc="100" baseline="0"/>
            </a:lvl2pPr>
            <a:lvl3pPr marL="9144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pt-BR" sz="1800" spc="100" baseline="0"/>
            </a:lvl3pPr>
            <a:lvl4pPr marL="13716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pt-BR" sz="1800" spc="100" baseline="0"/>
            </a:lvl4pPr>
            <a:lvl5pPr marL="182880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pt-BR" sz="1800" spc="100" baseline="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8" name="Espaço Reservado para Data 3">
            <a:extLst>
              <a:ext uri="{FF2B5EF4-FFF2-40B4-BE49-F238E27FC236}">
                <a16:creationId xmlns:a16="http://schemas.microsoft.com/office/drawing/2014/main" id="{E0398655-42A6-4DBC-9542-9A8D10B44A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5906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9" name="Espaço Reservado para Rodapé 4">
            <a:extLst>
              <a:ext uri="{FF2B5EF4-FFF2-40B4-BE49-F238E27FC236}">
                <a16:creationId xmlns:a16="http://schemas.microsoft.com/office/drawing/2014/main" id="{1FF7C44B-1689-4CA8-B0BC-0671EA1275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 b="1" i="0" cap="all" spc="100" baseline="0">
                <a:solidFill>
                  <a:schemeClr val="bg2">
                    <a:lumMod val="50000"/>
                  </a:schemeClr>
                </a:solidFill>
                <a:effectLst/>
                <a:latin typeface="+mj-lt"/>
              </a:defRPr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10" name="Espaço Reservado para o Número do Slide 5">
            <a:extLst>
              <a:ext uri="{FF2B5EF4-FFF2-40B4-BE49-F238E27FC236}">
                <a16:creationId xmlns:a16="http://schemas.microsoft.com/office/drawing/2014/main" id="{7D6105C8-7607-448C-9CD2-9CA33B49B4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4238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sor 2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spaço Reservado para Imagem 7">
            <a:extLst>
              <a:ext uri="{FF2B5EF4-FFF2-40B4-BE49-F238E27FC236}">
                <a16:creationId xmlns:a16="http://schemas.microsoft.com/office/drawing/2014/main" id="{02728A58-8DE2-4B1C-B6CA-F2AED56F4504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-2"/>
            <a:ext cx="1219200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pt-BR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9D7CAC-EE78-4BAE-94EA-EBE4BB1181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99909" y="2335192"/>
            <a:ext cx="9792182" cy="2187616"/>
          </a:xfrm>
          <a:prstGeom prst="rect">
            <a:avLst/>
          </a:prstGeom>
          <a:noFill/>
          <a:ln w="38100">
            <a:solidFill>
              <a:schemeClr val="accent5"/>
            </a:solidFill>
          </a:ln>
        </p:spPr>
        <p:txBody>
          <a:bodyPr lIns="914400" tIns="182880" rIns="914400" rtlCol="0" anchor="ctr"/>
          <a:lstStyle>
            <a:lvl1pPr algn="ctr">
              <a:defRPr lang="pt-BR" sz="5400" b="1" cap="all" spc="100" baseline="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1737129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da seção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ECC6C658-B6F5-98D2-4D95-EA3030D6F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0322" y="-7084"/>
            <a:ext cx="12212321" cy="6858000"/>
          </a:xfrm>
          <a:prstGeom prst="rect">
            <a:avLst/>
          </a:prstGeom>
          <a:solidFill>
            <a:schemeClr val="accent5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50065" y="2372810"/>
            <a:ext cx="4352081" cy="2129742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rtlCol="0" anchor="ctr"/>
          <a:lstStyle>
            <a:lvl1pPr algn="ctr">
              <a:defRPr lang="pt-BR"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/>
              <a:t>Adicionar título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789480" y="0"/>
            <a:ext cx="5394960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15" name="Espaço Reservado para Data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lang="pt-BR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13" name="Espaço Reservado para o Número do Slide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71333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ble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0C3FAF69-7EBE-817B-DCEA-4A159582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-7515"/>
            <a:ext cx="4661648" cy="6871651"/>
          </a:xfrm>
          <a:prstGeom prst="rect">
            <a:avLst/>
          </a:prstGeom>
          <a:solidFill>
            <a:srgbClr val="47697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720FC4D-FDE2-42C3-B907-27B071B649C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6608" y="804862"/>
            <a:ext cx="3401992" cy="5121375"/>
          </a:xfrm>
          <a:prstGeom prst="rect">
            <a:avLst/>
          </a:prstGeom>
          <a:ln w="28575">
            <a:noFill/>
          </a:ln>
        </p:spPr>
        <p:txBody>
          <a:bodyPr rtlCol="0" anchor="ctr"/>
          <a:lstStyle>
            <a:lvl1pPr algn="ctr">
              <a:defRPr lang="pt-BR" sz="2400" cap="all" spc="10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pt-BR"/>
              <a:t>Título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F4F9403-8AE5-DF79-EFCF-E99EABB83417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5579338" y="804863"/>
            <a:ext cx="5716587" cy="5248276"/>
          </a:xfrm>
          <a:prstGeom prst="rect">
            <a:avLst/>
          </a:prstGeom>
        </p:spPr>
        <p:txBody>
          <a:bodyPr rtlCol="0" anchor="ctr"/>
          <a:lstStyle>
            <a:lvl1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pt-BR" sz="1800"/>
            </a:lvl1pPr>
            <a:lvl2pPr marL="73152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pt-BR" sz="1800"/>
            </a:lvl2pPr>
            <a:lvl3pPr marL="109728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pt-BR" sz="1800"/>
            </a:lvl3pPr>
            <a:lvl4pPr marL="146304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pt-BR" sz="1800"/>
            </a:lvl4pPr>
            <a:lvl5pPr marL="1828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pt-BR" sz="180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6" name="Espaço Reservado para Data 3">
            <a:extLst>
              <a:ext uri="{FF2B5EF4-FFF2-40B4-BE49-F238E27FC236}">
                <a16:creationId xmlns:a16="http://schemas.microsoft.com/office/drawing/2014/main" id="{D38E30C9-543F-4532-B571-2F2EF52E7A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7" name="Espaço Reservado para Rodapé 4">
            <a:extLst>
              <a:ext uri="{FF2B5EF4-FFF2-40B4-BE49-F238E27FC236}">
                <a16:creationId xmlns:a16="http://schemas.microsoft.com/office/drawing/2014/main" id="{9E2F8B6B-A63E-448F-86E5-CF3F12A297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18" name="Espaço Reservado para o Número do Slide 5">
            <a:extLst>
              <a:ext uri="{FF2B5EF4-FFF2-40B4-BE49-F238E27FC236}">
                <a16:creationId xmlns:a16="http://schemas.microsoft.com/office/drawing/2014/main" id="{5EC1D779-DE8A-45DF-9A79-70F63DD68B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7649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 e Imagem">
    <p:bg>
      <p:bgPr>
        <a:solidFill>
          <a:schemeClr val="accent5">
            <a:alpha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9AED10-F37C-48B3-A407-EDC6878C71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647727" y="2060294"/>
            <a:ext cx="4359795" cy="2141316"/>
          </a:xfrm>
          <a:prstGeom prst="rect">
            <a:avLst/>
          </a:prstGeom>
          <a:ln w="28575">
            <a:solidFill>
              <a:schemeClr val="accent4">
                <a:lumMod val="50000"/>
              </a:schemeClr>
            </a:solidFill>
          </a:ln>
        </p:spPr>
        <p:txBody>
          <a:bodyPr rtlCol="0" anchor="ctr"/>
          <a:lstStyle>
            <a:lvl1pPr algn="ctr">
              <a:defRPr lang="pt-BR" sz="2400" cap="all" spc="100" baseline="0">
                <a:solidFill>
                  <a:schemeClr val="accent4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/>
              <a:t>Adicionar título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0ED8B338-CD86-47FF-A4B9-9EE6A11AFBF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-9009"/>
            <a:ext cx="5521124" cy="6878584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7" name="Espaço Reservado para Texto 10">
            <a:extLst>
              <a:ext uri="{FF2B5EF4-FFF2-40B4-BE49-F238E27FC236}">
                <a16:creationId xmlns:a16="http://schemas.microsoft.com/office/drawing/2014/main" id="{F20D097E-45D7-422E-A8D1-635C7DE9A99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670878" y="4550199"/>
            <a:ext cx="4359795" cy="1790164"/>
          </a:xfrm>
          <a:prstGeom prst="rect">
            <a:avLst/>
          </a:prstGeom>
        </p:spPr>
        <p:txBody>
          <a:bodyPr rtlCol="0" anchor="t"/>
          <a:lstStyle>
            <a:lvl1pPr marL="0" indent="0" algn="ctr">
              <a:lnSpc>
                <a:spcPct val="80000"/>
              </a:lnSpc>
              <a:spcBef>
                <a:spcPts val="0"/>
              </a:spcBef>
              <a:buNone/>
              <a:defRPr lang="pt-BR" sz="1800" b="1" cap="all" spc="100" baseline="0">
                <a:solidFill>
                  <a:schemeClr val="accent4">
                    <a:lumMod val="50000"/>
                  </a:schemeClr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15" name="Espaço Reservado para Data 2">
            <a:extLst>
              <a:ext uri="{FF2B5EF4-FFF2-40B4-BE49-F238E27FC236}">
                <a16:creationId xmlns:a16="http://schemas.microsoft.com/office/drawing/2014/main" id="{19507D12-915D-42C7-9250-F3912C1CAEB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rtlCol="0"/>
          <a:lstStyle>
            <a:lvl1pPr>
              <a:defRPr lang="pt-BR"/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14520C17-104B-4F9D-B1D8-2FA4676B3C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473608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13" name="Espaço Reservado para o Número do Slide 5">
            <a:extLst>
              <a:ext uri="{FF2B5EF4-FFF2-40B4-BE49-F238E27FC236}">
                <a16:creationId xmlns:a16="http://schemas.microsoft.com/office/drawing/2014/main" id="{219F9CF7-C4CD-4EEB-A49F-1820A981A2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791700" y="6356350"/>
            <a:ext cx="1562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01912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lu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3A5AC9-F6E1-46F9-8810-475475E17B9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34980" y="706056"/>
            <a:ext cx="6323957" cy="1088020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defRPr lang="pt-BR"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/>
              <a:t>Título</a:t>
            </a:r>
          </a:p>
        </p:txBody>
      </p:sp>
      <p:sp>
        <p:nvSpPr>
          <p:cNvPr id="9" name="Espaço Reservado para Imagem 8">
            <a:extLst>
              <a:ext uri="{FF2B5EF4-FFF2-40B4-BE49-F238E27FC236}">
                <a16:creationId xmlns:a16="http://schemas.microsoft.com/office/drawing/2014/main" id="{952C02D9-C262-43C0-BE24-402661B0594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-1" y="0"/>
            <a:ext cx="4495801" cy="6858000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pt-BR" sz="2000"/>
            </a:lvl1pPr>
          </a:lstStyle>
          <a:p>
            <a:pPr rtl="0"/>
            <a:r>
              <a:rPr lang="pt-BR"/>
              <a:t>Clique para adicionar foto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3BC3273F-AE8F-21E6-A06E-52686D65496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135563" y="2291786"/>
            <a:ext cx="3017837" cy="396722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pt-BR"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pt-BR"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pt-BR"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pt-BR"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pt-BR" sz="1800" spc="10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7" name="Espaço Reservado para Conteúdo 5">
            <a:extLst>
              <a:ext uri="{FF2B5EF4-FFF2-40B4-BE49-F238E27FC236}">
                <a16:creationId xmlns:a16="http://schemas.microsoft.com/office/drawing/2014/main" id="{A011C768-FB8E-F917-0CF9-C9B7DA4CAA62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8473281" y="2294680"/>
            <a:ext cx="3136127" cy="3967224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pt-BR" sz="1800" spc="100" baseline="0"/>
            </a:lvl1pPr>
            <a:lvl2pPr marL="283464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pt-BR" sz="1800" spc="100" baseline="0"/>
            </a:lvl2pPr>
            <a:lvl3pPr marL="6858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pt-BR" sz="1800" spc="100" baseline="0"/>
            </a:lvl3pPr>
            <a:lvl4pPr marL="11430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pt-BR" sz="1800" spc="100" baseline="0"/>
            </a:lvl4pPr>
            <a:lvl5pPr marL="1600200" indent="-283464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defRPr lang="pt-BR" sz="1800" spc="10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0" name="Espaço Reservado para Data 3">
            <a:extLst>
              <a:ext uri="{FF2B5EF4-FFF2-40B4-BE49-F238E27FC236}">
                <a16:creationId xmlns:a16="http://schemas.microsoft.com/office/drawing/2014/main" id="{61AB9D5A-1951-48B0-9CAE-84FC869BE5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31" name="Espaço Reservado para Rodapé 4">
            <a:extLst>
              <a:ext uri="{FF2B5EF4-FFF2-40B4-BE49-F238E27FC236}">
                <a16:creationId xmlns:a16="http://schemas.microsoft.com/office/drawing/2014/main" id="{3AEF9F4B-0EB4-4C9F-9159-80E393F3A1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32" name="Espaço Reservado para o Número do Slide 5">
            <a:extLst>
              <a:ext uri="{FF2B5EF4-FFF2-40B4-BE49-F238E27FC236}">
                <a16:creationId xmlns:a16="http://schemas.microsoft.com/office/drawing/2014/main" id="{6BC4F905-196D-4DFF-9947-C56088B56F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31209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são Geral do Prod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8FD970D0-182D-96E3-04B5-5D634F9C4F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2170545"/>
          </a:xfrm>
          <a:prstGeom prst="rect">
            <a:avLst/>
          </a:prstGeom>
          <a:solidFill>
            <a:schemeClr val="accent2">
              <a:lumMod val="20000"/>
              <a:lumOff val="80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6AEFB40-063A-41A7-9581-865BBE62C3C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26143"/>
            <a:ext cx="10515600" cy="1229033"/>
          </a:xfrm>
          <a:prstGeom prst="rect">
            <a:avLst/>
          </a:prstGeom>
        </p:spPr>
        <p:txBody>
          <a:bodyPr rtlCol="0" anchor="b"/>
          <a:lstStyle>
            <a:lvl1pPr algn="ctr">
              <a:defRPr lang="pt-BR" sz="2400" cap="all" spc="100" baseline="0"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9E453354-6167-7227-F443-F984688CC493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49775" y="2858625"/>
            <a:ext cx="3941763" cy="3338513"/>
          </a:xfrm>
          <a:prstGeom prst="rect">
            <a:avLst/>
          </a:prstGeom>
        </p:spPr>
        <p:txBody>
          <a:bodyPr rtlCol="0"/>
          <a:lstStyle>
            <a:lvl1pPr marL="347472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  <a:defRPr lang="pt-BR" sz="1800" spc="100" baseline="0"/>
            </a:lvl1pPr>
            <a:lvl2pPr marL="6858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eriod"/>
              <a:defRPr lang="pt-BR" sz="1600" spc="100" baseline="0"/>
            </a:lvl2pPr>
            <a:lvl3pPr marL="11430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rabicParenR"/>
              <a:defRPr lang="pt-BR" sz="1400" spc="100" baseline="0"/>
            </a:lvl3pPr>
            <a:lvl4pPr marL="16002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alphaLcParenR"/>
              <a:defRPr lang="pt-BR" sz="1200" spc="100" baseline="0"/>
            </a:lvl4pPr>
            <a:lvl5pPr marL="2057400" indent="-347472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AutoNum type="romanLcPeriod"/>
              <a:defRPr lang="pt-BR" sz="1200" spc="10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9" name="Espaço Reservado para Conteúdo 7">
            <a:extLst>
              <a:ext uri="{FF2B5EF4-FFF2-40B4-BE49-F238E27FC236}">
                <a16:creationId xmlns:a16="http://schemas.microsoft.com/office/drawing/2014/main" id="{DDA14B5C-C6A4-65FB-34DD-E1C0FF465FF7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5342681" y="2858625"/>
            <a:ext cx="6011119" cy="3338513"/>
          </a:xfrm>
          <a:prstGeom prst="rect">
            <a:avLst/>
          </a:prstGeom>
        </p:spPr>
        <p:txBody>
          <a:bodyPr rtlCol="0"/>
          <a:lstStyle>
            <a:lvl1pPr marL="0" indent="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+mj-lt"/>
              <a:buNone/>
              <a:defRPr lang="pt-BR" sz="1800" spc="100" baseline="0"/>
            </a:lvl1pPr>
            <a:lvl2pPr marL="28575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1800" spc="100" baseline="0"/>
            </a:lvl2pPr>
            <a:lvl3pPr marL="6858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1800" spc="100" baseline="0"/>
            </a:lvl3pPr>
            <a:lvl4pPr marL="11430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1800" spc="100" baseline="0"/>
            </a:lvl4pPr>
            <a:lvl5pPr marL="1600200" indent="-285750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1800" spc="100" baseline="0"/>
            </a:lvl5pPr>
          </a:lstStyle>
          <a:p>
            <a:pPr lvl="0" rtl="0"/>
            <a:r>
              <a:rPr lang="pt-BR"/>
              <a:t>Clique para adicionar conteúdo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40" name="Espaço Reservado para Data 3">
            <a:extLst>
              <a:ext uri="{FF2B5EF4-FFF2-40B4-BE49-F238E27FC236}">
                <a16:creationId xmlns:a16="http://schemas.microsoft.com/office/drawing/2014/main" id="{573EDDB2-8AC2-4A88-95EE-20082E77DE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41" name="Espaço Reservado para Rodapé 4">
            <a:extLst>
              <a:ext uri="{FF2B5EF4-FFF2-40B4-BE49-F238E27FC236}">
                <a16:creationId xmlns:a16="http://schemas.microsoft.com/office/drawing/2014/main" id="{325A34CF-B8DC-4A28-86BC-8D450E3D3C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42" name="Espaço Reservado para o Número do Slide 5">
            <a:extLst>
              <a:ext uri="{FF2B5EF4-FFF2-40B4-BE49-F238E27FC236}">
                <a16:creationId xmlns:a16="http://schemas.microsoft.com/office/drawing/2014/main" id="{3F009426-0603-4EF7-8DE1-0CA50818F7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7655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bre Nó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DC1E109A-BBBE-498A-AC65-464AAF5710C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766915"/>
            <a:ext cx="2782529" cy="2163098"/>
          </a:xfrm>
          <a:prstGeom prst="rect">
            <a:avLst/>
          </a:prstGeom>
          <a:ln w="28575">
            <a:solidFill>
              <a:schemeClr val="accent2"/>
            </a:solidFill>
          </a:ln>
        </p:spPr>
        <p:txBody>
          <a:bodyPr rtlCol="0" anchor="ctr"/>
          <a:lstStyle>
            <a:lvl1pPr algn="ctr">
              <a:lnSpc>
                <a:spcPct val="100000"/>
              </a:lnSpc>
              <a:defRPr lang="pt-BR" sz="240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r>
              <a:rPr lang="pt-BR"/>
              <a:t>título</a:t>
            </a:r>
          </a:p>
        </p:txBody>
      </p:sp>
      <p:sp>
        <p:nvSpPr>
          <p:cNvPr id="10" name="Espaço Reservado para Texto 10">
            <a:extLst>
              <a:ext uri="{FF2B5EF4-FFF2-40B4-BE49-F238E27FC236}">
                <a16:creationId xmlns:a16="http://schemas.microsoft.com/office/drawing/2014/main" id="{7408009F-7441-4960-8688-598E5537784A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4864796" y="960385"/>
            <a:ext cx="6341212" cy="1969628"/>
          </a:xfrm>
          <a:prstGeom prst="rect">
            <a:avLst/>
          </a:prstGeom>
        </p:spPr>
        <p:txBody>
          <a:bodyPr rtlCol="0" anchor="t"/>
          <a:lstStyle>
            <a:lvl1pPr marL="0" indent="0" algn="l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None/>
              <a:defRPr lang="pt-BR" sz="1800" cap="none" spc="1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0721A019-F5C2-4A15-A6AE-C03209D1D7DB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3716594"/>
            <a:ext cx="12192000" cy="3141406"/>
          </a:xfrm>
          <a:prstGeom prst="rect">
            <a:avLst/>
          </a:prstGeom>
        </p:spPr>
        <p:txBody>
          <a:bodyPr rtlCol="0"/>
          <a:lstStyle>
            <a:lvl1pPr marL="0" indent="0" algn="ctr">
              <a:buNone/>
              <a:defRPr lang="pt-BR"/>
            </a:lvl1pPr>
          </a:lstStyle>
          <a:p>
            <a:pPr rtl="0"/>
            <a:r>
              <a:rPr lang="pt-BR"/>
              <a:t>Clique para adicionar a foto</a:t>
            </a:r>
          </a:p>
        </p:txBody>
      </p:sp>
      <p:sp>
        <p:nvSpPr>
          <p:cNvPr id="11" name="Espaço Reservado para Data 3">
            <a:extLst>
              <a:ext uri="{FF2B5EF4-FFF2-40B4-BE49-F238E27FC236}">
                <a16:creationId xmlns:a16="http://schemas.microsoft.com/office/drawing/2014/main" id="{CFE1DF53-32D0-456E-8221-7FCD23325D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12" name="Espaço Reservado para Rodapé 4">
            <a:extLst>
              <a:ext uri="{FF2B5EF4-FFF2-40B4-BE49-F238E27FC236}">
                <a16:creationId xmlns:a16="http://schemas.microsoft.com/office/drawing/2014/main" id="{DC108F1B-58C5-43B6-8251-B1392CA9A8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 b="1" i="0" cap="all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j-lt"/>
              </a:defRPr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13" name="Espaço Reservado para o Número do Slide 5">
            <a:extLst>
              <a:ext uri="{FF2B5EF4-FFF2-40B4-BE49-F238E27FC236}">
                <a16:creationId xmlns:a16="http://schemas.microsoft.com/office/drawing/2014/main" id="{C530B1E0-03D4-4E5B-A2A7-903B17B30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 spc="100" baseline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pPr rtl="0"/>
            <a:fld id="{EA87306C-81BA-4795-A5CA-9392456A8C1E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1211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BE02389-643A-44A3-9E32-4459CAEAC3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pt-BR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r>
              <a:rPr lang="pt-BR"/>
              <a:t>20XX</a:t>
            </a:r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3E221A-6F27-4890-B073-7BA27B8FB51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pt-BR" sz="1200" b="1" i="0" cap="all" spc="100" baseline="0">
                <a:solidFill>
                  <a:schemeClr val="bg2">
                    <a:lumMod val="50000"/>
                  </a:schemeClr>
                </a:solidFill>
                <a:latin typeface="+mj-lt"/>
              </a:defRPr>
            </a:lvl1pPr>
          </a:lstStyle>
          <a:p>
            <a:pPr rtl="0"/>
            <a:r>
              <a:rPr lang="pt-BR"/>
              <a:t>Apresentação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40B06CAC-A122-486F-81C6-4299D83E94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pt-BR" sz="1200" spc="100" baseline="0">
                <a:solidFill>
                  <a:schemeClr val="bg2">
                    <a:lumMod val="50000"/>
                  </a:schemeClr>
                </a:solidFill>
              </a:defRPr>
            </a:lvl1pPr>
          </a:lstStyle>
          <a:p>
            <a:pPr rtl="0"/>
            <a:fld id="{EA87306C-81BA-4795-A5CA-9392456A8C1E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3011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  <p:sldLayoutId id="2147483673" r:id="rId3"/>
    <p:sldLayoutId id="2147483669" r:id="rId4"/>
    <p:sldLayoutId id="2147483651" r:id="rId5"/>
    <p:sldLayoutId id="2147483671" r:id="rId6"/>
    <p:sldLayoutId id="2147483652" r:id="rId7"/>
    <p:sldLayoutId id="2147483653" r:id="rId8"/>
    <p:sldLayoutId id="2147483650" r:id="rId9"/>
    <p:sldLayoutId id="2147483664" r:id="rId10"/>
    <p:sldLayoutId id="2147483659" r:id="rId11"/>
    <p:sldLayoutId id="2147483662" r:id="rId12"/>
    <p:sldLayoutId id="2147483670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pt-BR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pt-BR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13" Type="http://schemas.openxmlformats.org/officeDocument/2006/relationships/image" Target="../media/image19.png"/><Relationship Id="rId3" Type="http://schemas.openxmlformats.org/officeDocument/2006/relationships/image" Target="../media/image1.png"/><Relationship Id="rId7" Type="http://schemas.openxmlformats.org/officeDocument/2006/relationships/image" Target="../media/image13.png"/><Relationship Id="rId12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7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2.png"/><Relationship Id="rId9" Type="http://schemas.openxmlformats.org/officeDocument/2006/relationships/image" Target="../media/image15.png"/><Relationship Id="rId14" Type="http://schemas.openxmlformats.org/officeDocument/2006/relationships/image" Target="../media/image2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2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947BFCD2-7967-E91F-FCFA-BE9DC03F02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122"/>
          <a:stretch/>
        </p:blipFill>
        <p:spPr>
          <a:xfrm>
            <a:off x="0" y="0"/>
            <a:ext cx="12191980" cy="6857990"/>
          </a:xfrm>
          <a:prstGeom prst="rect">
            <a:avLst/>
          </a:prstGeom>
          <a:noFill/>
        </p:spPr>
      </p:pic>
      <p:sp>
        <p:nvSpPr>
          <p:cNvPr id="6" name="Espaço Reservado para o Número do Slide 5" hidden="1">
            <a:extLst>
              <a:ext uri="{FF2B5EF4-FFF2-40B4-BE49-F238E27FC236}">
                <a16:creationId xmlns:a16="http://schemas.microsoft.com/office/drawing/2014/main" id="{6B645A76-E100-EFC9-2708-1B14817475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spcAft>
                <a:spcPts val="600"/>
              </a:spcAft>
            </a:pPr>
            <a:fld id="{EA87306C-81BA-4795-A5CA-9392456A8C1E}" type="slidenum">
              <a:rPr lang="pt-BR" smtClean="0"/>
              <a:pPr rtl="0">
                <a:spcAft>
                  <a:spcPts val="600"/>
                </a:spcAft>
              </a:pPr>
              <a:t>1</a:t>
            </a:fld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6A7F9E2-487F-F9B1-6A98-FEBD45E852D5}"/>
              </a:ext>
            </a:extLst>
          </p:cNvPr>
          <p:cNvSpPr/>
          <p:nvPr/>
        </p:nvSpPr>
        <p:spPr>
          <a:xfrm>
            <a:off x="617384" y="927100"/>
            <a:ext cx="4742016" cy="49911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ítulo 2">
            <a:extLst>
              <a:ext uri="{FF2B5EF4-FFF2-40B4-BE49-F238E27FC236}">
                <a16:creationId xmlns:a16="http://schemas.microsoft.com/office/drawing/2014/main" id="{E97B332E-42B0-1D89-1174-529B9876FE6D}"/>
              </a:ext>
            </a:extLst>
          </p:cNvPr>
          <p:cNvSpPr txBox="1">
            <a:spLocks/>
          </p:cNvSpPr>
          <p:nvPr/>
        </p:nvSpPr>
        <p:spPr>
          <a:xfrm>
            <a:off x="477684" y="774700"/>
            <a:ext cx="5008716" cy="53086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rtlCol="0" anchor="ctr">
            <a:normAutofit/>
          </a:bodyPr>
          <a:lstStyle>
            <a:defPPr>
              <a:defRPr lang="pt-BR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5400" b="1" kern="1200" cap="all" spc="1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Análise e Otimização de Pesquisas Textuais Utilizando Inteligência Artificial por meio do </a:t>
            </a:r>
            <a:r>
              <a:rPr lang="pt-BR" sz="3600" dirty="0" err="1"/>
              <a:t>IAssistant</a:t>
            </a:r>
            <a:endParaRPr lang="pt-BR" sz="3600" dirty="0"/>
          </a:p>
        </p:txBody>
      </p:sp>
    </p:spTree>
    <p:extLst>
      <p:ext uri="{BB962C8B-B14F-4D97-AF65-F5344CB8AC3E}">
        <p14:creationId xmlns:p14="http://schemas.microsoft.com/office/powerpoint/2010/main" val="39117796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BA3D-9921-C7FC-BC8D-5FC0FFA6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456" y="248856"/>
            <a:ext cx="11667744" cy="455232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/>
              <a:t>Desenvolvimento da extensão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B645A76-E100-EFC9-2708-1B1481747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EA87306C-81BA-4795-A5CA-9392456A8C1E}" type="slidenum">
              <a:rPr lang="pt-BR" smtClean="0"/>
              <a:pPr rtl="0"/>
              <a:t>10</a:t>
            </a:fld>
            <a:endParaRPr lang="pt-BR" dirty="0"/>
          </a:p>
        </p:txBody>
      </p:sp>
      <p:pic>
        <p:nvPicPr>
          <p:cNvPr id="3" name="Imagem 2" descr="Diagrama">
            <a:extLst>
              <a:ext uri="{FF2B5EF4-FFF2-40B4-BE49-F238E27FC236}">
                <a16:creationId xmlns:a16="http://schemas.microsoft.com/office/drawing/2014/main" id="{EFD4A541-5828-188F-E551-44E3336DF9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4689" y="1384067"/>
            <a:ext cx="6446520" cy="4573909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22F51AC-609B-D174-28A2-7D1C0BF1804D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0" y="917960"/>
            <a:ext cx="5321300" cy="5230516"/>
          </a:xfrm>
        </p:spPr>
        <p:txBody>
          <a:bodyPr rtlCol="0"/>
          <a:lstStyle>
            <a:defPPr>
              <a:defRPr lang="pt-BR"/>
            </a:defPPr>
          </a:lstStyle>
          <a:p>
            <a:pPr marL="173736"/>
            <a:r>
              <a:rPr lang="pt-BR" b="1" dirty="0"/>
              <a:t>Funcionalidades:</a:t>
            </a:r>
          </a:p>
          <a:p>
            <a:pPr marL="459486" indent="-285750">
              <a:buFont typeface="Arial" panose="020B0604020202020204" pitchFamily="34" charset="0"/>
              <a:buChar char="•"/>
            </a:pPr>
            <a:r>
              <a:rPr lang="pt-BR" sz="1400" dirty="0"/>
              <a:t>Geração de múltiplas opções parafraseadas mantendo semântica.</a:t>
            </a:r>
          </a:p>
          <a:p>
            <a:pPr marL="459486" indent="-285750">
              <a:buFont typeface="Arial" panose="020B0604020202020204" pitchFamily="34" charset="0"/>
              <a:buChar char="•"/>
            </a:pPr>
            <a:r>
              <a:rPr lang="pt-BR" sz="1400" dirty="0"/>
              <a:t>Implementação como extensão de navegador para integração prática.</a:t>
            </a:r>
          </a:p>
          <a:p>
            <a:pPr marL="459486" indent="-285750">
              <a:buFont typeface="Arial" panose="020B0604020202020204" pitchFamily="34" charset="0"/>
              <a:buChar char="•"/>
            </a:pPr>
            <a:r>
              <a:rPr lang="pt-BR" sz="1400" dirty="0"/>
              <a:t>Suporte para processamento local e em nuvem.</a:t>
            </a:r>
          </a:p>
          <a:p>
            <a:pPr marL="173736"/>
            <a:endParaRPr lang="pt-BR" sz="1400" dirty="0"/>
          </a:p>
          <a:p>
            <a:pPr marL="173736"/>
            <a:r>
              <a:rPr lang="pt-BR" sz="1600" b="1" dirty="0"/>
              <a:t>Interface e Visualizações:</a:t>
            </a:r>
          </a:p>
          <a:p>
            <a:pPr marL="459486" indent="-285750">
              <a:buFont typeface="Arial" panose="020B0604020202020204" pitchFamily="34" charset="0"/>
              <a:buChar char="•"/>
            </a:pPr>
            <a:r>
              <a:rPr lang="pt-BR" sz="1400" dirty="0"/>
              <a:t>Desenvolvida com Dash e </a:t>
            </a:r>
            <a:r>
              <a:rPr lang="pt-BR" sz="1400" dirty="0" err="1"/>
              <a:t>Plotly</a:t>
            </a:r>
            <a:r>
              <a:rPr lang="pt-BR" sz="1400" dirty="0"/>
              <a:t>.</a:t>
            </a:r>
          </a:p>
          <a:p>
            <a:pPr marL="459486" indent="-285750">
              <a:buFont typeface="Arial" panose="020B0604020202020204" pitchFamily="34" charset="0"/>
              <a:buChar char="•"/>
            </a:pPr>
            <a:r>
              <a:rPr lang="pt-BR" sz="1400" dirty="0"/>
              <a:t>Visualizações interativas das análises.</a:t>
            </a:r>
          </a:p>
          <a:p>
            <a:pPr marL="459486" indent="-285750">
              <a:buFont typeface="Arial" panose="020B0604020202020204" pitchFamily="34" charset="0"/>
              <a:buChar char="•"/>
            </a:pPr>
            <a:r>
              <a:rPr lang="pt-BR" sz="1400" dirty="0"/>
              <a:t>Avaliação intuitiva e eficiente dos dados.</a:t>
            </a:r>
          </a:p>
          <a:p>
            <a:pPr marL="459486" indent="-285750">
              <a:buFont typeface="Arial" panose="020B0604020202020204" pitchFamily="34" charset="0"/>
              <a:buChar char="•"/>
            </a:pPr>
            <a:r>
              <a:rPr lang="pt-BR" sz="1400" dirty="0"/>
              <a:t>Análise de similaridade do cosseno.</a:t>
            </a:r>
          </a:p>
          <a:p>
            <a:pPr marL="173736"/>
            <a:endParaRPr lang="pt-BR" sz="1400" dirty="0"/>
          </a:p>
          <a:p>
            <a:pPr marL="173736"/>
            <a:r>
              <a:rPr lang="pt-BR" sz="1600" b="1" dirty="0"/>
              <a:t>Métodos:</a:t>
            </a:r>
          </a:p>
          <a:p>
            <a:pPr marL="459486" indent="-285750">
              <a:buFont typeface="Arial" panose="020B0604020202020204" pitchFamily="34" charset="0"/>
              <a:buChar char="•"/>
            </a:pPr>
            <a:r>
              <a:rPr lang="pt-BR" sz="1400" dirty="0"/>
              <a:t>Vetorização de documentos com </a:t>
            </a:r>
            <a:r>
              <a:rPr lang="pt-BR" sz="1400" dirty="0" err="1"/>
              <a:t>CountVectorizer</a:t>
            </a:r>
            <a:r>
              <a:rPr lang="pt-BR" sz="1400" dirty="0"/>
              <a:t>.</a:t>
            </a:r>
          </a:p>
          <a:p>
            <a:pPr marL="459486" indent="-285750">
              <a:buFont typeface="Arial" panose="020B0604020202020204" pitchFamily="34" charset="0"/>
              <a:buChar char="•"/>
            </a:pPr>
            <a:r>
              <a:rPr lang="pt-BR" sz="1400" dirty="0"/>
              <a:t>Avaliação precisa e detalhada da relevância dos textos.</a:t>
            </a:r>
          </a:p>
          <a:p>
            <a:pPr marL="173736"/>
            <a:endParaRPr lang="pt-BR" sz="1400" dirty="0"/>
          </a:p>
          <a:p>
            <a:pPr marL="457200" lvl="1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908584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BA3D-9921-C7FC-BC8D-5FC0FFA6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32" y="248856"/>
            <a:ext cx="10030968" cy="601536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/>
              <a:t>avaliação da extensão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B645A76-E100-EFC9-2708-1B1481747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EA87306C-81BA-4795-A5CA-9392456A8C1E}" type="slidenum">
              <a:rPr lang="pt-BR" smtClean="0"/>
              <a:pPr rtl="0"/>
              <a:t>11</a:t>
            </a:fld>
            <a:endParaRPr lang="pt-BR" dirty="0"/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26B9412B-6CBC-EB97-5231-A4D7F12DD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3" r="84400" b="-376"/>
          <a:stretch/>
        </p:blipFill>
        <p:spPr>
          <a:xfrm>
            <a:off x="-1" y="-18288"/>
            <a:ext cx="1636777" cy="6913378"/>
          </a:xfrm>
          <a:prstGeom prst="rect">
            <a:avLst/>
          </a:prstGeom>
        </p:spPr>
      </p:pic>
      <p:pic>
        <p:nvPicPr>
          <p:cNvPr id="7" name="Imagem 6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BEF7929E-34EE-1BFA-6316-E8E68C1771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4359" y="1105281"/>
            <a:ext cx="1965452" cy="3142906"/>
          </a:xfrm>
          <a:prstGeom prst="rect">
            <a:avLst/>
          </a:prstGeom>
        </p:spPr>
      </p:pic>
      <p:pic>
        <p:nvPicPr>
          <p:cNvPr id="8" name="Imagem 7" descr="Interface gráfica do usuário, Texto&#10;&#10;Descrição gerada automaticamente">
            <a:extLst>
              <a:ext uri="{FF2B5EF4-FFF2-40B4-BE49-F238E27FC236}">
                <a16:creationId xmlns:a16="http://schemas.microsoft.com/office/drawing/2014/main" id="{1D47736E-AF72-4CA7-2B68-76DF58B58C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6516" y="1105281"/>
            <a:ext cx="2290700" cy="3165811"/>
          </a:xfrm>
          <a:prstGeom prst="rect">
            <a:avLst/>
          </a:prstGeom>
        </p:spPr>
      </p:pic>
      <p:pic>
        <p:nvPicPr>
          <p:cNvPr id="9" name="Imagem 8" descr="Texto&#10;&#10;Descrição gerada automaticamente">
            <a:extLst>
              <a:ext uri="{FF2B5EF4-FFF2-40B4-BE49-F238E27FC236}">
                <a16:creationId xmlns:a16="http://schemas.microsoft.com/office/drawing/2014/main" id="{708E00A3-EC7F-BEB4-6A77-07F2911368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06381" y="1099849"/>
            <a:ext cx="2298013" cy="3142906"/>
          </a:xfrm>
          <a:prstGeom prst="rect">
            <a:avLst/>
          </a:prstGeom>
        </p:spPr>
      </p:pic>
      <p:pic>
        <p:nvPicPr>
          <p:cNvPr id="10" name="Imagem 9" descr="Interface gráfica do usuário&#10;&#10;Descrição gerada automaticamente com confiança média">
            <a:extLst>
              <a:ext uri="{FF2B5EF4-FFF2-40B4-BE49-F238E27FC236}">
                <a16:creationId xmlns:a16="http://schemas.microsoft.com/office/drawing/2014/main" id="{CED1DA11-6366-CB79-0A31-7628AC4F9BD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06298" y="1379924"/>
            <a:ext cx="4524425" cy="2960826"/>
          </a:xfrm>
          <a:prstGeom prst="rect">
            <a:avLst/>
          </a:prstGeom>
        </p:spPr>
      </p:pic>
      <p:pic>
        <p:nvPicPr>
          <p:cNvPr id="11" name="Imagem 10" descr="Gráfico, Gráfico de dispersão&#10;&#10;Descrição gerada automaticamente">
            <a:extLst>
              <a:ext uri="{FF2B5EF4-FFF2-40B4-BE49-F238E27FC236}">
                <a16:creationId xmlns:a16="http://schemas.microsoft.com/office/drawing/2014/main" id="{1CF7DCC3-4660-5E88-77C0-7DE8D1110D0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0883" y="1213117"/>
            <a:ext cx="5792818" cy="3379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 descr="Gráfico&#10;&#10;Descrição gerada automaticamente">
            <a:extLst>
              <a:ext uri="{FF2B5EF4-FFF2-40B4-BE49-F238E27FC236}">
                <a16:creationId xmlns:a16="http://schemas.microsoft.com/office/drawing/2014/main" id="{5407944D-0767-A5E2-9EDC-48D4E21124C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241" y="1257747"/>
            <a:ext cx="5792304" cy="33792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 descr="Gráfico, Gráfico de barras&#10;&#10;Descrição gerada automaticamente">
            <a:extLst>
              <a:ext uri="{FF2B5EF4-FFF2-40B4-BE49-F238E27FC236}">
                <a16:creationId xmlns:a16="http://schemas.microsoft.com/office/drawing/2014/main" id="{556DB3F4-9663-D918-A99B-3AC0F8A83F5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7818" y="1331552"/>
            <a:ext cx="5760085" cy="2999740"/>
          </a:xfrm>
          <a:prstGeom prst="rect">
            <a:avLst/>
          </a:prstGeom>
        </p:spPr>
      </p:pic>
      <p:pic>
        <p:nvPicPr>
          <p:cNvPr id="14" name="Imagem 13" descr="Interface gráfica do usuário, Tabela&#10;&#10;Descrição gerada automaticamente com confiança média">
            <a:extLst>
              <a:ext uri="{FF2B5EF4-FFF2-40B4-BE49-F238E27FC236}">
                <a16:creationId xmlns:a16="http://schemas.microsoft.com/office/drawing/2014/main" id="{85F5F18A-8635-5FAB-2E18-4DC93D1A260A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29811" y="4793679"/>
            <a:ext cx="6315094" cy="1990393"/>
          </a:xfrm>
          <a:prstGeom prst="rect">
            <a:avLst/>
          </a:prstGeom>
        </p:spPr>
      </p:pic>
      <p:pic>
        <p:nvPicPr>
          <p:cNvPr id="16" name="Imagem 15" descr="Interface gráfica do usuário, Aplicativo, Tabela, Excel&#10;&#10;Descrição gerada automaticamente">
            <a:extLst>
              <a:ext uri="{FF2B5EF4-FFF2-40B4-BE49-F238E27FC236}">
                <a16:creationId xmlns:a16="http://schemas.microsoft.com/office/drawing/2014/main" id="{3A94E4E0-DA51-747D-79D5-5E8D0425170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3857244" y="4596496"/>
            <a:ext cx="6537058" cy="349496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2096F44-7D2D-2D94-93B0-DDABCF79A2F2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170882" y="1226841"/>
            <a:ext cx="5867021" cy="3365491"/>
          </a:xfrm>
          <a:prstGeom prst="rect">
            <a:avLst/>
          </a:prstGeom>
        </p:spPr>
      </p:pic>
      <p:pic>
        <p:nvPicPr>
          <p:cNvPr id="20" name="Imagem 19" descr="Gráfico, Gráfico de caixa estreita&#10;&#10;Descrição gerada automaticamente">
            <a:extLst>
              <a:ext uri="{FF2B5EF4-FFF2-40B4-BE49-F238E27FC236}">
                <a16:creationId xmlns:a16="http://schemas.microsoft.com/office/drawing/2014/main" id="{1B371C48-8B94-D458-05B1-3CCA8A3E951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8241" y="1175311"/>
            <a:ext cx="5837387" cy="331222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393391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BA3D-9921-C7FC-BC8D-5FC0FFA6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32" y="248856"/>
            <a:ext cx="10030968" cy="601536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/>
              <a:t>avaliação da extensão</a:t>
            </a:r>
            <a:endParaRPr lang="pt-BR" dirty="0"/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26B9412B-6CBC-EB97-5231-A4D7F12DD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3" r="84400" b="-376"/>
          <a:stretch/>
        </p:blipFill>
        <p:spPr>
          <a:xfrm>
            <a:off x="-1" y="-18288"/>
            <a:ext cx="1636777" cy="6913378"/>
          </a:xfrm>
          <a:prstGeom prst="rect">
            <a:avLst/>
          </a:prstGeom>
        </p:spPr>
      </p:pic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D92FF3BF-5D1E-7F00-AD87-37A48A215CF3}"/>
              </a:ext>
            </a:extLst>
          </p:cNvPr>
          <p:cNvSpPr txBox="1">
            <a:spLocks/>
          </p:cNvSpPr>
          <p:nvPr/>
        </p:nvSpPr>
        <p:spPr>
          <a:xfrm>
            <a:off x="1856232" y="1086020"/>
            <a:ext cx="4764024" cy="5230516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 err="1"/>
              <a:t>Tokenização</a:t>
            </a:r>
            <a:endParaRPr lang="pt-BR" sz="1800" b="1" dirty="0"/>
          </a:p>
          <a:p>
            <a:pPr marL="0" indent="0">
              <a:buNone/>
            </a:pPr>
            <a:endParaRPr lang="pt-BR" sz="1800" b="1" dirty="0"/>
          </a:p>
          <a:p>
            <a:pPr marL="173736"/>
            <a:r>
              <a:rPr lang="pt-BR" sz="1400" dirty="0"/>
              <a:t>A partir do critério de pesquisa informado, a  IA generativa gera um conjunto de frases contendo a mesma semântica para analisar com o documento</a:t>
            </a:r>
          </a:p>
          <a:p>
            <a:pPr marL="173736"/>
            <a:r>
              <a:rPr lang="pt-BR" sz="1400" dirty="0"/>
              <a:t>A análise por frase acontece através de uma validação cruzada em duas etapas:</a:t>
            </a:r>
          </a:p>
          <a:p>
            <a:pPr marL="0" indent="0">
              <a:buNone/>
            </a:pPr>
            <a:r>
              <a:rPr lang="pt-BR" sz="1400" dirty="0"/>
              <a:t>	Na primeira, é feita a validação entre o conteúdo da página completo e, as entradas de pesquisa.</a:t>
            </a:r>
          </a:p>
          <a:p>
            <a:pPr marL="0" indent="0">
              <a:buNone/>
            </a:pPr>
            <a:r>
              <a:rPr lang="pt-BR" sz="1400" dirty="0"/>
              <a:t>	Na segunda, o conteúdo da página é decomposto em frases, e essas, são validadas com as estradas de pesquisa</a:t>
            </a:r>
          </a:p>
          <a:p>
            <a:pPr marL="173736"/>
            <a:r>
              <a:rPr lang="pt-BR" sz="1400" dirty="0"/>
              <a:t>A análise de palavras, acontece ao se analisar frequência de cada palavra no documento como um todo e, em cada uma das páginas</a:t>
            </a:r>
          </a:p>
        </p:txBody>
      </p:sp>
      <p:pic>
        <p:nvPicPr>
          <p:cNvPr id="24" name="Imagem 23" descr="Gráfico, Gráfico de dispersão, Gráfico de bolhas&#10;&#10;Descrição gerada automaticamente">
            <a:extLst>
              <a:ext uri="{FF2B5EF4-FFF2-40B4-BE49-F238E27FC236}">
                <a16:creationId xmlns:a16="http://schemas.microsoft.com/office/drawing/2014/main" id="{431AAFC0-3650-5814-1019-2FE5B12726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0256" y="1660040"/>
            <a:ext cx="5123506" cy="408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4436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4630FA-0F2F-4E90-6C2D-BEB6F9A9D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36EC35-CAD3-F9CF-579B-3431D4740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32" y="248856"/>
            <a:ext cx="10030968" cy="601536"/>
          </a:xfrm>
        </p:spPr>
        <p:txBody>
          <a:bodyPr lIns="91440" tIns="45720" rIns="91440" bIns="45720" rtlCol="0" anchor="ctr"/>
          <a:lstStyle>
            <a:defPPr>
              <a:defRPr lang="pt-BR"/>
            </a:defPPr>
          </a:lstStyle>
          <a:p>
            <a:r>
              <a:rPr lang="en-US" dirty="0"/>
              <a:t>Big Query IAM + Authorized Views (IASSISTANT)</a:t>
            </a:r>
            <a:endParaRPr lang="pt-BR" dirty="0"/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6D7F6150-019F-A2D2-AF49-210A2F8C404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3" r="84400" b="-376"/>
          <a:stretch/>
        </p:blipFill>
        <p:spPr>
          <a:xfrm>
            <a:off x="-1" y="-18288"/>
            <a:ext cx="1636777" cy="6913378"/>
          </a:xfrm>
          <a:prstGeom prst="rect">
            <a:avLst/>
          </a:prstGeom>
        </p:spPr>
      </p:pic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0B0D0910-1F74-BA9B-CBC2-FCA3B6CD0DE2}"/>
              </a:ext>
            </a:extLst>
          </p:cNvPr>
          <p:cNvSpPr txBox="1">
            <a:spLocks/>
          </p:cNvSpPr>
          <p:nvPr/>
        </p:nvSpPr>
        <p:spPr>
          <a:xfrm>
            <a:off x="1856232" y="1086020"/>
            <a:ext cx="4773316" cy="5518589"/>
          </a:xfrm>
          <a:prstGeom prst="rect">
            <a:avLst/>
          </a:prstGeom>
        </p:spPr>
        <p:txBody>
          <a:bodyPr lIns="91440" tIns="45720" rIns="91440" bIns="45720" rtlCol="0" anchor="t"/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/>
              <a:t>Arquitetura</a:t>
            </a:r>
          </a:p>
          <a:p>
            <a:pPr marL="0" indent="0">
              <a:buNone/>
            </a:pPr>
            <a:endParaRPr lang="pt-BR" sz="1800" b="1" dirty="0">
              <a:latin typeface="Tenorite 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alibri"/>
                <a:ea typeface="Calibri"/>
                <a:cs typeface="Calibri"/>
              </a:rPr>
              <a:t>IAM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aplicado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em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nível</a:t>
            </a:r>
            <a:r>
              <a:rPr lang="en-US" sz="1800" dirty="0">
                <a:latin typeface="Calibri"/>
                <a:ea typeface="Calibri"/>
                <a:cs typeface="Calibri"/>
              </a:rPr>
              <a:t> de dataset (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não</a:t>
            </a:r>
            <a:r>
              <a:rPr lang="en-US" sz="1800" dirty="0">
                <a:latin typeface="Calibri"/>
                <a:ea typeface="Calibri"/>
                <a:cs typeface="Calibri"/>
              </a:rPr>
              <a:t> no </a:t>
            </a:r>
            <a:r>
              <a:rPr lang="en-US" sz="1800" dirty="0" err="1">
                <a:latin typeface="Calibri"/>
                <a:ea typeface="Calibri"/>
                <a:cs typeface="Calibri"/>
              </a:rPr>
              <a:t>projeto</a:t>
            </a:r>
            <a:r>
              <a:rPr lang="en-US" sz="1800" dirty="0">
                <a:latin typeface="Calibri"/>
                <a:ea typeface="Calibri"/>
                <a:cs typeface="Calibri"/>
              </a:rPr>
              <a:t>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err="1">
                <a:latin typeface="Calibri"/>
                <a:ea typeface="Calibri"/>
                <a:cs typeface="Calibri"/>
              </a:rPr>
              <a:t>Classificação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err="1">
                <a:latin typeface="Calibri"/>
                <a:ea typeface="Calibri"/>
                <a:cs typeface="Calibri"/>
              </a:rPr>
              <a:t>por</a:t>
            </a:r>
            <a:r>
              <a:rPr lang="en-US" sz="1800" dirty="0">
                <a:latin typeface="Calibri"/>
                <a:ea typeface="Calibri"/>
                <a:cs typeface="Calibri"/>
              </a:rPr>
              <a:t> USER_ID: 1–5 = READER | ≥6 = WRITER, </a:t>
            </a:r>
            <a:r>
              <a:rPr lang="en-US" sz="1800" err="1">
                <a:latin typeface="Calibri"/>
                <a:ea typeface="Calibri"/>
                <a:cs typeface="Calibri"/>
              </a:rPr>
              <a:t>usando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err="1">
                <a:latin typeface="Calibri"/>
                <a:ea typeface="Calibri"/>
                <a:cs typeface="Calibri"/>
              </a:rPr>
              <a:t>bq</a:t>
            </a:r>
            <a:r>
              <a:rPr lang="en-US" sz="1800" dirty="0">
                <a:latin typeface="Calibri"/>
                <a:ea typeface="Calibri"/>
                <a:cs typeface="Calibri"/>
              </a:rPr>
              <a:t> + </a:t>
            </a:r>
            <a:r>
              <a:rPr lang="en-US" sz="1800" err="1">
                <a:latin typeface="Calibri"/>
                <a:ea typeface="Calibri"/>
                <a:cs typeface="Calibri"/>
              </a:rPr>
              <a:t>jq</a:t>
            </a:r>
            <a:r>
              <a:rPr lang="en-US" sz="1800" dirty="0">
                <a:latin typeface="Calibri"/>
                <a:ea typeface="Calibri"/>
                <a:cs typeface="Calibri"/>
              </a:rPr>
              <a:t> a </a:t>
            </a:r>
            <a:r>
              <a:rPr lang="en-US" sz="1800" err="1">
                <a:latin typeface="Calibri"/>
                <a:ea typeface="Calibri"/>
                <a:cs typeface="Calibri"/>
              </a:rPr>
              <a:t>partir</a:t>
            </a:r>
            <a:r>
              <a:rPr lang="en-US" sz="1800" dirty="0">
                <a:latin typeface="Calibri"/>
                <a:ea typeface="Calibri"/>
                <a:cs typeface="Calibri"/>
              </a:rPr>
              <a:t> da </a:t>
            </a:r>
            <a:r>
              <a:rPr lang="en-US" sz="1800" err="1">
                <a:latin typeface="Calibri"/>
                <a:ea typeface="Calibri"/>
                <a:cs typeface="Calibri"/>
              </a:rPr>
              <a:t>tabelauser_iassistant</a:t>
            </a:r>
            <a:r>
              <a:rPr lang="en-US" sz="1800" dirty="0">
                <a:latin typeface="Calibri"/>
                <a:ea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err="1">
                <a:latin typeface="Calibri"/>
                <a:ea typeface="Calibri"/>
                <a:cs typeface="Calibri"/>
              </a:rPr>
              <a:t>Criação</a:t>
            </a:r>
            <a:r>
              <a:rPr lang="en-US" sz="1800" dirty="0">
                <a:latin typeface="Calibri"/>
                <a:ea typeface="Calibri"/>
                <a:cs typeface="Calibri"/>
              </a:rPr>
              <a:t> do dataset de views </a:t>
            </a:r>
            <a:r>
              <a:rPr lang="en-US" sz="1800" err="1">
                <a:latin typeface="Calibri"/>
                <a:ea typeface="Calibri"/>
                <a:cs typeface="Calibri"/>
              </a:rPr>
              <a:t>sec_v</a:t>
            </a:r>
            <a:r>
              <a:rPr lang="en-US" sz="1800" dirty="0">
                <a:latin typeface="Calibri"/>
                <a:ea typeface="Calibri"/>
                <a:cs typeface="Calibri"/>
              </a:rPr>
              <a:t> </a:t>
            </a:r>
            <a:r>
              <a:rPr lang="en-US" sz="1800" err="1">
                <a:latin typeface="Calibri"/>
                <a:ea typeface="Calibri"/>
                <a:cs typeface="Calibri"/>
              </a:rPr>
              <a:t>na</a:t>
            </a:r>
            <a:r>
              <a:rPr lang="en-US" sz="1800" dirty="0">
                <a:latin typeface="Calibri"/>
                <a:ea typeface="Calibri"/>
                <a:cs typeface="Calibri"/>
              </a:rPr>
              <a:t> MESMA </a:t>
            </a:r>
            <a:r>
              <a:rPr lang="en-US" sz="1800" err="1">
                <a:latin typeface="Calibri"/>
                <a:ea typeface="Calibri"/>
                <a:cs typeface="Calibri"/>
              </a:rPr>
              <a:t>região</a:t>
            </a:r>
            <a:r>
              <a:rPr lang="en-US" sz="1800" dirty="0">
                <a:latin typeface="Calibri"/>
                <a:ea typeface="Calibri"/>
                <a:cs typeface="Calibri"/>
              </a:rPr>
              <a:t> do dataset base.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err="1">
                <a:latin typeface="Calibri"/>
                <a:ea typeface="Calibri"/>
                <a:cs typeface="Calibri"/>
              </a:rPr>
              <a:t>Criação</a:t>
            </a:r>
            <a:r>
              <a:rPr lang="en-US" sz="1800" dirty="0">
                <a:latin typeface="Calibri"/>
                <a:ea typeface="Calibri"/>
                <a:cs typeface="Calibri"/>
              </a:rPr>
              <a:t> das views </a:t>
            </a:r>
            <a:r>
              <a:rPr lang="en-US" sz="1800" err="1">
                <a:latin typeface="Calibri"/>
                <a:ea typeface="Calibri"/>
                <a:cs typeface="Calibri"/>
              </a:rPr>
              <a:t>mascaradas</a:t>
            </a:r>
            <a:r>
              <a:rPr lang="en-US" sz="1800" dirty="0">
                <a:latin typeface="Calibri"/>
                <a:ea typeface="Calibri"/>
                <a:cs typeface="Calibri"/>
              </a:rPr>
              <a:t>: </a:t>
            </a:r>
            <a:r>
              <a:rPr lang="en-US" sz="1800" err="1">
                <a:latin typeface="Calibri"/>
                <a:ea typeface="Calibri"/>
                <a:cs typeface="Calibri"/>
              </a:rPr>
              <a:t>sec_v.user_iassistant_v</a:t>
            </a:r>
            <a:r>
              <a:rPr lang="en-US" sz="1800" dirty="0">
                <a:latin typeface="Calibri"/>
                <a:ea typeface="Calibri"/>
                <a:cs typeface="Calibri"/>
              </a:rPr>
              <a:t> e </a:t>
            </a:r>
            <a:r>
              <a:rPr lang="en-US" sz="1800" err="1">
                <a:latin typeface="Calibri"/>
                <a:ea typeface="Calibri"/>
                <a:cs typeface="Calibri"/>
              </a:rPr>
              <a:t>sec_v.phrase_metrics_v</a:t>
            </a:r>
            <a:r>
              <a:rPr lang="en-US" sz="1800" dirty="0">
                <a:latin typeface="Calibri"/>
                <a:ea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dirty="0">
                <a:latin typeface="Calibri"/>
                <a:ea typeface="Calibri"/>
                <a:cs typeface="Calibri"/>
              </a:rPr>
              <a:t>Authorized view </a:t>
            </a:r>
            <a:r>
              <a:rPr lang="en-US" sz="1800" err="1">
                <a:latin typeface="Calibri"/>
                <a:ea typeface="Calibri"/>
                <a:cs typeface="Calibri"/>
              </a:rPr>
              <a:t>configurada</a:t>
            </a:r>
            <a:r>
              <a:rPr lang="en-US" sz="1800" dirty="0">
                <a:latin typeface="Calibri"/>
                <a:ea typeface="Calibri"/>
                <a:cs typeface="Calibri"/>
              </a:rPr>
              <a:t> no dataset base para ambas as views.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800" err="1">
                <a:latin typeface="Calibri"/>
                <a:ea typeface="Calibri"/>
                <a:cs typeface="Calibri"/>
              </a:rPr>
              <a:t>Validação</a:t>
            </a:r>
            <a:r>
              <a:rPr lang="en-US" sz="1800" dirty="0">
                <a:latin typeface="Calibri"/>
                <a:ea typeface="Calibri"/>
                <a:cs typeface="Calibri"/>
              </a:rPr>
              <a:t> com Service Account (impersonation) + </a:t>
            </a:r>
            <a:r>
              <a:rPr lang="en-US" sz="1800" err="1">
                <a:latin typeface="Calibri"/>
                <a:ea typeface="Calibri"/>
                <a:cs typeface="Calibri"/>
              </a:rPr>
              <a:t>papel</a:t>
            </a:r>
            <a:r>
              <a:rPr lang="en-US" sz="1800" dirty="0">
                <a:latin typeface="Calibri"/>
                <a:ea typeface="Calibri"/>
                <a:cs typeface="Calibri"/>
              </a:rPr>
              <a:t> roles/</a:t>
            </a:r>
            <a:r>
              <a:rPr lang="en-US" sz="1800" err="1">
                <a:latin typeface="Calibri"/>
                <a:ea typeface="Calibri"/>
                <a:cs typeface="Calibri"/>
              </a:rPr>
              <a:t>bigquery.jobUser</a:t>
            </a:r>
            <a:r>
              <a:rPr lang="en-US" sz="1800" dirty="0">
                <a:latin typeface="Calibri"/>
                <a:ea typeface="Calibri"/>
                <a:cs typeface="Calibri"/>
              </a:rPr>
              <a:t>.</a:t>
            </a:r>
            <a:endParaRPr lang="pt-BR" sz="1800" dirty="0"/>
          </a:p>
        </p:txBody>
      </p:sp>
      <p:pic>
        <p:nvPicPr>
          <p:cNvPr id="3" name="Imagem 2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4204C068-ACFA-F05D-3D35-738FFDC9D3B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770" r="40" b="321"/>
          <a:stretch>
            <a:fillRect/>
          </a:stretch>
        </p:blipFill>
        <p:spPr>
          <a:xfrm>
            <a:off x="6864816" y="2356375"/>
            <a:ext cx="5018510" cy="3139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268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005C5-499D-7A6B-239D-5D5A6FBD5F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BB224-4A21-C4D7-D57D-F81A918B1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32" y="248856"/>
            <a:ext cx="10030968" cy="601536"/>
          </a:xfrm>
        </p:spPr>
        <p:txBody>
          <a:bodyPr lIns="91440" tIns="45720" rIns="91440" bIns="45720" rtlCol="0" anchor="ctr"/>
          <a:lstStyle>
            <a:defPPr>
              <a:defRPr lang="pt-BR"/>
            </a:defPPr>
          </a:lstStyle>
          <a:p>
            <a:r>
              <a:rPr lang="en-US" dirty="0" err="1"/>
              <a:t>Tabelas</a:t>
            </a:r>
            <a:r>
              <a:rPr lang="en-US" dirty="0"/>
              <a:t> &amp; PKs (</a:t>
            </a:r>
            <a:r>
              <a:rPr lang="en-US" dirty="0" err="1"/>
              <a:t>lógico</a:t>
            </a:r>
            <a:r>
              <a:rPr lang="en-US" dirty="0"/>
              <a:t>)</a:t>
            </a:r>
            <a:endParaRPr lang="pt-BR" dirty="0"/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B18579EB-4F6D-CBCF-72ED-24C3C3B901F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3" r="84400" b="-376"/>
          <a:stretch/>
        </p:blipFill>
        <p:spPr>
          <a:xfrm>
            <a:off x="-1" y="-18288"/>
            <a:ext cx="1636777" cy="6913378"/>
          </a:xfrm>
          <a:prstGeom prst="rect">
            <a:avLst/>
          </a:prstGeom>
        </p:spPr>
      </p:pic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ED5E4E2A-DE4D-E7A8-6D5D-0596E5D3B7C9}"/>
              </a:ext>
            </a:extLst>
          </p:cNvPr>
          <p:cNvSpPr txBox="1">
            <a:spLocks/>
          </p:cNvSpPr>
          <p:nvPr/>
        </p:nvSpPr>
        <p:spPr>
          <a:xfrm>
            <a:off x="1856232" y="1086020"/>
            <a:ext cx="4773316" cy="5518589"/>
          </a:xfrm>
          <a:prstGeom prst="rect">
            <a:avLst/>
          </a:prstGeom>
        </p:spPr>
        <p:txBody>
          <a:bodyPr lIns="91440" tIns="45720" rIns="91440" bIns="45720" rtlCol="0" anchor="t"/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/>
              <a:t>Arquitetura</a:t>
            </a:r>
          </a:p>
          <a:p>
            <a:pPr marL="0" indent="0">
              <a:buNone/>
            </a:pPr>
            <a:endParaRPr lang="pt-BR" sz="1800" b="1" dirty="0">
              <a:latin typeface="Tenorite 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>
                <a:latin typeface="Calibri"/>
                <a:ea typeface="Calibri"/>
                <a:cs typeface="Calibri"/>
              </a:rPr>
              <a:t>USER_IASSISTANT (base) — PK </a:t>
            </a:r>
            <a:r>
              <a:rPr lang="en-US" sz="2200" err="1">
                <a:latin typeface="Calibri"/>
                <a:ea typeface="Calibri"/>
                <a:cs typeface="Calibri"/>
              </a:rPr>
              <a:t>lógico</a:t>
            </a:r>
            <a:r>
              <a:rPr lang="en-US" sz="2200">
                <a:latin typeface="Calibri"/>
                <a:ea typeface="Calibri"/>
                <a:cs typeface="Calibri"/>
              </a:rPr>
              <a:t>: USER_ID (INT64).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>
                <a:latin typeface="Calibri"/>
                <a:ea typeface="Calibri"/>
                <a:cs typeface="Calibri"/>
              </a:rPr>
              <a:t>PHRASE_METRICS (base) — 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sem</a:t>
            </a:r>
            <a:r>
              <a:rPr lang="en-US" sz="2200" dirty="0">
                <a:latin typeface="Calibri"/>
                <a:ea typeface="Calibri"/>
                <a:cs typeface="Calibri"/>
              </a:rPr>
              <a:t> PK 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físico</a:t>
            </a:r>
            <a:r>
              <a:rPr lang="en-US" sz="2200" dirty="0">
                <a:latin typeface="Calibri"/>
                <a:ea typeface="Calibri"/>
                <a:cs typeface="Calibri"/>
              </a:rPr>
              <a:t>; 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chave</a:t>
            </a:r>
            <a:r>
              <a:rPr lang="en-US" sz="2200" dirty="0">
                <a:latin typeface="Calibri"/>
                <a:ea typeface="Calibri"/>
                <a:cs typeface="Calibri"/>
              </a:rPr>
              <a:t> 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operacional</a:t>
            </a:r>
            <a:r>
              <a:rPr lang="en-US" sz="2200" dirty="0">
                <a:latin typeface="Calibri"/>
                <a:ea typeface="Calibri"/>
                <a:cs typeface="Calibri"/>
              </a:rPr>
              <a:t> 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recomendada</a:t>
            </a:r>
            <a:r>
              <a:rPr lang="en-US" sz="2200" dirty="0">
                <a:latin typeface="Calibri"/>
                <a:ea typeface="Calibri"/>
                <a:cs typeface="Calibri"/>
              </a:rPr>
              <a:t> via (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user_id,DT_CARGA</a:t>
            </a:r>
            <a:r>
              <a:rPr lang="en-US" sz="2200" dirty="0">
                <a:latin typeface="Calibri"/>
                <a:ea typeface="Calibri"/>
                <a:cs typeface="Calibri"/>
              </a:rPr>
              <a:t>, PAGE_NUMBER) 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conforme</a:t>
            </a:r>
            <a:r>
              <a:rPr lang="en-US" sz="2200" dirty="0">
                <a:latin typeface="Calibri"/>
                <a:ea typeface="Calibri"/>
                <a:cs typeface="Calibri"/>
              </a:rPr>
              <a:t> 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uso</a:t>
            </a:r>
            <a:r>
              <a:rPr lang="en-US" sz="2200" dirty="0">
                <a:latin typeface="Calibri"/>
                <a:ea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200" dirty="0" err="1">
                <a:latin typeface="Calibri"/>
                <a:ea typeface="Calibri"/>
                <a:cs typeface="Calibri"/>
              </a:rPr>
              <a:t>Relação</a:t>
            </a:r>
            <a:r>
              <a:rPr lang="en-US" sz="2200" dirty="0">
                <a:latin typeface="Calibri"/>
                <a:ea typeface="Calibri"/>
                <a:cs typeface="Calibri"/>
              </a:rPr>
              <a:t>: USER_IASSISTANT.USER_ID (INT64) ↔ </a:t>
            </a:r>
            <a:r>
              <a:rPr lang="en-US" sz="2200" dirty="0" err="1">
                <a:latin typeface="Calibri"/>
                <a:ea typeface="Calibri"/>
                <a:cs typeface="Calibri"/>
              </a:rPr>
              <a:t>PHRASE_METRICS.user_id</a:t>
            </a:r>
            <a:r>
              <a:rPr lang="en-US" sz="2200" dirty="0">
                <a:latin typeface="Calibri"/>
                <a:ea typeface="Calibri"/>
                <a:cs typeface="Calibri"/>
              </a:rPr>
              <a:t> (STRING) via CAST.</a:t>
            </a:r>
            <a:endParaRPr lang="en-US" dirty="0"/>
          </a:p>
        </p:txBody>
      </p:sp>
      <p:pic>
        <p:nvPicPr>
          <p:cNvPr id="6" name="Imagem 5" descr="Interface gráfica do usuário, Tabela">
            <a:extLst>
              <a:ext uri="{FF2B5EF4-FFF2-40B4-BE49-F238E27FC236}">
                <a16:creationId xmlns:a16="http://schemas.microsoft.com/office/drawing/2014/main" id="{368BFAB5-E383-4318-9812-72112D7BBF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146" y="1089219"/>
            <a:ext cx="4762733" cy="2700222"/>
          </a:xfrm>
          <a:prstGeom prst="rect">
            <a:avLst/>
          </a:prstGeom>
        </p:spPr>
      </p:pic>
      <p:pic>
        <p:nvPicPr>
          <p:cNvPr id="8" name="Imagem 7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B98F41BE-005D-E9C9-D6C4-742721B7959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980" y="3850423"/>
            <a:ext cx="4764358" cy="275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257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8DE8D-F4BE-E4C2-669F-7D388E264B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5791ED-0BDB-E36F-22C6-F530572C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32" y="248856"/>
            <a:ext cx="10030968" cy="601536"/>
          </a:xfrm>
        </p:spPr>
        <p:txBody>
          <a:bodyPr lIns="91440" tIns="45720" rIns="91440" bIns="45720" rtlCol="0" anchor="ctr"/>
          <a:lstStyle>
            <a:defPPr>
              <a:defRPr lang="pt-BR"/>
            </a:defPPr>
          </a:lstStyle>
          <a:p>
            <a:r>
              <a:rPr lang="en-US" dirty="0" err="1"/>
              <a:t>Tabelas</a:t>
            </a:r>
            <a:r>
              <a:rPr lang="en-US" dirty="0"/>
              <a:t> &amp; PKs (</a:t>
            </a:r>
            <a:r>
              <a:rPr lang="en-US" dirty="0" err="1"/>
              <a:t>lógico</a:t>
            </a:r>
            <a:r>
              <a:rPr lang="en-US" dirty="0"/>
              <a:t>)</a:t>
            </a:r>
            <a:endParaRPr lang="pt-BR" dirty="0"/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760F3643-A5F5-AA40-E33C-FC95405762A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3" r="84400" b="-376"/>
          <a:stretch/>
        </p:blipFill>
        <p:spPr>
          <a:xfrm>
            <a:off x="-1" y="-18288"/>
            <a:ext cx="1636777" cy="6913378"/>
          </a:xfrm>
          <a:prstGeom prst="rect">
            <a:avLst/>
          </a:prstGeom>
        </p:spPr>
      </p:pic>
      <p:sp>
        <p:nvSpPr>
          <p:cNvPr id="17" name="Espaço Reservado para Conteúdo 3">
            <a:extLst>
              <a:ext uri="{FF2B5EF4-FFF2-40B4-BE49-F238E27FC236}">
                <a16:creationId xmlns:a16="http://schemas.microsoft.com/office/drawing/2014/main" id="{7A4E5A43-5C4D-D4BF-0CE7-A2391D0063D4}"/>
              </a:ext>
            </a:extLst>
          </p:cNvPr>
          <p:cNvSpPr txBox="1">
            <a:spLocks/>
          </p:cNvSpPr>
          <p:nvPr/>
        </p:nvSpPr>
        <p:spPr>
          <a:xfrm>
            <a:off x="1856232" y="1086020"/>
            <a:ext cx="4773316" cy="5518589"/>
          </a:xfrm>
          <a:prstGeom prst="rect">
            <a:avLst/>
          </a:prstGeom>
        </p:spPr>
        <p:txBody>
          <a:bodyPr lIns="91440" tIns="45720" rIns="91440" bIns="45720" rtlCol="0" anchor="t"/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/>
              <a:t>Arquitetura</a:t>
            </a:r>
          </a:p>
          <a:p>
            <a:pPr marL="0" indent="0">
              <a:buNone/>
            </a:pPr>
            <a:endParaRPr lang="pt-BR" sz="1600" b="1" dirty="0">
              <a:latin typeface="Tenorite 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alibri"/>
                <a:ea typeface="Calibri"/>
                <a:cs typeface="Calibri"/>
              </a:rPr>
              <a:t>USER_IASSISTANT (base) — PK </a:t>
            </a:r>
            <a:r>
              <a:rPr lang="en-US" sz="1600" err="1">
                <a:latin typeface="Calibri"/>
                <a:ea typeface="Calibri"/>
                <a:cs typeface="Calibri"/>
              </a:rPr>
              <a:t>lógico</a:t>
            </a:r>
            <a:r>
              <a:rPr lang="en-US" sz="1600" dirty="0">
                <a:latin typeface="Calibri"/>
                <a:ea typeface="Calibri"/>
                <a:cs typeface="Calibri"/>
              </a:rPr>
              <a:t>: USER_ID (INT64).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alibri"/>
                <a:ea typeface="Calibri"/>
                <a:cs typeface="Calibri"/>
              </a:rPr>
              <a:t>PHRASE_METRICS (base) — </a:t>
            </a:r>
            <a:r>
              <a:rPr lang="en-US" sz="1600" err="1">
                <a:latin typeface="Calibri"/>
                <a:ea typeface="Calibri"/>
                <a:cs typeface="Calibri"/>
              </a:rPr>
              <a:t>sem</a:t>
            </a:r>
            <a:r>
              <a:rPr lang="en-US" sz="1600" dirty="0">
                <a:latin typeface="Calibri"/>
                <a:ea typeface="Calibri"/>
                <a:cs typeface="Calibri"/>
              </a:rPr>
              <a:t> PK </a:t>
            </a:r>
            <a:r>
              <a:rPr lang="en-US" sz="1600" err="1">
                <a:latin typeface="Calibri"/>
                <a:ea typeface="Calibri"/>
                <a:cs typeface="Calibri"/>
              </a:rPr>
              <a:t>físico</a:t>
            </a:r>
            <a:r>
              <a:rPr lang="en-US" sz="1600" dirty="0">
                <a:latin typeface="Calibri"/>
                <a:ea typeface="Calibri"/>
                <a:cs typeface="Calibri"/>
              </a:rPr>
              <a:t>; </a:t>
            </a:r>
            <a:r>
              <a:rPr lang="en-US" sz="1600" err="1">
                <a:latin typeface="Calibri"/>
                <a:ea typeface="Calibri"/>
                <a:cs typeface="Calibri"/>
              </a:rPr>
              <a:t>chave</a:t>
            </a:r>
            <a:r>
              <a:rPr lang="en-US" sz="1600" dirty="0">
                <a:latin typeface="Calibri"/>
                <a:ea typeface="Calibri"/>
                <a:cs typeface="Calibri"/>
              </a:rPr>
              <a:t> </a:t>
            </a:r>
            <a:r>
              <a:rPr lang="en-US" sz="1600" err="1">
                <a:latin typeface="Calibri"/>
                <a:ea typeface="Calibri"/>
                <a:cs typeface="Calibri"/>
              </a:rPr>
              <a:t>operacional</a:t>
            </a:r>
            <a:r>
              <a:rPr lang="en-US" sz="1600" dirty="0">
                <a:latin typeface="Calibri"/>
                <a:ea typeface="Calibri"/>
                <a:cs typeface="Calibri"/>
              </a:rPr>
              <a:t> </a:t>
            </a:r>
            <a:r>
              <a:rPr lang="en-US" sz="1600" err="1">
                <a:latin typeface="Calibri"/>
                <a:ea typeface="Calibri"/>
                <a:cs typeface="Calibri"/>
              </a:rPr>
              <a:t>recomendada</a:t>
            </a:r>
            <a:r>
              <a:rPr lang="en-US" sz="1600" dirty="0">
                <a:latin typeface="Calibri"/>
                <a:ea typeface="Calibri"/>
                <a:cs typeface="Calibri"/>
              </a:rPr>
              <a:t> via (</a:t>
            </a:r>
            <a:r>
              <a:rPr lang="en-US" sz="1600" err="1">
                <a:latin typeface="Calibri"/>
                <a:ea typeface="Calibri"/>
                <a:cs typeface="Calibri"/>
              </a:rPr>
              <a:t>user_id,DT_CARGA</a:t>
            </a:r>
            <a:r>
              <a:rPr lang="en-US" sz="1600" dirty="0">
                <a:latin typeface="Calibri"/>
                <a:ea typeface="Calibri"/>
                <a:cs typeface="Calibri"/>
              </a:rPr>
              <a:t>, PAGE_NUMBER) </a:t>
            </a:r>
            <a:r>
              <a:rPr lang="en-US" sz="1600" err="1">
                <a:latin typeface="Calibri"/>
                <a:ea typeface="Calibri"/>
                <a:cs typeface="Calibri"/>
              </a:rPr>
              <a:t>conforme</a:t>
            </a:r>
            <a:r>
              <a:rPr lang="en-US" sz="1600" dirty="0">
                <a:latin typeface="Calibri"/>
                <a:ea typeface="Calibri"/>
                <a:cs typeface="Calibri"/>
              </a:rPr>
              <a:t> </a:t>
            </a:r>
            <a:r>
              <a:rPr lang="en-US" sz="1600" err="1">
                <a:latin typeface="Calibri"/>
                <a:ea typeface="Calibri"/>
                <a:cs typeface="Calibri"/>
              </a:rPr>
              <a:t>uso</a:t>
            </a:r>
            <a:r>
              <a:rPr lang="en-US" sz="1600" dirty="0">
                <a:latin typeface="Calibri"/>
                <a:ea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err="1">
                <a:latin typeface="Calibri"/>
                <a:ea typeface="Calibri"/>
                <a:cs typeface="Calibri"/>
              </a:rPr>
              <a:t>Relação</a:t>
            </a:r>
            <a:r>
              <a:rPr lang="en-US" sz="1600" dirty="0">
                <a:latin typeface="Calibri"/>
                <a:ea typeface="Calibri"/>
                <a:cs typeface="Calibri"/>
              </a:rPr>
              <a:t>: USER_IASSISTANT.USER_ID (INT64) ↔ </a:t>
            </a:r>
            <a:r>
              <a:rPr lang="en-US" sz="1600" err="1">
                <a:latin typeface="Calibri"/>
                <a:ea typeface="Calibri"/>
                <a:cs typeface="Calibri"/>
              </a:rPr>
              <a:t>PHRASE_METRICS.user_id</a:t>
            </a:r>
            <a:r>
              <a:rPr lang="en-US" sz="1600" dirty="0">
                <a:latin typeface="Calibri"/>
                <a:ea typeface="Calibri"/>
                <a:cs typeface="Calibri"/>
              </a:rPr>
              <a:t> (STRING) via CAST.</a:t>
            </a:r>
            <a:endParaRPr lang="en-US" sz="1600">
              <a:latin typeface="Tenorite 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err="1">
                <a:latin typeface="Calibri"/>
                <a:ea typeface="Calibri"/>
                <a:cs typeface="Calibri"/>
              </a:rPr>
              <a:t>user_iassistant_v</a:t>
            </a:r>
            <a:r>
              <a:rPr lang="en-US" sz="1600" dirty="0">
                <a:latin typeface="Calibri"/>
                <a:ea typeface="Calibri"/>
                <a:cs typeface="Calibri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alibri"/>
                <a:ea typeface="Calibri"/>
                <a:cs typeface="Calibri"/>
              </a:rPr>
              <a:t>• </a:t>
            </a:r>
            <a:r>
              <a:rPr lang="en-US" sz="1600" err="1">
                <a:latin typeface="Calibri"/>
                <a:ea typeface="Calibri"/>
                <a:cs typeface="Calibri"/>
              </a:rPr>
              <a:t>email_mascarado</a:t>
            </a:r>
            <a:r>
              <a:rPr lang="en-US" sz="1600" dirty="0">
                <a:latin typeface="Calibri"/>
                <a:ea typeface="Calibri"/>
                <a:cs typeface="Calibri"/>
              </a:rPr>
              <a:t> = </a:t>
            </a:r>
            <a:r>
              <a:rPr lang="en-US" sz="1600" err="1">
                <a:latin typeface="Calibri"/>
                <a:ea typeface="Calibri"/>
                <a:cs typeface="Calibri"/>
              </a:rPr>
              <a:t>primeira</a:t>
            </a:r>
            <a:r>
              <a:rPr lang="en-US" sz="1600" dirty="0">
                <a:latin typeface="Calibri"/>
                <a:ea typeface="Calibri"/>
                <a:cs typeface="Calibri"/>
              </a:rPr>
              <a:t> </a:t>
            </a:r>
            <a:r>
              <a:rPr lang="en-US" sz="1600" err="1">
                <a:latin typeface="Calibri"/>
                <a:ea typeface="Calibri"/>
                <a:cs typeface="Calibri"/>
              </a:rPr>
              <a:t>letra</a:t>
            </a:r>
            <a:r>
              <a:rPr lang="en-US" sz="1600" dirty="0">
                <a:latin typeface="Calibri"/>
                <a:ea typeface="Calibri"/>
                <a:cs typeface="Calibri"/>
              </a:rPr>
              <a:t> + *** + </a:t>
            </a:r>
            <a:r>
              <a:rPr lang="en-US" sz="1600" err="1">
                <a:latin typeface="Calibri"/>
                <a:ea typeface="Calibri"/>
                <a:cs typeface="Calibri"/>
              </a:rPr>
              <a:t>domínio</a:t>
            </a:r>
            <a:r>
              <a:rPr lang="en-US" sz="1600" dirty="0">
                <a:latin typeface="Calibri"/>
                <a:ea typeface="Calibri"/>
                <a:cs typeface="Calibri"/>
              </a:rPr>
              <a:t>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alibri"/>
                <a:ea typeface="Calibri"/>
                <a:cs typeface="Calibri"/>
              </a:rPr>
              <a:t>• </a:t>
            </a:r>
            <a:r>
              <a:rPr lang="en-US" sz="1600" err="1">
                <a:latin typeface="Calibri"/>
                <a:ea typeface="Calibri"/>
                <a:cs typeface="Calibri"/>
              </a:rPr>
              <a:t>lat_mascarada</a:t>
            </a:r>
            <a:r>
              <a:rPr lang="en-US" sz="1600" dirty="0">
                <a:latin typeface="Calibri"/>
                <a:ea typeface="Calibri"/>
                <a:cs typeface="Calibri"/>
              </a:rPr>
              <a:t> / </a:t>
            </a:r>
            <a:r>
              <a:rPr lang="en-US" sz="1600" err="1">
                <a:latin typeface="Calibri"/>
                <a:ea typeface="Calibri"/>
                <a:cs typeface="Calibri"/>
              </a:rPr>
              <a:t>lon_mascarada</a:t>
            </a:r>
            <a:r>
              <a:rPr lang="en-US" sz="1600" dirty="0">
                <a:latin typeface="Calibri"/>
                <a:ea typeface="Calibri"/>
                <a:cs typeface="Calibri"/>
              </a:rPr>
              <a:t> = ROUND(...,2) </a:t>
            </a:r>
            <a:r>
              <a:rPr lang="en-US" sz="1600" err="1">
                <a:latin typeface="Calibri"/>
                <a:ea typeface="Calibri"/>
                <a:cs typeface="Calibri"/>
              </a:rPr>
              <a:t>extraídas</a:t>
            </a:r>
            <a:r>
              <a:rPr lang="en-US" sz="1600" dirty="0">
                <a:latin typeface="Calibri"/>
                <a:ea typeface="Calibri"/>
                <a:cs typeface="Calibri"/>
              </a:rPr>
              <a:t> de REGION (string “</a:t>
            </a:r>
            <a:r>
              <a:rPr lang="en-US" sz="1600" err="1">
                <a:latin typeface="Calibri"/>
                <a:ea typeface="Calibri"/>
                <a:cs typeface="Calibri"/>
              </a:rPr>
              <a:t>lat,lon</a:t>
            </a:r>
            <a:r>
              <a:rPr lang="en-US" sz="1600" dirty="0">
                <a:latin typeface="Calibri"/>
                <a:ea typeface="Calibri"/>
                <a:cs typeface="Calibri"/>
              </a:rPr>
              <a:t>”).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err="1">
                <a:latin typeface="Calibri"/>
                <a:ea typeface="Calibri"/>
                <a:cs typeface="Calibri"/>
              </a:rPr>
              <a:t>phrase_metrics_v</a:t>
            </a:r>
            <a:r>
              <a:rPr lang="en-US" sz="1600" dirty="0">
                <a:latin typeface="Calibri"/>
                <a:ea typeface="Calibri"/>
                <a:cs typeface="Calibri"/>
              </a:rPr>
              <a:t>: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alibri"/>
                <a:ea typeface="Calibri"/>
                <a:cs typeface="Calibri"/>
              </a:rPr>
              <a:t>• </a:t>
            </a:r>
            <a:r>
              <a:rPr lang="en-US" sz="1600" err="1">
                <a:latin typeface="Calibri"/>
                <a:ea typeface="Calibri"/>
                <a:cs typeface="Calibri"/>
              </a:rPr>
              <a:t>phrase_text_masked</a:t>
            </a:r>
            <a:r>
              <a:rPr lang="en-US" sz="1600" dirty="0">
                <a:latin typeface="Calibri"/>
                <a:ea typeface="Calibri"/>
                <a:cs typeface="Calibri"/>
              </a:rPr>
              <a:t> = SUBSTR(PHRASE_TEXT,1,20)||'…'.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1600" dirty="0">
                <a:latin typeface="Calibri"/>
                <a:ea typeface="Calibri"/>
                <a:cs typeface="Calibri"/>
              </a:rPr>
              <a:t>• </a:t>
            </a:r>
            <a:r>
              <a:rPr lang="en-US" sz="1600" err="1">
                <a:latin typeface="Calibri"/>
                <a:ea typeface="Calibri"/>
                <a:cs typeface="Calibri"/>
              </a:rPr>
              <a:t>search_result_masked</a:t>
            </a:r>
            <a:r>
              <a:rPr lang="en-US" sz="1600" dirty="0">
                <a:latin typeface="Calibri"/>
                <a:ea typeface="Calibri"/>
                <a:cs typeface="Calibri"/>
              </a:rPr>
              <a:t> = SUBSTR(SEARCH_RESULT,1,60)||'…'.</a:t>
            </a:r>
            <a:endParaRPr lang="en-US" sz="1600" dirty="0"/>
          </a:p>
        </p:txBody>
      </p:sp>
      <p:pic>
        <p:nvPicPr>
          <p:cNvPr id="6" name="Imagem 5" descr="Interface gráfica do usuário, Tabela">
            <a:extLst>
              <a:ext uri="{FF2B5EF4-FFF2-40B4-BE49-F238E27FC236}">
                <a16:creationId xmlns:a16="http://schemas.microsoft.com/office/drawing/2014/main" id="{F9A7F460-8786-F89A-2A46-AD2FD54140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74146" y="1089219"/>
            <a:ext cx="4762733" cy="2700222"/>
          </a:xfrm>
          <a:prstGeom prst="rect">
            <a:avLst/>
          </a:prstGeom>
        </p:spPr>
      </p:pic>
      <p:pic>
        <p:nvPicPr>
          <p:cNvPr id="8" name="Imagem 7" descr="Tela de computador com texto preto sobre fundo branco&#10;&#10;O conteúdo gerado por IA pode estar incorreto.">
            <a:extLst>
              <a:ext uri="{FF2B5EF4-FFF2-40B4-BE49-F238E27FC236}">
                <a16:creationId xmlns:a16="http://schemas.microsoft.com/office/drawing/2014/main" id="{BA227D91-3DD1-5647-FE5B-4A45251656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7980" y="3850423"/>
            <a:ext cx="4764358" cy="2753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748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C91BF-569A-8B92-22F9-02D3734F3D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8B555DEF-21A1-90BC-3173-D0CB0C771B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2184" y="851674"/>
            <a:ext cx="4733925" cy="5600700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3F14BD80-2AA0-F755-5197-CDCED36DF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32" y="248856"/>
            <a:ext cx="10030968" cy="601536"/>
          </a:xfrm>
        </p:spPr>
        <p:txBody>
          <a:bodyPr lIns="91440" tIns="45720" rIns="91440" bIns="45720" rtlCol="0" anchor="ctr"/>
          <a:lstStyle>
            <a:defPPr>
              <a:defRPr lang="pt-BR"/>
            </a:defPPr>
          </a:lstStyle>
          <a:p>
            <a:r>
              <a:rPr lang="en-US" dirty="0" err="1"/>
              <a:t>Diagrama</a:t>
            </a:r>
            <a:r>
              <a:rPr lang="en-US" dirty="0"/>
              <a:t> ER</a:t>
            </a:r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92F6D476-5E7C-D47F-2908-8FE2A532B0D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-233" r="84400" b="-376"/>
          <a:stretch/>
        </p:blipFill>
        <p:spPr>
          <a:xfrm>
            <a:off x="-1" y="-18288"/>
            <a:ext cx="1636777" cy="6913378"/>
          </a:xfrm>
          <a:prstGeom prst="rect">
            <a:avLst/>
          </a:prstGeom>
        </p:spPr>
      </p:pic>
      <p:pic>
        <p:nvPicPr>
          <p:cNvPr id="3" name="Imagem 2" descr="Tela de vídeo game&#10;&#10;O conteúdo gerado por IA pode estar incorreto.">
            <a:extLst>
              <a:ext uri="{FF2B5EF4-FFF2-40B4-BE49-F238E27FC236}">
                <a16:creationId xmlns:a16="http://schemas.microsoft.com/office/drawing/2014/main" id="{8C088CF4-093C-D434-84E7-95253B49316B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33494" b="-326"/>
          <a:stretch>
            <a:fillRect/>
          </a:stretch>
        </p:blipFill>
        <p:spPr>
          <a:xfrm>
            <a:off x="1857724" y="1031604"/>
            <a:ext cx="5013233" cy="5724092"/>
          </a:xfrm>
          <a:prstGeom prst="rect">
            <a:avLst/>
          </a:prstGeom>
        </p:spPr>
      </p:pic>
      <p:pic>
        <p:nvPicPr>
          <p:cNvPr id="7" name="Imagem 6" descr="Tabela&#10;&#10;O conteúdo gerado por IA pode estar incorreto.">
            <a:extLst>
              <a:ext uri="{FF2B5EF4-FFF2-40B4-BE49-F238E27FC236}">
                <a16:creationId xmlns:a16="http://schemas.microsoft.com/office/drawing/2014/main" id="{61D0D146-9CDE-578A-DBFB-A9FFF25A5CC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063153" y="1188070"/>
            <a:ext cx="2810108" cy="2056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45398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39F52-0E34-39FE-7E13-54F26D7755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4D4FB0-1D54-0529-8762-B4DD70A13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32" y="248856"/>
            <a:ext cx="10030968" cy="601536"/>
          </a:xfrm>
        </p:spPr>
        <p:txBody>
          <a:bodyPr lIns="91440" tIns="45720" rIns="91440" bIns="45720" rtlCol="0" anchor="ctr"/>
          <a:lstStyle>
            <a:defPPr>
              <a:defRPr lang="pt-BR"/>
            </a:defPPr>
          </a:lstStyle>
          <a:p>
            <a:r>
              <a:rPr lang="en-US" dirty="0"/>
              <a:t>Datasets e bases</a:t>
            </a:r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FD0DE5AE-E0DB-A102-AA21-C2A403FD3D4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3" r="84400" b="-376"/>
          <a:stretch/>
        </p:blipFill>
        <p:spPr>
          <a:xfrm>
            <a:off x="-1" y="-18288"/>
            <a:ext cx="1636777" cy="6913378"/>
          </a:xfrm>
          <a:prstGeom prst="rect">
            <a:avLst/>
          </a:prstGeom>
        </p:spPr>
      </p:pic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288A8798-E9A2-0DA5-0D41-CE75B373FB61}"/>
              </a:ext>
            </a:extLst>
          </p:cNvPr>
          <p:cNvSpPr txBox="1">
            <a:spLocks/>
          </p:cNvSpPr>
          <p:nvPr/>
        </p:nvSpPr>
        <p:spPr>
          <a:xfrm>
            <a:off x="1856232" y="1086020"/>
            <a:ext cx="4773316" cy="5518589"/>
          </a:xfrm>
          <a:prstGeom prst="rect">
            <a:avLst/>
          </a:prstGeom>
        </p:spPr>
        <p:txBody>
          <a:bodyPr lIns="91440" tIns="45720" rIns="91440" bIns="45720" rtlCol="0" anchor="t"/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 err="1"/>
              <a:t>Datasets</a:t>
            </a:r>
            <a:r>
              <a:rPr lang="pt-BR" sz="1800" b="1" dirty="0"/>
              <a:t> e Bases</a:t>
            </a:r>
          </a:p>
          <a:p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Projeto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 case-de-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engenharia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-de-dados</a:t>
            </a:r>
            <a:endParaRPr lang="en-US" dirty="0"/>
          </a:p>
          <a:p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Datasets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Base: 845415315315 (</a:t>
            </a:r>
            <a:r>
              <a:rPr lang="en-US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regiao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southamerica-east1)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Views: </a:t>
            </a:r>
            <a:r>
              <a:rPr lang="en-US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sec_v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(</a:t>
            </a:r>
            <a:r>
              <a:rPr lang="en-US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mesma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regiao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do base)</a:t>
            </a:r>
          </a:p>
          <a:p>
            <a:r>
              <a:rPr lang="en-US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Tabelas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base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845415315315.user_iassistant</a:t>
            </a:r>
            <a:b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</a:b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PK </a:t>
            </a:r>
            <a:r>
              <a:rPr lang="en-US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logica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: USER_ID (INT64)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845415315315.phrase_metrics</a:t>
            </a:r>
            <a:b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</a:br>
            <a:r>
              <a:rPr lang="en-US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Relaciona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em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en-US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user_id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(STRING) com USER_ID via CAST.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>
              <a:latin typeface="Calibri"/>
              <a:ea typeface="Calibri"/>
              <a:cs typeface="Calibri"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5DAAB435-5A46-764B-EFC8-57B0A49B50E9}"/>
              </a:ext>
            </a:extLst>
          </p:cNvPr>
          <p:cNvSpPr txBox="1"/>
          <p:nvPr/>
        </p:nvSpPr>
        <p:spPr>
          <a:xfrm>
            <a:off x="7028985" y="2103863"/>
            <a:ext cx="4527395" cy="203132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/>
              <a:t>BASE="case-de-engenharia-de-dados:845415315315" LOC=$(bq show --format=prettyjson "$BASE" | jq -r .location) bq rm -f -d case-de-engenharia-de-dados:sec_v 2&gt;/dev/null || true bq mk --dataset --location="$LOC" case-de-engenharia-de-dados:sec_v</a:t>
            </a:r>
          </a:p>
        </p:txBody>
      </p:sp>
    </p:spTree>
    <p:extLst>
      <p:ext uri="{BB962C8B-B14F-4D97-AF65-F5344CB8AC3E}">
        <p14:creationId xmlns:p14="http://schemas.microsoft.com/office/powerpoint/2010/main" val="6515834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7C6B5-5898-E51C-3C30-130911727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FD47128-0B95-1F52-ACF5-0D83FC5BD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32" y="248856"/>
            <a:ext cx="10030968" cy="601536"/>
          </a:xfrm>
        </p:spPr>
        <p:txBody>
          <a:bodyPr lIns="91440" tIns="45720" rIns="91440" bIns="45720" rtlCol="0" anchor="ctr"/>
          <a:lstStyle>
            <a:defPPr>
              <a:defRPr lang="pt-BR"/>
            </a:defPPr>
          </a:lstStyle>
          <a:p>
            <a:r>
              <a:rPr lang="en-US" dirty="0"/>
              <a:t>Datasets e bases</a:t>
            </a:r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E2697353-6882-4FE8-FDC7-F049CA0AD00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3" r="84400" b="-376"/>
          <a:stretch/>
        </p:blipFill>
        <p:spPr>
          <a:xfrm>
            <a:off x="-1" y="-18288"/>
            <a:ext cx="1636777" cy="6913378"/>
          </a:xfrm>
          <a:prstGeom prst="rect">
            <a:avLst/>
          </a:prstGeom>
        </p:spPr>
      </p:pic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52F93176-6320-FDCF-7EF8-382A4E6FEBBB}"/>
              </a:ext>
            </a:extLst>
          </p:cNvPr>
          <p:cNvSpPr txBox="1">
            <a:spLocks/>
          </p:cNvSpPr>
          <p:nvPr/>
        </p:nvSpPr>
        <p:spPr>
          <a:xfrm>
            <a:off x="1856232" y="1086020"/>
            <a:ext cx="4773316" cy="5518589"/>
          </a:xfrm>
          <a:prstGeom prst="rect">
            <a:avLst/>
          </a:prstGeom>
        </p:spPr>
        <p:txBody>
          <a:bodyPr lIns="91440" tIns="45720" rIns="91440" bIns="45720" rtlCol="0" anchor="t"/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 err="1"/>
              <a:t>Views</a:t>
            </a:r>
            <a:r>
              <a:rPr lang="pt-BR" sz="1800" b="1" dirty="0"/>
              <a:t> Mascaradas</a:t>
            </a:r>
          </a:p>
          <a:p>
            <a:pPr marL="0" indent="0">
              <a:buNone/>
            </a:pPr>
            <a:endParaRPr lang="en-US" sz="1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>
              <a:latin typeface="Calibri"/>
              <a:ea typeface="Calibri"/>
              <a:cs typeface="Calibri"/>
            </a:endParaRPr>
          </a:p>
        </p:txBody>
      </p:sp>
      <p:pic>
        <p:nvPicPr>
          <p:cNvPr id="3" name="Imagem 2" descr="Texto&#10;&#10;O conteúdo gerado por IA pode estar incorreto.">
            <a:extLst>
              <a:ext uri="{FF2B5EF4-FFF2-40B4-BE49-F238E27FC236}">
                <a16:creationId xmlns:a16="http://schemas.microsoft.com/office/drawing/2014/main" id="{5FBC4FF1-72A3-60E7-1975-5092E5D9A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5656" y="1487527"/>
            <a:ext cx="5735909" cy="2507632"/>
          </a:xfrm>
          <a:prstGeom prst="rect">
            <a:avLst/>
          </a:prstGeom>
        </p:spPr>
      </p:pic>
      <p:pic>
        <p:nvPicPr>
          <p:cNvPr id="4" name="Imagem 3" descr="Texto&#10;&#10;O conteúdo gerado por IA pode estar incorreto.">
            <a:extLst>
              <a:ext uri="{FF2B5EF4-FFF2-40B4-BE49-F238E27FC236}">
                <a16:creationId xmlns:a16="http://schemas.microsoft.com/office/drawing/2014/main" id="{1B2B02DA-081E-6589-CD07-C363D80214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706388" y="4086689"/>
            <a:ext cx="8180349" cy="2624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76928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97B01-5047-7FF8-816D-340EF44D2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25EB7D-E989-7344-7CB9-86A19B9BFD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32" y="248856"/>
            <a:ext cx="10030968" cy="601536"/>
          </a:xfrm>
        </p:spPr>
        <p:txBody>
          <a:bodyPr lIns="91440" tIns="45720" rIns="91440" bIns="45720" rtlCol="0" anchor="ctr"/>
          <a:lstStyle>
            <a:defPPr>
              <a:defRPr lang="pt-BR"/>
            </a:defPPr>
          </a:lstStyle>
          <a:p>
            <a:br>
              <a:rPr lang="en-US" dirty="0"/>
            </a:br>
            <a:r>
              <a:rPr lang="en-US" dirty="0"/>
              <a:t>IAM </a:t>
            </a:r>
            <a:r>
              <a:rPr lang="en-US" dirty="0" err="1"/>
              <a:t>dinamico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tabela</a:t>
            </a:r>
            <a:r>
              <a:rPr lang="en-US" dirty="0"/>
              <a:t> (o que eu executei)</a:t>
            </a:r>
            <a:endParaRPr lang="pt-BR" dirty="0"/>
          </a:p>
          <a:p>
            <a:endParaRPr lang="en-US" dirty="0"/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049309F6-E9BC-E90B-4A8F-BD8B3D36E60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3" r="84400" b="-376"/>
          <a:stretch/>
        </p:blipFill>
        <p:spPr>
          <a:xfrm>
            <a:off x="-1" y="-18288"/>
            <a:ext cx="1636777" cy="6913378"/>
          </a:xfrm>
          <a:prstGeom prst="rect">
            <a:avLst/>
          </a:prstGeom>
        </p:spPr>
      </p:pic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002CC44A-215E-4CF4-C0D3-E016185ED4BF}"/>
              </a:ext>
            </a:extLst>
          </p:cNvPr>
          <p:cNvSpPr txBox="1">
            <a:spLocks/>
          </p:cNvSpPr>
          <p:nvPr/>
        </p:nvSpPr>
        <p:spPr>
          <a:xfrm>
            <a:off x="1856232" y="1086020"/>
            <a:ext cx="4773316" cy="5518589"/>
          </a:xfrm>
          <a:prstGeom prst="rect">
            <a:avLst/>
          </a:prstGeom>
        </p:spPr>
        <p:txBody>
          <a:bodyPr lIns="91440" tIns="45720" rIns="91440" bIns="45720" rtlCol="0" anchor="t"/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Regra: USER_ID 1..5 =&gt; READER, &gt;= 6 =&gt; WRITER no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dataset</a:t>
            </a: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 base.</a:t>
            </a:r>
          </a:p>
          <a:p>
            <a:pPr marL="0" indent="0">
              <a:buNone/>
            </a:pPr>
            <a:endParaRPr lang="en-US" sz="1200" dirty="0"/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>
              <a:latin typeface="Calibri"/>
              <a:ea typeface="Calibri"/>
              <a:cs typeface="Calibri"/>
            </a:endParaRPr>
          </a:p>
        </p:txBody>
      </p:sp>
      <p:pic>
        <p:nvPicPr>
          <p:cNvPr id="6" name="Imagem 5" descr="Texto&#10;&#10;O conteúdo gerado por IA pode estar incorreto.">
            <a:extLst>
              <a:ext uri="{FF2B5EF4-FFF2-40B4-BE49-F238E27FC236}">
                <a16:creationId xmlns:a16="http://schemas.microsoft.com/office/drawing/2014/main" id="{3EF20A42-2A83-FC20-46CF-20015C2076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3561" y="1819972"/>
            <a:ext cx="8061635" cy="4519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8588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B645A76-E100-EFC9-2708-1B1481747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EA87306C-81BA-4795-A5CA-9392456A8C1E}" type="slidenum">
              <a:rPr lang="pt-BR" smtClean="0"/>
              <a:pPr rtl="0"/>
              <a:t>2</a:t>
            </a:fld>
            <a:endParaRPr lang="pt-BR" dirty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0CA09E95-E3B5-BA7D-ECC4-CF3D8D682B87}"/>
              </a:ext>
            </a:extLst>
          </p:cNvPr>
          <p:cNvSpPr/>
          <p:nvPr/>
        </p:nvSpPr>
        <p:spPr>
          <a:xfrm>
            <a:off x="0" y="0"/>
            <a:ext cx="12192000" cy="1179576"/>
          </a:xfrm>
          <a:prstGeom prst="rect">
            <a:avLst/>
          </a:prstGeom>
          <a:solidFill>
            <a:schemeClr val="accent2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4800" dirty="0"/>
              <a:t>Agenda</a:t>
            </a:r>
            <a:endParaRPr lang="pt-BR" dirty="0"/>
          </a:p>
        </p:txBody>
      </p:sp>
      <p:sp>
        <p:nvSpPr>
          <p:cNvPr id="12" name="TextBox 10">
            <a:extLst>
              <a:ext uri="{FF2B5EF4-FFF2-40B4-BE49-F238E27FC236}">
                <a16:creationId xmlns:a16="http://schemas.microsoft.com/office/drawing/2014/main" id="{A1BE48F6-67D3-B0D6-5D67-0F6A1CDAD317}"/>
              </a:ext>
            </a:extLst>
          </p:cNvPr>
          <p:cNvSpPr txBox="1"/>
          <p:nvPr/>
        </p:nvSpPr>
        <p:spPr>
          <a:xfrm>
            <a:off x="696415" y="1400872"/>
            <a:ext cx="5399585" cy="49968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ts val="2360"/>
              </a:lnSpc>
              <a:buFont typeface="+mj-lt"/>
              <a:buAutoNum type="arabicPeriod"/>
            </a:pPr>
            <a:r>
              <a:rPr lang="en-US" b="1" dirty="0" err="1"/>
              <a:t>Introdução</a:t>
            </a:r>
            <a:endParaRPr lang="en-US" b="1" dirty="0"/>
          </a:p>
          <a:p>
            <a:pPr marL="342900" indent="-342900">
              <a:lnSpc>
                <a:spcPts val="2360"/>
              </a:lnSpc>
              <a:buFont typeface="+mj-lt"/>
              <a:buAutoNum type="arabicPeriod"/>
            </a:pPr>
            <a:r>
              <a:rPr lang="en-US" b="1" dirty="0" err="1"/>
              <a:t>Justificativa</a:t>
            </a:r>
            <a:endParaRPr lang="en-US" b="1" dirty="0"/>
          </a:p>
          <a:p>
            <a:pPr marL="342900" indent="-342900">
              <a:lnSpc>
                <a:spcPts val="2360"/>
              </a:lnSpc>
              <a:buFont typeface="+mj-lt"/>
              <a:buAutoNum type="arabicPeriod"/>
            </a:pPr>
            <a:r>
              <a:rPr lang="en-US" b="1" dirty="0" err="1"/>
              <a:t>Desenvolvimento</a:t>
            </a:r>
            <a:endParaRPr lang="en-US" b="1" dirty="0"/>
          </a:p>
          <a:p>
            <a:pPr marL="800100" lvl="1" indent="-342900">
              <a:lnSpc>
                <a:spcPts val="2360"/>
              </a:lnSpc>
              <a:buFont typeface="+mj-lt"/>
              <a:buAutoNum type="arabicPeriod"/>
            </a:pPr>
            <a:r>
              <a:rPr lang="en-US" dirty="0" err="1"/>
              <a:t>Assistente</a:t>
            </a:r>
            <a:r>
              <a:rPr lang="en-US" dirty="0"/>
              <a:t> </a:t>
            </a:r>
            <a:r>
              <a:rPr lang="en-US" dirty="0" err="1"/>
              <a:t>Interativo</a:t>
            </a:r>
            <a:r>
              <a:rPr lang="en-US" dirty="0"/>
              <a:t> de </a:t>
            </a:r>
            <a:r>
              <a:rPr lang="en-US" dirty="0" err="1"/>
              <a:t>Pesquisa</a:t>
            </a:r>
            <a:endParaRPr lang="en-US" dirty="0"/>
          </a:p>
          <a:p>
            <a:pPr marL="800100" lvl="1" indent="-342900">
              <a:lnSpc>
                <a:spcPts val="2360"/>
              </a:lnSpc>
              <a:buFont typeface="+mj-lt"/>
              <a:buAutoNum type="arabicPeriod"/>
            </a:pPr>
            <a:r>
              <a:rPr lang="en-US" dirty="0" err="1"/>
              <a:t>Inteligência</a:t>
            </a:r>
            <a:r>
              <a:rPr lang="en-US" dirty="0"/>
              <a:t> Artificial</a:t>
            </a:r>
          </a:p>
          <a:p>
            <a:pPr marL="800100" lvl="1" indent="-342900">
              <a:lnSpc>
                <a:spcPts val="2360"/>
              </a:lnSpc>
              <a:buFont typeface="+mj-lt"/>
              <a:buAutoNum type="arabicPeriod"/>
            </a:pPr>
            <a:r>
              <a:rPr lang="en-US" dirty="0"/>
              <a:t>Google Chrome</a:t>
            </a:r>
          </a:p>
          <a:p>
            <a:pPr marL="800100" lvl="1" indent="-342900">
              <a:lnSpc>
                <a:spcPts val="2360"/>
              </a:lnSpc>
              <a:buFont typeface="+mj-lt"/>
              <a:buAutoNum type="arabicPeriod"/>
            </a:pPr>
            <a:r>
              <a:rPr lang="en-US" dirty="0" err="1"/>
              <a:t>Extensão</a:t>
            </a:r>
            <a:r>
              <a:rPr lang="en-US" dirty="0"/>
              <a:t> do </a:t>
            </a:r>
            <a:r>
              <a:rPr lang="en-US" dirty="0" err="1"/>
              <a:t>Navegador</a:t>
            </a:r>
            <a:endParaRPr lang="en-US" dirty="0"/>
          </a:p>
          <a:p>
            <a:pPr marL="800100" lvl="1" indent="-342900">
              <a:lnSpc>
                <a:spcPts val="2360"/>
              </a:lnSpc>
              <a:buFont typeface="+mj-lt"/>
              <a:buAutoNum type="arabicPeriod"/>
            </a:pPr>
            <a:r>
              <a:rPr lang="en-US" dirty="0" err="1"/>
              <a:t>Processamento</a:t>
            </a:r>
            <a:r>
              <a:rPr lang="en-US" dirty="0"/>
              <a:t> de </a:t>
            </a:r>
            <a:r>
              <a:rPr lang="en-US" dirty="0" err="1"/>
              <a:t>Linguagem</a:t>
            </a:r>
            <a:r>
              <a:rPr lang="en-US" dirty="0"/>
              <a:t> Natural</a:t>
            </a:r>
          </a:p>
          <a:p>
            <a:pPr marL="342900" indent="-342900">
              <a:lnSpc>
                <a:spcPts val="2360"/>
              </a:lnSpc>
              <a:buFont typeface="+mj-lt"/>
              <a:buAutoNum type="arabicPeriod"/>
            </a:pPr>
            <a:r>
              <a:rPr lang="en-US" b="1" dirty="0" err="1"/>
              <a:t>Metodologia</a:t>
            </a:r>
            <a:endParaRPr lang="en-US" b="1" dirty="0"/>
          </a:p>
          <a:p>
            <a:pPr marL="342900" indent="-342900">
              <a:lnSpc>
                <a:spcPts val="2360"/>
              </a:lnSpc>
              <a:buFont typeface="+mj-lt"/>
              <a:buAutoNum type="arabicPeriod"/>
            </a:pPr>
            <a:r>
              <a:rPr lang="en-US" b="1" dirty="0" err="1"/>
              <a:t>Resultados</a:t>
            </a:r>
            <a:r>
              <a:rPr lang="en-US" b="1" dirty="0"/>
              <a:t> e </a:t>
            </a:r>
            <a:r>
              <a:rPr lang="en-US" b="1" dirty="0" err="1"/>
              <a:t>Discussões</a:t>
            </a:r>
            <a:endParaRPr lang="en-US" b="1" dirty="0"/>
          </a:p>
          <a:p>
            <a:pPr marL="800100" lvl="1" indent="-342900">
              <a:lnSpc>
                <a:spcPts val="2360"/>
              </a:lnSpc>
              <a:buFont typeface="+mj-lt"/>
              <a:buAutoNum type="arabicPeriod"/>
            </a:pPr>
            <a:r>
              <a:rPr lang="pt-BR" dirty="0"/>
              <a:t>Elaboração de Questionário para análise de usabilidade</a:t>
            </a:r>
          </a:p>
          <a:p>
            <a:pPr marL="800100" lvl="1" indent="-342900">
              <a:lnSpc>
                <a:spcPts val="2360"/>
              </a:lnSpc>
              <a:buFont typeface="+mj-lt"/>
              <a:buAutoNum type="arabicPeriod"/>
            </a:pPr>
            <a:r>
              <a:rPr lang="pt-BR" dirty="0"/>
              <a:t>Desenvolvimento da Extensão</a:t>
            </a:r>
          </a:p>
          <a:p>
            <a:pPr marL="800100" lvl="1" indent="-342900">
              <a:lnSpc>
                <a:spcPts val="2360"/>
              </a:lnSpc>
              <a:buFont typeface="+mj-lt"/>
              <a:buAutoNum type="arabicPeriod"/>
            </a:pPr>
            <a:r>
              <a:rPr lang="pt-BR" dirty="0"/>
              <a:t>Avaliação da Solução</a:t>
            </a:r>
          </a:p>
          <a:p>
            <a:pPr marL="800100" lvl="1" indent="-342900">
              <a:lnSpc>
                <a:spcPts val="2360"/>
              </a:lnSpc>
              <a:buFont typeface="+mj-lt"/>
              <a:buAutoNum type="arabicPeriod"/>
            </a:pPr>
            <a:r>
              <a:rPr lang="pt-BR" dirty="0"/>
              <a:t>Extensão IA </a:t>
            </a:r>
            <a:r>
              <a:rPr lang="pt-BR" dirty="0" err="1"/>
              <a:t>Assistant</a:t>
            </a:r>
            <a:endParaRPr lang="pt-BR" dirty="0"/>
          </a:p>
          <a:p>
            <a:pPr marL="342900" indent="-342900">
              <a:lnSpc>
                <a:spcPts val="2360"/>
              </a:lnSpc>
              <a:buFont typeface="+mj-lt"/>
              <a:buAutoNum type="arabicPeriod"/>
            </a:pPr>
            <a:r>
              <a:rPr lang="en-US" b="1" dirty="0" err="1"/>
              <a:t>Conclusões</a:t>
            </a:r>
            <a:endParaRPr lang="en-US" b="1" dirty="0"/>
          </a:p>
        </p:txBody>
      </p:sp>
      <p:pic>
        <p:nvPicPr>
          <p:cNvPr id="13" name="Imagem 12" descr="Interface gráfica do usuário, Texto, Aplicativo, Email&#10;&#10;Descrição gerada automaticamente">
            <a:extLst>
              <a:ext uri="{FF2B5EF4-FFF2-40B4-BE49-F238E27FC236}">
                <a16:creationId xmlns:a16="http://schemas.microsoft.com/office/drawing/2014/main" id="{BFF275F3-4A47-CC77-44AE-A6A54F18CD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9201" y="1654429"/>
            <a:ext cx="2807688" cy="4489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4237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D97EA-7BB4-5CFA-6823-9869A1767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9D21CD-8DBB-3622-5AE2-99FD3B7AD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32" y="248856"/>
            <a:ext cx="10030968" cy="601536"/>
          </a:xfrm>
        </p:spPr>
        <p:txBody>
          <a:bodyPr lIns="91440" tIns="45720" rIns="91440" bIns="45720" rtlCol="0" anchor="ctr"/>
          <a:lstStyle>
            <a:defPPr>
              <a:defRPr lang="pt-BR"/>
            </a:def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 Teste de </a:t>
            </a:r>
            <a:r>
              <a:rPr lang="en-US" dirty="0" err="1"/>
              <a:t>seguranca</a:t>
            </a:r>
            <a:r>
              <a:rPr lang="en-US" dirty="0"/>
              <a:t> (impersonation)</a:t>
            </a:r>
            <a:endParaRPr lang="pt-BR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526A5C9C-817C-3068-724C-FE7290CBC7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3" r="84400" b="-376"/>
          <a:stretch/>
        </p:blipFill>
        <p:spPr>
          <a:xfrm>
            <a:off x="-1" y="-18288"/>
            <a:ext cx="1636777" cy="6913378"/>
          </a:xfrm>
          <a:prstGeom prst="rect">
            <a:avLst/>
          </a:prstGeom>
        </p:spPr>
      </p:pic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2EF3153B-A911-3C3C-97DE-3253A5323278}"/>
              </a:ext>
            </a:extLst>
          </p:cNvPr>
          <p:cNvSpPr txBox="1">
            <a:spLocks/>
          </p:cNvSpPr>
          <p:nvPr/>
        </p:nvSpPr>
        <p:spPr>
          <a:xfrm>
            <a:off x="1856232" y="1086020"/>
            <a:ext cx="4559585" cy="593468"/>
          </a:xfrm>
          <a:prstGeom prst="rect">
            <a:avLst/>
          </a:prstGeom>
        </p:spPr>
        <p:txBody>
          <a:bodyPr lIns="91440" tIns="45720" rIns="91440" bIns="45720" rtlCol="0" anchor="t"/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Criei uma SA somente leitora de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views</a:t>
            </a: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 e testei com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impersonation</a:t>
            </a: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.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>
              <a:latin typeface="Calibri"/>
              <a:ea typeface="Calibri"/>
              <a:cs typeface="Calibri"/>
            </a:endParaRPr>
          </a:p>
        </p:txBody>
      </p:sp>
      <p:pic>
        <p:nvPicPr>
          <p:cNvPr id="3" name="Imagem 2" descr="Texto&#10;&#10;O conteúdo gerado por IA pode estar incorreto.">
            <a:extLst>
              <a:ext uri="{FF2B5EF4-FFF2-40B4-BE49-F238E27FC236}">
                <a16:creationId xmlns:a16="http://schemas.microsoft.com/office/drawing/2014/main" id="{C8264640-E8D4-825A-786C-B42F60B403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2337" y="1803362"/>
            <a:ext cx="7929911" cy="4691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40592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908AB8-B702-C41F-76C3-0DC2E6580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A18393-BEE1-AFF1-F5BA-FFBAF5132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32" y="248856"/>
            <a:ext cx="10030968" cy="601536"/>
          </a:xfrm>
        </p:spPr>
        <p:txBody>
          <a:bodyPr lIns="91440" tIns="45720" rIns="91440" bIns="45720" rtlCol="0" anchor="ctr"/>
          <a:lstStyle>
            <a:defPPr>
              <a:defRPr lang="pt-BR"/>
            </a:def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 err="1"/>
              <a:t>Observabilidade</a:t>
            </a:r>
            <a:r>
              <a:rPr lang="en-US" dirty="0"/>
              <a:t> e </a:t>
            </a:r>
            <a:r>
              <a:rPr lang="en-US" dirty="0" err="1"/>
              <a:t>controle</a:t>
            </a:r>
            <a:r>
              <a:rPr lang="en-US" dirty="0"/>
              <a:t> (logs + </a:t>
            </a:r>
            <a:r>
              <a:rPr lang="en-US" dirty="0" err="1"/>
              <a:t>metricas</a:t>
            </a:r>
            <a:r>
              <a:rPr lang="en-US" dirty="0"/>
              <a:t>)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E0783C69-5C2E-4D6A-B0A8-0E4975AA8C1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3" r="84400" b="-376"/>
          <a:stretch/>
        </p:blipFill>
        <p:spPr>
          <a:xfrm>
            <a:off x="-1" y="-18288"/>
            <a:ext cx="1636777" cy="6913378"/>
          </a:xfrm>
          <a:prstGeom prst="rect">
            <a:avLst/>
          </a:prstGeom>
        </p:spPr>
      </p:pic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D4F4ED6E-BD8D-FF46-E83F-7113FABB1358}"/>
              </a:ext>
            </a:extLst>
          </p:cNvPr>
          <p:cNvSpPr txBox="1">
            <a:spLocks/>
          </p:cNvSpPr>
          <p:nvPr/>
        </p:nvSpPr>
        <p:spPr>
          <a:xfrm>
            <a:off x="1856232" y="1086020"/>
            <a:ext cx="7942121" cy="621346"/>
          </a:xfrm>
          <a:prstGeom prst="rect">
            <a:avLst/>
          </a:prstGeom>
        </p:spPr>
        <p:txBody>
          <a:bodyPr lIns="91440" tIns="45720" rIns="91440" bIns="45720" rtlCol="0" anchor="t"/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Primeiro habilitei Data Access logs de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BigQuery</a:t>
            </a: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 (Console &gt; IAM e Admin &gt;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Audit</a:t>
            </a: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 Logs &gt;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BigQuery</a:t>
            </a: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 &gt; marcar Data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Read</a:t>
            </a: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/Write).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Imagem 3" descr="Texto&#10;&#10;O conteúdo gerado por IA pode estar incorreto.">
            <a:extLst>
              <a:ext uri="{FF2B5EF4-FFF2-40B4-BE49-F238E27FC236}">
                <a16:creationId xmlns:a16="http://schemas.microsoft.com/office/drawing/2014/main" id="{7C7247E7-C1FB-CA64-FE29-51B49CCAED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43681" y="1710783"/>
            <a:ext cx="9940152" cy="4774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2628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D58960-3ADD-53A2-4282-E29FA11C36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243F22-76B9-2B8C-7172-282E4925BD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32" y="248856"/>
            <a:ext cx="10030968" cy="601536"/>
          </a:xfrm>
        </p:spPr>
        <p:txBody>
          <a:bodyPr lIns="91440" tIns="45720" rIns="91440" bIns="45720" rtlCol="0" anchor="ctr"/>
          <a:lstStyle>
            <a:defPPr>
              <a:defRPr lang="pt-BR"/>
            </a:def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 err="1"/>
              <a:t>Observabilidade</a:t>
            </a:r>
            <a:r>
              <a:rPr lang="en-US" dirty="0"/>
              <a:t> e </a:t>
            </a:r>
            <a:r>
              <a:rPr lang="en-US" dirty="0" err="1"/>
              <a:t>controle</a:t>
            </a:r>
            <a:r>
              <a:rPr lang="en-US" dirty="0"/>
              <a:t> (logs + </a:t>
            </a:r>
            <a:r>
              <a:rPr lang="en-US" dirty="0" err="1"/>
              <a:t>metricas</a:t>
            </a:r>
            <a:r>
              <a:rPr lang="en-US" dirty="0"/>
              <a:t>)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F151B1CC-8B74-C3BF-D537-55236D6CBD4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3" r="84400" b="-376"/>
          <a:stretch/>
        </p:blipFill>
        <p:spPr>
          <a:xfrm>
            <a:off x="-1" y="-18288"/>
            <a:ext cx="1636777" cy="6913378"/>
          </a:xfrm>
          <a:prstGeom prst="rect">
            <a:avLst/>
          </a:prstGeom>
        </p:spPr>
      </p:pic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FDA934AE-8466-9BAB-6731-2DE980526BAC}"/>
              </a:ext>
            </a:extLst>
          </p:cNvPr>
          <p:cNvSpPr txBox="1">
            <a:spLocks/>
          </p:cNvSpPr>
          <p:nvPr/>
        </p:nvSpPr>
        <p:spPr>
          <a:xfrm>
            <a:off x="1856232" y="1086020"/>
            <a:ext cx="7942121" cy="621346"/>
          </a:xfrm>
          <a:prstGeom prst="rect">
            <a:avLst/>
          </a:prstGeom>
        </p:spPr>
        <p:txBody>
          <a:bodyPr lIns="91440" tIns="45720" rIns="91440" bIns="45720" rtlCol="0" anchor="t"/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Primeiro habilitei Data Access logs de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BigQuery</a:t>
            </a: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 (Console &gt; IAM e Admin &gt;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Audit</a:t>
            </a: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 Logs &gt;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BigQuery</a:t>
            </a: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 &gt; marcar Data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Read</a:t>
            </a: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/Write).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>
              <a:latin typeface="Calibri"/>
              <a:ea typeface="Calibri"/>
              <a:cs typeface="Calibri"/>
            </a:endParaRPr>
          </a:p>
        </p:txBody>
      </p:sp>
      <p:pic>
        <p:nvPicPr>
          <p:cNvPr id="3" name="Imagem 2" descr="Texto&#10;&#10;O conteúdo gerado por IA pode estar incorreto.">
            <a:extLst>
              <a:ext uri="{FF2B5EF4-FFF2-40B4-BE49-F238E27FC236}">
                <a16:creationId xmlns:a16="http://schemas.microsoft.com/office/drawing/2014/main" id="{2889E1F4-A364-A53B-36A0-CAC5893F6E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845" y="1833214"/>
            <a:ext cx="99917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376688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A696E-2B90-ED3D-32C7-E6B44F657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617966E-0C02-3F7E-00C2-080F8D0C8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32" y="248856"/>
            <a:ext cx="10030968" cy="601536"/>
          </a:xfrm>
        </p:spPr>
        <p:txBody>
          <a:bodyPr lIns="91440" tIns="45720" rIns="91440" bIns="45720" rtlCol="0" anchor="ctr"/>
          <a:lstStyle>
            <a:defPPr>
              <a:defRPr lang="pt-BR"/>
            </a:def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 err="1"/>
              <a:t>Observabilidade</a:t>
            </a:r>
            <a:r>
              <a:rPr lang="en-US" dirty="0"/>
              <a:t> e </a:t>
            </a:r>
            <a:r>
              <a:rPr lang="en-US" dirty="0" err="1"/>
              <a:t>controle</a:t>
            </a:r>
            <a:r>
              <a:rPr lang="en-US" dirty="0"/>
              <a:t> (logs + </a:t>
            </a:r>
            <a:r>
              <a:rPr lang="en-US" dirty="0" err="1"/>
              <a:t>metricas</a:t>
            </a:r>
            <a:r>
              <a:rPr lang="en-US" dirty="0"/>
              <a:t>)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AF38B55D-0E80-1872-C4C8-F38D7175BB9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3" r="84400" b="-376"/>
          <a:stretch/>
        </p:blipFill>
        <p:spPr>
          <a:xfrm>
            <a:off x="-1" y="-18288"/>
            <a:ext cx="1636777" cy="6913378"/>
          </a:xfrm>
          <a:prstGeom prst="rect">
            <a:avLst/>
          </a:prstGeom>
        </p:spPr>
      </p:pic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D8EFA23D-BB77-CD31-2FB6-EA1E54414215}"/>
              </a:ext>
            </a:extLst>
          </p:cNvPr>
          <p:cNvSpPr txBox="1">
            <a:spLocks/>
          </p:cNvSpPr>
          <p:nvPr/>
        </p:nvSpPr>
        <p:spPr>
          <a:xfrm>
            <a:off x="1856232" y="1086020"/>
            <a:ext cx="7942121" cy="621346"/>
          </a:xfrm>
          <a:prstGeom prst="rect">
            <a:avLst/>
          </a:prstGeom>
        </p:spPr>
        <p:txBody>
          <a:bodyPr lIns="91440" tIns="45720" rIns="91440" bIns="45720" rtlCol="0" anchor="t"/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Primeiro habilitei Data Access logs de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BigQuery</a:t>
            </a: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 (Console &gt; IAM e Admin &gt;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Audit</a:t>
            </a: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 Logs &gt;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BigQuery</a:t>
            </a: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 &gt; marcar Data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Read</a:t>
            </a: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/Write).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>
              <a:latin typeface="Calibri"/>
              <a:ea typeface="Calibri"/>
              <a:cs typeface="Calibri"/>
            </a:endParaRPr>
          </a:p>
        </p:txBody>
      </p:sp>
      <p:pic>
        <p:nvPicPr>
          <p:cNvPr id="3" name="Imagem 2" descr="Texto&#10;&#10;O conteúdo gerado por IA pode estar incorreto.">
            <a:extLst>
              <a:ext uri="{FF2B5EF4-FFF2-40B4-BE49-F238E27FC236}">
                <a16:creationId xmlns:a16="http://schemas.microsoft.com/office/drawing/2014/main" id="{9D383491-DADF-F164-20AF-31189E3FA3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845" y="1833214"/>
            <a:ext cx="9991725" cy="4362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46087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65A9E-4313-602C-DD18-1FD45A9EA0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64C90E-BC83-5996-55F6-94A15D1F4A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32" y="248856"/>
            <a:ext cx="10030968" cy="601536"/>
          </a:xfrm>
        </p:spPr>
        <p:txBody>
          <a:bodyPr lIns="91440" tIns="45720" rIns="91440" bIns="45720" rtlCol="0" anchor="ctr"/>
          <a:lstStyle>
            <a:defPPr>
              <a:defRPr lang="pt-BR"/>
            </a:def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r>
              <a:rPr lang="en-US" dirty="0" err="1"/>
              <a:t>Observabilidade</a:t>
            </a:r>
            <a:r>
              <a:rPr lang="en-US" dirty="0"/>
              <a:t> e </a:t>
            </a:r>
            <a:r>
              <a:rPr lang="en-US" dirty="0" err="1"/>
              <a:t>controle</a:t>
            </a:r>
            <a:r>
              <a:rPr lang="en-US" dirty="0"/>
              <a:t> (logs + </a:t>
            </a:r>
            <a:r>
              <a:rPr lang="en-US" dirty="0" err="1"/>
              <a:t>metricas</a:t>
            </a:r>
            <a:r>
              <a:rPr lang="en-US" dirty="0"/>
              <a:t>)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2531BF00-CA9D-5C4B-95E8-0E87A0A1FA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3" r="84400" b="-376"/>
          <a:stretch/>
        </p:blipFill>
        <p:spPr>
          <a:xfrm>
            <a:off x="-1" y="-18288"/>
            <a:ext cx="1636777" cy="6913378"/>
          </a:xfrm>
          <a:prstGeom prst="rect">
            <a:avLst/>
          </a:prstGeom>
        </p:spPr>
      </p:pic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7BC97975-4133-4222-6728-91B7E2BDA9E9}"/>
              </a:ext>
            </a:extLst>
          </p:cNvPr>
          <p:cNvSpPr txBox="1">
            <a:spLocks/>
          </p:cNvSpPr>
          <p:nvPr/>
        </p:nvSpPr>
        <p:spPr>
          <a:xfrm>
            <a:off x="1856232" y="1086020"/>
            <a:ext cx="7942121" cy="621346"/>
          </a:xfrm>
          <a:prstGeom prst="rect">
            <a:avLst/>
          </a:prstGeom>
        </p:spPr>
        <p:txBody>
          <a:bodyPr lIns="91440" tIns="45720" rIns="91440" bIns="45720" rtlCol="0" anchor="t"/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Primeiro habilitei Data Access logs de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BigQuery</a:t>
            </a: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 (Console &gt; IAM e Admin &gt;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Audit</a:t>
            </a: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 Logs &gt;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BigQuery</a:t>
            </a: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 &gt; marcar Data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Read</a:t>
            </a: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/Write).</a:t>
            </a: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Imagem 3" descr="Tela de celular com publicação numa rede social&#10;&#10;O conteúdo gerado por IA pode estar incorreto.">
            <a:extLst>
              <a:ext uri="{FF2B5EF4-FFF2-40B4-BE49-F238E27FC236}">
                <a16:creationId xmlns:a16="http://schemas.microsoft.com/office/drawing/2014/main" id="{930B3B0A-1790-6000-E6DC-937214EBB9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45241" y="1945424"/>
            <a:ext cx="9034811" cy="4444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9431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5BD3A-B399-DB06-ACC5-FE1A8EB86A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FEE0EAF-9412-B652-353A-9591052D6C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32" y="248856"/>
            <a:ext cx="10030968" cy="601536"/>
          </a:xfrm>
        </p:spPr>
        <p:txBody>
          <a:bodyPr lIns="91440" tIns="45720" rIns="91440" bIns="45720" rtlCol="0" anchor="ctr"/>
          <a:lstStyle>
            <a:defPPr>
              <a:defRPr lang="pt-BR"/>
            </a:def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br>
              <a:rPr lang="en-US" dirty="0"/>
            </a:br>
            <a:r>
              <a:rPr lang="en-US" dirty="0" err="1"/>
              <a:t>Qualidade</a:t>
            </a:r>
            <a:r>
              <a:rPr lang="en-US" dirty="0"/>
              <a:t> de dados (checks simples que </a:t>
            </a:r>
            <a:r>
              <a:rPr lang="en-US" dirty="0" err="1"/>
              <a:t>eu</a:t>
            </a:r>
            <a:r>
              <a:rPr lang="en-US" dirty="0"/>
              <a:t> </a:t>
            </a:r>
            <a:r>
              <a:rPr lang="en-US" dirty="0" err="1"/>
              <a:t>rodei</a:t>
            </a:r>
            <a:r>
              <a:rPr lang="en-US" dirty="0"/>
              <a:t>)</a:t>
            </a:r>
            <a:endParaRPr lang="pt-BR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1C098ECB-10CC-60D2-56E2-379FF00FCE3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3" r="84400" b="-376"/>
          <a:stretch/>
        </p:blipFill>
        <p:spPr>
          <a:xfrm>
            <a:off x="-1" y="-18288"/>
            <a:ext cx="1636777" cy="6913378"/>
          </a:xfrm>
          <a:prstGeom prst="rect">
            <a:avLst/>
          </a:prstGeom>
        </p:spPr>
      </p:pic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4C2CC6DD-3BF0-91F8-8B9E-4CF3320C6951}"/>
              </a:ext>
            </a:extLst>
          </p:cNvPr>
          <p:cNvSpPr txBox="1">
            <a:spLocks/>
          </p:cNvSpPr>
          <p:nvPr/>
        </p:nvSpPr>
        <p:spPr>
          <a:xfrm>
            <a:off x="1856232" y="1086020"/>
            <a:ext cx="4903414" cy="370444"/>
          </a:xfrm>
          <a:prstGeom prst="rect">
            <a:avLst/>
          </a:prstGeom>
        </p:spPr>
        <p:txBody>
          <a:bodyPr lIns="91440" tIns="45720" rIns="91440" bIns="45720" rtlCol="0" anchor="t"/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Comparar contagem base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vs</a:t>
            </a: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view</a:t>
            </a:r>
            <a:endParaRPr lang="pt-BR" sz="1800" b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>
              <a:latin typeface="Calibri"/>
              <a:ea typeface="Calibri"/>
              <a:cs typeface="Calibri"/>
            </a:endParaRPr>
          </a:p>
        </p:txBody>
      </p:sp>
      <p:pic>
        <p:nvPicPr>
          <p:cNvPr id="6" name="Imagem 5" descr="Texto&#10;&#10;O conteúdo gerado por IA pode estar incorreto.">
            <a:extLst>
              <a:ext uri="{FF2B5EF4-FFF2-40B4-BE49-F238E27FC236}">
                <a16:creationId xmlns:a16="http://schemas.microsoft.com/office/drawing/2014/main" id="{1662D153-632B-4305-C7E8-8B313B5158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5091" y="1559312"/>
            <a:ext cx="7383037" cy="2354766"/>
          </a:xfrm>
          <a:prstGeom prst="rect">
            <a:avLst/>
          </a:prstGeom>
        </p:spPr>
      </p:pic>
      <p:pic>
        <p:nvPicPr>
          <p:cNvPr id="7" name="Imagem 6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B175D6E7-87FA-FE5A-9808-4A07B6E3EC5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3349" y="4060903"/>
            <a:ext cx="7888327" cy="24346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04605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570718-9FBE-C2C9-6B59-0BF48D06DB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8D0714-AAC8-E4E0-C5D3-9D1071A5B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32" y="248856"/>
            <a:ext cx="10030968" cy="601536"/>
          </a:xfrm>
        </p:spPr>
        <p:txBody>
          <a:bodyPr lIns="91440" tIns="45720" rIns="91440" bIns="45720" rtlCol="0" anchor="ctr"/>
          <a:lstStyle>
            <a:defPPr>
              <a:defRPr lang="pt-BR"/>
            </a:defPPr>
          </a:lstStyle>
          <a:p>
            <a:br>
              <a:rPr lang="en-US" dirty="0"/>
            </a:br>
            <a:br>
              <a:rPr lang="en-US" dirty="0"/>
            </a:br>
            <a:r>
              <a:rPr lang="en-US"/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/>
              <a:t>Monitor</a:t>
            </a:r>
            <a:r>
              <a:rPr lang="en-US" dirty="0"/>
              <a:t> de </a:t>
            </a:r>
            <a:r>
              <a:rPr lang="en-US" dirty="0" err="1"/>
              <a:t>atividade</a:t>
            </a:r>
            <a:r>
              <a:rPr lang="en-US" dirty="0"/>
              <a:t> do GitHub (GitHub Activity Data)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819F2A62-F14D-46E1-0B32-21D70867A8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3" r="84400" b="-376"/>
          <a:stretch/>
        </p:blipFill>
        <p:spPr>
          <a:xfrm>
            <a:off x="-1" y="-18288"/>
            <a:ext cx="1636777" cy="6913378"/>
          </a:xfrm>
          <a:prstGeom prst="rect">
            <a:avLst/>
          </a:prstGeom>
        </p:spPr>
      </p:pic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79CC2C13-0F94-F80F-417D-28F57F6A293D}"/>
              </a:ext>
            </a:extLst>
          </p:cNvPr>
          <p:cNvSpPr txBox="1">
            <a:spLocks/>
          </p:cNvSpPr>
          <p:nvPr/>
        </p:nvSpPr>
        <p:spPr>
          <a:xfrm>
            <a:off x="1856232" y="1086020"/>
            <a:ext cx="4903414" cy="370444"/>
          </a:xfrm>
          <a:prstGeom prst="rect">
            <a:avLst/>
          </a:prstGeom>
        </p:spPr>
        <p:txBody>
          <a:bodyPr lIns="91440" tIns="45720" rIns="91440" bIns="45720" rtlCol="0" anchor="t"/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Comparar contagem base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vs</a:t>
            </a: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view</a:t>
            </a:r>
            <a:endParaRPr lang="pt-BR" sz="1800" b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>
              <a:latin typeface="Calibri"/>
              <a:ea typeface="Calibri"/>
              <a:cs typeface="Calibri"/>
            </a:endParaRPr>
          </a:p>
        </p:txBody>
      </p:sp>
      <p:pic>
        <p:nvPicPr>
          <p:cNvPr id="3" name="Imagem 2" descr="Tela de celular com aplicativo aberto&#10;&#10;O conteúdo gerado por IA pode estar incorreto.">
            <a:extLst>
              <a:ext uri="{FF2B5EF4-FFF2-40B4-BE49-F238E27FC236}">
                <a16:creationId xmlns:a16="http://schemas.microsoft.com/office/drawing/2014/main" id="{4F934776-C4BA-2382-5A99-CC8B0BA929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2430" y="1714965"/>
            <a:ext cx="9211139" cy="445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06161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B56104-3D3A-C754-F3F3-330D09891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C0378-3171-45A2-42F3-2F6F76B92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32" y="248856"/>
            <a:ext cx="10030968" cy="601536"/>
          </a:xfrm>
        </p:spPr>
        <p:txBody>
          <a:bodyPr lIns="91440" tIns="45720" rIns="91440" bIns="45720" rtlCol="0" anchor="ctr"/>
          <a:lstStyle>
            <a:defPPr>
              <a:defRPr lang="pt-BR"/>
            </a:defPPr>
          </a:lstStyle>
          <a:p>
            <a:br>
              <a:rPr lang="en-US" dirty="0"/>
            </a:br>
            <a:br>
              <a:rPr lang="en-US" dirty="0"/>
            </a:br>
            <a:r>
              <a:rPr lang="en-US"/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/>
              <a:t>Monitor</a:t>
            </a:r>
            <a:r>
              <a:rPr lang="en-US" dirty="0"/>
              <a:t> de </a:t>
            </a:r>
            <a:r>
              <a:rPr lang="en-US" dirty="0" err="1"/>
              <a:t>atividade</a:t>
            </a:r>
            <a:r>
              <a:rPr lang="en-US" dirty="0"/>
              <a:t> do GitHub (GitHub Activity Data)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38959973-B802-1047-D1A8-763EF31E73B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3" r="84400" b="-376"/>
          <a:stretch/>
        </p:blipFill>
        <p:spPr>
          <a:xfrm>
            <a:off x="-1" y="-18288"/>
            <a:ext cx="1636777" cy="6913378"/>
          </a:xfrm>
          <a:prstGeom prst="rect">
            <a:avLst/>
          </a:prstGeom>
        </p:spPr>
      </p:pic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3FF5EC20-F206-4A1C-EBFB-826B2E68FC99}"/>
              </a:ext>
            </a:extLst>
          </p:cNvPr>
          <p:cNvSpPr txBox="1">
            <a:spLocks/>
          </p:cNvSpPr>
          <p:nvPr/>
        </p:nvSpPr>
        <p:spPr>
          <a:xfrm>
            <a:off x="1856232" y="1086020"/>
            <a:ext cx="4903414" cy="370444"/>
          </a:xfrm>
          <a:prstGeom prst="rect">
            <a:avLst/>
          </a:prstGeom>
        </p:spPr>
        <p:txBody>
          <a:bodyPr lIns="91440" tIns="45720" rIns="91440" bIns="45720" rtlCol="0" anchor="t"/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Comparar contagem base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vs</a:t>
            </a: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view</a:t>
            </a:r>
            <a:endParaRPr lang="pt-BR" sz="1800" b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Imagem 3" descr="Tela de celular com aplicativo aberto&#10;&#10;O conteúdo gerado por IA pode estar incorreto.">
            <a:extLst>
              <a:ext uri="{FF2B5EF4-FFF2-40B4-BE49-F238E27FC236}">
                <a16:creationId xmlns:a16="http://schemas.microsoft.com/office/drawing/2014/main" id="{6A297BE4-9EB0-A12B-2EEF-53747E9F55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3370" y="1572439"/>
            <a:ext cx="7993334" cy="4456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81385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B9281C-7404-3A67-DC88-8B9AC38854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03DC49-2EF9-340D-6BBD-8ABD6624DF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32" y="248856"/>
            <a:ext cx="10030968" cy="601536"/>
          </a:xfrm>
        </p:spPr>
        <p:txBody>
          <a:bodyPr lIns="91440" tIns="45720" rIns="91440" bIns="45720" rtlCol="0" anchor="ctr"/>
          <a:lstStyle>
            <a:defPPr>
              <a:defRPr lang="pt-BR"/>
            </a:defPPr>
          </a:lstStyle>
          <a:p>
            <a:br>
              <a:rPr lang="en-US" dirty="0"/>
            </a:br>
            <a:br>
              <a:rPr lang="en-US" dirty="0"/>
            </a:br>
            <a:r>
              <a:rPr lang="en-US"/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/>
              <a:t>Monitor</a:t>
            </a:r>
            <a:r>
              <a:rPr lang="en-US" dirty="0"/>
              <a:t> de </a:t>
            </a:r>
            <a:r>
              <a:rPr lang="en-US" dirty="0" err="1"/>
              <a:t>atividade</a:t>
            </a:r>
            <a:r>
              <a:rPr lang="en-US" dirty="0"/>
              <a:t> do GitHub (GitHub Activity Data)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B83FD19E-A87E-B164-BFD6-9AC8E490891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3" r="84400" b="-376"/>
          <a:stretch/>
        </p:blipFill>
        <p:spPr>
          <a:xfrm>
            <a:off x="-1" y="-18288"/>
            <a:ext cx="1636777" cy="6913378"/>
          </a:xfrm>
          <a:prstGeom prst="rect">
            <a:avLst/>
          </a:prstGeom>
        </p:spPr>
      </p:pic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6A64B03C-FF46-DCB1-D22D-9D69FFA9F0EF}"/>
              </a:ext>
            </a:extLst>
          </p:cNvPr>
          <p:cNvSpPr txBox="1">
            <a:spLocks/>
          </p:cNvSpPr>
          <p:nvPr/>
        </p:nvSpPr>
        <p:spPr>
          <a:xfrm>
            <a:off x="1856232" y="1086020"/>
            <a:ext cx="4903414" cy="370444"/>
          </a:xfrm>
          <a:prstGeom prst="rect">
            <a:avLst/>
          </a:prstGeom>
        </p:spPr>
        <p:txBody>
          <a:bodyPr lIns="91440" tIns="45720" rIns="91440" bIns="45720" rtlCol="0" anchor="t"/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Comparar contagem base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vs</a:t>
            </a: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view</a:t>
            </a:r>
            <a:endParaRPr lang="pt-BR" sz="1800" b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>
              <a:latin typeface="Calibri"/>
              <a:ea typeface="Calibri"/>
              <a:cs typeface="Calibri"/>
            </a:endParaRPr>
          </a:p>
        </p:txBody>
      </p:sp>
      <p:pic>
        <p:nvPicPr>
          <p:cNvPr id="3" name="Imagem 2" descr="Tela de celular com aplicativo aberto&#10;&#10;O conteúdo gerado por IA pode estar incorreto.">
            <a:extLst>
              <a:ext uri="{FF2B5EF4-FFF2-40B4-BE49-F238E27FC236}">
                <a16:creationId xmlns:a16="http://schemas.microsoft.com/office/drawing/2014/main" id="{BC2F6E11-B20F-7CDC-270C-4735BAB12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401" y="1634235"/>
            <a:ext cx="8671468" cy="443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93066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C1848-4FCC-6370-710D-DF547ECDF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F4AABC-31C7-1C07-6766-EE63D279F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32" y="248856"/>
            <a:ext cx="10030968" cy="601536"/>
          </a:xfrm>
        </p:spPr>
        <p:txBody>
          <a:bodyPr lIns="91440" tIns="45720" rIns="91440" bIns="45720" rtlCol="0" anchor="ctr"/>
          <a:lstStyle>
            <a:defPPr>
              <a:defRPr lang="pt-BR"/>
            </a:defPPr>
          </a:lstStyle>
          <a:p>
            <a:br>
              <a:rPr lang="en-US" dirty="0"/>
            </a:br>
            <a:br>
              <a:rPr lang="en-US" dirty="0"/>
            </a:br>
            <a:r>
              <a:rPr lang="en-US"/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/>
              <a:t>Monitor</a:t>
            </a:r>
            <a:r>
              <a:rPr lang="en-US" dirty="0"/>
              <a:t> de </a:t>
            </a:r>
            <a:r>
              <a:rPr lang="en-US" dirty="0" err="1"/>
              <a:t>atividade</a:t>
            </a:r>
            <a:r>
              <a:rPr lang="en-US" dirty="0"/>
              <a:t> do GitHub (GitHub Activity Data)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614B02E9-9477-D955-78CA-E986187449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3" r="84400" b="-376"/>
          <a:stretch/>
        </p:blipFill>
        <p:spPr>
          <a:xfrm>
            <a:off x="-1" y="-18288"/>
            <a:ext cx="1636777" cy="6913378"/>
          </a:xfrm>
          <a:prstGeom prst="rect">
            <a:avLst/>
          </a:prstGeom>
        </p:spPr>
      </p:pic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C169506C-AA45-F46C-931D-F6B5DDFD5A11}"/>
              </a:ext>
            </a:extLst>
          </p:cNvPr>
          <p:cNvSpPr txBox="1">
            <a:spLocks/>
          </p:cNvSpPr>
          <p:nvPr/>
        </p:nvSpPr>
        <p:spPr>
          <a:xfrm>
            <a:off x="1856232" y="1086020"/>
            <a:ext cx="4903414" cy="370444"/>
          </a:xfrm>
          <a:prstGeom prst="rect">
            <a:avLst/>
          </a:prstGeom>
        </p:spPr>
        <p:txBody>
          <a:bodyPr lIns="91440" tIns="45720" rIns="91440" bIns="45720" rtlCol="0" anchor="t"/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Comparar contagem base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vs</a:t>
            </a: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view</a:t>
            </a:r>
            <a:endParaRPr lang="pt-BR" sz="1800" b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>
              <a:latin typeface="Calibri"/>
              <a:ea typeface="Calibri"/>
              <a:cs typeface="Calibri"/>
            </a:endParaRPr>
          </a:p>
        </p:txBody>
      </p:sp>
      <p:pic>
        <p:nvPicPr>
          <p:cNvPr id="3" name="Imagem 2" descr="Tela de celular com aplicativo aberto&#10;&#10;O conteúdo gerado por IA pode estar incorreto.">
            <a:extLst>
              <a:ext uri="{FF2B5EF4-FFF2-40B4-BE49-F238E27FC236}">
                <a16:creationId xmlns:a16="http://schemas.microsoft.com/office/drawing/2014/main" id="{38B126EB-B99D-7594-1A55-551C8617C0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5401" y="1634235"/>
            <a:ext cx="8671468" cy="4435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92896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D682336-2973-D5FA-2FBF-7B9AA0E5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59" y="1"/>
            <a:ext cx="3820559" cy="123443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Introducão</a:t>
            </a:r>
            <a:endParaRPr lang="pt-BR" dirty="0"/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1944C2A3-12E7-A6E7-1D8A-9A1EC6331F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2282" y="1645921"/>
            <a:ext cx="11347203" cy="490728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Desenvolvimento de ferramenta inovadora para análise textual de artigos acadêmicos.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Utilização de técnicas de processamento de linguagem natural (NLP) e aprendizado de máquina.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Quantificação de correspondência entre critérios de pesquisa e conteúdo dos documentos.</a:t>
            </a:r>
          </a:p>
          <a:p>
            <a:pPr rtl="0"/>
            <a:endParaRPr lang="pt-BR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98B4D8E8-D0EF-11C8-495B-3876957CD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A87306C-81BA-4795-A5CA-9392456A8C1E}" type="slidenum">
              <a:rPr lang="pt-BR" smtClean="0"/>
              <a:pPr rtl="0"/>
              <a:t>3</a:t>
            </a:fld>
            <a:endParaRPr lang="pt-BR" dirty="0"/>
          </a:p>
        </p:txBody>
      </p:sp>
      <p:pic>
        <p:nvPicPr>
          <p:cNvPr id="6" name="Imagem 5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40BD5B9C-0631-55A9-3E6E-5BE081438C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62" b="69251"/>
          <a:stretch/>
        </p:blipFill>
        <p:spPr>
          <a:xfrm>
            <a:off x="3810000" y="1"/>
            <a:ext cx="838200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2152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D149E7-BAE3-95B4-07C9-7EEA1B063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30BD41-2416-D2B1-3A4F-CBF5D6AD3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32" y="248856"/>
            <a:ext cx="10030968" cy="601536"/>
          </a:xfrm>
        </p:spPr>
        <p:txBody>
          <a:bodyPr lIns="91440" tIns="45720" rIns="91440" bIns="45720" rtlCol="0" anchor="ctr"/>
          <a:lstStyle>
            <a:defPPr>
              <a:defRPr lang="pt-BR"/>
            </a:defPPr>
          </a:lstStyle>
          <a:p>
            <a:br>
              <a:rPr lang="en-US" dirty="0"/>
            </a:br>
            <a:br>
              <a:rPr lang="en-US" dirty="0"/>
            </a:br>
            <a:r>
              <a:rPr lang="en-US"/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/>
              <a:t>Monitor</a:t>
            </a:r>
            <a:r>
              <a:rPr lang="en-US" dirty="0"/>
              <a:t> de </a:t>
            </a:r>
            <a:r>
              <a:rPr lang="en-US" dirty="0" err="1"/>
              <a:t>atividade</a:t>
            </a:r>
            <a:r>
              <a:rPr lang="en-US" dirty="0"/>
              <a:t> do GitHub (GitHub Activity Data)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F754F05E-16D8-D6A2-CDC0-B50D3922E4B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3" r="84400" b="-376"/>
          <a:stretch/>
        </p:blipFill>
        <p:spPr>
          <a:xfrm>
            <a:off x="-1" y="-18288"/>
            <a:ext cx="1636777" cy="6913378"/>
          </a:xfrm>
          <a:prstGeom prst="rect">
            <a:avLst/>
          </a:prstGeom>
        </p:spPr>
      </p:pic>
      <p:sp>
        <p:nvSpPr>
          <p:cNvPr id="8" name="Espaço Reservado para Conteúdo 3">
            <a:extLst>
              <a:ext uri="{FF2B5EF4-FFF2-40B4-BE49-F238E27FC236}">
                <a16:creationId xmlns:a16="http://schemas.microsoft.com/office/drawing/2014/main" id="{61BAB178-1AE2-28D6-B5F9-EB95FE1ABAC0}"/>
              </a:ext>
            </a:extLst>
          </p:cNvPr>
          <p:cNvSpPr txBox="1">
            <a:spLocks/>
          </p:cNvSpPr>
          <p:nvPr/>
        </p:nvSpPr>
        <p:spPr>
          <a:xfrm>
            <a:off x="1856232" y="1086020"/>
            <a:ext cx="4903414" cy="370444"/>
          </a:xfrm>
          <a:prstGeom prst="rect">
            <a:avLst/>
          </a:prstGeom>
        </p:spPr>
        <p:txBody>
          <a:bodyPr lIns="91440" tIns="45720" rIns="91440" bIns="45720" rtlCol="0" anchor="t"/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Comparar contagem base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vs</a:t>
            </a:r>
            <a:r>
              <a:rPr lang="pt-BR" sz="1800" b="1" dirty="0">
                <a:solidFill>
                  <a:srgbClr val="000000"/>
                </a:solidFill>
                <a:ea typeface="+mn-lt"/>
                <a:cs typeface="+mn-lt"/>
              </a:rPr>
              <a:t> </a:t>
            </a:r>
            <a:r>
              <a:rPr lang="pt-BR" sz="1800" b="1" dirty="0" err="1">
                <a:solidFill>
                  <a:srgbClr val="000000"/>
                </a:solidFill>
                <a:ea typeface="+mn-lt"/>
                <a:cs typeface="+mn-lt"/>
              </a:rPr>
              <a:t>view</a:t>
            </a:r>
            <a:endParaRPr lang="pt-BR" sz="1800" b="1" dirty="0">
              <a:solidFill>
                <a:srgbClr val="00000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sz="1800" b="1" dirty="0">
              <a:solidFill>
                <a:srgbClr val="000000"/>
              </a:solidFill>
              <a:ea typeface="+mn-lt"/>
              <a:cs typeface="+mn-lt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>
              <a:latin typeface="Calibri"/>
              <a:ea typeface="Calibri"/>
              <a:cs typeface="Calibri"/>
            </a:endParaRPr>
          </a:p>
        </p:txBody>
      </p:sp>
      <p:pic>
        <p:nvPicPr>
          <p:cNvPr id="4" name="Imagem 3" descr="Texto&#10;&#10;O conteúdo gerado por IA pode estar incorreto.">
            <a:extLst>
              <a:ext uri="{FF2B5EF4-FFF2-40B4-BE49-F238E27FC236}">
                <a16:creationId xmlns:a16="http://schemas.microsoft.com/office/drawing/2014/main" id="{C8646EB9-C2AC-D3C6-8A74-BA5ECEF1CB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50626" y="2299010"/>
            <a:ext cx="9991725" cy="350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240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C8DB89-FB5B-C192-420D-63463368F7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5D430A-888D-CA71-5C11-D1A8428A96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32" y="248856"/>
            <a:ext cx="10030968" cy="601536"/>
          </a:xfrm>
        </p:spPr>
        <p:txBody>
          <a:bodyPr lIns="91440" tIns="45720" rIns="91440" bIns="45720" rtlCol="0" anchor="ctr"/>
          <a:lstStyle>
            <a:defPPr>
              <a:defRPr lang="pt-BR"/>
            </a:def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err="1"/>
              <a:t>Exportar</a:t>
            </a:r>
            <a:r>
              <a:rPr lang="en-US" dirty="0"/>
              <a:t> e </a:t>
            </a:r>
            <a:r>
              <a:rPr lang="en-US" err="1"/>
              <a:t>versionar</a:t>
            </a:r>
            <a:r>
              <a:rPr lang="en-US" dirty="0"/>
              <a:t> infra do </a:t>
            </a:r>
            <a:r>
              <a:rPr lang="en-US" err="1"/>
              <a:t>BigQuery</a:t>
            </a:r>
            <a:r>
              <a:rPr lang="en-US" dirty="0"/>
              <a:t> no repo</a:t>
            </a:r>
            <a:endParaRPr lang="pt-BR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F12D1D95-FAF9-27AF-2029-8F8263F7119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3" r="84400" b="-376"/>
          <a:stretch/>
        </p:blipFill>
        <p:spPr>
          <a:xfrm>
            <a:off x="-1" y="-18288"/>
            <a:ext cx="1636777" cy="6913378"/>
          </a:xfrm>
          <a:prstGeom prst="rect">
            <a:avLst/>
          </a:prstGeom>
        </p:spPr>
      </p:pic>
      <p:pic>
        <p:nvPicPr>
          <p:cNvPr id="6" name="Imagem 5" descr="Texto&#10;&#10;O conteúdo gerado por IA pode estar incorreto.">
            <a:extLst>
              <a:ext uri="{FF2B5EF4-FFF2-40B4-BE49-F238E27FC236}">
                <a16:creationId xmlns:a16="http://schemas.microsoft.com/office/drawing/2014/main" id="{F57F8D55-0D9E-A565-69DB-AF3736A5C5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45345" y="1109198"/>
            <a:ext cx="8519068" cy="5178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4266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FC4E7C-FB2E-9D98-B61C-6A47A6959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A39C9D-57F4-F606-6F8E-B98D897CB9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32" y="248856"/>
            <a:ext cx="10030968" cy="601536"/>
          </a:xfrm>
        </p:spPr>
        <p:txBody>
          <a:bodyPr lIns="91440" tIns="45720" rIns="91440" bIns="45720" rtlCol="0" anchor="ctr"/>
          <a:lstStyle>
            <a:defPPr>
              <a:defRPr lang="pt-BR"/>
            </a:def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476977"/>
                </a:solidFill>
              </a:rPr>
              <a:t>Publicar</a:t>
            </a:r>
            <a:r>
              <a:rPr lang="en-US" dirty="0">
                <a:solidFill>
                  <a:srgbClr val="476977"/>
                </a:solidFill>
              </a:rPr>
              <a:t>/</a:t>
            </a:r>
            <a:r>
              <a:rPr lang="en-US" dirty="0" err="1">
                <a:solidFill>
                  <a:srgbClr val="476977"/>
                </a:solidFill>
              </a:rPr>
              <a:t>atualizar</a:t>
            </a:r>
            <a:r>
              <a:rPr lang="en-US" dirty="0">
                <a:solidFill>
                  <a:srgbClr val="476977"/>
                </a:solidFill>
              </a:rPr>
              <a:t> </a:t>
            </a:r>
            <a:r>
              <a:rPr lang="en-US" dirty="0" err="1">
                <a:solidFill>
                  <a:srgbClr val="476977"/>
                </a:solidFill>
              </a:rPr>
              <a:t>este</a:t>
            </a:r>
            <a:r>
              <a:rPr lang="en-US" dirty="0">
                <a:solidFill>
                  <a:srgbClr val="476977"/>
                </a:solidFill>
              </a:rPr>
              <a:t> README no GitHub (Cloud Shell)</a:t>
            </a:r>
            <a:endParaRPr lang="pt-BR" dirty="0">
              <a:solidFill>
                <a:srgbClr val="476977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3B8387E2-B9BA-0033-49C7-738D75225C9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3" r="84400" b="-376"/>
          <a:stretch/>
        </p:blipFill>
        <p:spPr>
          <a:xfrm>
            <a:off x="-1" y="-18288"/>
            <a:ext cx="1636777" cy="6913378"/>
          </a:xfrm>
          <a:prstGeom prst="rect">
            <a:avLst/>
          </a:prstGeom>
        </p:spPr>
      </p:pic>
      <p:pic>
        <p:nvPicPr>
          <p:cNvPr id="3" name="Imagem 2" descr="Texto&#10;&#10;O conteúdo gerado por IA pode estar incorreto.">
            <a:extLst>
              <a:ext uri="{FF2B5EF4-FFF2-40B4-BE49-F238E27FC236}">
                <a16:creationId xmlns:a16="http://schemas.microsoft.com/office/drawing/2014/main" id="{DAB05E02-339E-C6A6-CED1-FDB296A40B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435" y="1919171"/>
            <a:ext cx="10020300" cy="4171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24954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F89642-B97E-97F9-3B2F-073A5BC8D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236290-7C19-F520-4C52-37FC751F8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32" y="248856"/>
            <a:ext cx="10030968" cy="601536"/>
          </a:xfrm>
        </p:spPr>
        <p:txBody>
          <a:bodyPr lIns="91440" tIns="45720" rIns="91440" bIns="45720" rtlCol="0" anchor="ctr"/>
          <a:lstStyle>
            <a:defPPr>
              <a:defRPr lang="pt-BR"/>
            </a:defPPr>
          </a:lstStyle>
          <a:p>
            <a:br>
              <a:rPr lang="en-US" dirty="0"/>
            </a:br>
            <a:br>
              <a:rPr lang="en-US" dirty="0"/>
            </a:br>
            <a:r>
              <a:rPr lang="en-US" dirty="0"/>
              <a:t> 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 err="1">
                <a:solidFill>
                  <a:srgbClr val="476977"/>
                </a:solidFill>
              </a:rPr>
              <a:t>Politicas</a:t>
            </a:r>
            <a:r>
              <a:rPr lang="en-US" dirty="0">
                <a:solidFill>
                  <a:srgbClr val="476977"/>
                </a:solidFill>
              </a:rPr>
              <a:t> </a:t>
            </a:r>
            <a:r>
              <a:rPr lang="en-US" dirty="0" err="1">
                <a:solidFill>
                  <a:srgbClr val="476977"/>
                </a:solidFill>
              </a:rPr>
              <a:t>adicionais</a:t>
            </a:r>
            <a:r>
              <a:rPr lang="en-US" dirty="0">
                <a:solidFill>
                  <a:srgbClr val="476977"/>
                </a:solidFill>
              </a:rPr>
              <a:t> e </a:t>
            </a:r>
            <a:r>
              <a:rPr lang="en-US" dirty="0" err="1">
                <a:solidFill>
                  <a:srgbClr val="476977"/>
                </a:solidFill>
              </a:rPr>
              <a:t>limites</a:t>
            </a:r>
            <a:r>
              <a:rPr lang="en-US" dirty="0">
                <a:solidFill>
                  <a:srgbClr val="476977"/>
                </a:solidFill>
              </a:rPr>
              <a:t> do case</a:t>
            </a:r>
            <a:endParaRPr lang="pt-BR" dirty="0">
              <a:solidFill>
                <a:srgbClr val="476977"/>
              </a:solidFill>
            </a:endParaRPr>
          </a:p>
          <a:p>
            <a:endParaRPr lang="en-US" dirty="0">
              <a:solidFill>
                <a:srgbClr val="476977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3DF17924-FA69-D75C-0DF6-1F80644489F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3" r="84400" b="-376"/>
          <a:stretch/>
        </p:blipFill>
        <p:spPr>
          <a:xfrm>
            <a:off x="-1" y="-18288"/>
            <a:ext cx="1636777" cy="6913378"/>
          </a:xfrm>
          <a:prstGeom prst="rect">
            <a:avLst/>
          </a:prstGeom>
        </p:spPr>
      </p:pic>
      <p:sp>
        <p:nvSpPr>
          <p:cNvPr id="6" name="Espaço Reservado para Conteúdo 3">
            <a:extLst>
              <a:ext uri="{FF2B5EF4-FFF2-40B4-BE49-F238E27FC236}">
                <a16:creationId xmlns:a16="http://schemas.microsoft.com/office/drawing/2014/main" id="{B7228DE3-4574-9053-19CD-696B9CDC005A}"/>
              </a:ext>
            </a:extLst>
          </p:cNvPr>
          <p:cNvSpPr txBox="1">
            <a:spLocks/>
          </p:cNvSpPr>
          <p:nvPr/>
        </p:nvSpPr>
        <p:spPr>
          <a:xfrm>
            <a:off x="2348744" y="1076727"/>
            <a:ext cx="9047950" cy="5518589"/>
          </a:xfrm>
          <a:prstGeom prst="rect">
            <a:avLst/>
          </a:prstGeom>
        </p:spPr>
        <p:txBody>
          <a:bodyPr lIns="91440" tIns="45720" rIns="91440" bIns="45720" rtlCol="0" anchor="t"/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/>
              <a:t>Conclusão e Politicas </a:t>
            </a:r>
          </a:p>
          <a:p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Ativei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Sensitive Data Protection (DLP) no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projeto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para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inspecao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sem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bloqueios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automaticos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).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Policy Tags/Data Policies: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deixei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melhoria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futura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exige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org).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Mantive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authorized view 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como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mecanismo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principal de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mascaramento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.</a:t>
            </a:r>
          </a:p>
          <a:p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Row-level Security: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tentativas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com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grupos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nao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existentes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falharam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;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mantive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apenas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authorized view.</a:t>
            </a:r>
          </a:p>
          <a:p>
            <a:r>
              <a:rPr lang="en-US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mascaramento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de PII </a:t>
            </a:r>
            <a:r>
              <a:rPr lang="en-US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</a:t>
            </a:r>
            <a:r>
              <a:rPr lang="en-US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borda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consumo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(views)</a:t>
            </a:r>
          </a:p>
          <a:p>
            <a:r>
              <a:rPr lang="en-US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isolamento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de </a:t>
            </a:r>
            <a:r>
              <a:rPr lang="en-US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acesso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(dataset </a:t>
            </a:r>
            <a:r>
              <a:rPr lang="en-US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sec_v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 vs base)</a:t>
            </a:r>
          </a:p>
          <a:p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auditoria de bypass (</a:t>
            </a:r>
            <a:r>
              <a:rPr lang="en-US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metricas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+ logs)</a:t>
            </a:r>
          </a:p>
          <a:p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monitor de </a:t>
            </a:r>
            <a:r>
              <a:rPr lang="en-US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atividade</a:t>
            </a:r>
            <a:r>
              <a:rPr lang="en-US" sz="160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do repo GitHub com queries </a:t>
            </a:r>
            <a:r>
              <a:rPr lang="en-US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prontas</a:t>
            </a:r>
            <a:endParaRPr lang="en-US" sz="1600" dirty="0" err="1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scripts para </a:t>
            </a:r>
            <a:r>
              <a:rPr lang="en-US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exportar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/</a:t>
            </a:r>
            <a:r>
              <a:rPr lang="en-US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aplicar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infra no </a:t>
            </a:r>
            <a:r>
              <a:rPr lang="en-US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BigQuery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e </a:t>
            </a:r>
            <a:r>
              <a:rPr lang="en-US" sz="1600" err="1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versionar</a:t>
            </a:r>
            <a:r>
              <a:rPr lang="en-US" sz="16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 no git</a:t>
            </a:r>
          </a:p>
          <a:p>
            <a:endParaRPr lang="en-US" sz="1600" dirty="0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  <a:p>
            <a:endParaRPr lang="en-US" sz="1600" dirty="0">
              <a:latin typeface="Calibri"/>
              <a:ea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endParaRPr lang="en-US" sz="16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90740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D682336-2973-D5FA-2FBF-7B9AA0E5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59" y="1"/>
            <a:ext cx="3820559" cy="7406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CONCLUSão</a:t>
            </a:r>
            <a:endParaRPr lang="pt-BR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98B4D8E8-D0EF-11C8-495B-3876957CD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A87306C-81BA-4795-A5CA-9392456A8C1E}" type="slidenum">
              <a:rPr lang="pt-BR" smtClean="0"/>
              <a:pPr rtl="0"/>
              <a:t>34</a:t>
            </a:fld>
            <a:endParaRPr lang="pt-BR" dirty="0"/>
          </a:p>
        </p:txBody>
      </p:sp>
      <p:pic>
        <p:nvPicPr>
          <p:cNvPr id="6" name="Imagem 5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40BD5B9C-0631-55A9-3E6E-5BE081438C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62" b="69251"/>
          <a:stretch/>
        </p:blipFill>
        <p:spPr>
          <a:xfrm>
            <a:off x="3810000" y="1"/>
            <a:ext cx="8382000" cy="740663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94130BFE-D8AC-AE6E-E53B-4BCD664892D1}"/>
              </a:ext>
            </a:extLst>
          </p:cNvPr>
          <p:cNvSpPr txBox="1">
            <a:spLocks/>
          </p:cNvSpPr>
          <p:nvPr/>
        </p:nvSpPr>
        <p:spPr>
          <a:xfrm>
            <a:off x="435356" y="967148"/>
            <a:ext cx="4764024" cy="5890294"/>
          </a:xfrm>
          <a:prstGeom prst="rect">
            <a:avLst/>
          </a:prstGeom>
        </p:spPr>
        <p:txBody>
          <a:bodyPr lIns="91440" tIns="45720" rIns="91440" bIns="45720" rtlCol="0" anchor="t"/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/>
              <a:t>Arquitetura e Governança</a:t>
            </a:r>
            <a:endParaRPr lang="pt-BR" sz="1600" b="1" dirty="0"/>
          </a:p>
          <a:p>
            <a:r>
              <a:rPr lang="pt-BR" sz="1200" dirty="0">
                <a:ea typeface="+mn-lt"/>
                <a:cs typeface="+mn-lt"/>
              </a:rPr>
              <a:t>Ingestão em </a:t>
            </a:r>
            <a:r>
              <a:rPr lang="pt-BR" sz="1200" b="1" dirty="0">
                <a:ea typeface="+mn-lt"/>
                <a:cs typeface="+mn-lt"/>
              </a:rPr>
              <a:t>lote</a:t>
            </a:r>
            <a:r>
              <a:rPr lang="pt-BR" sz="1200" dirty="0">
                <a:ea typeface="+mn-lt"/>
                <a:cs typeface="+mn-lt"/>
              </a:rPr>
              <a:t> e </a:t>
            </a:r>
            <a:r>
              <a:rPr lang="pt-BR" sz="1200" b="1" dirty="0">
                <a:ea typeface="+mn-lt"/>
                <a:cs typeface="+mn-lt"/>
              </a:rPr>
              <a:t>streaming</a:t>
            </a:r>
            <a:r>
              <a:rPr lang="pt-BR" sz="1200" dirty="0">
                <a:ea typeface="+mn-lt"/>
                <a:cs typeface="+mn-lt"/>
              </a:rPr>
              <a:t> no </a:t>
            </a:r>
            <a:r>
              <a:rPr lang="pt-BR" sz="1200" dirty="0" err="1">
                <a:ea typeface="+mn-lt"/>
                <a:cs typeface="+mn-lt"/>
              </a:rPr>
              <a:t>BigQuery</a:t>
            </a:r>
            <a:r>
              <a:rPr lang="pt-BR" sz="1200" dirty="0">
                <a:ea typeface="+mn-lt"/>
                <a:cs typeface="+mn-lt"/>
              </a:rPr>
              <a:t>.</a:t>
            </a:r>
          </a:p>
          <a:p>
            <a:r>
              <a:rPr lang="pt-BR" sz="1200" dirty="0">
                <a:ea typeface="+mn-lt"/>
                <a:cs typeface="+mn-lt"/>
              </a:rPr>
              <a:t>Camadas semânticas com </a:t>
            </a:r>
            <a:r>
              <a:rPr lang="pt-BR" sz="1200" i="1" err="1">
                <a:ea typeface="+mn-lt"/>
                <a:cs typeface="+mn-lt"/>
              </a:rPr>
              <a:t>views</a:t>
            </a:r>
            <a:r>
              <a:rPr lang="pt-BR" sz="1200" dirty="0">
                <a:ea typeface="+mn-lt"/>
                <a:cs typeface="+mn-lt"/>
              </a:rPr>
              <a:t> (e </a:t>
            </a:r>
            <a:r>
              <a:rPr lang="pt-BR" sz="1200" i="1" err="1">
                <a:ea typeface="+mn-lt"/>
                <a:cs typeface="+mn-lt"/>
              </a:rPr>
              <a:t>materialized</a:t>
            </a:r>
            <a:r>
              <a:rPr lang="pt-BR" sz="1200" i="1" dirty="0">
                <a:ea typeface="+mn-lt"/>
                <a:cs typeface="+mn-lt"/>
              </a:rPr>
              <a:t> </a:t>
            </a:r>
            <a:r>
              <a:rPr lang="pt-BR" sz="1200" i="1" err="1">
                <a:ea typeface="+mn-lt"/>
                <a:cs typeface="+mn-lt"/>
              </a:rPr>
              <a:t>views</a:t>
            </a:r>
            <a:r>
              <a:rPr lang="pt-BR" sz="1200" dirty="0">
                <a:ea typeface="+mn-lt"/>
                <a:cs typeface="+mn-lt"/>
              </a:rPr>
              <a:t> onde faz sentido).</a:t>
            </a:r>
            <a:endParaRPr lang="pt-BR" sz="1200" dirty="0"/>
          </a:p>
          <a:p>
            <a:r>
              <a:rPr lang="pt-BR" sz="1200" b="1" dirty="0">
                <a:ea typeface="+mn-lt"/>
                <a:cs typeface="+mn-lt"/>
              </a:rPr>
              <a:t>Particionamento</a:t>
            </a:r>
            <a:r>
              <a:rPr lang="pt-BR" sz="1200" dirty="0">
                <a:ea typeface="+mn-lt"/>
                <a:cs typeface="+mn-lt"/>
              </a:rPr>
              <a:t> por data e </a:t>
            </a:r>
            <a:r>
              <a:rPr lang="pt-BR" sz="1200" b="1" err="1">
                <a:ea typeface="+mn-lt"/>
                <a:cs typeface="+mn-lt"/>
              </a:rPr>
              <a:t>clustering</a:t>
            </a:r>
            <a:r>
              <a:rPr lang="pt-BR" sz="1200" dirty="0">
                <a:ea typeface="+mn-lt"/>
                <a:cs typeface="+mn-lt"/>
              </a:rPr>
              <a:t> pelos principais campos de filtro.</a:t>
            </a:r>
          </a:p>
          <a:p>
            <a:r>
              <a:rPr lang="pt-BR" sz="1200" dirty="0">
                <a:ea typeface="+mn-lt"/>
                <a:cs typeface="+mn-lt"/>
              </a:rPr>
              <a:t>Proteção de PII com </a:t>
            </a:r>
            <a:r>
              <a:rPr lang="pt-BR" sz="1200" b="1" err="1">
                <a:ea typeface="+mn-lt"/>
                <a:cs typeface="+mn-lt"/>
              </a:rPr>
              <a:t>Policy</a:t>
            </a:r>
            <a:r>
              <a:rPr lang="pt-BR" sz="1200" b="1" dirty="0">
                <a:ea typeface="+mn-lt"/>
                <a:cs typeface="+mn-lt"/>
              </a:rPr>
              <a:t> </a:t>
            </a:r>
            <a:r>
              <a:rPr lang="pt-BR" sz="1200" b="1" err="1">
                <a:ea typeface="+mn-lt"/>
                <a:cs typeface="+mn-lt"/>
              </a:rPr>
              <a:t>Tags</a:t>
            </a:r>
            <a:r>
              <a:rPr lang="pt-BR" sz="1200" dirty="0">
                <a:ea typeface="+mn-lt"/>
                <a:cs typeface="+mn-lt"/>
              </a:rPr>
              <a:t> + </a:t>
            </a:r>
            <a:r>
              <a:rPr lang="pt-BR" sz="1200" b="1" dirty="0">
                <a:ea typeface="+mn-lt"/>
                <a:cs typeface="+mn-lt"/>
              </a:rPr>
              <a:t>Data Policies</a:t>
            </a:r>
            <a:r>
              <a:rPr lang="pt-BR" sz="1200" dirty="0">
                <a:ea typeface="+mn-lt"/>
                <a:cs typeface="+mn-lt"/>
              </a:rPr>
              <a:t> (mascara), </a:t>
            </a:r>
            <a:r>
              <a:rPr lang="pt-BR" sz="1200" b="1" err="1">
                <a:ea typeface="+mn-lt"/>
                <a:cs typeface="+mn-lt"/>
              </a:rPr>
              <a:t>Authorized</a:t>
            </a:r>
            <a:r>
              <a:rPr lang="pt-BR" sz="1200" b="1" dirty="0">
                <a:ea typeface="+mn-lt"/>
                <a:cs typeface="+mn-lt"/>
              </a:rPr>
              <a:t> </a:t>
            </a:r>
            <a:r>
              <a:rPr lang="pt-BR" sz="1200" b="1" err="1">
                <a:ea typeface="+mn-lt"/>
                <a:cs typeface="+mn-lt"/>
              </a:rPr>
              <a:t>Views</a:t>
            </a:r>
            <a:r>
              <a:rPr lang="pt-BR" sz="1200" dirty="0">
                <a:ea typeface="+mn-lt"/>
                <a:cs typeface="+mn-lt"/>
              </a:rPr>
              <a:t> e IAM por grupos (menor privilégio).</a:t>
            </a:r>
            <a:endParaRPr lang="pt-BR" sz="1200" dirty="0"/>
          </a:p>
          <a:p>
            <a:r>
              <a:rPr lang="pt-BR" sz="1200" b="1" dirty="0">
                <a:ea typeface="+mn-lt"/>
                <a:cs typeface="+mn-lt"/>
              </a:rPr>
              <a:t>RLS</a:t>
            </a:r>
            <a:r>
              <a:rPr lang="pt-BR" sz="1200" dirty="0">
                <a:ea typeface="+mn-lt"/>
                <a:cs typeface="+mn-lt"/>
              </a:rPr>
              <a:t> quando necessário para escopos por domínio/área.</a:t>
            </a:r>
          </a:p>
          <a:p>
            <a:pPr marL="0" indent="0">
              <a:buNone/>
            </a:pPr>
            <a:r>
              <a:rPr lang="pt-BR" sz="1800" b="1" dirty="0"/>
              <a:t> </a:t>
            </a:r>
          </a:p>
          <a:p>
            <a:pPr marL="0" indent="0">
              <a:buNone/>
            </a:pPr>
            <a:r>
              <a:rPr lang="pt-BR" sz="1800" b="1" dirty="0"/>
              <a:t>Qualidade, Auditoria e </a:t>
            </a:r>
            <a:r>
              <a:rPr lang="pt-BR" sz="1800" b="1" dirty="0" err="1"/>
              <a:t>Observabilidade</a:t>
            </a:r>
            <a:endParaRPr lang="pt-BR" sz="1800" b="1" dirty="0"/>
          </a:p>
          <a:p>
            <a:r>
              <a:rPr lang="pt-BR" sz="1200" dirty="0" err="1">
                <a:ea typeface="+mn-lt"/>
                <a:cs typeface="+mn-lt"/>
              </a:rPr>
              <a:t>Checks</a:t>
            </a:r>
            <a:r>
              <a:rPr lang="pt-BR" sz="1200" dirty="0">
                <a:ea typeface="+mn-lt"/>
                <a:cs typeface="+mn-lt"/>
              </a:rPr>
              <a:t> automáticos (</a:t>
            </a:r>
            <a:r>
              <a:rPr lang="pt-BR" sz="1200" dirty="0" err="1">
                <a:ea typeface="+mn-lt"/>
                <a:cs typeface="+mn-lt"/>
              </a:rPr>
              <a:t>not-null</a:t>
            </a:r>
            <a:r>
              <a:rPr lang="pt-BR" sz="1200" dirty="0">
                <a:ea typeface="+mn-lt"/>
                <a:cs typeface="+mn-lt"/>
              </a:rPr>
              <a:t>, domínio, contagem, chaves) antes/depois da carga.</a:t>
            </a:r>
          </a:p>
          <a:p>
            <a:r>
              <a:rPr lang="pt-BR" sz="1200" dirty="0" err="1">
                <a:ea typeface="+mn-lt"/>
                <a:cs typeface="+mn-lt"/>
              </a:rPr>
              <a:t>Scheduled</a:t>
            </a:r>
            <a:r>
              <a:rPr lang="pt-BR" sz="1200" dirty="0">
                <a:ea typeface="+mn-lt"/>
                <a:cs typeface="+mn-lt"/>
              </a:rPr>
              <a:t> Queries com alertas de falha/desvio.</a:t>
            </a:r>
          </a:p>
          <a:p>
            <a:r>
              <a:rPr lang="pt-BR" sz="1200" dirty="0">
                <a:ea typeface="+mn-lt"/>
                <a:cs typeface="+mn-lt"/>
              </a:rPr>
              <a:t>Data Access Logs e INFORMATION_SCHEMA para trilha de auditoria e rastreabilidade.</a:t>
            </a:r>
          </a:p>
          <a:p>
            <a:r>
              <a:rPr lang="pt-BR" sz="1200" dirty="0" err="1">
                <a:ea typeface="+mn-lt"/>
                <a:cs typeface="+mn-lt"/>
              </a:rPr>
              <a:t>Labels</a:t>
            </a:r>
            <a:r>
              <a:rPr lang="pt-BR" sz="1200" dirty="0">
                <a:ea typeface="+mn-lt"/>
                <a:cs typeface="+mn-lt"/>
              </a:rPr>
              <a:t> por </a:t>
            </a:r>
            <a:r>
              <a:rPr lang="pt-BR" sz="1200" dirty="0" err="1">
                <a:ea typeface="+mn-lt"/>
                <a:cs typeface="+mn-lt"/>
              </a:rPr>
              <a:t>job</a:t>
            </a:r>
            <a:r>
              <a:rPr lang="pt-BR" sz="1200" dirty="0">
                <a:ea typeface="+mn-lt"/>
                <a:cs typeface="+mn-lt"/>
              </a:rPr>
              <a:t>/</a:t>
            </a:r>
            <a:r>
              <a:rPr lang="pt-BR" sz="1200" dirty="0" err="1">
                <a:ea typeface="+mn-lt"/>
                <a:cs typeface="+mn-lt"/>
              </a:rPr>
              <a:t>dataset</a:t>
            </a:r>
            <a:r>
              <a:rPr lang="pt-BR" sz="1200" dirty="0">
                <a:ea typeface="+mn-lt"/>
                <a:cs typeface="+mn-lt"/>
              </a:rPr>
              <a:t> para atribuição de custo e visibilidade.</a:t>
            </a:r>
            <a:endParaRPr lang="pt-BR" sz="1050" b="0" i="0" dirty="0"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pt-BR" sz="1800" b="1" dirty="0"/>
              <a:t>     </a:t>
            </a:r>
            <a:endParaRPr lang="pt-BR" sz="1200" dirty="0"/>
          </a:p>
          <a:p>
            <a:pPr marL="0" indent="0">
              <a:buNone/>
            </a:pPr>
            <a:endParaRPr lang="pt-BR" sz="1800" b="1" dirty="0">
              <a:ea typeface="+mn-lt"/>
              <a:cs typeface="+mn-lt"/>
            </a:endParaRPr>
          </a:p>
          <a:p>
            <a:pPr marL="459105" indent="-285750"/>
            <a:endParaRPr lang="pt-BR" sz="1400" dirty="0"/>
          </a:p>
          <a:p>
            <a:pPr marL="173355"/>
            <a:endParaRPr lang="pt-BR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CE320E97-DC64-45D9-ADFA-C602CCDEF1E0}"/>
              </a:ext>
            </a:extLst>
          </p:cNvPr>
          <p:cNvSpPr txBox="1">
            <a:spLocks/>
          </p:cNvSpPr>
          <p:nvPr/>
        </p:nvSpPr>
        <p:spPr>
          <a:xfrm>
            <a:off x="6425184" y="967148"/>
            <a:ext cx="4764024" cy="5388491"/>
          </a:xfrm>
          <a:prstGeom prst="rect">
            <a:avLst/>
          </a:prstGeom>
        </p:spPr>
        <p:txBody>
          <a:bodyPr lIns="91440" tIns="45720" rIns="91440" bIns="45720" rtlCol="0" anchor="t"/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/>
              <a:t>Performance e Custos</a:t>
            </a:r>
          </a:p>
          <a:p>
            <a:r>
              <a:rPr lang="pt-BR" sz="1200" dirty="0">
                <a:ea typeface="+mn-lt"/>
                <a:cs typeface="+mn-lt"/>
              </a:rPr>
              <a:t>Redução de bytes processados com partição + cluster.</a:t>
            </a:r>
          </a:p>
          <a:p>
            <a:r>
              <a:rPr lang="pt-BR" sz="1200" dirty="0">
                <a:ea typeface="+mn-lt"/>
                <a:cs typeface="+mn-lt"/>
              </a:rPr>
              <a:t>Reuso com cache e </a:t>
            </a:r>
            <a:r>
              <a:rPr lang="pt-BR" sz="1200" dirty="0" err="1">
                <a:ea typeface="+mn-lt"/>
                <a:cs typeface="+mn-lt"/>
              </a:rPr>
              <a:t>materialized</a:t>
            </a:r>
            <a:r>
              <a:rPr lang="pt-BR" sz="1200" dirty="0">
                <a:ea typeface="+mn-lt"/>
                <a:cs typeface="+mn-lt"/>
              </a:rPr>
              <a:t> </a:t>
            </a:r>
            <a:r>
              <a:rPr lang="pt-BR" sz="1200" dirty="0" err="1">
                <a:ea typeface="+mn-lt"/>
                <a:cs typeface="+mn-lt"/>
              </a:rPr>
              <a:t>views</a:t>
            </a:r>
            <a:r>
              <a:rPr lang="pt-BR" sz="1200" dirty="0">
                <a:ea typeface="+mn-lt"/>
                <a:cs typeface="+mn-lt"/>
              </a:rPr>
              <a:t> em KPIs.</a:t>
            </a:r>
          </a:p>
          <a:p>
            <a:r>
              <a:rPr lang="pt-BR" sz="1200" dirty="0">
                <a:ea typeface="+mn-lt"/>
                <a:cs typeface="+mn-lt"/>
              </a:rPr>
              <a:t>Budgets/</a:t>
            </a:r>
            <a:r>
              <a:rPr lang="pt-BR" sz="1200" dirty="0" err="1">
                <a:ea typeface="+mn-lt"/>
                <a:cs typeface="+mn-lt"/>
              </a:rPr>
              <a:t>alerts</a:t>
            </a:r>
            <a:r>
              <a:rPr lang="pt-BR" sz="1200" dirty="0">
                <a:ea typeface="+mn-lt"/>
                <a:cs typeface="+mn-lt"/>
              </a:rPr>
              <a:t> e, quando aplicável, </a:t>
            </a:r>
            <a:r>
              <a:rPr lang="pt-BR" sz="1200" dirty="0" err="1">
                <a:ea typeface="+mn-lt"/>
                <a:cs typeface="+mn-lt"/>
              </a:rPr>
              <a:t>reservations</a:t>
            </a:r>
            <a:r>
              <a:rPr lang="pt-BR" sz="1200" dirty="0">
                <a:ea typeface="+mn-lt"/>
                <a:cs typeface="+mn-lt"/>
              </a:rPr>
              <a:t> de slots.</a:t>
            </a:r>
          </a:p>
          <a:p>
            <a:r>
              <a:rPr lang="pt-BR" sz="1200" dirty="0">
                <a:ea typeface="+mn-lt"/>
                <a:cs typeface="+mn-lt"/>
              </a:rPr>
              <a:t>Regiões tratadas explicitamente: base em southamerica-east1 e </a:t>
            </a:r>
            <a:r>
              <a:rPr lang="pt-BR" sz="1200" dirty="0" err="1">
                <a:ea typeface="+mn-lt"/>
                <a:cs typeface="+mn-lt"/>
              </a:rPr>
              <a:t>datasets</a:t>
            </a:r>
            <a:r>
              <a:rPr lang="pt-BR" sz="1200" dirty="0">
                <a:ea typeface="+mn-lt"/>
                <a:cs typeface="+mn-lt"/>
              </a:rPr>
              <a:t> de marketplace em US (--</a:t>
            </a:r>
            <a:r>
              <a:rPr lang="pt-BR" sz="1200" dirty="0" err="1">
                <a:ea typeface="+mn-lt"/>
                <a:cs typeface="+mn-lt"/>
              </a:rPr>
              <a:t>location</a:t>
            </a:r>
            <a:r>
              <a:rPr lang="pt-BR" sz="1200" dirty="0">
                <a:ea typeface="+mn-lt"/>
                <a:cs typeface="+mn-lt"/>
              </a:rPr>
              <a:t>=US nas consultas).</a:t>
            </a:r>
          </a:p>
          <a:p>
            <a:pPr marL="0" indent="0">
              <a:buNone/>
            </a:pPr>
            <a:endParaRPr lang="pt-BR" sz="1800" b="1" dirty="0">
              <a:latin typeface="Tenorite"/>
            </a:endParaRPr>
          </a:p>
          <a:p>
            <a:pPr marL="0" indent="0">
              <a:buNone/>
            </a:pPr>
            <a:r>
              <a:rPr lang="pt-BR" sz="1800" b="1" dirty="0">
                <a:latin typeface="Tenorite"/>
              </a:rPr>
              <a:t>Análise Granular e Precisa</a:t>
            </a:r>
            <a:endParaRPr lang="pt-BR" sz="1800" dirty="0">
              <a:latin typeface="Tenorite"/>
            </a:endParaRPr>
          </a:p>
          <a:p>
            <a:r>
              <a:rPr lang="pt-BR" sz="1200" dirty="0">
                <a:latin typeface="Tenorite"/>
              </a:rPr>
              <a:t>Análise em duas etapas: documento e frase.</a:t>
            </a:r>
            <a:endParaRPr lang="en-US" sz="1200" dirty="0">
              <a:latin typeface="Tenorite"/>
            </a:endParaRPr>
          </a:p>
          <a:p>
            <a:r>
              <a:rPr lang="pt-BR" sz="1200" dirty="0">
                <a:latin typeface="Tenorite"/>
              </a:rPr>
              <a:t>Fragmentação do conteúdo e tokenização específica.</a:t>
            </a:r>
            <a:endParaRPr lang="en-US" sz="1200" dirty="0">
              <a:latin typeface="Tenorite"/>
            </a:endParaRPr>
          </a:p>
          <a:p>
            <a:r>
              <a:rPr lang="pt-BR" sz="1200" dirty="0">
                <a:latin typeface="Tenorite"/>
              </a:rPr>
              <a:t>Validade e precisão asseguradas.</a:t>
            </a:r>
            <a:endParaRPr lang="pt-BR" dirty="0"/>
          </a:p>
          <a:p>
            <a:pPr marL="0" indent="0">
              <a:buNone/>
            </a:pPr>
            <a:endParaRPr lang="pt-BR" sz="1200" dirty="0"/>
          </a:p>
          <a:p>
            <a:pPr marL="0" indent="0" algn="l">
              <a:buNone/>
            </a:pPr>
            <a:r>
              <a:rPr lang="pt-BR" sz="1800" b="1" dirty="0"/>
              <a:t>Evidências</a:t>
            </a:r>
          </a:p>
          <a:p>
            <a:r>
              <a:rPr lang="pt-BR" sz="1200" dirty="0">
                <a:latin typeface="Tenorite"/>
              </a:rPr>
              <a:t>Mesma query com e sem </a:t>
            </a:r>
            <a:r>
              <a:rPr lang="pt-BR" sz="1200" err="1">
                <a:latin typeface="Tenorite"/>
              </a:rPr>
              <a:t>impersonation</a:t>
            </a:r>
            <a:r>
              <a:rPr lang="pt-BR" sz="1200" dirty="0">
                <a:latin typeface="Tenorite"/>
              </a:rPr>
              <a:t> mostra coluna PII mascarada para o grupo.</a:t>
            </a:r>
          </a:p>
          <a:p>
            <a:r>
              <a:rPr lang="pt-BR" sz="1200" dirty="0">
                <a:latin typeface="Tenorite"/>
              </a:rPr>
              <a:t>Logs de acesso exibindo principal, horário e operação de leitura.</a:t>
            </a:r>
          </a:p>
          <a:p>
            <a:r>
              <a:rPr lang="pt-BR" sz="1200" dirty="0">
                <a:latin typeface="Tenorite"/>
              </a:rPr>
              <a:t>Painel de bytes/custos por </a:t>
            </a:r>
            <a:r>
              <a:rPr lang="pt-BR" sz="1200" err="1">
                <a:latin typeface="Tenorite"/>
              </a:rPr>
              <a:t>labels</a:t>
            </a:r>
            <a:r>
              <a:rPr lang="pt-BR" sz="1200" dirty="0">
                <a:latin typeface="Tenorite"/>
              </a:rPr>
              <a:t> antes/depois de partição/cluster.</a:t>
            </a:r>
          </a:p>
          <a:p>
            <a:pPr marL="173355"/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31929537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168DDF-B00F-87E1-418F-9E86A1E6A5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F0432E53-0C76-FD67-AD9B-07E094EA4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59" y="1"/>
            <a:ext cx="3820559" cy="740663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 err="1"/>
              <a:t>CONCLUSão</a:t>
            </a:r>
            <a:endParaRPr lang="pt-BR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21E64CD9-4DE1-1E9E-10FE-88A4CE696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A87306C-81BA-4795-A5CA-9392456A8C1E}" type="slidenum">
              <a:rPr lang="pt-BR" smtClean="0"/>
              <a:pPr rtl="0"/>
              <a:t>35</a:t>
            </a:fld>
            <a:endParaRPr lang="pt-BR" dirty="0"/>
          </a:p>
        </p:txBody>
      </p:sp>
      <p:pic>
        <p:nvPicPr>
          <p:cNvPr id="6" name="Imagem 5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CBF3B980-FCB4-F9F8-4377-2ED91FD38E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62" b="69251"/>
          <a:stretch/>
        </p:blipFill>
        <p:spPr>
          <a:xfrm>
            <a:off x="3810000" y="1"/>
            <a:ext cx="8382000" cy="740663"/>
          </a:xfrm>
          <a:prstGeom prst="rect">
            <a:avLst/>
          </a:prstGeom>
        </p:spPr>
      </p:pic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6B63072A-B529-DD4C-F9CF-282B03052F3B}"/>
              </a:ext>
            </a:extLst>
          </p:cNvPr>
          <p:cNvSpPr txBox="1">
            <a:spLocks/>
          </p:cNvSpPr>
          <p:nvPr/>
        </p:nvSpPr>
        <p:spPr>
          <a:xfrm>
            <a:off x="435356" y="967148"/>
            <a:ext cx="4764024" cy="5388491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/>
              <a:t>Otimização</a:t>
            </a:r>
            <a:r>
              <a:rPr lang="pt-BR" sz="1600" b="1" dirty="0"/>
              <a:t> da Análise Textual</a:t>
            </a:r>
          </a:p>
          <a:p>
            <a:pPr marL="173736"/>
            <a:r>
              <a:rPr lang="pt-BR" sz="1400" dirty="0"/>
              <a:t>Utilização de IA generativa e processamento de linguagem natural.</a:t>
            </a:r>
          </a:p>
          <a:p>
            <a:pPr marL="173736"/>
            <a:r>
              <a:rPr lang="pt-BR" sz="1400" dirty="0"/>
              <a:t>Quantificação precisa da correspondência entre critérios de pesquisa e conteúdo documental.</a:t>
            </a:r>
          </a:p>
          <a:p>
            <a:pPr marL="173736"/>
            <a:r>
              <a:rPr lang="pt-BR" sz="1400" dirty="0"/>
              <a:t>Suporte por métricas de similaridade baseadas no cosseno e frameworks como </a:t>
            </a:r>
            <a:r>
              <a:rPr lang="pt-BR" sz="1400" dirty="0" err="1"/>
              <a:t>scikit-learn</a:t>
            </a:r>
            <a:r>
              <a:rPr lang="pt-BR" sz="1400" dirty="0"/>
              <a:t> e NLTK.</a:t>
            </a:r>
          </a:p>
          <a:p>
            <a:pPr marL="173736"/>
            <a:endParaRPr lang="pt-BR" sz="1400" dirty="0"/>
          </a:p>
          <a:p>
            <a:pPr marL="0" indent="0" algn="l">
              <a:buNone/>
            </a:pPr>
            <a:r>
              <a:rPr lang="pt-BR" sz="1800" b="1" dirty="0"/>
              <a:t>Interface Intuitiva e Flexível</a:t>
            </a:r>
          </a:p>
          <a:p>
            <a:r>
              <a:rPr lang="pt-BR" sz="1400" dirty="0"/>
              <a:t>Experiência de análise abrangente com modos de visualização diversos.</a:t>
            </a:r>
          </a:p>
          <a:p>
            <a:r>
              <a:rPr lang="pt-BR" sz="1400" dirty="0"/>
              <a:t>Processamento flexível: local, nuvem pública ou </a:t>
            </a:r>
            <a:r>
              <a:rPr lang="pt-BR" sz="1400" dirty="0" err="1"/>
              <a:t>on-premise</a:t>
            </a:r>
            <a:r>
              <a:rPr lang="pt-BR" sz="1400" dirty="0"/>
              <a:t>.</a:t>
            </a:r>
          </a:p>
          <a:p>
            <a:r>
              <a:rPr lang="pt-BR" sz="1400" dirty="0"/>
              <a:t>Adaptação a diferentes necessidades e infraestruturas.</a:t>
            </a:r>
            <a:br>
              <a:rPr lang="pt-BR" sz="1050" b="0" i="0" dirty="0">
                <a:solidFill>
                  <a:srgbClr val="0D0D0D"/>
                </a:solidFill>
                <a:effectLst/>
                <a:highlight>
                  <a:srgbClr val="FFFFFF"/>
                </a:highlight>
                <a:latin typeface="ui-sans-serif"/>
              </a:rPr>
            </a:br>
            <a:endParaRPr lang="pt-BR" sz="1400" b="0" i="0" dirty="0">
              <a:solidFill>
                <a:srgbClr val="0D0D0D"/>
              </a:solidFill>
              <a:effectLst/>
              <a:highlight>
                <a:srgbClr val="FFFFFF"/>
              </a:highlight>
              <a:latin typeface="ui-sans-serif"/>
            </a:endParaRPr>
          </a:p>
          <a:p>
            <a:pPr marL="0" indent="0">
              <a:buNone/>
            </a:pPr>
            <a:r>
              <a:rPr lang="pt-BR" sz="1800" b="1" dirty="0"/>
              <a:t>Análise Granular e Precisa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dirty="0"/>
              <a:t>Análise em duas etapas: documento e frase.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dirty="0"/>
              <a:t>Fragmentação do conteúdo e </a:t>
            </a:r>
            <a:r>
              <a:rPr lang="pt-BR" sz="1400" dirty="0" err="1"/>
              <a:t>tokenização</a:t>
            </a:r>
            <a:r>
              <a:rPr lang="pt-BR" sz="1400" dirty="0"/>
              <a:t> específica.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sz="1400" dirty="0"/>
              <a:t>Validade e precisão asseguradas.</a:t>
            </a:r>
          </a:p>
          <a:p>
            <a:pPr marL="459486" indent="-285750"/>
            <a:endParaRPr lang="pt-BR" sz="1400" dirty="0"/>
          </a:p>
          <a:p>
            <a:pPr marL="173736"/>
            <a:endParaRPr lang="pt-BR" sz="1600" dirty="0"/>
          </a:p>
          <a:p>
            <a:pPr marL="457200" lvl="1" indent="0">
              <a:buFont typeface="Arial" panose="020B0604020202020204" pitchFamily="34" charset="0"/>
              <a:buNone/>
            </a:pPr>
            <a:endParaRPr lang="pt-BR" sz="2800" dirty="0"/>
          </a:p>
        </p:txBody>
      </p:sp>
      <p:sp>
        <p:nvSpPr>
          <p:cNvPr id="9" name="Espaço Reservado para Conteúdo 3">
            <a:extLst>
              <a:ext uri="{FF2B5EF4-FFF2-40B4-BE49-F238E27FC236}">
                <a16:creationId xmlns:a16="http://schemas.microsoft.com/office/drawing/2014/main" id="{5C3A521D-7158-CD3A-FF4E-0B0524FED476}"/>
              </a:ext>
            </a:extLst>
          </p:cNvPr>
          <p:cNvSpPr txBox="1">
            <a:spLocks/>
          </p:cNvSpPr>
          <p:nvPr/>
        </p:nvSpPr>
        <p:spPr>
          <a:xfrm>
            <a:off x="6425184" y="967148"/>
            <a:ext cx="4764024" cy="5230516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lang="pt-BR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1800" b="1" dirty="0"/>
              <a:t>Visualização Interativa e Configurável</a:t>
            </a:r>
          </a:p>
          <a:p>
            <a:pPr marL="173736"/>
            <a:r>
              <a:rPr lang="pt-BR" sz="1400" dirty="0"/>
              <a:t>Opções gráficas e textuais interativas.</a:t>
            </a:r>
          </a:p>
          <a:p>
            <a:pPr marL="173736"/>
            <a:r>
              <a:rPr lang="pt-BR" sz="1400" dirty="0"/>
              <a:t>Configuração de </a:t>
            </a:r>
            <a:r>
              <a:rPr lang="pt-BR" sz="1400" dirty="0" err="1"/>
              <a:t>hiperparâmetros</a:t>
            </a:r>
            <a:r>
              <a:rPr lang="pt-BR" sz="1400" dirty="0"/>
              <a:t>.</a:t>
            </a:r>
          </a:p>
          <a:p>
            <a:pPr marL="173736"/>
            <a:r>
              <a:rPr lang="pt-BR" sz="1400" dirty="0"/>
              <a:t>Identificação dinâmica de padrões e insights relevantes.</a:t>
            </a:r>
          </a:p>
          <a:p>
            <a:pPr marL="173736"/>
            <a:endParaRPr lang="pt-BR" sz="1400" dirty="0"/>
          </a:p>
          <a:p>
            <a:pPr marL="0" indent="0" algn="l">
              <a:buNone/>
            </a:pPr>
            <a:r>
              <a:rPr lang="pt-BR" sz="1800" b="1" dirty="0"/>
              <a:t>Impacto na Pesquisa Acadêmica</a:t>
            </a:r>
          </a:p>
          <a:p>
            <a:pPr marL="173736"/>
            <a:r>
              <a:rPr lang="pt-BR" sz="1400" dirty="0"/>
              <a:t>Economia de tempo para pesquisadores.</a:t>
            </a:r>
          </a:p>
          <a:p>
            <a:pPr marL="173736"/>
            <a:r>
              <a:rPr lang="pt-BR" sz="1400" dirty="0"/>
              <a:t>Melhoria na precisão e eficiência na identificação de conteúdo relevante.</a:t>
            </a:r>
          </a:p>
          <a:p>
            <a:pPr marL="173736"/>
            <a:r>
              <a:rPr lang="pt-BR" sz="1400" dirty="0"/>
              <a:t>Aceleração e aprimoramento das atividades de pesquisa.</a:t>
            </a:r>
          </a:p>
        </p:txBody>
      </p:sp>
    </p:spTree>
    <p:extLst>
      <p:ext uri="{BB962C8B-B14F-4D97-AF65-F5344CB8AC3E}">
        <p14:creationId xmlns:p14="http://schemas.microsoft.com/office/powerpoint/2010/main" val="5328757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947BFCD2-7967-E91F-FCFA-BE9DC03F026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4122"/>
          <a:stretch/>
        </p:blipFill>
        <p:spPr>
          <a:xfrm>
            <a:off x="0" y="0"/>
            <a:ext cx="12191980" cy="6857990"/>
          </a:xfrm>
          <a:prstGeom prst="rect">
            <a:avLst/>
          </a:prstGeom>
          <a:noFill/>
        </p:spPr>
      </p:pic>
      <p:sp>
        <p:nvSpPr>
          <p:cNvPr id="6" name="Espaço Reservado para o Número do Slide 5" hidden="1">
            <a:extLst>
              <a:ext uri="{FF2B5EF4-FFF2-40B4-BE49-F238E27FC236}">
                <a16:creationId xmlns:a16="http://schemas.microsoft.com/office/drawing/2014/main" id="{6B645A76-E100-EFC9-2708-1B148174751D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>
              <a:spcAft>
                <a:spcPts val="600"/>
              </a:spcAft>
            </a:pPr>
            <a:fld id="{EA87306C-81BA-4795-A5CA-9392456A8C1E}" type="slidenum">
              <a:rPr lang="pt-BR" smtClean="0"/>
              <a:pPr rtl="0">
                <a:spcAft>
                  <a:spcPts val="600"/>
                </a:spcAft>
              </a:pPr>
              <a:t>36</a:t>
            </a:fld>
            <a:endParaRPr lang="pt-BR"/>
          </a:p>
        </p:txBody>
      </p:sp>
      <p:sp>
        <p:nvSpPr>
          <p:cNvPr id="20" name="Retângulo 19">
            <a:extLst>
              <a:ext uri="{FF2B5EF4-FFF2-40B4-BE49-F238E27FC236}">
                <a16:creationId xmlns:a16="http://schemas.microsoft.com/office/drawing/2014/main" id="{B6A7F9E2-487F-F9B1-6A98-FEBD45E852D5}"/>
              </a:ext>
            </a:extLst>
          </p:cNvPr>
          <p:cNvSpPr/>
          <p:nvPr/>
        </p:nvSpPr>
        <p:spPr>
          <a:xfrm>
            <a:off x="960284" y="2730500"/>
            <a:ext cx="4094316" cy="584200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Título 2">
            <a:extLst>
              <a:ext uri="{FF2B5EF4-FFF2-40B4-BE49-F238E27FC236}">
                <a16:creationId xmlns:a16="http://schemas.microsoft.com/office/drawing/2014/main" id="{E97B332E-42B0-1D89-1174-529B9876FE6D}"/>
              </a:ext>
            </a:extLst>
          </p:cNvPr>
          <p:cNvSpPr txBox="1">
            <a:spLocks/>
          </p:cNvSpPr>
          <p:nvPr/>
        </p:nvSpPr>
        <p:spPr>
          <a:xfrm>
            <a:off x="788834" y="2520950"/>
            <a:ext cx="4399116" cy="901700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lIns="914400" tIns="91440" rIns="914400" rtlCol="0" anchor="ctr">
            <a:normAutofit/>
          </a:bodyPr>
          <a:lstStyle>
            <a:defPPr>
              <a:defRPr lang="pt-BR"/>
            </a:defPPr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pt-BR" sz="5400" b="1" kern="1200" cap="all" spc="100" baseline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3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959343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D682336-2973-D5FA-2FBF-7B9AA0E5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59" y="1"/>
            <a:ext cx="3820559" cy="123443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Justificativa</a:t>
            </a:r>
          </a:p>
        </p:txBody>
      </p:sp>
      <p:sp>
        <p:nvSpPr>
          <p:cNvPr id="8" name="Espaço Reservado para Texto 7">
            <a:extLst>
              <a:ext uri="{FF2B5EF4-FFF2-40B4-BE49-F238E27FC236}">
                <a16:creationId xmlns:a16="http://schemas.microsoft.com/office/drawing/2014/main" id="{1944C2A3-12E7-A6E7-1D8A-9A1EC6331F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22282" y="1645921"/>
            <a:ext cx="11347203" cy="4907280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Desafio na Análise de Literatura Científica.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Crescente produção de literatura científica.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Revisar grandes volumes de documentos é demorado e sujeito a erros.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pt-BR" dirty="0"/>
              <a:t>Necessidade de ferramentas automatizadas para otimização.</a:t>
            </a:r>
          </a:p>
          <a:p>
            <a:pPr rtl="0"/>
            <a:endParaRPr lang="pt-BR" dirty="0"/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98B4D8E8-D0EF-11C8-495B-3876957CD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A87306C-81BA-4795-A5CA-9392456A8C1E}" type="slidenum">
              <a:rPr lang="pt-BR" smtClean="0"/>
              <a:pPr rtl="0"/>
              <a:t>4</a:t>
            </a:fld>
            <a:endParaRPr lang="pt-BR" dirty="0"/>
          </a:p>
        </p:txBody>
      </p:sp>
      <p:pic>
        <p:nvPicPr>
          <p:cNvPr id="6" name="Imagem 5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40BD5B9C-0631-55A9-3E6E-5BE081438C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62" b="69251"/>
          <a:stretch/>
        </p:blipFill>
        <p:spPr>
          <a:xfrm>
            <a:off x="3810000" y="1"/>
            <a:ext cx="8382000" cy="1234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5941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BA3D-9921-C7FC-BC8D-5FC0FFA6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32" y="248856"/>
            <a:ext cx="10030968" cy="601536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/>
              <a:t>Desenvolvimento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399A34E-6529-A0C2-1EEE-44E5D83178AC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1856232" y="1378628"/>
            <a:ext cx="5687568" cy="2653876"/>
          </a:xfrm>
        </p:spPr>
        <p:txBody>
          <a:bodyPr rtlCol="0"/>
          <a:lstStyle>
            <a:defPPr>
              <a:defRPr lang="pt-BR"/>
            </a:defPPr>
          </a:lstStyle>
          <a:p>
            <a:pPr marL="742950" lvl="1" indent="-285750"/>
            <a:r>
              <a:rPr lang="en-US" dirty="0" err="1"/>
              <a:t>Assistente</a:t>
            </a:r>
            <a:r>
              <a:rPr lang="en-US" dirty="0"/>
              <a:t> </a:t>
            </a:r>
            <a:r>
              <a:rPr lang="en-US" dirty="0" err="1"/>
              <a:t>Interativo</a:t>
            </a:r>
            <a:r>
              <a:rPr lang="en-US" dirty="0"/>
              <a:t> de </a:t>
            </a:r>
            <a:r>
              <a:rPr lang="en-US" dirty="0" err="1"/>
              <a:t>Pesquisa</a:t>
            </a:r>
            <a:r>
              <a:rPr lang="en-US" dirty="0"/>
              <a:t>.</a:t>
            </a:r>
          </a:p>
          <a:p>
            <a:pPr marL="742950" lvl="1" indent="-285750"/>
            <a:r>
              <a:rPr lang="pt-BR" dirty="0"/>
              <a:t>Inteligência Artificial.</a:t>
            </a:r>
          </a:p>
          <a:p>
            <a:pPr marL="742950" lvl="1" indent="-285750"/>
            <a:r>
              <a:rPr lang="pt-BR" dirty="0"/>
              <a:t>Google Chrome.</a:t>
            </a:r>
          </a:p>
          <a:p>
            <a:pPr marL="742950" lvl="1" indent="-285750"/>
            <a:r>
              <a:rPr lang="pt-BR" dirty="0"/>
              <a:t>Extensão do Navegador.</a:t>
            </a:r>
          </a:p>
          <a:p>
            <a:pPr marL="742950" lvl="1" indent="-285750"/>
            <a:r>
              <a:rPr lang="pt-BR" dirty="0"/>
              <a:t>Processamento de Linguagem Natural.</a:t>
            </a:r>
          </a:p>
          <a:p>
            <a:pPr marL="457200" lvl="1" indent="0">
              <a:buNone/>
            </a:pPr>
            <a:endParaRPr lang="pt-BR" dirty="0"/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B645A76-E100-EFC9-2708-1B1481747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EA87306C-81BA-4795-A5CA-9392456A8C1E}" type="slidenum">
              <a:rPr lang="pt-BR" smtClean="0"/>
              <a:pPr rtl="0"/>
              <a:t>5</a:t>
            </a:fld>
            <a:endParaRPr lang="pt-BR" dirty="0"/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26B9412B-6CBC-EB97-5231-A4D7F12DD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3" r="84400" b="-376"/>
          <a:stretch/>
        </p:blipFill>
        <p:spPr>
          <a:xfrm>
            <a:off x="-1" y="-18288"/>
            <a:ext cx="1636777" cy="6913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3238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2">
            <a:extLst>
              <a:ext uri="{FF2B5EF4-FFF2-40B4-BE49-F238E27FC236}">
                <a16:creationId xmlns:a16="http://schemas.microsoft.com/office/drawing/2014/main" id="{ED682336-2973-D5FA-2FBF-7B9AA0E56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559" y="1"/>
            <a:ext cx="3820559" cy="1234439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r>
              <a:rPr lang="pt-BR" dirty="0"/>
              <a:t>Metodologia</a:t>
            </a:r>
          </a:p>
        </p:txBody>
      </p:sp>
      <p:sp>
        <p:nvSpPr>
          <p:cNvPr id="2" name="Espaço Reservado para o Número do Slide 1">
            <a:extLst>
              <a:ext uri="{FF2B5EF4-FFF2-40B4-BE49-F238E27FC236}">
                <a16:creationId xmlns:a16="http://schemas.microsoft.com/office/drawing/2014/main" id="{98B4D8E8-D0EF-11C8-495B-3876957CD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 rtlCol="0"/>
          <a:lstStyle>
            <a:defPPr>
              <a:defRPr lang="pt-BR"/>
            </a:defPPr>
          </a:lstStyle>
          <a:p>
            <a:pPr rtl="0"/>
            <a:fld id="{EA87306C-81BA-4795-A5CA-9392456A8C1E}" type="slidenum">
              <a:rPr lang="pt-BR" smtClean="0"/>
              <a:pPr rtl="0"/>
              <a:t>6</a:t>
            </a:fld>
            <a:endParaRPr lang="pt-BR" dirty="0"/>
          </a:p>
        </p:txBody>
      </p:sp>
      <p:pic>
        <p:nvPicPr>
          <p:cNvPr id="6" name="Imagem 5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40BD5B9C-0631-55A9-3E6E-5BE081438C7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62" b="69251"/>
          <a:stretch/>
        </p:blipFill>
        <p:spPr>
          <a:xfrm>
            <a:off x="3810000" y="1"/>
            <a:ext cx="8382000" cy="1234440"/>
          </a:xfrm>
          <a:prstGeom prst="rect">
            <a:avLst/>
          </a:prstGeom>
        </p:spPr>
      </p:pic>
      <p:pic>
        <p:nvPicPr>
          <p:cNvPr id="9" name="Imagem 8" descr="Diagrama&#10;&#10;Descrição gerada automaticamente">
            <a:extLst>
              <a:ext uri="{FF2B5EF4-FFF2-40B4-BE49-F238E27FC236}">
                <a16:creationId xmlns:a16="http://schemas.microsoft.com/office/drawing/2014/main" id="{AD3F484F-AAAC-A24B-70F1-1CCF2F1867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16" y="1475078"/>
            <a:ext cx="9923908" cy="50638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664346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BA3D-9921-C7FC-BC8D-5FC0FFA6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32" y="248856"/>
            <a:ext cx="10030968" cy="601536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/>
              <a:t>Resultados e Discussões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B645A76-E100-EFC9-2708-1B1481747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586643" y="9551403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EA87306C-81BA-4795-A5CA-9392456A8C1E}" type="slidenum">
              <a:rPr lang="pt-BR" smtClean="0"/>
              <a:pPr rtl="0"/>
              <a:t>7</a:t>
            </a:fld>
            <a:endParaRPr lang="pt-BR" dirty="0"/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26B9412B-6CBC-EB97-5231-A4D7F12DD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3" r="84400" b="-376"/>
          <a:stretch/>
        </p:blipFill>
        <p:spPr>
          <a:xfrm>
            <a:off x="-1" y="-18288"/>
            <a:ext cx="1636777" cy="6913378"/>
          </a:xfrm>
          <a:prstGeom prst="rect">
            <a:avLst/>
          </a:prstGeom>
        </p:spPr>
      </p:pic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C9E24A8E-491C-C9D3-690C-42086F7274AC}"/>
              </a:ext>
            </a:extLst>
          </p:cNvPr>
          <p:cNvSpPr txBox="1">
            <a:spLocks/>
          </p:cNvSpPr>
          <p:nvPr/>
        </p:nvSpPr>
        <p:spPr>
          <a:xfrm>
            <a:off x="1856232" y="1220414"/>
            <a:ext cx="8567928" cy="782122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BR" sz="18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18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83464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18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83464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18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83464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18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dirty="0"/>
              <a:t>Elaboração de Questionário para análise de usabilidade</a:t>
            </a:r>
          </a:p>
        </p:txBody>
      </p:sp>
      <p:pic>
        <p:nvPicPr>
          <p:cNvPr id="8" name="Imagem 7" descr="Gráfico de respostas do Formulários Google. Título da pergunta: Qual é o seu nível de escolaridade ?. Número de respostas: 242 respostas.">
            <a:extLst>
              <a:ext uri="{FF2B5EF4-FFF2-40B4-BE49-F238E27FC236}">
                <a16:creationId xmlns:a16="http://schemas.microsoft.com/office/drawing/2014/main" id="{30181080-C8A8-4E07-64FD-1AC7BC2597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953" y="1865687"/>
            <a:ext cx="8973479" cy="3775964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Imagem 8" descr="Gráfico de respostas do Formulários Google. Título da pergunta: Com que frequência você utiliza ferramentas de pesquisa ou inteligências artificiais para obter informações?&#10;. Número de respostas: 242 respostas.">
            <a:extLst>
              <a:ext uri="{FF2B5EF4-FFF2-40B4-BE49-F238E27FC236}">
                <a16:creationId xmlns:a16="http://schemas.microsoft.com/office/drawing/2014/main" id="{5E00AA08-171E-4D8A-EF31-5AB80FE644B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1953" y="1770437"/>
            <a:ext cx="9047436" cy="4103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Imagem 9" descr="Gráfico de respostas do Formulários Google. Título da pergunta: Você acredita que é importante analisar a assertividade das respostas geradas por outras inteligências artificiais ou ferramentas de pesquisa?&#10;. Número de respostas: 242 respostas.">
            <a:extLst>
              <a:ext uri="{FF2B5EF4-FFF2-40B4-BE49-F238E27FC236}">
                <a16:creationId xmlns:a16="http://schemas.microsoft.com/office/drawing/2014/main" id="{CCEA70D3-8ED0-5DD3-D5AD-B8ED6C7449D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611" y="1865687"/>
            <a:ext cx="9047436" cy="41033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Imagem 10" descr="Gráfico de respostas do Formulários Google. Título da pergunta: Você acredita que uma inteligência artificial pode ser eficaz na análise da assertividade das respostas de outras inteligências artificiais ou ferramentas de pesquisa?&#10;. Número de respostas: 242 respostas.">
            <a:extLst>
              <a:ext uri="{FF2B5EF4-FFF2-40B4-BE49-F238E27FC236}">
                <a16:creationId xmlns:a16="http://schemas.microsoft.com/office/drawing/2014/main" id="{D05420B6-085C-D637-20EF-469F4AA233D3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77304" y="1865687"/>
            <a:ext cx="8736733" cy="39623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Imagem 11" descr="Gráfico de respostas do Formulários Google. Título da pergunta: Se houvesse uma ferramenta de Inteligência Artificial com este objetivo você usaria?. Número de respostas: 242 respostas.">
            <a:extLst>
              <a:ext uri="{FF2B5EF4-FFF2-40B4-BE49-F238E27FC236}">
                <a16:creationId xmlns:a16="http://schemas.microsoft.com/office/drawing/2014/main" id="{3BDB1ED0-6488-6E4D-171F-559814704EFF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4886" y="2031393"/>
            <a:ext cx="8963819" cy="377189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69067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BA3D-9921-C7FC-BC8D-5FC0FFA6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32" y="248856"/>
            <a:ext cx="10030968" cy="601536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/>
              <a:t>Resultados e Discussões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B645A76-E100-EFC9-2708-1B1481747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7586643" y="9551403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EA87306C-81BA-4795-A5CA-9392456A8C1E}" type="slidenum">
              <a:rPr lang="pt-BR" smtClean="0"/>
              <a:pPr rtl="0"/>
              <a:t>8</a:t>
            </a:fld>
            <a:endParaRPr lang="pt-BR" dirty="0"/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26B9412B-6CBC-EB97-5231-A4D7F12DD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3" r="84400" b="-376"/>
          <a:stretch/>
        </p:blipFill>
        <p:spPr>
          <a:xfrm>
            <a:off x="-1" y="-18288"/>
            <a:ext cx="1636777" cy="6913378"/>
          </a:xfrm>
          <a:prstGeom prst="rect">
            <a:avLst/>
          </a:prstGeom>
        </p:spPr>
      </p:pic>
      <p:sp>
        <p:nvSpPr>
          <p:cNvPr id="7" name="Espaço Reservado para Conteúdo 3">
            <a:extLst>
              <a:ext uri="{FF2B5EF4-FFF2-40B4-BE49-F238E27FC236}">
                <a16:creationId xmlns:a16="http://schemas.microsoft.com/office/drawing/2014/main" id="{C9E24A8E-491C-C9D3-690C-42086F7274AC}"/>
              </a:ext>
            </a:extLst>
          </p:cNvPr>
          <p:cNvSpPr txBox="1">
            <a:spLocks/>
          </p:cNvSpPr>
          <p:nvPr/>
        </p:nvSpPr>
        <p:spPr>
          <a:xfrm>
            <a:off x="1636776" y="1059880"/>
            <a:ext cx="8567928" cy="782122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  <a:lvl1pPr marL="0" indent="0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None/>
              <a:defRPr lang="pt-BR" sz="18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83464" indent="-283464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18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83464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18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83464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18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83464" algn="l" defTabSz="914400" rtl="0" eaLnBrk="1" latinLnBrk="0" hangingPunct="1">
              <a:lnSpc>
                <a:spcPct val="125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lang="pt-BR" sz="1800" kern="1200" spc="1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pt-BR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pt-BR" dirty="0"/>
              <a:t>Correlação dos dados analisados</a:t>
            </a:r>
          </a:p>
        </p:txBody>
      </p:sp>
      <p:pic>
        <p:nvPicPr>
          <p:cNvPr id="3" name="Imagem 2" descr="Gráfico de respostas do Formulários Google. Título da pergunta: Qual é o seu nível de escolaridade ?. Número de respostas: 242 respostas.">
            <a:extLst>
              <a:ext uri="{FF2B5EF4-FFF2-40B4-BE49-F238E27FC236}">
                <a16:creationId xmlns:a16="http://schemas.microsoft.com/office/drawing/2014/main" id="{938101D9-8DB6-C9FB-5F3D-AD6CD260CB3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76" y="1676398"/>
            <a:ext cx="5911581" cy="2487543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Imagem 3" descr="Gráfico de respostas do Formulários Google. Título da pergunta: Com que frequência você utiliza ferramentas de pesquisa ou inteligências artificiais para obter informações?&#10;. Número de respostas: 242 respostas.">
            <a:extLst>
              <a:ext uri="{FF2B5EF4-FFF2-40B4-BE49-F238E27FC236}">
                <a16:creationId xmlns:a16="http://schemas.microsoft.com/office/drawing/2014/main" id="{6D794308-F0C9-0A64-19C7-154527541FC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6776" y="4163941"/>
            <a:ext cx="5257510" cy="238445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Imagem 12" descr="Gráfico, Gráfico de barras&#10;&#10;Descrição gerada automaticamente">
            <a:extLst>
              <a:ext uri="{FF2B5EF4-FFF2-40B4-BE49-F238E27FC236}">
                <a16:creationId xmlns:a16="http://schemas.microsoft.com/office/drawing/2014/main" id="{5BCCF615-B075-023F-CF6D-68ECC27EA4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3261" y="1198011"/>
            <a:ext cx="4743395" cy="535038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9904202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0A0BA3D-9921-C7FC-BC8D-5FC0FFA61E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6232" y="248856"/>
            <a:ext cx="10030968" cy="601536"/>
          </a:xfrm>
        </p:spPr>
        <p:txBody>
          <a:bodyPr rtlCol="0"/>
          <a:lstStyle>
            <a:defPPr>
              <a:defRPr lang="pt-BR"/>
            </a:defPPr>
          </a:lstStyle>
          <a:p>
            <a:r>
              <a:rPr lang="pt-BR" dirty="0"/>
              <a:t>Desenvolvimento da extensão</a:t>
            </a:r>
          </a:p>
        </p:txBody>
      </p:sp>
      <p:sp>
        <p:nvSpPr>
          <p:cNvPr id="6" name="Espaço Reservado para o Número do Slide 5">
            <a:extLst>
              <a:ext uri="{FF2B5EF4-FFF2-40B4-BE49-F238E27FC236}">
                <a16:creationId xmlns:a16="http://schemas.microsoft.com/office/drawing/2014/main" id="{6B645A76-E100-EFC9-2708-1B14817475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defPPr>
              <a:defRPr lang="pt-BR"/>
            </a:defPPr>
          </a:lstStyle>
          <a:p>
            <a:pPr rtl="0"/>
            <a:fld id="{EA87306C-81BA-4795-A5CA-9392456A8C1E}" type="slidenum">
              <a:rPr lang="pt-BR" smtClean="0"/>
              <a:pPr rtl="0"/>
              <a:t>9</a:t>
            </a:fld>
            <a:endParaRPr lang="pt-BR" dirty="0"/>
          </a:p>
        </p:txBody>
      </p:sp>
      <p:pic>
        <p:nvPicPr>
          <p:cNvPr id="5" name="Imagem 4" descr="Interface gráfica do usuário&#10;&#10;Descrição gerada automaticamente com confiança baixa">
            <a:extLst>
              <a:ext uri="{FF2B5EF4-FFF2-40B4-BE49-F238E27FC236}">
                <a16:creationId xmlns:a16="http://schemas.microsoft.com/office/drawing/2014/main" id="{26B9412B-6CBC-EB97-5231-A4D7F12DD4D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-233" r="84400" b="-376"/>
          <a:stretch/>
        </p:blipFill>
        <p:spPr>
          <a:xfrm>
            <a:off x="-1" y="-18288"/>
            <a:ext cx="1636777" cy="6913378"/>
          </a:xfrm>
          <a:prstGeom prst="rect">
            <a:avLst/>
          </a:prstGeom>
        </p:spPr>
      </p:pic>
      <p:pic>
        <p:nvPicPr>
          <p:cNvPr id="3" name="Imagem 2" descr="Diagrama">
            <a:extLst>
              <a:ext uri="{FF2B5EF4-FFF2-40B4-BE49-F238E27FC236}">
                <a16:creationId xmlns:a16="http://schemas.microsoft.com/office/drawing/2014/main" id="{EFD4A541-5828-188F-E551-44E3336DF9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795" y="950877"/>
            <a:ext cx="7875842" cy="558803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514715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9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B4D0E9"/>
      </a:accent1>
      <a:accent2>
        <a:srgbClr val="476977"/>
      </a:accent2>
      <a:accent3>
        <a:srgbClr val="79BBE9"/>
      </a:accent3>
      <a:accent4>
        <a:srgbClr val="6B8043"/>
      </a:accent4>
      <a:accent5>
        <a:srgbClr val="9ACF21"/>
      </a:accent5>
      <a:accent6>
        <a:srgbClr val="CFDCA5"/>
      </a:accent6>
      <a:hlink>
        <a:srgbClr val="0563C1"/>
      </a:hlink>
      <a:folHlink>
        <a:srgbClr val="954F72"/>
      </a:folHlink>
    </a:clrScheme>
    <a:fontScheme name="Custom 26">
      <a:majorFont>
        <a:latin typeface="Tenorite Bold"/>
        <a:ea typeface=""/>
        <a:cs typeface=""/>
      </a:majorFont>
      <a:minorFont>
        <a:latin typeface="Tenorite 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98630270.tgt.Office_72342479_TF16411175_Win32_OJ112380586.potx" id="{93D920CC-B32B-464C-9E09-4E7F4CF6D755}" vid="{82D2EA98-9E1F-48CD-ABBC-154474494B16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9424615-5FE5-4F43-AE24-3BC9A053268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5AD180A-D253-4F84-BD24-8EE736E6553F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AF19A644-6410-4EC7-894C-877E70305DFF}">
  <ds:schemaRefs>
    <ds:schemaRef ds:uri="http://schemas.microsoft.com/office/2006/metadata/properties"/>
    <ds:schemaRef ds:uri="http://www.w3.org/2000/xmlns/"/>
    <ds:schemaRef ds:uri="http://schemas.microsoft.com/sharepoint/v3"/>
    <ds:schemaRef ds:uri="http://www.w3.org/2001/XMLSchema-instance"/>
    <ds:schemaRef ds:uri="71af3243-3dd4-4a8d-8c0d-dd76da1f02a5"/>
    <ds:schemaRef ds:uri="http://schemas.microsoft.com/office/infopath/2007/PartnerControls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{6C772A38-91FE-4004-867A-84CC1A8490C8}tf16411175_win32</Template>
  <TotalTime>8075</TotalTime>
  <Words>565</Words>
  <Application>Microsoft Office PowerPoint</Application>
  <PresentationFormat>Widescreen</PresentationFormat>
  <Paragraphs>134</Paragraphs>
  <Slides>36</Slides>
  <Notes>36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36</vt:i4>
      </vt:variant>
    </vt:vector>
  </HeadingPairs>
  <TitlesOfParts>
    <vt:vector size="37" baseType="lpstr">
      <vt:lpstr>Personalizado</vt:lpstr>
      <vt:lpstr>Apresentação do PowerPoint</vt:lpstr>
      <vt:lpstr>Apresentação do PowerPoint</vt:lpstr>
      <vt:lpstr>Introducão</vt:lpstr>
      <vt:lpstr>Justificativa</vt:lpstr>
      <vt:lpstr>Desenvolvimento</vt:lpstr>
      <vt:lpstr>Metodologia</vt:lpstr>
      <vt:lpstr>Resultados e Discussões</vt:lpstr>
      <vt:lpstr>Resultados e Discussões</vt:lpstr>
      <vt:lpstr>Desenvolvimento da extensão</vt:lpstr>
      <vt:lpstr>Desenvolvimento da extensão</vt:lpstr>
      <vt:lpstr>avaliação da extensão</vt:lpstr>
      <vt:lpstr>avaliação da extensão</vt:lpstr>
      <vt:lpstr>Big Query IAM + Authorized Views (IASSISTANT)</vt:lpstr>
      <vt:lpstr>Tabelas &amp; PKs (lógico)</vt:lpstr>
      <vt:lpstr>Tabelas &amp; PKs (lógico)</vt:lpstr>
      <vt:lpstr>Diagrama ER</vt:lpstr>
      <vt:lpstr>Datasets e bases</vt:lpstr>
      <vt:lpstr>Datasets e bases</vt:lpstr>
      <vt:lpstr> IAM dinamico por tabela (o que eu executei) </vt:lpstr>
      <vt:lpstr>   Teste de seguranca (impersonation)  </vt:lpstr>
      <vt:lpstr>    Observabilidade e controle (logs + metricas)   </vt:lpstr>
      <vt:lpstr>    Observabilidade e controle (logs + metricas)   </vt:lpstr>
      <vt:lpstr>    Observabilidade e controle (logs + metricas)   </vt:lpstr>
      <vt:lpstr>    Observabilidade e controle (logs + metricas)   </vt:lpstr>
      <vt:lpstr>     Qualidade de dados (checks simples que eu rodei)    </vt:lpstr>
      <vt:lpstr>      Monitor de atividade do GitHub (GitHub Activity Data)     </vt:lpstr>
      <vt:lpstr>      Monitor de atividade do GitHub (GitHub Activity Data)     </vt:lpstr>
      <vt:lpstr>      Monitor de atividade do GitHub (GitHub Activity Data)     </vt:lpstr>
      <vt:lpstr>      Monitor de atividade do GitHub (GitHub Activity Data)     </vt:lpstr>
      <vt:lpstr>      Monitor de atividade do GitHub (GitHub Activity Data)     </vt:lpstr>
      <vt:lpstr>       Exportar e versionar infra do BigQuery no repo      </vt:lpstr>
      <vt:lpstr>        Publicar/atualizar este README no GitHub (Cloud Shell)       </vt:lpstr>
      <vt:lpstr>         Politicas adicionais e limites do case        </vt:lpstr>
      <vt:lpstr>CONCLUSão</vt:lpstr>
      <vt:lpstr>CONCLUSão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Evaluating Aromatic Herbs Classification Using Convolutional Neural Network and Transfer Learning</dc:title>
  <dc:creator>Fernanda Aguiar</dc:creator>
  <cp:lastModifiedBy>Dih Oliveira</cp:lastModifiedBy>
  <cp:revision>290</cp:revision>
  <dcterms:created xsi:type="dcterms:W3CDTF">2024-05-02T13:14:55Z</dcterms:created>
  <dcterms:modified xsi:type="dcterms:W3CDTF">2025-08-16T00:10:22Z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