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364" autoAdjust="0"/>
  </p:normalViewPr>
  <p:slideViewPr>
    <p:cSldViewPr snapToGrid="0" snapToObjects="1">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4B0FD-6D5B-4BB2-90F4-5E6FC9D972E9}"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E51DF-38BB-43FE-BB6D-047662A5C107}" type="slidenum">
              <a:rPr lang="en-IN" smtClean="0"/>
              <a:t>‹#›</a:t>
            </a:fld>
            <a:endParaRPr lang="en-IN"/>
          </a:p>
        </p:txBody>
      </p:sp>
    </p:spTree>
    <p:extLst>
      <p:ext uri="{BB962C8B-B14F-4D97-AF65-F5344CB8AC3E}">
        <p14:creationId xmlns:p14="http://schemas.microsoft.com/office/powerpoint/2010/main" val="78151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FE51DF-38BB-43FE-BB6D-047662A5C107}" type="slidenum">
              <a:rPr lang="en-IN" smtClean="0"/>
              <a:t>1</a:t>
            </a:fld>
            <a:endParaRPr lang="en-IN"/>
          </a:p>
        </p:txBody>
      </p:sp>
    </p:spTree>
    <p:extLst>
      <p:ext uri="{BB962C8B-B14F-4D97-AF65-F5344CB8AC3E}">
        <p14:creationId xmlns:p14="http://schemas.microsoft.com/office/powerpoint/2010/main" val="319675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204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6759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031091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462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22196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72BA41-EC5B-4197-BCC8-0FD2E523CD7A}" type="datetimeFigureOut">
              <a:rPr lang="en-US" smtClean="0"/>
              <a:pPr/>
              <a:t>11/13/2024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69482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72BA41-EC5B-4197-BCC8-0FD2E523CD7A}" type="datetimeFigureOut">
              <a:rPr lang="en-US" smtClean="0"/>
              <a:pPr/>
              <a:t>11/13/2024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4284891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62551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5178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021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8633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1555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72BA41-EC5B-4197-BCC8-0FD2E523CD7A}"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4448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2573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4611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F72BA41-EC5B-4197-BCC8-0FD2E523CD7A}" type="datetimeFigureOut">
              <a:rPr lang="en-US" smtClean="0"/>
              <a:t>11/13/2024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034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0622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72BA41-EC5B-4197-BCC8-0FD2E523CD7A}" type="datetimeFigureOut">
              <a:rPr lang="en-US" smtClean="0"/>
              <a:pPr/>
              <a:t>11/13/2024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407053259"/>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70C0">
            <a:alpha val="47000"/>
          </a:srgbClr>
        </a:solidFill>
        <a:effectLst/>
      </p:bgPr>
    </p:bg>
    <p:spTree>
      <p:nvGrpSpPr>
        <p:cNvPr id="1" name=""/>
        <p:cNvGrpSpPr/>
        <p:nvPr/>
      </p:nvGrpSpPr>
      <p:grpSpPr>
        <a:xfrm>
          <a:off x="0" y="0"/>
          <a:ext cx="0" cy="0"/>
          <a:chOff x="0" y="0"/>
          <a:chExt cx="0" cy="0"/>
        </a:xfrm>
      </p:grpSpPr>
      <p:pic>
        <p:nvPicPr>
          <p:cNvPr id="46" name="Picture 3" descr="Top view of the earth from outer space">
            <a:extLst>
              <a:ext uri="{FF2B5EF4-FFF2-40B4-BE49-F238E27FC236}">
                <a16:creationId xmlns:a16="http://schemas.microsoft.com/office/drawing/2014/main" id="{AEA3E67C-BE91-7440-A349-6BDDF0AE8508}"/>
              </a:ext>
            </a:extLst>
          </p:cNvPr>
          <p:cNvPicPr>
            <a:picLocks noChangeAspect="1"/>
          </p:cNvPicPr>
          <p:nvPr/>
        </p:nvPicPr>
        <p:blipFill rotWithShape="1">
          <a:blip r:embed="rId3">
            <a:alphaModFix amt="60000"/>
          </a:blip>
          <a:srcRect l="389" r="8015"/>
          <a:stretch/>
        </p:blipFill>
        <p:spPr>
          <a:xfrm>
            <a:off x="-6213" y="8032"/>
            <a:ext cx="11174956" cy="686265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a:gradFill>
            <a:gsLst>
              <a:gs pos="39000">
                <a:srgbClr val="9BC7B4"/>
              </a:gs>
              <a:gs pos="18585">
                <a:srgbClr val="FFFFFF"/>
              </a:gs>
              <a:gs pos="0">
                <a:schemeClr val="accent4">
                  <a:lumMod val="0"/>
                  <a:lumOff val="100000"/>
                </a:schemeClr>
              </a:gs>
              <a:gs pos="35000">
                <a:schemeClr val="accent4">
                  <a:lumMod val="0"/>
                  <a:lumOff val="100000"/>
                </a:schemeClr>
              </a:gs>
              <a:gs pos="75000">
                <a:schemeClr val="accent4">
                  <a:lumMod val="100000"/>
                </a:schemeClr>
              </a:gs>
            </a:gsLst>
            <a:path path="circle">
              <a:fillToRect l="50000" t="-80000" r="50000" b="180000"/>
            </a:path>
          </a:gradFill>
        </p:spPr>
      </p:pic>
      <p:sp>
        <p:nvSpPr>
          <p:cNvPr id="2" name="Title 1">
            <a:extLst>
              <a:ext uri="{FF2B5EF4-FFF2-40B4-BE49-F238E27FC236}">
                <a16:creationId xmlns:a16="http://schemas.microsoft.com/office/drawing/2014/main" id="{C4D7B7D5-424E-445A-BEFB-5A57F7983A8E}"/>
              </a:ext>
            </a:extLst>
          </p:cNvPr>
          <p:cNvSpPr>
            <a:spLocks noGrp="1"/>
          </p:cNvSpPr>
          <p:nvPr>
            <p:ph type="ctrTitle"/>
          </p:nvPr>
        </p:nvSpPr>
        <p:spPr>
          <a:xfrm>
            <a:off x="684225" y="746841"/>
            <a:ext cx="9339075" cy="2682160"/>
          </a:xfrm>
        </p:spPr>
        <p:txBody>
          <a:bodyPr>
            <a:normAutofit/>
          </a:bodyPr>
          <a:lstStyle/>
          <a:p>
            <a:pPr algn="ctr"/>
            <a:r>
              <a:rPr lang="en-US" dirty="0">
                <a:solidFill>
                  <a:srgbClr val="FFFFFF"/>
                </a:solidFill>
              </a:rPr>
              <a:t>5G Network Slicing Simulation</a:t>
            </a:r>
          </a:p>
        </p:txBody>
      </p:sp>
    </p:spTree>
    <p:extLst>
      <p:ext uri="{BB962C8B-B14F-4D97-AF65-F5344CB8AC3E}">
        <p14:creationId xmlns:p14="http://schemas.microsoft.com/office/powerpoint/2010/main" val="69250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4170-F3E8-5A77-F625-63BA9481E37C}"/>
              </a:ext>
            </a:extLst>
          </p:cNvPr>
          <p:cNvSpPr>
            <a:spLocks noGrp="1"/>
          </p:cNvSpPr>
          <p:nvPr>
            <p:ph type="title"/>
          </p:nvPr>
        </p:nvSpPr>
        <p:spPr>
          <a:xfrm>
            <a:off x="691079" y="232201"/>
            <a:ext cx="10325000" cy="1442463"/>
          </a:xfrm>
        </p:spPr>
        <p:txBody>
          <a:bodyPr/>
          <a:lstStyle/>
          <a:p>
            <a:r>
              <a:rPr lang="en-US" b="1" dirty="0"/>
              <a:t>Why 5G?</a:t>
            </a:r>
          </a:p>
        </p:txBody>
      </p:sp>
      <p:sp>
        <p:nvSpPr>
          <p:cNvPr id="3" name="Content Placeholder 2">
            <a:extLst>
              <a:ext uri="{FF2B5EF4-FFF2-40B4-BE49-F238E27FC236}">
                <a16:creationId xmlns:a16="http://schemas.microsoft.com/office/drawing/2014/main" id="{52F7CB4B-5E10-2636-3B83-6C9CFB2ABC6E}"/>
              </a:ext>
            </a:extLst>
          </p:cNvPr>
          <p:cNvSpPr>
            <a:spLocks noGrp="1"/>
          </p:cNvSpPr>
          <p:nvPr>
            <p:ph idx="1"/>
          </p:nvPr>
        </p:nvSpPr>
        <p:spPr>
          <a:xfrm>
            <a:off x="358730" y="1373651"/>
            <a:ext cx="11632973" cy="4195481"/>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5G wireless networks are envisioned to meet the rising demand for network services from users. User devices have evolved and demand different services from the network. The user demands can be categorized based on latency, reliability and bandwidth required</a:t>
            </a:r>
            <a:r>
              <a:rPr lang="en-US" dirty="0" smtClean="0">
                <a:latin typeface="Times New Roman" panose="02020603050405020304" pitchFamily="18" charset="0"/>
                <a:cs typeface="Times New Roman" panose="02020603050405020304" pitchFamily="18" charset="0"/>
              </a:rPr>
              <a:t>.</a:t>
            </a:r>
          </a:p>
          <a:p>
            <a:r>
              <a:rPr lang="en-US" b="1" u="sng" dirty="0">
                <a:latin typeface="Times New Roman" panose="02020603050405020304" pitchFamily="18" charset="0"/>
                <a:cs typeface="Times New Roman" panose="02020603050405020304" pitchFamily="18" charset="0"/>
              </a:rPr>
              <a:t>Resource Efficiency</a:t>
            </a:r>
            <a:r>
              <a:rPr lang="en-US" dirty="0">
                <a:latin typeface="Times New Roman" panose="02020603050405020304" pitchFamily="18" charset="0"/>
                <a:cs typeface="Times New Roman" panose="02020603050405020304" pitchFamily="18" charset="0"/>
              </a:rPr>
              <a:t>: 5G enables the efficient use of physical infrastructure by allowing multiple virtual networks to operate simultaneously, optimizing resource allocation and reducing costs.</a:t>
            </a:r>
          </a:p>
          <a:p>
            <a:r>
              <a:rPr lang="en-US" b="1" u="sng" dirty="0">
                <a:latin typeface="Times New Roman" panose="02020603050405020304" pitchFamily="18" charset="0"/>
                <a:cs typeface="Times New Roman" panose="02020603050405020304" pitchFamily="18" charset="0"/>
              </a:rPr>
              <a:t>Enhanced Quality of Service (</a:t>
            </a:r>
            <a:r>
              <a:rPr lang="en-US" b="1" u="sng" dirty="0" smtClean="0">
                <a:latin typeface="Times New Roman" panose="02020603050405020304" pitchFamily="18" charset="0"/>
                <a:cs typeface="Times New Roman" panose="02020603050405020304" pitchFamily="18" charset="0"/>
              </a:rPr>
              <a:t>QoS)</a:t>
            </a:r>
            <a:r>
              <a:rPr lang="en-US" dirty="0" smtClean="0">
                <a:latin typeface="Times New Roman" panose="02020603050405020304" pitchFamily="18" charset="0"/>
                <a:cs typeface="Times New Roman" panose="02020603050405020304" pitchFamily="18" charset="0"/>
              </a:rPr>
              <a:t>: With </a:t>
            </a:r>
            <a:r>
              <a:rPr lang="en-US" dirty="0">
                <a:latin typeface="Times New Roman" panose="02020603050405020304" pitchFamily="18" charset="0"/>
                <a:cs typeface="Times New Roman" panose="02020603050405020304" pitchFamily="18" charset="0"/>
              </a:rPr>
              <a:t>5G's capabilities, network slicing can guarantee specific QoS parameters, such as low latency and high reliability, which are crucial for applications like remote surgery and autonomous vehicles.</a:t>
            </a:r>
          </a:p>
          <a:p>
            <a:r>
              <a:rPr lang="en-US" b="1" u="sng"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5G network slicing supports the scalability of services, enabling operators to quickly adapt to changing demands and deploy new applications without significant infrastructure changes.</a:t>
            </a:r>
          </a:p>
          <a:p>
            <a:r>
              <a:rPr lang="en-US" b="1" u="sng" dirty="0">
                <a:latin typeface="Times New Roman" panose="02020603050405020304" pitchFamily="18" charset="0"/>
                <a:cs typeface="Times New Roman" panose="02020603050405020304" pitchFamily="18" charset="0"/>
              </a:rPr>
              <a:t>Multi-Tenancy Support</a:t>
            </a:r>
            <a:r>
              <a:rPr lang="en-US" dirty="0">
                <a:latin typeface="Times New Roman" panose="02020603050405020304" pitchFamily="18" charset="0"/>
                <a:cs typeface="Times New Roman" panose="02020603050405020304" pitchFamily="18" charset="0"/>
              </a:rPr>
              <a:t>: It allows multiple service providers to share the same physical network infrastructure while maintaining isolation and security between different network slices, promoting competition and innovation in the market.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4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8C16-8A09-BE65-0CBF-97C51BE3C016}"/>
              </a:ext>
            </a:extLst>
          </p:cNvPr>
          <p:cNvSpPr>
            <a:spLocks noGrp="1"/>
          </p:cNvSpPr>
          <p:nvPr>
            <p:ph type="title"/>
          </p:nvPr>
        </p:nvSpPr>
        <p:spPr/>
        <p:txBody>
          <a:bodyPr/>
          <a:lstStyle/>
          <a:p>
            <a:r>
              <a:rPr lang="en-US" b="1" dirty="0"/>
              <a:t>What slicing simulation aims to do?</a:t>
            </a:r>
          </a:p>
        </p:txBody>
      </p:sp>
      <p:sp>
        <p:nvSpPr>
          <p:cNvPr id="3" name="Content Placeholder 2">
            <a:extLst>
              <a:ext uri="{FF2B5EF4-FFF2-40B4-BE49-F238E27FC236}">
                <a16:creationId xmlns:a16="http://schemas.microsoft.com/office/drawing/2014/main" id="{ED020C9E-A12D-C81D-149D-82AAE40D31E7}"/>
              </a:ext>
            </a:extLst>
          </p:cNvPr>
          <p:cNvSpPr>
            <a:spLocks noGrp="1"/>
          </p:cNvSpPr>
          <p:nvPr>
            <p:ph idx="1"/>
          </p:nvPr>
        </p:nvSpPr>
        <p:spPr>
          <a:xfrm>
            <a:off x="404948" y="1580607"/>
            <a:ext cx="11430000" cy="4915988"/>
          </a:xfrm>
        </p:spPr>
        <p:txBody>
          <a:bodyPr>
            <a:normAutofit fontScale="92500" lnSpcReduction="10000"/>
          </a:bodyPr>
          <a:lstStyle/>
          <a:p>
            <a:pPr marL="0" indent="0">
              <a:buSzPct val="84000"/>
              <a:buNone/>
            </a:pP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5G widely defines network slicing concept which provides different and separate dedicated logical </a:t>
            </a:r>
            <a:r>
              <a:rPr lang="en-IN" sz="2600" b="1" dirty="0" smtClean="0">
                <a:latin typeface="Times New Roman" panose="02020603050405020304" pitchFamily="18" charset="0"/>
                <a:cs typeface="Times New Roman" panose="02020603050405020304" pitchFamily="18" charset="0"/>
              </a:rPr>
              <a:t>networks that can be customised to respective services. </a:t>
            </a:r>
          </a:p>
          <a:p>
            <a:r>
              <a:rPr lang="en-US" sz="2600" b="1" u="sng" dirty="0">
                <a:latin typeface="Times New Roman" panose="02020603050405020304" pitchFamily="18" charset="0"/>
                <a:cs typeface="Times New Roman" panose="02020603050405020304" pitchFamily="18" charset="0"/>
              </a:rPr>
              <a:t>Model Conversion</a:t>
            </a:r>
            <a:r>
              <a:rPr lang="en-US" sz="2600" dirty="0">
                <a:latin typeface="Times New Roman" panose="02020603050405020304" pitchFamily="18" charset="0"/>
                <a:cs typeface="Times New Roman" panose="02020603050405020304" pitchFamily="18" charset="0"/>
              </a:rPr>
              <a:t>: It transforms complex 3D models into a series of manageable layers, allowing for easier processing and printing in 3D printing applications.</a:t>
            </a:r>
          </a:p>
          <a:p>
            <a:r>
              <a:rPr lang="en-US" sz="2600" b="1" u="sng" dirty="0">
                <a:latin typeface="Times New Roman" panose="02020603050405020304" pitchFamily="18" charset="0"/>
                <a:cs typeface="Times New Roman" panose="02020603050405020304" pitchFamily="18" charset="0"/>
              </a:rPr>
              <a:t>Optimization</a:t>
            </a:r>
            <a:r>
              <a:rPr lang="en-US" sz="2600" dirty="0">
                <a:latin typeface="Times New Roman" panose="02020603050405020304" pitchFamily="18" charset="0"/>
                <a:cs typeface="Times New Roman" panose="02020603050405020304" pitchFamily="18" charset="0"/>
              </a:rPr>
              <a:t>: The simulation optimizes the printing process by determining the best layer thickness and print paths, which can enhance print quality and reduce material waste.</a:t>
            </a:r>
          </a:p>
          <a:p>
            <a:r>
              <a:rPr lang="en-US" sz="2600" b="1" u="sng" dirty="0">
                <a:latin typeface="Times New Roman" panose="02020603050405020304" pitchFamily="18" charset="0"/>
                <a:cs typeface="Times New Roman" panose="02020603050405020304" pitchFamily="18" charset="0"/>
              </a:rPr>
              <a:t>Performance Analysis</a:t>
            </a:r>
            <a:r>
              <a:rPr lang="en-US" sz="2600" dirty="0">
                <a:latin typeface="Times New Roman" panose="02020603050405020304" pitchFamily="18" charset="0"/>
                <a:cs typeface="Times New Roman" panose="02020603050405020304" pitchFamily="18" charset="0"/>
              </a:rPr>
              <a:t>: It evaluates the performance of different slicing strategies, helping to identify the most efficient methods for specific types of models and materials.</a:t>
            </a:r>
          </a:p>
          <a:p>
            <a:r>
              <a:rPr lang="en-US" sz="2600" b="1" u="sng" dirty="0">
                <a:latin typeface="Times New Roman" panose="02020603050405020304" pitchFamily="18" charset="0"/>
                <a:cs typeface="Times New Roman" panose="02020603050405020304" pitchFamily="18" charset="0"/>
              </a:rPr>
              <a:t>Network Management</a:t>
            </a:r>
            <a:r>
              <a:rPr lang="en-US" sz="2600" dirty="0">
                <a:latin typeface="Times New Roman" panose="02020603050405020304" pitchFamily="18" charset="0"/>
                <a:cs typeface="Times New Roman" panose="02020603050405020304" pitchFamily="18" charset="0"/>
              </a:rPr>
              <a:t>: In the context of network slicing, it simulates the creation of multiple virtual networks on a shared infrastructure, allowing for better resource allocation and management of network services.</a:t>
            </a:r>
          </a:p>
          <a:p>
            <a:endParaRPr lang="en-US" dirty="0"/>
          </a:p>
        </p:txBody>
      </p:sp>
    </p:spTree>
    <p:extLst>
      <p:ext uri="{BB962C8B-B14F-4D97-AF65-F5344CB8AC3E}">
        <p14:creationId xmlns:p14="http://schemas.microsoft.com/office/powerpoint/2010/main" val="116741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6ED-049D-E9D0-F988-ADCE7FC173D4}"/>
              </a:ext>
            </a:extLst>
          </p:cNvPr>
          <p:cNvSpPr>
            <a:spLocks noGrp="1"/>
          </p:cNvSpPr>
          <p:nvPr>
            <p:ph type="title"/>
          </p:nvPr>
        </p:nvSpPr>
        <p:spPr/>
        <p:txBody>
          <a:bodyPr/>
          <a:lstStyle/>
          <a:p>
            <a:r>
              <a:rPr lang="en-US" b="1" dirty="0"/>
              <a:t>Mobility Management</a:t>
            </a:r>
          </a:p>
        </p:txBody>
      </p:sp>
      <p:sp>
        <p:nvSpPr>
          <p:cNvPr id="3" name="Content Placeholder 2">
            <a:extLst>
              <a:ext uri="{FF2B5EF4-FFF2-40B4-BE49-F238E27FC236}">
                <a16:creationId xmlns:a16="http://schemas.microsoft.com/office/drawing/2014/main" id="{30A24A21-27E2-E782-0D75-7F35A1CEF7FF}"/>
              </a:ext>
            </a:extLst>
          </p:cNvPr>
          <p:cNvSpPr>
            <a:spLocks noGrp="1"/>
          </p:cNvSpPr>
          <p:nvPr>
            <p:ph idx="1"/>
          </p:nvPr>
        </p:nvSpPr>
        <p:spPr>
          <a:xfrm>
            <a:off x="169818" y="1489166"/>
            <a:ext cx="11612879" cy="5068388"/>
          </a:xfrm>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With the introduction of diverse 5G application scenarios, new mobility management schemes must be implemented in Sliced 5G networks in order to guarantee seamless handover between network slices. Mobility management allows users to move from one coverage area to another without losing network connection</a:t>
            </a:r>
            <a:r>
              <a:rPr lang="en-US" sz="2400" dirty="0" smtClean="0">
                <a:latin typeface="Times New Roman" panose="02020603050405020304" pitchFamily="18" charset="0"/>
                <a:cs typeface="Times New Roman" panose="02020603050405020304" pitchFamily="18" charset="0"/>
              </a:rPr>
              <a:t>.</a:t>
            </a:r>
          </a:p>
          <a:p>
            <a:r>
              <a:rPr lang="en-US" sz="2400" b="1" u="sng" dirty="0">
                <a:latin typeface="Times New Roman" panose="02020603050405020304" pitchFamily="18" charset="0"/>
                <a:cs typeface="Times New Roman" panose="02020603050405020304" pitchFamily="18" charset="0"/>
              </a:rPr>
              <a:t>Seamless Handover</a:t>
            </a:r>
            <a:r>
              <a:rPr lang="en-US" sz="2400" dirty="0">
                <a:latin typeface="Times New Roman" panose="02020603050405020304" pitchFamily="18" charset="0"/>
                <a:cs typeface="Times New Roman" panose="02020603050405020304" pitchFamily="18" charset="0"/>
              </a:rPr>
              <a:t>: Mobility management ensures seamless handovers between different network slices, minimizing service interruptions as users move.</a:t>
            </a:r>
          </a:p>
          <a:p>
            <a:r>
              <a:rPr lang="en-US" sz="2400" b="1" u="sng" dirty="0">
                <a:latin typeface="Times New Roman" panose="02020603050405020304" pitchFamily="18" charset="0"/>
                <a:cs typeface="Times New Roman" panose="02020603050405020304" pitchFamily="18" charset="0"/>
              </a:rPr>
              <a:t>Context-Aware Decisions</a:t>
            </a:r>
            <a:r>
              <a:rPr lang="en-US" sz="2400" dirty="0">
                <a:latin typeface="Times New Roman" panose="02020603050405020304" pitchFamily="18" charset="0"/>
                <a:cs typeface="Times New Roman" panose="02020603050405020304" pitchFamily="18" charset="0"/>
              </a:rPr>
              <a:t>: It utilizes user context information (e.g., speed, location) to make informed decisions about slice selection and resource allocation, enhancing the user experience.</a:t>
            </a:r>
          </a:p>
          <a:p>
            <a:r>
              <a:rPr lang="en-US" sz="2400" b="1" u="sng" dirty="0">
                <a:latin typeface="Times New Roman" panose="02020603050405020304" pitchFamily="18" charset="0"/>
                <a:cs typeface="Times New Roman" panose="02020603050405020304" pitchFamily="18" charset="0"/>
              </a:rPr>
              <a:t>Quality of Service (QoS) Preservation</a:t>
            </a:r>
            <a:r>
              <a:rPr lang="en-US" sz="2400" dirty="0">
                <a:latin typeface="Times New Roman" panose="02020603050405020304" pitchFamily="18" charset="0"/>
                <a:cs typeface="Times New Roman" panose="02020603050405020304" pitchFamily="18" charset="0"/>
              </a:rPr>
              <a:t>: The system maintains the required QoS levels during user mobility, ensuring consistent performance for applications and services.</a:t>
            </a:r>
          </a:p>
          <a:p>
            <a:r>
              <a:rPr lang="en-US" sz="2400" b="1" u="sng" dirty="0">
                <a:latin typeface="Times New Roman" panose="02020603050405020304" pitchFamily="18" charset="0"/>
                <a:cs typeface="Times New Roman" panose="02020603050405020304" pitchFamily="18" charset="0"/>
              </a:rPr>
              <a:t>Dynamic Load Balancing</a:t>
            </a:r>
            <a:r>
              <a:rPr lang="en-US" sz="2400" dirty="0">
                <a:latin typeface="Times New Roman" panose="02020603050405020304" pitchFamily="18" charset="0"/>
                <a:cs typeface="Times New Roman" panose="02020603050405020304" pitchFamily="18" charset="0"/>
              </a:rPr>
              <a:t>: Mobility management facilitates dynamic load balancing across network slices, optimizing resource utilization and preventing congestion in high-traffic areas.</a:t>
            </a:r>
          </a:p>
          <a:p>
            <a:endParaRPr lang="en-US" dirty="0"/>
          </a:p>
        </p:txBody>
      </p:sp>
    </p:spTree>
    <p:extLst>
      <p:ext uri="{BB962C8B-B14F-4D97-AF65-F5344CB8AC3E}">
        <p14:creationId xmlns:p14="http://schemas.microsoft.com/office/powerpoint/2010/main" val="36393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7831-6A86-C481-584E-19CB9860070D}"/>
              </a:ext>
            </a:extLst>
          </p:cNvPr>
          <p:cNvSpPr>
            <a:spLocks noGrp="1"/>
          </p:cNvSpPr>
          <p:nvPr>
            <p:ph type="title"/>
          </p:nvPr>
        </p:nvSpPr>
        <p:spPr/>
        <p:txBody>
          <a:bodyPr/>
          <a:lstStyle/>
          <a:p>
            <a:r>
              <a:rPr lang="en-US" u="sng" dirty="0" smtClean="0"/>
              <a:t>Structure:</a:t>
            </a:r>
            <a:endParaRPr lang="en-US" u="sng"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D5D3EE59-2821-415D-0450-65479E22A41E}"/>
              </a:ext>
            </a:extLst>
          </p:cNvPr>
          <p:cNvPicPr>
            <a:picLocks noGrp="1" noChangeAspect="1"/>
          </p:cNvPicPr>
          <p:nvPr>
            <p:ph idx="1"/>
          </p:nvPr>
        </p:nvPicPr>
        <p:blipFill rotWithShape="1">
          <a:blip r:embed="rId2"/>
          <a:srcRect t="9501" b="46077"/>
          <a:stretch/>
        </p:blipFill>
        <p:spPr>
          <a:xfrm>
            <a:off x="7126639" y="3082832"/>
            <a:ext cx="4778488" cy="2285999"/>
          </a:xfrm>
        </p:spPr>
      </p:pic>
      <p:sp>
        <p:nvSpPr>
          <p:cNvPr id="3" name="TextBox 2"/>
          <p:cNvSpPr txBox="1"/>
          <p:nvPr/>
        </p:nvSpPr>
        <p:spPr>
          <a:xfrm>
            <a:off x="646111" y="1633919"/>
            <a:ext cx="7850777" cy="230832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 base station has slices in it tailored for different needs:</a:t>
            </a:r>
          </a:p>
          <a:p>
            <a:pPr marL="285750" indent="-285750">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Guaranteed bandwidth for each customer</a:t>
            </a:r>
          </a:p>
          <a:p>
            <a:pPr marL="285750" indent="-285750">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Max bandwidth limit for each customer</a:t>
            </a:r>
          </a:p>
          <a:p>
            <a:pPr marL="285750" indent="-285750">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Allocated throughput for a slice</a:t>
            </a:r>
          </a:p>
          <a:p>
            <a:pPr marL="285750" indent="-285750">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QoS class</a:t>
            </a:r>
          </a:p>
          <a:p>
            <a:pPr marL="285750" indent="-285750">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Delay tolerance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1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D04D-50FF-B0FE-439B-5E152E93478D}"/>
              </a:ext>
            </a:extLst>
          </p:cNvPr>
          <p:cNvSpPr>
            <a:spLocks noGrp="1"/>
          </p:cNvSpPr>
          <p:nvPr>
            <p:ph type="title"/>
          </p:nvPr>
        </p:nvSpPr>
        <p:spPr/>
        <p:txBody>
          <a:bodyPr/>
          <a:lstStyle/>
          <a:p>
            <a:r>
              <a:rPr lang="en-US" u="sng" dirty="0" smtClean="0"/>
              <a:t>Slices:</a:t>
            </a:r>
            <a:endParaRPr lang="en-US" u="sng" dirty="0"/>
          </a:p>
        </p:txBody>
      </p:sp>
      <p:pic>
        <p:nvPicPr>
          <p:cNvPr id="5" name="Content Placeholder 4" descr="Table&#10;&#10;Description automatically generated">
            <a:extLst>
              <a:ext uri="{FF2B5EF4-FFF2-40B4-BE49-F238E27FC236}">
                <a16:creationId xmlns:a16="http://schemas.microsoft.com/office/drawing/2014/main" id="{13DC398A-BDAD-2B6C-BE94-50FB8C2C59AA}"/>
              </a:ext>
            </a:extLst>
          </p:cNvPr>
          <p:cNvPicPr>
            <a:picLocks noGrp="1" noChangeAspect="1"/>
          </p:cNvPicPr>
          <p:nvPr>
            <p:ph idx="1"/>
          </p:nvPr>
        </p:nvPicPr>
        <p:blipFill rotWithShape="1">
          <a:blip r:embed="rId2"/>
          <a:srcRect l="2712" t="7164" r="1290" b="22216"/>
          <a:stretch/>
        </p:blipFill>
        <p:spPr>
          <a:xfrm>
            <a:off x="3108951" y="3046999"/>
            <a:ext cx="5068388" cy="3523616"/>
          </a:xfrm>
        </p:spPr>
      </p:pic>
      <p:sp>
        <p:nvSpPr>
          <p:cNvPr id="3" name="TextBox 2"/>
          <p:cNvSpPr txBox="1"/>
          <p:nvPr/>
        </p:nvSpPr>
        <p:spPr>
          <a:xfrm>
            <a:off x="378821" y="1358537"/>
            <a:ext cx="11534503" cy="1754326"/>
          </a:xfrm>
          <a:prstGeom prst="rect">
            <a:avLst/>
          </a:prstGeom>
          <a:noFill/>
        </p:spPr>
        <p:txBody>
          <a:bodyPr wrap="square" rtlCol="0">
            <a:spAutoFit/>
          </a:bodyPr>
          <a:lstStyle/>
          <a:p>
            <a:r>
              <a:rPr lang="en-IN" b="1" dirty="0"/>
              <a:t>eMBB (Enhanced Mobile Broadband)</a:t>
            </a:r>
            <a:r>
              <a:rPr lang="en-IN" dirty="0"/>
              <a:t>: High-speed internet for applications like VR/AR.</a:t>
            </a:r>
          </a:p>
          <a:p>
            <a:r>
              <a:rPr lang="en-IN" b="1" dirty="0"/>
              <a:t>mMTC (Massive Machine-Type Communications)</a:t>
            </a:r>
            <a:r>
              <a:rPr lang="en-IN" dirty="0"/>
              <a:t>: Supports </a:t>
            </a:r>
            <a:r>
              <a:rPr lang="en-IN" dirty="0" err="1"/>
              <a:t>IoT</a:t>
            </a:r>
            <a:r>
              <a:rPr lang="en-IN" dirty="0"/>
              <a:t> with low power and high device density.</a:t>
            </a:r>
          </a:p>
          <a:p>
            <a:r>
              <a:rPr lang="en-IN" b="1" dirty="0"/>
              <a:t>URLLC (Ultra-Reliable Low Latency Communications)</a:t>
            </a:r>
            <a:r>
              <a:rPr lang="en-IN" dirty="0"/>
              <a:t>: For mission-critical applications like remote surgery.</a:t>
            </a:r>
          </a:p>
          <a:p>
            <a:endParaRPr lang="en-IN" dirty="0"/>
          </a:p>
        </p:txBody>
      </p:sp>
    </p:spTree>
    <p:extLst>
      <p:ext uri="{BB962C8B-B14F-4D97-AF65-F5344CB8AC3E}">
        <p14:creationId xmlns:p14="http://schemas.microsoft.com/office/powerpoint/2010/main" val="403969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506E-FF0B-A36C-CC1C-8D4FFFEF2215}"/>
              </a:ext>
            </a:extLst>
          </p:cNvPr>
          <p:cNvSpPr>
            <a:spLocks noGrp="1"/>
          </p:cNvSpPr>
          <p:nvPr>
            <p:ph type="title"/>
          </p:nvPr>
        </p:nvSpPr>
        <p:spPr/>
        <p:txBody>
          <a:bodyPr/>
          <a:lstStyle/>
          <a:p>
            <a:r>
              <a:rPr lang="en-US" dirty="0" smtClean="0"/>
              <a:t>Mobility Patterns</a:t>
            </a:r>
            <a:endParaRPr lang="en-US" dirty="0"/>
          </a:p>
        </p:txBody>
      </p:sp>
      <p:pic>
        <p:nvPicPr>
          <p:cNvPr id="5" name="Content Placeholder 4" descr="Table&#10;&#10;Description automatically generated">
            <a:extLst>
              <a:ext uri="{FF2B5EF4-FFF2-40B4-BE49-F238E27FC236}">
                <a16:creationId xmlns:a16="http://schemas.microsoft.com/office/drawing/2014/main" id="{662FBB5D-364F-A802-C9EF-54843EE9F5B1}"/>
              </a:ext>
            </a:extLst>
          </p:cNvPr>
          <p:cNvPicPr>
            <a:picLocks noGrp="1" noChangeAspect="1"/>
          </p:cNvPicPr>
          <p:nvPr>
            <p:ph idx="1"/>
          </p:nvPr>
        </p:nvPicPr>
        <p:blipFill rotWithShape="1">
          <a:blip r:embed="rId2"/>
          <a:srcRect l="1064" t="14391" r="2577" b="8551"/>
          <a:stretch/>
        </p:blipFill>
        <p:spPr>
          <a:xfrm>
            <a:off x="2495006" y="2468880"/>
            <a:ext cx="6544492" cy="3526971"/>
          </a:xfrm>
        </p:spPr>
      </p:pic>
    </p:spTree>
    <p:extLst>
      <p:ext uri="{BB962C8B-B14F-4D97-AF65-F5344CB8AC3E}">
        <p14:creationId xmlns:p14="http://schemas.microsoft.com/office/powerpoint/2010/main" val="350647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C685-A809-81E0-07E7-4B2C557342A0}"/>
              </a:ext>
            </a:extLst>
          </p:cNvPr>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136660" y="1608505"/>
            <a:ext cx="11937775" cy="4093428"/>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Increasing number of clients increases used bandwidth, and yet the simulation showed that block ratio also elevates for this specific configurations.</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simulation tool can be used for such scenarios as well:</a:t>
            </a: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Testing the effect of different dynamic slicing algorithms on block and handover ratios.</a:t>
            </a: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Analyzing various mobility patterns of clients using different statistical distributions.</a:t>
            </a: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Observing the effect of usage frequency of clients and the effect those are distributed unequally.</a:t>
            </a: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Various Proof of Concepts like common base stations for multiple service providers.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53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7CCA-B170-C026-3511-1D6F65432152}"/>
              </a:ext>
            </a:extLst>
          </p:cNvPr>
          <p:cNvSpPr>
            <a:spLocks noGrp="1"/>
          </p:cNvSpPr>
          <p:nvPr>
            <p:ph type="title"/>
          </p:nvPr>
        </p:nvSpPr>
        <p:spPr>
          <a:xfrm>
            <a:off x="2553295" y="2728383"/>
            <a:ext cx="10501177" cy="1401231"/>
          </a:xfrm>
        </p:spPr>
        <p:txBody>
          <a:bodyPr/>
          <a:lstStyle/>
          <a:p>
            <a:r>
              <a:rPr lang="en-US" sz="7200" b="1" dirty="0"/>
              <a:t>Thank You</a:t>
            </a:r>
          </a:p>
        </p:txBody>
      </p:sp>
    </p:spTree>
    <p:extLst>
      <p:ext uri="{BB962C8B-B14F-4D97-AF65-F5344CB8AC3E}">
        <p14:creationId xmlns:p14="http://schemas.microsoft.com/office/powerpoint/2010/main" val="2671941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TotalTime>
  <Words>509</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vt:lpstr>
      <vt:lpstr>5G Network Slicing Simulation</vt:lpstr>
      <vt:lpstr>Why 5G?</vt:lpstr>
      <vt:lpstr>What slicing simulation aims to do?</vt:lpstr>
      <vt:lpstr>Mobility Management</vt:lpstr>
      <vt:lpstr>Structure:</vt:lpstr>
      <vt:lpstr>Slices:</vt:lpstr>
      <vt:lpstr>Mobility Patterns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Network Slicing Simulation</dc:title>
  <dc:creator>Rohan Chandrashekar</dc:creator>
  <cp:lastModifiedBy>HP</cp:lastModifiedBy>
  <cp:revision>6</cp:revision>
  <dcterms:created xsi:type="dcterms:W3CDTF">2022-04-22T04:03:48Z</dcterms:created>
  <dcterms:modified xsi:type="dcterms:W3CDTF">2024-11-12T19:44:31Z</dcterms:modified>
</cp:coreProperties>
</file>