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ae3222ec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ae3222ec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958fc9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958fc9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gonna talk here (nolan)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1958fc9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1958fc9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1958fc9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1958fc9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1958fc9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1958fc9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1958fc9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1958fc9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Nishant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1958fc9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1958fc9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Christian/Jenny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c4e175b66_1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c4e175b66_1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c4e175b66_1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c4e175b66_1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1958fc9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1958fc9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958fc95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958fc95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e36b824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e36b824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1958fc95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1958fc95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e36b824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e36b824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Santiago Perhaps?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c4e175b66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c4e175b66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1958fc9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1958fc9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1958fc95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1958fc95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1958fc95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1958fc95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e36b824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e36b824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ae3222e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ae3222e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1958fc95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1958fc95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1958fc95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1958fc95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1958fc9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1958fc9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1958fc9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1958fc9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youtube.com/watch?v=nt4BSnNsQmw" TargetMode="External"/><Relationship Id="rId4" Type="http://schemas.openxmlformats.org/officeDocument/2006/relationships/hyperlink" Target="https://www.youtube.com/watch?v=1vcpWWhig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Jeopardy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a:t>
            </a:r>
            <a:r>
              <a:rPr b="1" lang="en" sz="4200">
                <a:solidFill>
                  <a:schemeClr val="dk2"/>
                </a:solidFill>
                <a:latin typeface="Raleway"/>
                <a:ea typeface="Raleway"/>
                <a:cs typeface="Raleway"/>
                <a:sym typeface="Raleway"/>
              </a:rPr>
              <a:t>Web Dev Project-2) - HTML, CSS, and PHP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06000" y="56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Registration/Login</a:t>
            </a:r>
            <a:endParaRPr sz="2640"/>
          </a:p>
        </p:txBody>
      </p:sp>
      <p:sp>
        <p:nvSpPr>
          <p:cNvPr id="145" name="Google Shape;145;p22"/>
          <p:cNvSpPr txBox="1"/>
          <p:nvPr>
            <p:ph idx="1" type="body"/>
          </p:nvPr>
        </p:nvSpPr>
        <p:spPr>
          <a:xfrm>
            <a:off x="191000" y="1476675"/>
            <a:ext cx="3399900" cy="36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3590800" y="475554"/>
            <a:ext cx="2776600" cy="4625850"/>
          </a:xfrm>
          <a:prstGeom prst="rect">
            <a:avLst/>
          </a:prstGeom>
          <a:noFill/>
          <a:ln>
            <a:noFill/>
          </a:ln>
        </p:spPr>
      </p:pic>
      <p:pic>
        <p:nvPicPr>
          <p:cNvPr id="147" name="Google Shape;147;p22"/>
          <p:cNvPicPr preferRelativeResize="0"/>
          <p:nvPr/>
        </p:nvPicPr>
        <p:blipFill>
          <a:blip r:embed="rId4">
            <a:alphaModFix/>
          </a:blip>
          <a:stretch>
            <a:fillRect/>
          </a:stretch>
        </p:blipFill>
        <p:spPr>
          <a:xfrm>
            <a:off x="6367400" y="475550"/>
            <a:ext cx="2776600" cy="4667951"/>
          </a:xfrm>
          <a:prstGeom prst="rect">
            <a:avLst/>
          </a:prstGeom>
          <a:noFill/>
          <a:ln>
            <a:noFill/>
          </a:ln>
        </p:spPr>
      </p:pic>
      <p:pic>
        <p:nvPicPr>
          <p:cNvPr id="148" name="Google Shape;148;p22"/>
          <p:cNvPicPr preferRelativeResize="0"/>
          <p:nvPr/>
        </p:nvPicPr>
        <p:blipFill>
          <a:blip r:embed="rId5">
            <a:alphaModFix/>
          </a:blip>
          <a:stretch>
            <a:fillRect/>
          </a:stretch>
        </p:blipFill>
        <p:spPr>
          <a:xfrm>
            <a:off x="106000" y="1325275"/>
            <a:ext cx="3484901" cy="366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1925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 Game </a:t>
            </a:r>
            <a:endParaRPr/>
          </a:p>
        </p:txBody>
      </p:sp>
      <p:pic>
        <p:nvPicPr>
          <p:cNvPr id="154" name="Google Shape;154;p23"/>
          <p:cNvPicPr preferRelativeResize="0"/>
          <p:nvPr/>
        </p:nvPicPr>
        <p:blipFill>
          <a:blip r:embed="rId3">
            <a:alphaModFix/>
          </a:blip>
          <a:stretch>
            <a:fillRect/>
          </a:stretch>
        </p:blipFill>
        <p:spPr>
          <a:xfrm>
            <a:off x="3552813" y="200013"/>
            <a:ext cx="5591175" cy="4943475"/>
          </a:xfrm>
          <a:prstGeom prst="rect">
            <a:avLst/>
          </a:prstGeom>
          <a:noFill/>
          <a:ln>
            <a:noFill/>
          </a:ln>
        </p:spPr>
      </p:pic>
      <p:sp>
        <p:nvSpPr>
          <p:cNvPr id="155" name="Google Shape;155;p23"/>
          <p:cNvSpPr txBox="1"/>
          <p:nvPr/>
        </p:nvSpPr>
        <p:spPr>
          <a:xfrm>
            <a:off x="65925" y="1234275"/>
            <a:ext cx="3486900" cy="14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Source Code: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Main function</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Starts session in order to save scores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Main Functionalities: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New Game button</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onClick =&gt; start game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Leaderboards button</a:t>
            </a:r>
            <a:endParaRPr sz="1300">
              <a:solidFill>
                <a:schemeClr val="accent1"/>
              </a:solidFill>
              <a:latin typeface="Lato"/>
              <a:ea typeface="Lato"/>
              <a:cs typeface="Lato"/>
              <a:sym typeface="Lato"/>
            </a:endParaRPr>
          </a:p>
          <a:p>
            <a:pPr indent="-311150" lvl="1" marL="9144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onClick =&gt; view leaderboards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626575" y="6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Highest Score Leaderboard</a:t>
            </a:r>
            <a:endParaRPr/>
          </a:p>
        </p:txBody>
      </p:sp>
      <p:pic>
        <p:nvPicPr>
          <p:cNvPr id="161" name="Google Shape;161;p24"/>
          <p:cNvPicPr preferRelativeResize="0"/>
          <p:nvPr/>
        </p:nvPicPr>
        <p:blipFill>
          <a:blip r:embed="rId3">
            <a:alphaModFix/>
          </a:blip>
          <a:stretch>
            <a:fillRect/>
          </a:stretch>
        </p:blipFill>
        <p:spPr>
          <a:xfrm>
            <a:off x="0" y="514325"/>
            <a:ext cx="4621976" cy="2261100"/>
          </a:xfrm>
          <a:prstGeom prst="rect">
            <a:avLst/>
          </a:prstGeom>
          <a:noFill/>
          <a:ln>
            <a:noFill/>
          </a:ln>
        </p:spPr>
      </p:pic>
      <p:pic>
        <p:nvPicPr>
          <p:cNvPr id="162" name="Google Shape;162;p24"/>
          <p:cNvPicPr preferRelativeResize="0"/>
          <p:nvPr/>
        </p:nvPicPr>
        <p:blipFill>
          <a:blip r:embed="rId4">
            <a:alphaModFix/>
          </a:blip>
          <a:stretch>
            <a:fillRect/>
          </a:stretch>
        </p:blipFill>
        <p:spPr>
          <a:xfrm>
            <a:off x="0" y="2775425"/>
            <a:ext cx="4621975" cy="2368074"/>
          </a:xfrm>
          <a:prstGeom prst="rect">
            <a:avLst/>
          </a:prstGeom>
          <a:noFill/>
          <a:ln>
            <a:noFill/>
          </a:ln>
        </p:spPr>
      </p:pic>
      <p:pic>
        <p:nvPicPr>
          <p:cNvPr id="163" name="Google Shape;163;p24"/>
          <p:cNvPicPr preferRelativeResize="0"/>
          <p:nvPr/>
        </p:nvPicPr>
        <p:blipFill>
          <a:blip r:embed="rId5">
            <a:alphaModFix/>
          </a:blip>
          <a:stretch>
            <a:fillRect/>
          </a:stretch>
        </p:blipFill>
        <p:spPr>
          <a:xfrm>
            <a:off x="4774375" y="1623625"/>
            <a:ext cx="4217227" cy="2533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1700" y="53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Jeopardy Game board</a:t>
            </a:r>
            <a:endParaRPr/>
          </a:p>
        </p:txBody>
      </p:sp>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5"/>
          <p:cNvPicPr preferRelativeResize="0"/>
          <p:nvPr/>
        </p:nvPicPr>
        <p:blipFill>
          <a:blip r:embed="rId3">
            <a:alphaModFix/>
          </a:blip>
          <a:stretch>
            <a:fillRect/>
          </a:stretch>
        </p:blipFill>
        <p:spPr>
          <a:xfrm>
            <a:off x="1800" y="737900"/>
            <a:ext cx="9144000" cy="4405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5751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Score Counter(Increment/Decrementing</a:t>
            </a:r>
            <a:endParaRPr/>
          </a:p>
        </p:txBody>
      </p:sp>
      <p:sp>
        <p:nvSpPr>
          <p:cNvPr id="176" name="Google Shape;176;p26"/>
          <p:cNvSpPr txBox="1"/>
          <p:nvPr>
            <p:ph idx="1" type="body"/>
          </p:nvPr>
        </p:nvSpPr>
        <p:spPr>
          <a:xfrm>
            <a:off x="4487825" y="1856750"/>
            <a:ext cx="4656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two teams and each with score counter. These score counters are updated </a:t>
            </a:r>
            <a:r>
              <a:rPr lang="en"/>
              <a:t>depending on who gets the points based, which is changed based on the button (from the buttons on the previous page) that is pressed.</a:t>
            </a:r>
            <a:endParaRPr/>
          </a:p>
        </p:txBody>
      </p:sp>
      <p:pic>
        <p:nvPicPr>
          <p:cNvPr id="177" name="Google Shape;177;p26"/>
          <p:cNvPicPr preferRelativeResize="0"/>
          <p:nvPr/>
        </p:nvPicPr>
        <p:blipFill rotWithShape="1">
          <a:blip r:embed="rId3">
            <a:alphaModFix/>
          </a:blip>
          <a:srcRect b="31829" l="770" r="-770" t="0"/>
          <a:stretch/>
        </p:blipFill>
        <p:spPr>
          <a:xfrm>
            <a:off x="4423100" y="452378"/>
            <a:ext cx="4757325" cy="1404375"/>
          </a:xfrm>
          <a:prstGeom prst="rect">
            <a:avLst/>
          </a:prstGeom>
          <a:noFill/>
          <a:ln>
            <a:noFill/>
          </a:ln>
        </p:spPr>
      </p:pic>
      <p:pic>
        <p:nvPicPr>
          <p:cNvPr id="178" name="Google Shape;178;p26"/>
          <p:cNvPicPr preferRelativeResize="0"/>
          <p:nvPr/>
        </p:nvPicPr>
        <p:blipFill>
          <a:blip r:embed="rId4">
            <a:alphaModFix/>
          </a:blip>
          <a:stretch>
            <a:fillRect/>
          </a:stretch>
        </p:blipFill>
        <p:spPr>
          <a:xfrm>
            <a:off x="108450" y="452375"/>
            <a:ext cx="4381500" cy="329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863175" y="53350"/>
            <a:ext cx="7688700" cy="5352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lang="en"/>
              <a:t>Question Page</a:t>
            </a:r>
            <a:endParaRPr/>
          </a:p>
          <a:p>
            <a:pPr indent="0" lvl="0" marL="0" rtl="0" algn="l">
              <a:spcBef>
                <a:spcPts val="0"/>
              </a:spcBef>
              <a:spcAft>
                <a:spcPts val="0"/>
              </a:spcAft>
              <a:buNone/>
            </a:pPr>
            <a:r>
              <a:t/>
            </a:r>
            <a:endParaRPr/>
          </a:p>
        </p:txBody>
      </p:sp>
      <p:sp>
        <p:nvSpPr>
          <p:cNvPr id="184" name="Google Shape;184;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7"/>
          <p:cNvPicPr preferRelativeResize="0"/>
          <p:nvPr/>
        </p:nvPicPr>
        <p:blipFill>
          <a:blip r:embed="rId3">
            <a:alphaModFix/>
          </a:blip>
          <a:stretch>
            <a:fillRect/>
          </a:stretch>
        </p:blipFill>
        <p:spPr>
          <a:xfrm>
            <a:off x="3644200" y="522475"/>
            <a:ext cx="5537524" cy="4615800"/>
          </a:xfrm>
          <a:prstGeom prst="rect">
            <a:avLst/>
          </a:prstGeom>
          <a:noFill/>
          <a:ln>
            <a:noFill/>
          </a:ln>
        </p:spPr>
      </p:pic>
      <p:pic>
        <p:nvPicPr>
          <p:cNvPr id="186" name="Google Shape;186;p27"/>
          <p:cNvPicPr preferRelativeResize="0"/>
          <p:nvPr/>
        </p:nvPicPr>
        <p:blipFill>
          <a:blip r:embed="rId4">
            <a:alphaModFix/>
          </a:blip>
          <a:stretch>
            <a:fillRect/>
          </a:stretch>
        </p:blipFill>
        <p:spPr>
          <a:xfrm>
            <a:off x="260875" y="522475"/>
            <a:ext cx="3383325" cy="461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8"/>
          <p:cNvPicPr preferRelativeResize="0"/>
          <p:nvPr/>
        </p:nvPicPr>
        <p:blipFill>
          <a:blip r:embed="rId3">
            <a:alphaModFix/>
          </a:blip>
          <a:stretch>
            <a:fillRect/>
          </a:stretch>
        </p:blipFill>
        <p:spPr>
          <a:xfrm>
            <a:off x="457200" y="0"/>
            <a:ext cx="8229601"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9"/>
          <p:cNvPicPr preferRelativeResize="0"/>
          <p:nvPr/>
        </p:nvPicPr>
        <p:blipFill>
          <a:blip r:embed="rId3">
            <a:alphaModFix/>
          </a:blip>
          <a:stretch>
            <a:fillRect/>
          </a:stretch>
        </p:blipFill>
        <p:spPr>
          <a:xfrm>
            <a:off x="152400" y="152400"/>
            <a:ext cx="8839203" cy="2212601"/>
          </a:xfrm>
          <a:prstGeom prst="rect">
            <a:avLst/>
          </a:prstGeom>
          <a:noFill/>
          <a:ln>
            <a:noFill/>
          </a:ln>
        </p:spPr>
      </p:pic>
      <p:pic>
        <p:nvPicPr>
          <p:cNvPr id="199" name="Google Shape;199;p29"/>
          <p:cNvPicPr preferRelativeResize="0"/>
          <p:nvPr/>
        </p:nvPicPr>
        <p:blipFill>
          <a:blip r:embed="rId4">
            <a:alphaModFix/>
          </a:blip>
          <a:stretch>
            <a:fillRect/>
          </a:stretch>
        </p:blipFill>
        <p:spPr>
          <a:xfrm>
            <a:off x="152400" y="2517401"/>
            <a:ext cx="4396284" cy="2473698"/>
          </a:xfrm>
          <a:prstGeom prst="rect">
            <a:avLst/>
          </a:prstGeom>
          <a:noFill/>
          <a:ln>
            <a:noFill/>
          </a:ln>
        </p:spPr>
      </p:pic>
      <p:pic>
        <p:nvPicPr>
          <p:cNvPr id="200" name="Google Shape;200;p29"/>
          <p:cNvPicPr preferRelativeResize="0"/>
          <p:nvPr/>
        </p:nvPicPr>
        <p:blipFill>
          <a:blip r:embed="rId5">
            <a:alphaModFix/>
          </a:blip>
          <a:stretch>
            <a:fillRect/>
          </a:stretch>
        </p:blipFill>
        <p:spPr>
          <a:xfrm>
            <a:off x="4701075" y="2517400"/>
            <a:ext cx="4290524" cy="24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Logout Functionality</a:t>
            </a:r>
            <a:endParaRPr/>
          </a:p>
        </p:txBody>
      </p:sp>
      <p:sp>
        <p:nvSpPr>
          <p:cNvPr id="206" name="Google Shape;206;p30"/>
          <p:cNvSpPr txBox="1"/>
          <p:nvPr>
            <p:ph idx="1" type="body"/>
          </p:nvPr>
        </p:nvSpPr>
        <p:spPr>
          <a:xfrm>
            <a:off x="4706600" y="2078875"/>
            <a:ext cx="4101000" cy="28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user clicks the logout </a:t>
            </a:r>
            <a:r>
              <a:rPr lang="en"/>
              <a:t>hyperlink</a:t>
            </a:r>
            <a:r>
              <a:rPr lang="en"/>
              <a:t> it signs user out and stores the score of the </a:t>
            </a:r>
            <a:r>
              <a:rPr lang="en"/>
              <a:t>winning team in a text file called leaderboard. This information is is pulled and sorted when the user checks leaderboard.</a:t>
            </a:r>
            <a:endParaRPr/>
          </a:p>
        </p:txBody>
      </p:sp>
      <p:pic>
        <p:nvPicPr>
          <p:cNvPr id="207" name="Google Shape;207;p30"/>
          <p:cNvPicPr preferRelativeResize="0"/>
          <p:nvPr/>
        </p:nvPicPr>
        <p:blipFill rotWithShape="1">
          <a:blip r:embed="rId3">
            <a:alphaModFix/>
          </a:blip>
          <a:srcRect b="0" l="0" r="0" t="65460"/>
          <a:stretch/>
        </p:blipFill>
        <p:spPr>
          <a:xfrm>
            <a:off x="4621975" y="514325"/>
            <a:ext cx="4483949" cy="1339525"/>
          </a:xfrm>
          <a:prstGeom prst="rect">
            <a:avLst/>
          </a:prstGeom>
          <a:noFill/>
          <a:ln>
            <a:noFill/>
          </a:ln>
        </p:spPr>
      </p:pic>
      <p:pic>
        <p:nvPicPr>
          <p:cNvPr id="208" name="Google Shape;208;p30"/>
          <p:cNvPicPr preferRelativeResize="0"/>
          <p:nvPr/>
        </p:nvPicPr>
        <p:blipFill>
          <a:blip r:embed="rId4">
            <a:alphaModFix/>
          </a:blip>
          <a:stretch>
            <a:fillRect/>
          </a:stretch>
        </p:blipFill>
        <p:spPr>
          <a:xfrm>
            <a:off x="0" y="514325"/>
            <a:ext cx="4621974" cy="462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Obstacles </a:t>
            </a:r>
            <a:endParaRPr/>
          </a:p>
        </p:txBody>
      </p:sp>
      <p:sp>
        <p:nvSpPr>
          <p:cNvPr id="214" name="Google Shape;214;p31"/>
          <p:cNvSpPr txBox="1"/>
          <p:nvPr>
            <p:ph idx="1" type="body"/>
          </p:nvPr>
        </p:nvSpPr>
        <p:spPr>
          <a:xfrm>
            <a:off x="505850" y="1896425"/>
            <a:ext cx="8311800" cy="304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Incrementing or decrementing the score counter for two teams.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Registering new users; storing username and password onto a .txt file.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Generating Jeopardy board questions by employing PHP functions as the basis for inquiries.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Storing Jeopardy board answers from a .txt file into a multidimensional array.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Verifying login credentials, specifically the username and password, by referencing content from a .txt file. If no match found, redirect user to homepage.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Employing image alignment buttons with float properties in CSS (float: none|left|right|initial|inherit;).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Leaderboards logout records the highest score. </a:t>
            </a:r>
            <a:endParaRPr sz="1400">
              <a:solidFill>
                <a:srgbClr val="000000"/>
              </a:solidFill>
              <a:latin typeface="Arial"/>
              <a:ea typeface="Arial"/>
              <a:cs typeface="Arial"/>
              <a:sym typeface="Arial"/>
            </a:endParaRPr>
          </a:p>
          <a:p>
            <a:pPr indent="0" lvl="0" marL="457200" rtl="0" algn="l">
              <a:spcBef>
                <a:spcPts val="0"/>
              </a:spcBef>
              <a:spcAft>
                <a:spcPts val="1200"/>
              </a:spcAft>
              <a:buNone/>
            </a:pPr>
            <a:r>
              <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63150" y="18090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TOC</a:t>
            </a:r>
            <a:endParaRPr/>
          </a:p>
        </p:txBody>
      </p:sp>
      <p:sp>
        <p:nvSpPr>
          <p:cNvPr id="93" name="Google Shape;93;p14"/>
          <p:cNvSpPr txBox="1"/>
          <p:nvPr>
            <p:ph idx="1" type="body"/>
          </p:nvPr>
        </p:nvSpPr>
        <p:spPr>
          <a:xfrm>
            <a:off x="577025" y="1343650"/>
            <a:ext cx="3073200" cy="2743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900">
                <a:solidFill>
                  <a:srgbClr val="000000"/>
                </a:solidFill>
              </a:rPr>
              <a:t>Team Members</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Registration/Login</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Play Game</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Bug fixing</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Highest Score Leaderboard</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Use Case Diagram</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Activity Diagram</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Kanban Benefits</a:t>
            </a:r>
            <a:endParaRPr sz="1900">
              <a:solidFill>
                <a:srgbClr val="000000"/>
              </a:solidFill>
            </a:endParaRPr>
          </a:p>
          <a:p>
            <a:pPr indent="0" lvl="0" marL="0" rtl="0" algn="l">
              <a:lnSpc>
                <a:spcPct val="90000"/>
              </a:lnSpc>
              <a:spcBef>
                <a:spcPts val="0"/>
              </a:spcBef>
              <a:spcAft>
                <a:spcPts val="0"/>
              </a:spcAft>
              <a:buNone/>
            </a:pPr>
            <a:r>
              <a:rPr lang="en" sz="1900">
                <a:solidFill>
                  <a:srgbClr val="000000"/>
                </a:solidFill>
              </a:rPr>
              <a:t>Limitations</a:t>
            </a:r>
            <a:endParaRPr sz="1900">
              <a:solidFill>
                <a:srgbClr val="000000"/>
              </a:solidFill>
            </a:endParaRPr>
          </a:p>
          <a:p>
            <a:pPr indent="0" lvl="0" marL="0" rtl="0" algn="l">
              <a:lnSpc>
                <a:spcPct val="105000"/>
              </a:lnSpc>
              <a:spcBef>
                <a:spcPts val="0"/>
              </a:spcBef>
              <a:spcAft>
                <a:spcPts val="1200"/>
              </a:spcAft>
              <a:buNone/>
            </a:pPr>
            <a:r>
              <a:t/>
            </a:r>
            <a:endParaRPr sz="1800"/>
          </a:p>
        </p:txBody>
      </p:sp>
      <p:sp>
        <p:nvSpPr>
          <p:cNvPr id="94" name="Google Shape;94;p14"/>
          <p:cNvSpPr txBox="1"/>
          <p:nvPr>
            <p:ph idx="1" type="body"/>
          </p:nvPr>
        </p:nvSpPr>
        <p:spPr>
          <a:xfrm>
            <a:off x="3650225" y="1425600"/>
            <a:ext cx="4070400" cy="266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000000"/>
                </a:solidFill>
              </a:rPr>
              <a:t>Jeopardy Game Board</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Score Counter(Increment/Decrement)</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Questions Page</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Logout Functionality</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Obstacles</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Main Game Code</a:t>
            </a:r>
            <a:endParaRPr sz="1900">
              <a:solidFill>
                <a:srgbClr val="000000"/>
              </a:solidFill>
            </a:endParaRPr>
          </a:p>
          <a:p>
            <a:pPr indent="0" lvl="0" marL="0" rtl="0" algn="l">
              <a:lnSpc>
                <a:spcPct val="100000"/>
              </a:lnSpc>
              <a:spcBef>
                <a:spcPts val="0"/>
              </a:spcBef>
              <a:spcAft>
                <a:spcPts val="0"/>
              </a:spcAft>
              <a:buNone/>
            </a:pPr>
            <a:r>
              <a:rPr lang="en" sz="1900">
                <a:solidFill>
                  <a:srgbClr val="000000"/>
                </a:solidFill>
              </a:rPr>
              <a:t>Github Link</a:t>
            </a:r>
            <a:endParaRPr sz="1900">
              <a:solidFill>
                <a:srgbClr val="000000"/>
              </a:solidFill>
            </a:endParaRPr>
          </a:p>
          <a:p>
            <a:pPr indent="0" lvl="0" marL="0" rtl="0" algn="l">
              <a:spcBef>
                <a:spcPts val="0"/>
              </a:spcBef>
              <a:spcAft>
                <a:spcPts val="120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297400" y="557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Kanban Benefits(Scrum)</a:t>
            </a:r>
            <a:endParaRPr sz="3240"/>
          </a:p>
        </p:txBody>
      </p:sp>
      <p:sp>
        <p:nvSpPr>
          <p:cNvPr id="225" name="Google Shape;225;p33"/>
          <p:cNvSpPr txBox="1"/>
          <p:nvPr>
            <p:ph idx="1" type="body"/>
          </p:nvPr>
        </p:nvSpPr>
        <p:spPr>
          <a:xfrm>
            <a:off x="527200" y="144120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440"/>
              <a:buNone/>
            </a:pPr>
            <a:r>
              <a:rPr lang="en" sz="1280">
                <a:solidFill>
                  <a:srgbClr val="000000"/>
                </a:solidFill>
              </a:rPr>
              <a:t>1. Visual Management: Kanban uses visual boards or cards to represent tasks or work items, making it easy to see the status of work in progress. This visual representation helps teams understand workloads, identify bottlenecks, and maintain transparency.</a:t>
            </a:r>
            <a:endParaRPr sz="1280">
              <a:solidFill>
                <a:srgbClr val="000000"/>
              </a:solidFill>
            </a:endParaRPr>
          </a:p>
          <a:p>
            <a:pPr indent="0" lvl="0" marL="0" rtl="0" algn="l">
              <a:spcBef>
                <a:spcPts val="1200"/>
              </a:spcBef>
              <a:spcAft>
                <a:spcPts val="0"/>
              </a:spcAft>
              <a:buSzPts val="440"/>
              <a:buNone/>
            </a:pPr>
            <a:r>
              <a:rPr lang="en" sz="1280">
                <a:solidFill>
                  <a:srgbClr val="000000"/>
                </a:solidFill>
              </a:rPr>
              <a:t>2. Flexibility: Kanban is highly adaptable and can be implemented in various contexts, from manufacturing to project management. Teams can easily adjust and customize their Kanban boards to fit their specific needs.</a:t>
            </a:r>
            <a:endParaRPr sz="1280">
              <a:solidFill>
                <a:srgbClr val="000000"/>
              </a:solidFill>
            </a:endParaRPr>
          </a:p>
          <a:p>
            <a:pPr indent="0" lvl="0" marL="0" rtl="0" algn="l">
              <a:spcBef>
                <a:spcPts val="1200"/>
              </a:spcBef>
              <a:spcAft>
                <a:spcPts val="0"/>
              </a:spcAft>
              <a:buSzPts val="440"/>
              <a:buNone/>
            </a:pPr>
            <a:r>
              <a:rPr lang="en" sz="1280">
                <a:solidFill>
                  <a:srgbClr val="000000"/>
                </a:solidFill>
              </a:rPr>
              <a:t>3. Continuous Improvement: Kanban emphasizes the concept of continuous improvement. Teams regularly review their processes and make incremental changes to enhance efficiency and reduce waste. This iterative approach promotes a culture of ongoing improvement.</a:t>
            </a:r>
            <a:endParaRPr sz="1280">
              <a:solidFill>
                <a:srgbClr val="000000"/>
              </a:solidFill>
            </a:endParaRPr>
          </a:p>
          <a:p>
            <a:pPr indent="0" lvl="0" marL="0" rtl="0" algn="l">
              <a:spcBef>
                <a:spcPts val="1200"/>
              </a:spcBef>
              <a:spcAft>
                <a:spcPts val="0"/>
              </a:spcAft>
              <a:buSzPts val="440"/>
              <a:buNone/>
            </a:pPr>
            <a:r>
              <a:rPr lang="en" sz="1280">
                <a:solidFill>
                  <a:srgbClr val="000000"/>
                </a:solidFill>
              </a:rPr>
              <a:t>4. WIP Limitation: Kanban typically includes work-in-progress (WIP) limits, which restrict the number of tasks a team can work on simultaneously. This constraint helps prevent overloading and promotes  Communication: Kanban encourages open communication within teams and across departments. Team members can see the status of tasks on the Kanban board, which promotes collaboration and keeps everyone informed.</a:t>
            </a:r>
            <a:endParaRPr sz="1280">
              <a:solidFill>
                <a:srgbClr val="000000"/>
              </a:solidFill>
            </a:endParaRPr>
          </a:p>
          <a:p>
            <a:pPr indent="0" lvl="0" marL="0" rtl="0" algn="l">
              <a:spcBef>
                <a:spcPts val="1200"/>
              </a:spcBef>
              <a:spcAft>
                <a:spcPts val="0"/>
              </a:spcAft>
              <a:buSzPts val="440"/>
              <a:buNone/>
            </a:pPr>
            <a:r>
              <a:rPr lang="en" sz="1280">
                <a:solidFill>
                  <a:srgbClr val="000000"/>
                </a:solidFill>
              </a:rPr>
              <a:t> </a:t>
            </a:r>
            <a:endParaRPr sz="1280">
              <a:solidFill>
                <a:srgbClr val="000000"/>
              </a:solidFill>
            </a:endParaRPr>
          </a:p>
          <a:p>
            <a:pPr indent="0" lvl="0" marL="0" rtl="0" algn="l">
              <a:lnSpc>
                <a:spcPct val="100000"/>
              </a:lnSpc>
              <a:spcBef>
                <a:spcPts val="1200"/>
              </a:spcBef>
              <a:spcAft>
                <a:spcPts val="0"/>
              </a:spcAft>
              <a:buSzPts val="440"/>
              <a:buNone/>
            </a:pPr>
            <a:r>
              <a:t/>
            </a:r>
            <a:endParaRPr sz="1280">
              <a:solidFill>
                <a:srgbClr val="000000"/>
              </a:solidFill>
            </a:endParaRPr>
          </a:p>
          <a:p>
            <a:pPr indent="0" lvl="0" marL="0" rtl="0" algn="l">
              <a:lnSpc>
                <a:spcPct val="100000"/>
              </a:lnSpc>
              <a:spcBef>
                <a:spcPts val="0"/>
              </a:spcBef>
              <a:spcAft>
                <a:spcPts val="0"/>
              </a:spcAft>
              <a:buSzPts val="440"/>
              <a:buNone/>
            </a:pPr>
            <a:r>
              <a:t/>
            </a:r>
            <a:endParaRPr sz="1360">
              <a:solidFill>
                <a:srgbClr val="000000"/>
              </a:solidFill>
            </a:endParaRPr>
          </a:p>
          <a:p>
            <a:pPr indent="0" lvl="0" marL="0" rtl="0" algn="l">
              <a:spcBef>
                <a:spcPts val="0"/>
              </a:spcBef>
              <a:spcAft>
                <a:spcPts val="1200"/>
              </a:spcAft>
              <a:buSzPts val="440"/>
              <a:buNone/>
            </a:pPr>
            <a:r>
              <a:t/>
            </a:r>
            <a:endParaRPr sz="13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1800"/>
              </a:spcBef>
              <a:spcAft>
                <a:spcPts val="0"/>
              </a:spcAft>
              <a:buSzPts val="990"/>
              <a:buNone/>
            </a:pPr>
            <a:r>
              <a:rPr lang="en" sz="2100">
                <a:solidFill>
                  <a:srgbClr val="000000"/>
                </a:solidFill>
                <a:latin typeface="Arial"/>
                <a:ea typeface="Arial"/>
                <a:cs typeface="Arial"/>
                <a:sym typeface="Arial"/>
              </a:rPr>
              <a:t>Sprint Planning/Sprint Review</a:t>
            </a:r>
            <a:endParaRPr sz="2100">
              <a:solidFill>
                <a:srgbClr val="000000"/>
              </a:solidFill>
              <a:latin typeface="Arial"/>
              <a:ea typeface="Arial"/>
              <a:cs typeface="Arial"/>
              <a:sym typeface="Arial"/>
            </a:endParaRPr>
          </a:p>
          <a:p>
            <a:pPr indent="0" lvl="0" marL="0" rtl="0" algn="l">
              <a:lnSpc>
                <a:spcPct val="115000"/>
              </a:lnSpc>
              <a:spcBef>
                <a:spcPts val="400"/>
              </a:spcBef>
              <a:spcAft>
                <a:spcPts val="0"/>
              </a:spcAft>
              <a:buSzPts val="990"/>
              <a:buNone/>
            </a:pPr>
            <a:r>
              <a:t/>
            </a:r>
            <a:endParaRPr b="0" sz="2100">
              <a:solidFill>
                <a:srgbClr val="000000"/>
              </a:solidFill>
              <a:latin typeface="Arial"/>
              <a:ea typeface="Arial"/>
              <a:cs typeface="Arial"/>
              <a:sym typeface="Arial"/>
            </a:endParaRPr>
          </a:p>
          <a:p>
            <a:pPr indent="0" lvl="0" marL="0" rtl="0" algn="ctr">
              <a:spcBef>
                <a:spcPts val="1800"/>
              </a:spcBef>
              <a:spcAft>
                <a:spcPts val="0"/>
              </a:spcAft>
              <a:buSzPts val="990"/>
              <a:buNone/>
            </a:pPr>
            <a:r>
              <a:t/>
            </a:r>
            <a:endParaRPr sz="2100">
              <a:solidFill>
                <a:srgbClr val="000000"/>
              </a:solidFill>
              <a:latin typeface="Arial"/>
              <a:ea typeface="Arial"/>
              <a:cs typeface="Arial"/>
              <a:sym typeface="Arial"/>
            </a:endParaRPr>
          </a:p>
          <a:p>
            <a:pPr indent="0" lvl="0" marL="0" rtl="0" algn="l">
              <a:lnSpc>
                <a:spcPct val="115000"/>
              </a:lnSpc>
              <a:spcBef>
                <a:spcPts val="400"/>
              </a:spcBef>
              <a:spcAft>
                <a:spcPts val="0"/>
              </a:spcAft>
              <a:buSzPts val="990"/>
              <a:buNone/>
            </a:pPr>
            <a:r>
              <a:t/>
            </a:r>
            <a:endParaRPr b="0" sz="210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100"/>
          </a:p>
        </p:txBody>
      </p:sp>
      <p:sp>
        <p:nvSpPr>
          <p:cNvPr id="231" name="Google Shape;23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The Team discusses what went well during the Sprint, what problems it ran into, and how those problems were solved.</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 The Team demonstrates the work that it has completed and answers questions, if any, about the Increment. The entire group then discusses on what to do next. Thus, the Sprint Review provides valuable input to Sprint Planning of the subsequent Sprint.</a:t>
            </a:r>
            <a:endParaRPr sz="1100">
              <a:solidFill>
                <a:srgbClr val="000000"/>
              </a:solidFill>
              <a:latin typeface="Verdana"/>
              <a:ea typeface="Verdana"/>
              <a:cs typeface="Verdana"/>
              <a:sym typeface="Verdana"/>
            </a:endParaRPr>
          </a:p>
          <a:p>
            <a:pPr indent="-298450" lvl="0" marL="457200" rtl="0" algn="l">
              <a:spcBef>
                <a:spcPts val="0"/>
              </a:spcBef>
              <a:spcAft>
                <a:spcPts val="0"/>
              </a:spcAft>
              <a:buClr>
                <a:srgbClr val="000000"/>
              </a:buClr>
              <a:buSzPts val="1100"/>
              <a:buFont typeface="Verdana"/>
              <a:buChar char="●"/>
            </a:pPr>
            <a:r>
              <a:rPr lang="en" sz="1100">
                <a:solidFill>
                  <a:srgbClr val="000000"/>
                </a:solidFill>
                <a:latin typeface="Verdana"/>
                <a:ea typeface="Verdana"/>
                <a:cs typeface="Verdana"/>
                <a:sym typeface="Verdana"/>
              </a:rPr>
              <a:t>Identify the major items that went well and potential improvements.</a:t>
            </a:r>
            <a:endParaRPr sz="1100">
              <a:solidFill>
                <a:srgbClr val="000000"/>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5" name="Shape 235"/>
        <p:cNvGrpSpPr/>
        <p:nvPr/>
      </p:nvGrpSpPr>
      <p:grpSpPr>
        <a:xfrm>
          <a:off x="0" y="0"/>
          <a:ext cx="0" cy="0"/>
          <a:chOff x="0" y="0"/>
          <a:chExt cx="0" cy="0"/>
        </a:xfrm>
      </p:grpSpPr>
      <p:sp>
        <p:nvSpPr>
          <p:cNvPr id="236" name="Google Shape;236;p3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Youtube: </a:t>
            </a:r>
            <a:r>
              <a:rPr b="0" lang="en" sz="1200" u="sng">
                <a:solidFill>
                  <a:schemeClr val="hlink"/>
                </a:solidFill>
                <a:latin typeface="Arial"/>
                <a:ea typeface="Arial"/>
                <a:cs typeface="Arial"/>
                <a:sym typeface="Arial"/>
                <a:hlinkClick r:id="rId3"/>
              </a:rPr>
              <a:t>https://www.youtube.com/watch?v=nt4BSnNsQmw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a:t>
            </a:r>
            <a:r>
              <a:rPr b="0" lang="en" sz="1200" u="sng">
                <a:solidFill>
                  <a:schemeClr val="hlink"/>
                </a:solidFill>
                <a:latin typeface="Arial"/>
                <a:ea typeface="Arial"/>
                <a:cs typeface="Arial"/>
                <a:sym typeface="Arial"/>
                <a:hlinkClick r:id="rId4"/>
              </a:rPr>
              <a:t>https://www.youtube.com/watch?v=1vcpWWhigss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0" name="Shape 240"/>
        <p:cNvGrpSpPr/>
        <p:nvPr/>
      </p:nvGrpSpPr>
      <p:grpSpPr>
        <a:xfrm>
          <a:off x="0" y="0"/>
          <a:ext cx="0" cy="0"/>
          <a:chOff x="0" y="0"/>
          <a:chExt cx="0" cy="0"/>
        </a:xfrm>
      </p:grpSpPr>
      <p:sp>
        <p:nvSpPr>
          <p:cNvPr id="241" name="Google Shape;241;p3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2"/>
                </a:solidFill>
              </a:rPr>
              <a:t>Jeopardy</a:t>
            </a:r>
            <a:r>
              <a:rPr lang="en">
                <a:solidFill>
                  <a:schemeClr val="dk2"/>
                </a:solidFill>
              </a:rPr>
              <a:t>:</a:t>
            </a:r>
            <a:r>
              <a:rPr lang="en">
                <a:solidFill>
                  <a:schemeClr val="dk2"/>
                </a:solidFill>
              </a:rPr>
              <a:t> </a:t>
            </a:r>
            <a:r>
              <a:rPr b="0" lang="en" sz="1100">
                <a:solidFill>
                  <a:schemeClr val="dk2"/>
                </a:solidFill>
                <a:latin typeface="Arial"/>
                <a:ea typeface="Arial"/>
                <a:cs typeface="Arial"/>
                <a:sym typeface="Arial"/>
              </a:rPr>
              <a:t>https://github.com/diocletian53/CSC-4370-Team-Project-2.git</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Team Members</a:t>
            </a:r>
            <a:endParaRPr sz="2740"/>
          </a:p>
          <a:p>
            <a:pPr indent="0" lvl="0" marL="0" rtl="0" algn="l">
              <a:spcBef>
                <a:spcPts val="0"/>
              </a:spcBef>
              <a:spcAft>
                <a:spcPts val="0"/>
              </a:spcAft>
              <a:buSzPts val="990"/>
              <a:buNone/>
            </a:pPr>
            <a:r>
              <a:t/>
            </a:r>
            <a:endParaRPr sz="2340"/>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1800"/>
              </a:spcBef>
              <a:spcAft>
                <a:spcPts val="0"/>
              </a:spcAft>
              <a:buClr>
                <a:srgbClr val="191970"/>
              </a:buClr>
              <a:buSzPts val="2065"/>
              <a:buFont typeface="Arial"/>
              <a:buNone/>
            </a:pPr>
            <a:r>
              <a:rPr lang="en" sz="2065">
                <a:solidFill>
                  <a:srgbClr val="191970"/>
                </a:solidFill>
                <a:latin typeface="Arial"/>
                <a:ea typeface="Arial"/>
                <a:cs typeface="Arial"/>
                <a:sym typeface="Arial"/>
              </a:rPr>
              <a:t>Nolan Hinshaw - Programmer</a:t>
            </a:r>
            <a:endParaRPr sz="2065">
              <a:solidFill>
                <a:srgbClr val="191970"/>
              </a:solidFill>
              <a:latin typeface="Arial"/>
              <a:ea typeface="Arial"/>
              <a:cs typeface="Arial"/>
              <a:sym typeface="Arial"/>
            </a:endParaRPr>
          </a:p>
          <a:p>
            <a:pPr indent="-228600" lvl="0" marL="457200" rtl="0" algn="l">
              <a:lnSpc>
                <a:spcPct val="95000"/>
              </a:lnSpc>
              <a:spcBef>
                <a:spcPts val="0"/>
              </a:spcBef>
              <a:spcAft>
                <a:spcPts val="0"/>
              </a:spcAft>
              <a:buClr>
                <a:srgbClr val="191970"/>
              </a:buClr>
              <a:buSzPts val="2065"/>
              <a:buFont typeface="Arial"/>
              <a:buNone/>
            </a:pPr>
            <a:r>
              <a:rPr lang="en" sz="2065">
                <a:solidFill>
                  <a:srgbClr val="191970"/>
                </a:solidFill>
                <a:latin typeface="Arial"/>
                <a:ea typeface="Arial"/>
                <a:cs typeface="Arial"/>
                <a:sym typeface="Arial"/>
              </a:rPr>
              <a:t>Santiago Fleiderman- Designer</a:t>
            </a:r>
            <a:endParaRPr sz="2065">
              <a:solidFill>
                <a:srgbClr val="191970"/>
              </a:solidFill>
              <a:latin typeface="Arial"/>
              <a:ea typeface="Arial"/>
              <a:cs typeface="Arial"/>
              <a:sym typeface="Arial"/>
            </a:endParaRPr>
          </a:p>
          <a:p>
            <a:pPr indent="-228600" lvl="0" marL="457200" rtl="0" algn="l">
              <a:lnSpc>
                <a:spcPct val="95000"/>
              </a:lnSpc>
              <a:spcBef>
                <a:spcPts val="0"/>
              </a:spcBef>
              <a:spcAft>
                <a:spcPts val="0"/>
              </a:spcAft>
              <a:buClr>
                <a:srgbClr val="191970"/>
              </a:buClr>
              <a:buSzPts val="2065"/>
              <a:buFont typeface="Arial"/>
              <a:buNone/>
            </a:pPr>
            <a:r>
              <a:rPr lang="en" sz="2065">
                <a:solidFill>
                  <a:srgbClr val="191970"/>
                </a:solidFill>
                <a:latin typeface="Arial"/>
                <a:ea typeface="Arial"/>
                <a:cs typeface="Arial"/>
                <a:sym typeface="Arial"/>
              </a:rPr>
              <a:t>Christian Spencer - Tester</a:t>
            </a:r>
            <a:endParaRPr sz="2065">
              <a:solidFill>
                <a:srgbClr val="191970"/>
              </a:solidFill>
              <a:latin typeface="Arial"/>
              <a:ea typeface="Arial"/>
              <a:cs typeface="Arial"/>
              <a:sym typeface="Arial"/>
            </a:endParaRPr>
          </a:p>
          <a:p>
            <a:pPr indent="-228600" lvl="0" marL="457200" rtl="0" algn="l">
              <a:lnSpc>
                <a:spcPct val="95000"/>
              </a:lnSpc>
              <a:spcBef>
                <a:spcPts val="0"/>
              </a:spcBef>
              <a:spcAft>
                <a:spcPts val="0"/>
              </a:spcAft>
              <a:buClr>
                <a:srgbClr val="191970"/>
              </a:buClr>
              <a:buSzPts val="2065"/>
              <a:buFont typeface="Arial"/>
              <a:buNone/>
            </a:pPr>
            <a:r>
              <a:rPr lang="en" sz="2065">
                <a:solidFill>
                  <a:srgbClr val="191970"/>
                </a:solidFill>
                <a:latin typeface="Arial"/>
                <a:ea typeface="Arial"/>
                <a:cs typeface="Arial"/>
                <a:sym typeface="Arial"/>
              </a:rPr>
              <a:t>Jenny Dinh - Programmer</a:t>
            </a:r>
            <a:endParaRPr sz="2065">
              <a:solidFill>
                <a:srgbClr val="191970"/>
              </a:solidFill>
              <a:latin typeface="Arial"/>
              <a:ea typeface="Arial"/>
              <a:cs typeface="Arial"/>
              <a:sym typeface="Arial"/>
            </a:endParaRPr>
          </a:p>
          <a:p>
            <a:pPr indent="-228600" lvl="0" marL="457200" rtl="0" algn="l">
              <a:lnSpc>
                <a:spcPct val="95000"/>
              </a:lnSpc>
              <a:spcBef>
                <a:spcPts val="0"/>
              </a:spcBef>
              <a:spcAft>
                <a:spcPts val="0"/>
              </a:spcAft>
              <a:buClr>
                <a:srgbClr val="191970"/>
              </a:buClr>
              <a:buSzPts val="2065"/>
              <a:buFont typeface="Arial"/>
              <a:buNone/>
            </a:pPr>
            <a:r>
              <a:rPr lang="en" sz="2065">
                <a:solidFill>
                  <a:srgbClr val="191970"/>
                </a:solidFill>
                <a:latin typeface="Arial"/>
                <a:ea typeface="Arial"/>
                <a:cs typeface="Arial"/>
                <a:sym typeface="Arial"/>
              </a:rPr>
              <a:t>Nishant Datla - Programmer</a:t>
            </a:r>
            <a:endParaRPr sz="2065">
              <a:solidFill>
                <a:srgbClr val="191970"/>
              </a:solidFill>
              <a:latin typeface="Arial"/>
              <a:ea typeface="Arial"/>
              <a:cs typeface="Arial"/>
              <a:sym typeface="Arial"/>
            </a:endParaRPr>
          </a:p>
          <a:p>
            <a:pPr indent="0" lvl="0" marL="0" rtl="0" algn="l">
              <a:lnSpc>
                <a:spcPct val="95000"/>
              </a:lnSpc>
              <a:spcBef>
                <a:spcPts val="1800"/>
              </a:spcBef>
              <a:spcAft>
                <a:spcPts val="0"/>
              </a:spcAft>
              <a:buSzPts val="1018"/>
              <a:buNone/>
            </a:pPr>
            <a:r>
              <a:t/>
            </a:r>
            <a:endParaRPr sz="1417"/>
          </a:p>
          <a:p>
            <a:pPr indent="0" lvl="0" marL="0" rtl="0" algn="l">
              <a:lnSpc>
                <a:spcPct val="95000"/>
              </a:lnSpc>
              <a:spcBef>
                <a:spcPts val="1600"/>
              </a:spcBef>
              <a:spcAft>
                <a:spcPts val="1200"/>
              </a:spcAft>
              <a:buSzPts val="1018"/>
              <a:buNone/>
            </a:pPr>
            <a:r>
              <a:t/>
            </a:r>
            <a:endParaRPr sz="16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6" name="Google Shape;106;p1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7" name="Google Shape;107;p16"/>
          <p:cNvPicPr preferRelativeResize="0"/>
          <p:nvPr/>
        </p:nvPicPr>
        <p:blipFill>
          <a:blip r:embed="rId3">
            <a:alphaModFix/>
          </a:blip>
          <a:stretch>
            <a:fillRect/>
          </a:stretch>
        </p:blipFill>
        <p:spPr>
          <a:xfrm>
            <a:off x="117157" y="0"/>
            <a:ext cx="890968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Overview/Objective of JavaTech’s Jeopardy</a:t>
            </a:r>
            <a:endParaRPr/>
          </a:p>
        </p:txBody>
      </p:sp>
      <p:sp>
        <p:nvSpPr>
          <p:cNvPr id="113" name="Google Shape;113;p17"/>
          <p:cNvSpPr txBox="1"/>
          <p:nvPr>
            <p:ph idx="1" type="body"/>
          </p:nvPr>
        </p:nvSpPr>
        <p:spPr>
          <a:xfrm>
            <a:off x="729450" y="2078875"/>
            <a:ext cx="7688700" cy="2261100"/>
          </a:xfrm>
          <a:prstGeom prst="rect">
            <a:avLst/>
          </a:prstGeom>
          <a:noFill/>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are required to register/login before playing </a:t>
            </a:r>
            <a:endParaRPr/>
          </a:p>
          <a:p>
            <a:pPr indent="-311150" lvl="1" marL="914400" rtl="0" algn="l">
              <a:spcBef>
                <a:spcPts val="0"/>
              </a:spcBef>
              <a:spcAft>
                <a:spcPts val="0"/>
              </a:spcAft>
              <a:buSzPts val="1300"/>
              <a:buChar char="-"/>
            </a:pPr>
            <a:r>
              <a:rPr lang="en" sz="1300"/>
              <a:t>Security and logging concerns </a:t>
            </a:r>
            <a:endParaRPr sz="1300"/>
          </a:p>
          <a:p>
            <a:pPr indent="-311150" lvl="0" marL="457200" rtl="0" algn="l">
              <a:spcBef>
                <a:spcPts val="0"/>
              </a:spcBef>
              <a:spcAft>
                <a:spcPts val="0"/>
              </a:spcAft>
              <a:buSzPts val="1300"/>
              <a:buChar char="-"/>
            </a:pPr>
            <a:r>
              <a:rPr lang="en"/>
              <a:t>Quiz </a:t>
            </a:r>
            <a:r>
              <a:rPr lang="en"/>
              <a:t>based game where teams compete for money from various categories </a:t>
            </a:r>
            <a:endParaRPr/>
          </a:p>
          <a:p>
            <a:pPr indent="-311150" lvl="0" marL="457200" rtl="0" algn="l">
              <a:spcBef>
                <a:spcPts val="0"/>
              </a:spcBef>
              <a:spcAft>
                <a:spcPts val="0"/>
              </a:spcAft>
              <a:buSzPts val="1300"/>
              <a:buChar char="-"/>
            </a:pPr>
            <a:r>
              <a:rPr lang="en"/>
              <a:t>Each category has difficulties (from 1-5) that have increasing money values</a:t>
            </a:r>
            <a:endParaRPr/>
          </a:p>
          <a:p>
            <a:pPr indent="-311150" lvl="1" marL="914400" rtl="0" algn="l">
              <a:spcBef>
                <a:spcPts val="0"/>
              </a:spcBef>
              <a:spcAft>
                <a:spcPts val="0"/>
              </a:spcAft>
              <a:buSzPts val="1300"/>
              <a:buChar char="-"/>
            </a:pPr>
            <a:r>
              <a:rPr lang="en" sz="1300"/>
              <a:t>If you get the question correct, you gain money equivalent to the questions money value</a:t>
            </a:r>
            <a:endParaRPr sz="1300"/>
          </a:p>
          <a:p>
            <a:pPr indent="-311150" lvl="1" marL="914400" rtl="0" algn="l">
              <a:spcBef>
                <a:spcPts val="0"/>
              </a:spcBef>
              <a:spcAft>
                <a:spcPts val="0"/>
              </a:spcAft>
              <a:buSzPts val="1300"/>
              <a:buChar char="-"/>
            </a:pPr>
            <a:r>
              <a:rPr lang="en" sz="1300"/>
              <a:t>If you get the question incorrect, you lose money equivalent to the questions money value</a:t>
            </a:r>
            <a:endParaRPr sz="1300"/>
          </a:p>
          <a:p>
            <a:pPr indent="-311150" lvl="0" marL="457200" rtl="0" algn="l">
              <a:spcBef>
                <a:spcPts val="0"/>
              </a:spcBef>
              <a:spcAft>
                <a:spcPts val="0"/>
              </a:spcAft>
              <a:buSzPts val="1300"/>
              <a:buChar char="-"/>
            </a:pPr>
            <a:r>
              <a:rPr lang="en"/>
              <a:t>Goal: Accumulating as many points as possible and have more than the other team(s)!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Sketch</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rot="-5400000">
            <a:off x="2295026" y="-1687851"/>
            <a:ext cx="4538124" cy="91245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943325" y="0"/>
            <a:ext cx="4251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 Activity Diagram</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0" y="483750"/>
            <a:ext cx="9144000" cy="46597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735425" y="0"/>
            <a:ext cx="229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0" y="535200"/>
            <a:ext cx="9144003" cy="4560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