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9" r:id="rId2"/>
    <p:sldId id="262" r:id="rId3"/>
    <p:sldId id="263" r:id="rId4"/>
    <p:sldId id="258" r:id="rId5"/>
    <p:sldId id="261" r:id="rId6"/>
    <p:sldId id="264" r:id="rId7"/>
    <p:sldId id="265" r:id="rId8"/>
    <p:sldId id="259" r:id="rId9"/>
    <p:sldId id="257" r:id="rId10"/>
    <p:sldId id="268" r:id="rId11"/>
    <p:sldId id="267" r:id="rId1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98"/>
  </p:normalViewPr>
  <p:slideViewPr>
    <p:cSldViewPr snapToGrid="0" snapToObjects="1">
      <p:cViewPr varScale="1">
        <p:scale>
          <a:sx n="100" d="100"/>
          <a:sy n="100" d="100"/>
        </p:scale>
        <p:origin x="15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D938A-C718-0F47-AF4E-8ABAEAB7B06C}" type="datetimeFigureOut">
              <a:rPr lang="en-CH" smtClean="0"/>
              <a:t>28.10.21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34858-7AF8-E940-A06A-13676CDDD6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4035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34858-7AF8-E940-A06A-13676CDDD678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293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ECE58-F29F-354F-A12C-74372FF5A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8788F-FB57-4D44-8DE0-471EDA7E8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0126-3694-AF49-A734-8D11A7FF3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6EA3-7D71-494B-AB9F-4A8BE9E178AD}" type="datetimeFigureOut">
              <a:rPr lang="en-CH" smtClean="0"/>
              <a:t>28.10.21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9E07F-B27D-3D46-91AA-000A1F384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9374B-5BD3-C649-B592-B1B3E7BF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68DE-0139-5047-8846-9C56DE94485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4009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09F6-120C-6743-A8B0-CD097BC7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DCF89-298D-3641-B5A7-A58152D0C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8DE0C-7AF0-AF4F-8FCE-77603F6D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6EA3-7D71-494B-AB9F-4A8BE9E178AD}" type="datetimeFigureOut">
              <a:rPr lang="en-CH" smtClean="0"/>
              <a:t>28.10.21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BBB31-4D39-4643-B091-DC5BA347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BC5DB-0451-204B-80F8-498D48FB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68DE-0139-5047-8846-9C56DE94485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9173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3AFF69-78FE-4E4A-B569-0EE81C441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9DDCF-EFCB-C94A-BD7B-3131F6244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000AF-41ED-0B42-B93F-3B70E5E4C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6EA3-7D71-494B-AB9F-4A8BE9E178AD}" type="datetimeFigureOut">
              <a:rPr lang="en-CH" smtClean="0"/>
              <a:t>28.10.21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1DAC8-26E4-3C40-B046-1AA3B837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C8D1F-6727-514F-9CE5-368D95A7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68DE-0139-5047-8846-9C56DE94485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8744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F6D6-718E-7F44-AA27-19A9BFCC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AEA3-5523-D842-BC29-9FE9AF811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E9562-F428-2C41-967F-DE59D7BD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6EA3-7D71-494B-AB9F-4A8BE9E178AD}" type="datetimeFigureOut">
              <a:rPr lang="en-CH" smtClean="0"/>
              <a:t>28.10.21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DA1B0-070E-8944-8AF4-6EE01FFC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FFEC7-D424-F24B-A527-8FDA57DA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68DE-0139-5047-8846-9C56DE94485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7406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316A-21EE-6342-B4E9-E2BC6F4B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8074F-2736-AB42-AE8C-659EF4AC0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C8296-4B56-D04E-9A45-4694B4B1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6EA3-7D71-494B-AB9F-4A8BE9E178AD}" type="datetimeFigureOut">
              <a:rPr lang="en-CH" smtClean="0"/>
              <a:t>28.10.21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7A275-DAE0-7C48-9AA4-E313A749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B2F47-4785-C84F-BB10-76699AE4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68DE-0139-5047-8846-9C56DE94485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7780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CF8A-5157-2942-9CE1-4DCD5E09C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772BF-652B-B243-8C35-C2A23238F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035D8-D117-324B-93B8-21E5A2EB2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48A70-A71D-0145-8A5D-72AFAE33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6EA3-7D71-494B-AB9F-4A8BE9E178AD}" type="datetimeFigureOut">
              <a:rPr lang="en-CH" smtClean="0"/>
              <a:t>28.10.21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219CB-99E4-7843-95AD-66F59E36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15E3C-B865-F540-8FC4-2E715081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68DE-0139-5047-8846-9C56DE94485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305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B2F1-7B7D-3842-8681-8CEE2C63D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0B974-C9DF-7D4E-A02E-137872D66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D1D7D-EAA4-D247-8BAA-08D8F8637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419710-A4F3-6943-ACCC-ECB11793F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76BA8-BF46-AC4C-8C4A-05B38D5A8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CD822E-B259-E441-8FF4-503B77D1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6EA3-7D71-494B-AB9F-4A8BE9E178AD}" type="datetimeFigureOut">
              <a:rPr lang="en-CH" smtClean="0"/>
              <a:t>28.10.21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07A674-34CB-2646-BD26-4AFB6289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C18102-C0EC-B74B-8693-FE7A132B1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68DE-0139-5047-8846-9C56DE94485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1798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90B0-DD8C-D04E-9CF2-CB340152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8661E9-16BE-F14D-9EB0-6B9254063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6EA3-7D71-494B-AB9F-4A8BE9E178AD}" type="datetimeFigureOut">
              <a:rPr lang="en-CH" smtClean="0"/>
              <a:t>28.10.21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DDC7E-836D-B94D-ACDC-66C61A5B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D5E7E-78C6-B546-B1F8-D15CA32E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68DE-0139-5047-8846-9C56DE94485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1643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56D89-5BF7-A143-88CD-CB17B7DC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6EA3-7D71-494B-AB9F-4A8BE9E178AD}" type="datetimeFigureOut">
              <a:rPr lang="en-CH" smtClean="0"/>
              <a:t>28.10.21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0922A-1FD8-5B4C-BD6F-1D8C1F64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C27C-24A0-EE45-AFDE-927EB3FE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68DE-0139-5047-8846-9C56DE94485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9573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14D6-9E0B-AF44-AF40-E07451CA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F7B1F-1468-624D-9326-E8213C0D1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07051-BA9A-6244-B54A-DFFC50BB3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FB2DE-81B5-D44F-ADB6-01BD8A91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6EA3-7D71-494B-AB9F-4A8BE9E178AD}" type="datetimeFigureOut">
              <a:rPr lang="en-CH" smtClean="0"/>
              <a:t>28.10.21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A5358-00CC-C749-A521-DBE337B91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3A0E1-006D-B847-BD6D-3CD7E111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68DE-0139-5047-8846-9C56DE94485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5331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4442-0790-C345-BF6E-65F07EEE4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98821-4FBB-3D48-B30A-27501AB9E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D5B19-71DA-974D-910B-37F633F26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BA732-5A58-7C4E-A69A-232C0956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6EA3-7D71-494B-AB9F-4A8BE9E178AD}" type="datetimeFigureOut">
              <a:rPr lang="en-CH" smtClean="0"/>
              <a:t>28.10.21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D76A6-E3AE-3B42-9FB1-5B1FDDD0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E1960-ED15-3D47-9515-69C245C3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68DE-0139-5047-8846-9C56DE94485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0029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D6EF7-5E01-A14C-BB5C-984B8370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5317B-C3ED-2340-BB71-61EB45378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45293-BA1B-804D-8235-6C21955A0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D6EA3-7D71-494B-AB9F-4A8BE9E178AD}" type="datetimeFigureOut">
              <a:rPr lang="en-CH" smtClean="0"/>
              <a:t>28.10.21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8DA35-6B7D-9943-94B4-3630E0A01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B7C04-27C5-2145-B65C-F171E61A5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68DE-0139-5047-8846-9C56DE94485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6178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B4D76-54E9-9E47-A74C-5B596FE23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397" y="502021"/>
            <a:ext cx="9688296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Presentation semester project IIG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B8CDA-1C9E-E649-8CCC-42D556EB1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397" y="2418409"/>
            <a:ext cx="9688296" cy="34543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685800" indent="-457200" algn="l">
              <a:buFont typeface="+mj-lt"/>
              <a:buAutoNum type="arabicPeriod"/>
            </a:pPr>
            <a:r>
              <a:rPr lang="en-US" sz="1900" dirty="0"/>
              <a:t>Timeline idea</a:t>
            </a:r>
          </a:p>
          <a:p>
            <a:pPr marL="685800" indent="-457200" algn="l">
              <a:buFont typeface="+mj-lt"/>
              <a:buAutoNum type="arabicPeriod"/>
            </a:pPr>
            <a:r>
              <a:rPr lang="en-US" sz="1900" dirty="0"/>
              <a:t>Dataset creation</a:t>
            </a:r>
          </a:p>
          <a:p>
            <a:pPr marL="685800" indent="-457200" algn="l">
              <a:buFont typeface="+mj-lt"/>
              <a:buAutoNum type="arabicPeriod"/>
            </a:pPr>
            <a:r>
              <a:rPr lang="en-US" sz="1900" dirty="0"/>
              <a:t>FACS</a:t>
            </a:r>
          </a:p>
          <a:p>
            <a:pPr marL="685800" indent="-457200" algn="l">
              <a:buFont typeface="+mj-lt"/>
              <a:buAutoNum type="arabicPeriod"/>
            </a:pPr>
            <a:r>
              <a:rPr lang="en-US" sz="1900" dirty="0"/>
              <a:t>EMFACS</a:t>
            </a:r>
          </a:p>
          <a:p>
            <a:pPr marL="685800" indent="-457200" algn="l">
              <a:buFont typeface="+mj-lt"/>
              <a:buAutoNum type="arabicPeriod"/>
            </a:pPr>
            <a:r>
              <a:rPr lang="en-US" sz="1900" dirty="0"/>
              <a:t>CK+</a:t>
            </a:r>
          </a:p>
          <a:p>
            <a:pPr marL="685800" indent="-457200" algn="l">
              <a:buFont typeface="+mj-lt"/>
              <a:buAutoNum type="arabicPeriod"/>
            </a:pPr>
            <a:r>
              <a:rPr lang="en-US" sz="1900" dirty="0"/>
              <a:t>BP-D4</a:t>
            </a:r>
          </a:p>
          <a:p>
            <a:pPr marL="685800" indent="-457200" algn="l">
              <a:buFont typeface="+mj-lt"/>
              <a:buAutoNum type="arabicPeriod"/>
            </a:pPr>
            <a:r>
              <a:rPr lang="en-US" sz="1900" dirty="0"/>
              <a:t>Blend shapes</a:t>
            </a:r>
          </a:p>
          <a:p>
            <a:pPr marL="685800" indent="-457200" algn="l">
              <a:buFont typeface="+mj-lt"/>
              <a:buAutoNum type="arabicPeriod"/>
            </a:pPr>
            <a:r>
              <a:rPr lang="en-US" sz="1900" dirty="0"/>
              <a:t>Blend shapes – AUs mapping</a:t>
            </a:r>
          </a:p>
          <a:p>
            <a:pPr marL="685800" indent="-457200" algn="l">
              <a:buFont typeface="+mj-lt"/>
              <a:buAutoNum type="arabicPeriod"/>
            </a:pPr>
            <a:r>
              <a:rPr lang="en-US" sz="1900" dirty="0"/>
              <a:t>References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6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7BE86B7-E4D6-0642-B349-BD01F7797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477342"/>
              </p:ext>
            </p:extLst>
          </p:nvPr>
        </p:nvGraphicFramePr>
        <p:xfrm>
          <a:off x="353568" y="267730"/>
          <a:ext cx="11484864" cy="632253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93032">
                  <a:extLst>
                    <a:ext uri="{9D8B030D-6E8A-4147-A177-3AD203B41FA5}">
                      <a16:colId xmlns:a16="http://schemas.microsoft.com/office/drawing/2014/main" val="274926125"/>
                    </a:ext>
                  </a:extLst>
                </a:gridCol>
                <a:gridCol w="2136185">
                  <a:extLst>
                    <a:ext uri="{9D8B030D-6E8A-4147-A177-3AD203B41FA5}">
                      <a16:colId xmlns:a16="http://schemas.microsoft.com/office/drawing/2014/main" val="2767030652"/>
                    </a:ext>
                  </a:extLst>
                </a:gridCol>
                <a:gridCol w="2894186">
                  <a:extLst>
                    <a:ext uri="{9D8B030D-6E8A-4147-A177-3AD203B41FA5}">
                      <a16:colId xmlns:a16="http://schemas.microsoft.com/office/drawing/2014/main" val="2119098025"/>
                    </a:ext>
                  </a:extLst>
                </a:gridCol>
                <a:gridCol w="3100913">
                  <a:extLst>
                    <a:ext uri="{9D8B030D-6E8A-4147-A177-3AD203B41FA5}">
                      <a16:colId xmlns:a16="http://schemas.microsoft.com/office/drawing/2014/main" val="2000713809"/>
                    </a:ext>
                  </a:extLst>
                </a:gridCol>
                <a:gridCol w="1860548">
                  <a:extLst>
                    <a:ext uri="{9D8B030D-6E8A-4147-A177-3AD203B41FA5}">
                      <a16:colId xmlns:a16="http://schemas.microsoft.com/office/drawing/2014/main" val="119148838"/>
                    </a:ext>
                  </a:extLst>
                </a:gridCol>
              </a:tblGrid>
              <a:tr h="63032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 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363430"/>
                          </a:solidFill>
                          <a:effectLst/>
                          <a:latin typeface="Calibri" panose="020F0502020204030204" pitchFamily="34" charset="0"/>
                        </a:rPr>
                        <a:t>Nose Wrinkler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showed by AU10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5864221"/>
                  </a:ext>
                </a:extLst>
              </a:tr>
              <a:tr h="63032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363430"/>
                          </a:solidFill>
                          <a:effectLst/>
                          <a:latin typeface="Calibri" panose="020F0502020204030204" pitchFamily="34" charset="0"/>
                        </a:rPr>
                        <a:t>Upper Lip Raiser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Mouth_UpperRight_Up + Mouth_UpperLeft_Up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Lowers the left/right upper lip further with a higher value.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1613610"/>
                  </a:ext>
                </a:extLst>
              </a:tr>
              <a:tr h="63032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 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363430"/>
                          </a:solidFill>
                          <a:effectLst/>
                          <a:latin typeface="Calibri" panose="020F0502020204030204" pitchFamily="34" charset="0"/>
                        </a:rPr>
                        <a:t>Lip Corner Puller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Mouth_Smile_Right  and Mouth_Smile_Left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raises the left/right side of the mouth further with a higher value.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0807033"/>
                  </a:ext>
                </a:extLst>
              </a:tr>
              <a:tr h="63032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 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363430"/>
                          </a:solidFill>
                          <a:effectLst/>
                          <a:latin typeface="Calibri" panose="020F0502020204030204" pitchFamily="34" charset="0"/>
                        </a:rPr>
                        <a:t>Dimpler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8360735"/>
                  </a:ext>
                </a:extLst>
              </a:tr>
              <a:tr h="63032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 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363430"/>
                          </a:solidFill>
                          <a:effectLst/>
                          <a:latin typeface="Calibri" panose="020F0502020204030204" pitchFamily="34" charset="0"/>
                        </a:rPr>
                        <a:t>Lip Corner Depressor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Mouth_Sad_Right and Mouth_Sad_Left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lowers the left/right side of the mouth further with a higher value.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6920122"/>
                  </a:ext>
                </a:extLst>
              </a:tr>
              <a:tr h="63032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 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363430"/>
                          </a:solidFill>
                          <a:effectLst/>
                          <a:latin typeface="Calibri" panose="020F0502020204030204" pitchFamily="34" charset="0"/>
                        </a:rPr>
                        <a:t>Lower Lip Depressor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Mouth_Lower_DownRight and Mouth_Lower_DownLeft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lowers the left/right lower lip further with a higher value.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6128124"/>
                  </a:ext>
                </a:extLst>
              </a:tr>
              <a:tr h="63032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 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363430"/>
                          </a:solidFill>
                          <a:effectLst/>
                          <a:latin typeface="Calibri" panose="020F0502020204030204" pitchFamily="34" charset="0"/>
                        </a:rPr>
                        <a:t>Chin Raiser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Mouth_Lower_Overlay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stretches the lower lip further and lays it on the upper lip further with a higher value.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really accurate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0557923"/>
                  </a:ext>
                </a:extLst>
              </a:tr>
              <a:tr h="63032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 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363430"/>
                          </a:solidFill>
                          <a:effectLst/>
                          <a:latin typeface="Calibri" panose="020F0502020204030204" pitchFamily="34" charset="0"/>
                        </a:rPr>
                        <a:t>Lip stretcher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085488"/>
                  </a:ext>
                </a:extLst>
              </a:tr>
              <a:tr h="63032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 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363430"/>
                          </a:solidFill>
                          <a:effectLst/>
                          <a:latin typeface="Calibri" panose="020F0502020204030204" pitchFamily="34" charset="0"/>
                        </a:rPr>
                        <a:t>Lip Tightener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Mouth_Pout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allows the lips to pout more with a higher value.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really accurate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4616873"/>
                  </a:ext>
                </a:extLst>
              </a:tr>
              <a:tr h="63032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 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363430"/>
                          </a:solidFill>
                          <a:effectLst/>
                          <a:latin typeface="Calibri" panose="020F0502020204030204" pitchFamily="34" charset="0"/>
                        </a:rPr>
                        <a:t>Jaw Drop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Jaw_Open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opens the mouth further with the higher value.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determine value (not 100%)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4775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003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5BF8C-F1E2-E543-B2EE-7CEB4CCB5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CH" sz="400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86CF4-64A6-2F4F-96FB-09C40B7D9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en-GB" sz="1100"/>
              <a:t>Beh Mei Yin, Delina &amp; Omar, Shariman &amp; A. Talip, Bazilah &amp; Mukhlas, Amalia &amp; Norain, Nur &amp; Othman, Abu Talib. (2017). Fusion of face recognition and facial expression detection for authentication: a proposed model. 1-8. 10.1145/3022227.3022247. </a:t>
            </a:r>
          </a:p>
          <a:p>
            <a:r>
              <a:rPr lang="en-GB" sz="1100"/>
              <a:t>Ghayoumi, Mehdi &amp; Bansal, Arvind. (2016). Unifying Geometric Features and Facial Action Units for Improved Performance of Facial Expression Analysis. </a:t>
            </a:r>
          </a:p>
          <a:p>
            <a:r>
              <a:rPr lang="en-GB" sz="1100"/>
              <a:t>Zhang, Xing &amp; Yin, Lijun &amp; Cohn, Jeffrey &amp; Canavan, Shaun &amp; Reale, Michael &amp; Horowitz, Andy &amp; Liu, Peng &amp; Girard, Jeffrey. (2014). BP4D-Spontaneous: A high-resolution spontaneous 3D dynamic facial expression database. Image and Vision Computing. 32. 692-706. 10.1016/j.imavis.2014.06.002. </a:t>
            </a:r>
          </a:p>
          <a:p>
            <a:r>
              <a:rPr lang="en-GB" sz="1100"/>
              <a:t>Yao, Li &amp; Wan, Yan &amp; Ni, Hongjie &amp; Xu, Bugao. (2021). Action unit classification for facial expression recognition using active learning and SVM. Multimedia Tools and Applications. 80. 10.1007/s11042-021-10836-w. </a:t>
            </a:r>
          </a:p>
          <a:p>
            <a:r>
              <a:rPr lang="en-GB" sz="1100"/>
              <a:t>Lucey, Patrick &amp; Cohn, Jeffrey &amp; Kanade, Takeo &amp; Saragih, Jason &amp; Ambadar, Zara &amp; Matthews, Iain. (2010). The Extended Cohn-Kanade Dataset (CK+): A complete dataset for action unit and emotion-specified expression. 2010 IEEE Computer Society Conference on Computer Vision and Pattern Recognition - Workshops, CVPRW 2010. 94 - 101. 10.1109/CVPRW.2010.5543262. </a:t>
            </a:r>
          </a:p>
          <a:p>
            <a:r>
              <a:rPr lang="en-GB" sz="1100"/>
              <a:t>Zhang, Xing &amp; Yin, Lijun &amp; Cohn, Jeffrey &amp; Canavan, Shaun &amp; Reale, Michael &amp; Horowitz, Andy &amp; Liu, Peng &amp; Girard, Jeffrey. (2014). BP4D-Spontaneous: A high-resolution spontaneous 3D dynamic facial expression database. Image and Vision Computing. 32. 692-706. 10.1016/j.imavis.2014.06.002. </a:t>
            </a:r>
          </a:p>
          <a:p>
            <a:r>
              <a:rPr lang="en-GB" sz="1100"/>
              <a:t>M. Pantic, M. Valstar, R. Rademaker and L. Maat, "Web-based database for facial expression analysis," </a:t>
            </a:r>
            <a:r>
              <a:rPr lang="en-GB" sz="1100" i="1"/>
              <a:t>2005 IEEE International Conference on Multimedia and Expo</a:t>
            </a:r>
            <a:r>
              <a:rPr lang="en-GB" sz="1100"/>
              <a:t>, 2005, pp. 5 pp.-, doi: 10.1109/ICME.2005.1521424.</a:t>
            </a:r>
          </a:p>
          <a:p>
            <a:r>
              <a:rPr lang="en-GB" sz="1100"/>
              <a:t>Facial Action Coding System (FACS) – A Visual Guidebook, https://imotions.com/blog/facial-action-coding-system</a:t>
            </a:r>
          </a:p>
          <a:p>
            <a:endParaRPr lang="en-CH" sz="1100"/>
          </a:p>
          <a:p>
            <a:endParaRPr lang="en-CH" sz="110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2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6C6B243-4997-BC42-AEA7-DA4D84532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0192512" cy="67660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9CC4D0-2025-A64B-99FF-7A2D1420877A}"/>
              </a:ext>
            </a:extLst>
          </p:cNvPr>
          <p:cNvSpPr txBox="1"/>
          <p:nvPr/>
        </p:nvSpPr>
        <p:spPr>
          <a:xfrm>
            <a:off x="7690103" y="4867047"/>
            <a:ext cx="378256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Timeline idea</a:t>
            </a:r>
          </a:p>
        </p:txBody>
      </p:sp>
    </p:spTree>
    <p:extLst>
      <p:ext uri="{BB962C8B-B14F-4D97-AF65-F5344CB8AC3E}">
        <p14:creationId xmlns:p14="http://schemas.microsoft.com/office/powerpoint/2010/main" val="342137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D07BED76-AD6D-8F42-894D-C6088F78A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765536" cy="67218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6FC072-C81E-CC43-BB3F-D7C55659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2440" y="5672518"/>
            <a:ext cx="3587496" cy="537083"/>
          </a:xfrm>
        </p:spPr>
        <p:txBody>
          <a:bodyPr>
            <a:normAutofit fontScale="90000"/>
          </a:bodyPr>
          <a:lstStyle/>
          <a:p>
            <a:pPr algn="ctr"/>
            <a:r>
              <a:rPr lang="en-CH" b="1" dirty="0"/>
              <a:t>Dataset creation</a:t>
            </a:r>
          </a:p>
        </p:txBody>
      </p:sp>
    </p:spTree>
    <p:extLst>
      <p:ext uri="{BB962C8B-B14F-4D97-AF65-F5344CB8AC3E}">
        <p14:creationId xmlns:p14="http://schemas.microsoft.com/office/powerpoint/2010/main" val="234477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830A4-0B9C-F14E-B2A3-FCAA9F48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Facial Action Coding System (FACS)</a:t>
            </a:r>
          </a:p>
        </p:txBody>
      </p:sp>
      <p:pic>
        <p:nvPicPr>
          <p:cNvPr id="6" name="Picture 5" descr="A picture containing text, calculator&#10;&#10;Description automatically generated">
            <a:extLst>
              <a:ext uri="{FF2B5EF4-FFF2-40B4-BE49-F238E27FC236}">
                <a16:creationId xmlns:a16="http://schemas.microsoft.com/office/drawing/2014/main" id="{0C75D35C-96CD-6145-912E-904C09F1C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081" y="0"/>
            <a:ext cx="5932505" cy="60228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E91006-F666-A946-B6E7-567DFF364C19}"/>
              </a:ext>
            </a:extLst>
          </p:cNvPr>
          <p:cNvSpPr txBox="1"/>
          <p:nvPr/>
        </p:nvSpPr>
        <p:spPr>
          <a:xfrm>
            <a:off x="5397081" y="6010656"/>
            <a:ext cx="610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Beh</a:t>
            </a:r>
            <a:r>
              <a:rPr lang="en-GB" sz="1200" dirty="0"/>
              <a:t> Mei Yin, </a:t>
            </a:r>
            <a:r>
              <a:rPr lang="en-GB" sz="1200" dirty="0" err="1"/>
              <a:t>Delina</a:t>
            </a:r>
            <a:r>
              <a:rPr lang="en-GB" sz="1200" dirty="0"/>
              <a:t> &amp; Omar, </a:t>
            </a:r>
            <a:r>
              <a:rPr lang="en-GB" sz="1200" dirty="0" err="1"/>
              <a:t>Shariman</a:t>
            </a:r>
            <a:r>
              <a:rPr lang="en-GB" sz="1200" dirty="0"/>
              <a:t> &amp; A. </a:t>
            </a:r>
            <a:r>
              <a:rPr lang="en-GB" sz="1200" dirty="0" err="1"/>
              <a:t>Talip</a:t>
            </a:r>
            <a:r>
              <a:rPr lang="en-GB" sz="1200" dirty="0"/>
              <a:t>, </a:t>
            </a:r>
            <a:r>
              <a:rPr lang="en-GB" sz="1200" dirty="0" err="1"/>
              <a:t>Bazilah</a:t>
            </a:r>
            <a:r>
              <a:rPr lang="en-GB" sz="1200" dirty="0"/>
              <a:t> &amp; </a:t>
            </a:r>
            <a:r>
              <a:rPr lang="en-GB" sz="1200" dirty="0" err="1"/>
              <a:t>Mukhlas</a:t>
            </a:r>
            <a:r>
              <a:rPr lang="en-GB" sz="1200" dirty="0"/>
              <a:t>, Amalia &amp; </a:t>
            </a:r>
            <a:r>
              <a:rPr lang="en-GB" sz="1200" dirty="0" err="1"/>
              <a:t>Norain</a:t>
            </a:r>
            <a:r>
              <a:rPr lang="en-GB" sz="1200" dirty="0"/>
              <a:t>, Nur &amp; Othman, Abu Talib. (2017). </a:t>
            </a:r>
          </a:p>
          <a:p>
            <a:r>
              <a:rPr lang="en-GB" sz="1200" dirty="0"/>
              <a:t>Fusion of face recognition and facial expression detection for authentication: a proposed model</a:t>
            </a:r>
            <a:endParaRPr lang="en-CH" sz="1200" dirty="0"/>
          </a:p>
        </p:txBody>
      </p:sp>
    </p:spTree>
    <p:extLst>
      <p:ext uri="{BB962C8B-B14F-4D97-AF65-F5344CB8AC3E}">
        <p14:creationId xmlns:p14="http://schemas.microsoft.com/office/powerpoint/2010/main" val="262501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7B9F-FFF8-5849-BF56-92EF323A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CH" dirty="0"/>
              <a:t>Selection of A</a:t>
            </a:r>
            <a:r>
              <a:rPr lang="en-GB" dirty="0"/>
              <a:t>U</a:t>
            </a:r>
            <a:r>
              <a:rPr lang="en-CH" dirty="0"/>
              <a:t>s for emotion recognition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53D58-E3D0-2749-9CDB-389E995F1A4B}"/>
              </a:ext>
            </a:extLst>
          </p:cNvPr>
          <p:cNvSpPr txBox="1"/>
          <p:nvPr/>
        </p:nvSpPr>
        <p:spPr>
          <a:xfrm>
            <a:off x="3048000" y="32473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0" i="0" u="none" strike="noStrike" dirty="0">
                <a:solidFill>
                  <a:srgbClr val="3B454E"/>
                </a:solidFill>
                <a:effectLst/>
                <a:latin typeface="Roboto" panose="02000000000000000000" pitchFamily="2" charset="0"/>
              </a:rPr>
              <a:t>​</a:t>
            </a:r>
            <a:endParaRPr lang="en-CH" dirty="0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0905F691-AB20-5043-8879-349F162FB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4" y="973166"/>
            <a:ext cx="4584931" cy="2225040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D5160006-F826-D34E-98B2-7520B0EF4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270" y="857861"/>
            <a:ext cx="6607278" cy="4876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66F337-E6D5-CC40-98D8-A1295ADD68A7}"/>
              </a:ext>
            </a:extLst>
          </p:cNvPr>
          <p:cNvSpPr txBox="1"/>
          <p:nvPr/>
        </p:nvSpPr>
        <p:spPr>
          <a:xfrm>
            <a:off x="219452" y="3105834"/>
            <a:ext cx="4365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Ghayoumi</a:t>
            </a:r>
            <a:r>
              <a:rPr lang="en-GB" sz="1200" dirty="0"/>
              <a:t>, Mehdi &amp; Bansal, Arvind. (2016). </a:t>
            </a:r>
          </a:p>
          <a:p>
            <a:r>
              <a:rPr lang="en-GB" sz="1200" dirty="0"/>
              <a:t>Unifying Geometric Features and Facial Action Units for Improved Performance of Facial Expression Analysis. </a:t>
            </a:r>
            <a:endParaRPr lang="en-CH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F7F71C-16D9-DD44-A96F-64871C0F461F}"/>
              </a:ext>
            </a:extLst>
          </p:cNvPr>
          <p:cNvSpPr txBox="1"/>
          <p:nvPr/>
        </p:nvSpPr>
        <p:spPr>
          <a:xfrm>
            <a:off x="5590774" y="5605504"/>
            <a:ext cx="6381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Yao, L., Wan, Y., Ni, H. </a:t>
            </a:r>
            <a:r>
              <a:rPr lang="en-GB" sz="1200" i="1" dirty="0"/>
              <a:t>et al.</a:t>
            </a:r>
            <a:r>
              <a:rPr lang="en-GB" sz="1200" dirty="0"/>
              <a:t> </a:t>
            </a:r>
          </a:p>
          <a:p>
            <a:r>
              <a:rPr lang="en-GB" sz="1200" dirty="0"/>
              <a:t>Action unit classification for facial expression recognition using active learning and SVM</a:t>
            </a:r>
            <a:endParaRPr lang="en-CH" sz="1200" dirty="0"/>
          </a:p>
        </p:txBody>
      </p:sp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B395F5CA-B5A2-7D40-B8F3-BBE43AB14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4" y="3801341"/>
            <a:ext cx="5043170" cy="2413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9D8E86-C1BB-0449-A7AD-236D9139D5A8}"/>
              </a:ext>
            </a:extLst>
          </p:cNvPr>
          <p:cNvSpPr txBox="1"/>
          <p:nvPr/>
        </p:nvSpPr>
        <p:spPr>
          <a:xfrm>
            <a:off x="219452" y="6181824"/>
            <a:ext cx="7152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Xing Zhang, Lijun Yin, Jeffrey F. Cohn, Shaun Canavan, Michael </a:t>
            </a:r>
            <a:r>
              <a:rPr lang="en-GB" sz="1200" dirty="0" err="1"/>
              <a:t>Reale</a:t>
            </a:r>
            <a:r>
              <a:rPr lang="en-GB" sz="1200" dirty="0"/>
              <a:t>, Andy Horowitz, Peng Liu, Jeffrey M. Girard,</a:t>
            </a:r>
          </a:p>
          <a:p>
            <a:r>
              <a:rPr lang="en-GB" sz="1200" dirty="0"/>
              <a:t>BP4D-Spontaneous: a high-resolution spontaneous 3D dynamic facial expression database,</a:t>
            </a:r>
          </a:p>
          <a:p>
            <a:r>
              <a:rPr lang="en-GB" sz="1200" dirty="0"/>
              <a:t>Image and Vision Computing</a:t>
            </a:r>
            <a:endParaRPr lang="en-CH" sz="1200" dirty="0"/>
          </a:p>
        </p:txBody>
      </p:sp>
    </p:spTree>
    <p:extLst>
      <p:ext uri="{BB962C8B-B14F-4D97-AF65-F5344CB8AC3E}">
        <p14:creationId xmlns:p14="http://schemas.microsoft.com/office/powerpoint/2010/main" val="78872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583DB-7F97-C142-A480-A1B35EB4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427"/>
          </a:xfrm>
        </p:spPr>
        <p:txBody>
          <a:bodyPr>
            <a:normAutofit fontScale="90000"/>
          </a:bodyPr>
          <a:lstStyle/>
          <a:p>
            <a:pPr algn="ctr"/>
            <a:r>
              <a:rPr lang="en-CH" dirty="0"/>
              <a:t>CK+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97657D-0031-2043-9293-1D7EA51B4546}"/>
              </a:ext>
            </a:extLst>
          </p:cNvPr>
          <p:cNvSpPr txBox="1"/>
          <p:nvPr/>
        </p:nvSpPr>
        <p:spPr>
          <a:xfrm>
            <a:off x="848833" y="1243584"/>
            <a:ext cx="53797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H" dirty="0"/>
              <a:t>7 emotions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A</a:t>
            </a:r>
            <a:r>
              <a:rPr lang="en-CH" dirty="0"/>
              <a:t>nger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C</a:t>
            </a:r>
            <a:r>
              <a:rPr lang="en-CH" dirty="0"/>
              <a:t>ontempt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D</a:t>
            </a:r>
            <a:r>
              <a:rPr lang="en-CH" dirty="0"/>
              <a:t>isgust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F</a:t>
            </a:r>
            <a:r>
              <a:rPr lang="en-CH" dirty="0"/>
              <a:t>ear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H</a:t>
            </a:r>
            <a:r>
              <a:rPr lang="en-CH" dirty="0"/>
              <a:t>appy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S</a:t>
            </a:r>
            <a:r>
              <a:rPr lang="en-CH" dirty="0"/>
              <a:t>adness 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S</a:t>
            </a:r>
            <a:r>
              <a:rPr lang="en-CH" dirty="0"/>
              <a:t>urprise</a:t>
            </a:r>
          </a:p>
          <a:p>
            <a:pPr marL="285750" indent="-285750">
              <a:buFontTx/>
              <a:buChar char="-"/>
            </a:pPr>
            <a:r>
              <a:rPr lang="en-CH" dirty="0"/>
              <a:t>Posed expressions (+ unposed smile for CK+)</a:t>
            </a:r>
          </a:p>
          <a:p>
            <a:pPr marL="285750" indent="-285750">
              <a:buFontTx/>
              <a:buChar char="-"/>
            </a:pPr>
            <a:r>
              <a:rPr lang="en-GB" dirty="0"/>
              <a:t>M</a:t>
            </a:r>
            <a:r>
              <a:rPr lang="en-CH" dirty="0"/>
              <a:t>anually FACS coded</a:t>
            </a:r>
          </a:p>
          <a:p>
            <a:pPr marL="285750" indent="-285750">
              <a:buFontTx/>
              <a:buChar char="-"/>
            </a:pPr>
            <a:r>
              <a:rPr lang="en-CH" dirty="0"/>
              <a:t>Most used dataset (reliable)</a:t>
            </a:r>
          </a:p>
          <a:p>
            <a:endParaRPr lang="en-CH" dirty="0"/>
          </a:p>
          <a:p>
            <a:pPr marL="285750" indent="-285750">
              <a:buFontTx/>
              <a:buChar char="-"/>
            </a:pPr>
            <a:endParaRPr lang="en-CH" dirty="0"/>
          </a:p>
          <a:p>
            <a:endParaRPr lang="en-CH" dirty="0"/>
          </a:p>
        </p:txBody>
      </p:sp>
      <p:pic>
        <p:nvPicPr>
          <p:cNvPr id="6" name="Picture 5" descr="A collage of a person and person&#10;&#10;Description automatically generated with medium confidence">
            <a:extLst>
              <a:ext uri="{FF2B5EF4-FFF2-40B4-BE49-F238E27FC236}">
                <a16:creationId xmlns:a16="http://schemas.microsoft.com/office/drawing/2014/main" id="{5D162AF8-7000-0B46-9A05-A708B8F2B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724" y="2061872"/>
            <a:ext cx="6277356" cy="27342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57F859-5F10-4546-8B21-D17D443F918F}"/>
              </a:ext>
            </a:extLst>
          </p:cNvPr>
          <p:cNvSpPr txBox="1"/>
          <p:nvPr/>
        </p:nvSpPr>
        <p:spPr>
          <a:xfrm>
            <a:off x="7969568" y="1692540"/>
            <a:ext cx="19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Posed expressions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EAF23-CFE7-0742-8B44-3201F411BBB4}"/>
              </a:ext>
            </a:extLst>
          </p:cNvPr>
          <p:cNvSpPr txBox="1"/>
          <p:nvPr/>
        </p:nvSpPr>
        <p:spPr>
          <a:xfrm>
            <a:off x="6385544" y="4837374"/>
            <a:ext cx="5091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P. Lucey, J. F. Cohn, T. </a:t>
            </a:r>
            <a:r>
              <a:rPr lang="en-GB" sz="1200" dirty="0" err="1"/>
              <a:t>Kanade</a:t>
            </a:r>
            <a:r>
              <a:rPr lang="en-GB" sz="1200" dirty="0"/>
              <a:t>, J. </a:t>
            </a:r>
            <a:r>
              <a:rPr lang="en-GB" sz="1200" dirty="0" err="1"/>
              <a:t>Saragih</a:t>
            </a:r>
            <a:r>
              <a:rPr lang="en-GB" sz="1200" dirty="0"/>
              <a:t>, Z. </a:t>
            </a:r>
            <a:r>
              <a:rPr lang="en-GB" sz="1200" dirty="0" err="1"/>
              <a:t>Ambadar</a:t>
            </a:r>
            <a:r>
              <a:rPr lang="en-GB" sz="1200" dirty="0"/>
              <a:t> and I. Matthews, </a:t>
            </a:r>
          </a:p>
          <a:p>
            <a:r>
              <a:rPr lang="en-GB" sz="1200" dirty="0"/>
              <a:t>"The Extended Cohn-</a:t>
            </a:r>
            <a:r>
              <a:rPr lang="en-GB" sz="1200" dirty="0" err="1"/>
              <a:t>Kanade</a:t>
            </a:r>
            <a:r>
              <a:rPr lang="en-GB" sz="1200" dirty="0"/>
              <a:t> Dataset (CK+): A complete dataset for action unit </a:t>
            </a:r>
          </a:p>
          <a:p>
            <a:r>
              <a:rPr lang="en-GB" sz="1200" dirty="0"/>
              <a:t>and emotion-specified expression”</a:t>
            </a:r>
            <a:endParaRPr lang="en-CH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FB3E44-1974-A040-8A0D-21E8C04E01A6}"/>
              </a:ext>
            </a:extLst>
          </p:cNvPr>
          <p:cNvSpPr txBox="1"/>
          <p:nvPr/>
        </p:nvSpPr>
        <p:spPr>
          <a:xfrm>
            <a:off x="2032832" y="802886"/>
            <a:ext cx="150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Particularities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57E38-A69C-4341-B8F2-BDB87FE8B7E0}"/>
              </a:ext>
            </a:extLst>
          </p:cNvPr>
          <p:cNvSpPr txBox="1"/>
          <p:nvPr/>
        </p:nvSpPr>
        <p:spPr>
          <a:xfrm>
            <a:off x="2292582" y="4611461"/>
            <a:ext cx="98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Protocol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9EE262-2699-7842-A5FC-76C2FD46869D}"/>
              </a:ext>
            </a:extLst>
          </p:cNvPr>
          <p:cNvSpPr txBox="1"/>
          <p:nvPr/>
        </p:nvSpPr>
        <p:spPr>
          <a:xfrm>
            <a:off x="972128" y="4980793"/>
            <a:ext cx="3307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People are asked to express and emotion (recorded) </a:t>
            </a:r>
          </a:p>
          <a:p>
            <a:r>
              <a:rPr lang="en-GB" dirty="0">
                <a:sym typeface="Wingdings" pitchFamily="2" charset="2"/>
              </a:rPr>
              <a:t>N</a:t>
            </a:r>
            <a:r>
              <a:rPr lang="en-CH" dirty="0">
                <a:sym typeface="Wingdings" pitchFamily="2" charset="2"/>
              </a:rPr>
              <a:t>eutral to apex sequences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633706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3B9D-15F9-2047-A27A-900CB28D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9003"/>
          </a:xfrm>
        </p:spPr>
        <p:txBody>
          <a:bodyPr>
            <a:normAutofit fontScale="90000"/>
          </a:bodyPr>
          <a:lstStyle/>
          <a:p>
            <a:pPr algn="ctr"/>
            <a:r>
              <a:rPr lang="en-CH" dirty="0"/>
              <a:t>BP-D4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F288C1-3A81-0D42-9AF6-FE61527B1AD9}"/>
              </a:ext>
            </a:extLst>
          </p:cNvPr>
          <p:cNvSpPr txBox="1"/>
          <p:nvPr/>
        </p:nvSpPr>
        <p:spPr>
          <a:xfrm>
            <a:off x="848833" y="1243584"/>
            <a:ext cx="5379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H" dirty="0"/>
              <a:t>8 emotions</a:t>
            </a:r>
          </a:p>
          <a:p>
            <a:pPr marL="742950" lvl="1" indent="-285750">
              <a:buFontTx/>
              <a:buChar char="-"/>
            </a:pPr>
            <a:r>
              <a:rPr lang="en-CH" dirty="0"/>
              <a:t>Anger</a:t>
            </a:r>
          </a:p>
          <a:p>
            <a:pPr marL="742950" lvl="1" indent="-285750">
              <a:buFontTx/>
              <a:buChar char="-"/>
            </a:pPr>
            <a:r>
              <a:rPr lang="en-CH" dirty="0"/>
              <a:t>Disgust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E</a:t>
            </a:r>
            <a:r>
              <a:rPr lang="en-CH" dirty="0"/>
              <a:t>mbarrassment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F</a:t>
            </a:r>
            <a:r>
              <a:rPr lang="en-CH" dirty="0"/>
              <a:t>ear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H</a:t>
            </a:r>
            <a:r>
              <a:rPr lang="en-CH" dirty="0"/>
              <a:t>appy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P</a:t>
            </a:r>
            <a:r>
              <a:rPr lang="en-CH" dirty="0"/>
              <a:t>ain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S</a:t>
            </a:r>
            <a:r>
              <a:rPr lang="en-CH" dirty="0"/>
              <a:t>adness</a:t>
            </a:r>
          </a:p>
          <a:p>
            <a:pPr marL="742950" lvl="1" indent="-285750">
              <a:buFontTx/>
              <a:buChar char="-"/>
            </a:pPr>
            <a:r>
              <a:rPr lang="en-CH" dirty="0"/>
              <a:t>surprise</a:t>
            </a:r>
          </a:p>
          <a:p>
            <a:pPr marL="285750" indent="-285750">
              <a:buFontTx/>
              <a:buChar char="-"/>
            </a:pPr>
            <a:r>
              <a:rPr lang="en-CH" dirty="0"/>
              <a:t>Unposed expressions (spontaneous)</a:t>
            </a:r>
          </a:p>
          <a:p>
            <a:pPr marL="285750" indent="-285750">
              <a:buFontTx/>
              <a:buChar char="-"/>
            </a:pPr>
            <a:r>
              <a:rPr lang="en-CH" dirty="0"/>
              <a:t>Unposed more representative of reality</a:t>
            </a:r>
          </a:p>
          <a:p>
            <a:pPr marL="285750" indent="-285750">
              <a:buFontTx/>
              <a:buChar char="-"/>
            </a:pPr>
            <a:r>
              <a:rPr lang="en-GB" dirty="0"/>
              <a:t>M</a:t>
            </a:r>
            <a:r>
              <a:rPr lang="en-CH" dirty="0"/>
              <a:t>anually FACS coded</a:t>
            </a:r>
          </a:p>
          <a:p>
            <a:pPr marL="285750" indent="-285750">
              <a:buFontTx/>
              <a:buChar char="-"/>
            </a:pPr>
            <a:r>
              <a:rPr lang="en-CH" dirty="0"/>
              <a:t>Less used</a:t>
            </a:r>
          </a:p>
          <a:p>
            <a:endParaRPr lang="en-CH" dirty="0"/>
          </a:p>
          <a:p>
            <a:pPr marL="285750" indent="-285750">
              <a:buFontTx/>
              <a:buChar char="-"/>
            </a:pPr>
            <a:endParaRPr lang="en-CH" dirty="0"/>
          </a:p>
          <a:p>
            <a:pPr marL="285750" indent="-285750">
              <a:buFontTx/>
              <a:buChar char="-"/>
            </a:pPr>
            <a:endParaRPr lang="en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6A5B5-AD67-6244-BC12-8FCCAB80547F}"/>
              </a:ext>
            </a:extLst>
          </p:cNvPr>
          <p:cNvSpPr txBox="1"/>
          <p:nvPr/>
        </p:nvSpPr>
        <p:spPr>
          <a:xfrm>
            <a:off x="838200" y="5754171"/>
            <a:ext cx="7152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Xing Zhang, Lijun Yin, Jeffrey F. Cohn, Shaun Canavan, Michael </a:t>
            </a:r>
            <a:r>
              <a:rPr lang="en-GB" sz="1200" dirty="0" err="1"/>
              <a:t>Reale</a:t>
            </a:r>
            <a:r>
              <a:rPr lang="en-GB" sz="1200" dirty="0"/>
              <a:t>, Andy Horowitz, Peng Liu, Jeffrey M. Girard,</a:t>
            </a:r>
          </a:p>
          <a:p>
            <a:r>
              <a:rPr lang="en-GB" sz="1200" dirty="0"/>
              <a:t>BP4D-Spontaneous: a high-resolution spontaneous 3D dynamic facial expression database,</a:t>
            </a:r>
          </a:p>
          <a:p>
            <a:r>
              <a:rPr lang="en-GB" sz="1200" dirty="0"/>
              <a:t>Image and Vision Computing,</a:t>
            </a:r>
            <a:endParaRPr lang="en-CH" sz="1200" dirty="0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B19286F0-9089-E141-B66A-791AD17E9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621" y="1379771"/>
            <a:ext cx="5907026" cy="34213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F289F7-9E10-1F42-9FA3-F9E644603BE7}"/>
              </a:ext>
            </a:extLst>
          </p:cNvPr>
          <p:cNvSpPr txBox="1"/>
          <p:nvPr/>
        </p:nvSpPr>
        <p:spPr>
          <a:xfrm>
            <a:off x="6918945" y="1010439"/>
            <a:ext cx="371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How to induce spontaneous emotion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BFDDC50-D52B-0D4D-84B4-FF20524C4F9E}"/>
              </a:ext>
            </a:extLst>
          </p:cNvPr>
          <p:cNvSpPr/>
          <p:nvPr/>
        </p:nvSpPr>
        <p:spPr>
          <a:xfrm>
            <a:off x="8402527" y="5455467"/>
            <a:ext cx="2645664" cy="5974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600" dirty="0"/>
              <a:t>Difficult to implement in this project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EBDC6C2C-DFE4-434B-ACED-140FECC7FFA8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8692573" y="4422680"/>
            <a:ext cx="654347" cy="141122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EFB9F44-DE7D-0647-82B2-50E49CFC2DFE}"/>
              </a:ext>
            </a:extLst>
          </p:cNvPr>
          <p:cNvSpPr txBox="1"/>
          <p:nvPr/>
        </p:nvSpPr>
        <p:spPr>
          <a:xfrm>
            <a:off x="2032832" y="971097"/>
            <a:ext cx="150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Particularities</a:t>
            </a:r>
          </a:p>
        </p:txBody>
      </p:sp>
    </p:spTree>
    <p:extLst>
      <p:ext uri="{BB962C8B-B14F-4D97-AF65-F5344CB8AC3E}">
        <p14:creationId xmlns:p14="http://schemas.microsoft.com/office/powerpoint/2010/main" val="141174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788E4-37C7-854C-B86C-89FFFFF0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5985"/>
          </a:xfrm>
        </p:spPr>
        <p:txBody>
          <a:bodyPr>
            <a:normAutofit fontScale="90000"/>
          </a:bodyPr>
          <a:lstStyle/>
          <a:p>
            <a:pPr algn="ctr"/>
            <a:r>
              <a:rPr lang="en-CH" dirty="0"/>
              <a:t>Blendshapes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0FE5AC3-ADB2-4C46-808A-E46FFF68A123}"/>
              </a:ext>
            </a:extLst>
          </p:cNvPr>
          <p:cNvSpPr/>
          <p:nvPr/>
        </p:nvSpPr>
        <p:spPr>
          <a:xfrm>
            <a:off x="838200" y="862892"/>
            <a:ext cx="1987296" cy="49186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C83DC8C-6A5D-8946-966F-64D09BB94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554" y="1109472"/>
            <a:ext cx="5839206" cy="1897497"/>
          </a:xfrm>
          <a:prstGeom prst="rect">
            <a:avLst/>
          </a:prstGeom>
        </p:spPr>
      </p:pic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739C74F-927F-D14C-9032-8A4A7ED25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554" y="3851032"/>
            <a:ext cx="5839206" cy="16802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0A741E-5D57-1546-9CAE-E15AE62A257E}"/>
              </a:ext>
            </a:extLst>
          </p:cNvPr>
          <p:cNvSpPr txBox="1"/>
          <p:nvPr/>
        </p:nvSpPr>
        <p:spPr>
          <a:xfrm>
            <a:off x="966216" y="1013890"/>
            <a:ext cx="173126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Eye_Right_Down</a:t>
            </a:r>
            <a:r>
              <a:rPr lang="en-GB" sz="1400" dirty="0"/>
              <a:t> </a:t>
            </a:r>
          </a:p>
          <a:p>
            <a:pPr algn="ctr"/>
            <a:r>
              <a:rPr lang="en-GB" sz="1400" dirty="0" err="1"/>
              <a:t>Eye_Left_Wide</a:t>
            </a:r>
            <a:r>
              <a:rPr lang="en-GB" sz="1400" dirty="0"/>
              <a:t> </a:t>
            </a:r>
          </a:p>
          <a:p>
            <a:pPr algn="ctr"/>
            <a:r>
              <a:rPr lang="en-GB" sz="1400" dirty="0"/>
              <a:t>.</a:t>
            </a:r>
          </a:p>
          <a:p>
            <a:pPr algn="ctr"/>
            <a:r>
              <a:rPr lang="en-GB" sz="1400" dirty="0"/>
              <a:t>.</a:t>
            </a:r>
          </a:p>
          <a:p>
            <a:pPr algn="ctr"/>
            <a:r>
              <a:rPr lang="en-GB" sz="1400" dirty="0"/>
              <a:t>.</a:t>
            </a:r>
          </a:p>
          <a:p>
            <a:pPr algn="ctr"/>
            <a:r>
              <a:rPr lang="en-GB" sz="1400" dirty="0"/>
              <a:t>.</a:t>
            </a:r>
          </a:p>
          <a:p>
            <a:pPr algn="ctr"/>
            <a:r>
              <a:rPr lang="en-GB" sz="1400" dirty="0"/>
              <a:t>.</a:t>
            </a:r>
          </a:p>
          <a:p>
            <a:pPr algn="ctr"/>
            <a:r>
              <a:rPr lang="en-GB" sz="1400" dirty="0"/>
              <a:t>.</a:t>
            </a:r>
          </a:p>
          <a:p>
            <a:pPr algn="ctr"/>
            <a:r>
              <a:rPr lang="en-GB" sz="1400" dirty="0" err="1"/>
              <a:t>Eye_Left_squeeze</a:t>
            </a:r>
            <a:endParaRPr lang="en-GB" sz="1400" dirty="0"/>
          </a:p>
          <a:p>
            <a:pPr algn="ctr"/>
            <a:r>
              <a:rPr lang="en-GB" sz="1400" dirty="0"/>
              <a:t>.</a:t>
            </a:r>
          </a:p>
          <a:p>
            <a:pPr algn="ctr"/>
            <a:r>
              <a:rPr lang="en-GB" sz="1400" dirty="0"/>
              <a:t>.</a:t>
            </a:r>
          </a:p>
          <a:p>
            <a:pPr algn="ctr"/>
            <a:r>
              <a:rPr lang="en-GB" sz="1400" dirty="0" err="1"/>
              <a:t>Jaw_Right</a:t>
            </a:r>
            <a:endParaRPr lang="en-GB" sz="1400" dirty="0"/>
          </a:p>
          <a:p>
            <a:pPr algn="ctr"/>
            <a:r>
              <a:rPr lang="en-GB" sz="1400" dirty="0"/>
              <a:t>.</a:t>
            </a:r>
          </a:p>
          <a:p>
            <a:pPr algn="ctr"/>
            <a:r>
              <a:rPr lang="en-GB" sz="1400" dirty="0"/>
              <a:t>.</a:t>
            </a:r>
          </a:p>
          <a:p>
            <a:pPr algn="ctr"/>
            <a:r>
              <a:rPr lang="en-GB" sz="1400" dirty="0"/>
              <a:t>.</a:t>
            </a:r>
          </a:p>
          <a:p>
            <a:pPr algn="ctr"/>
            <a:r>
              <a:rPr lang="en-GB" sz="1400" dirty="0"/>
              <a:t>.</a:t>
            </a:r>
          </a:p>
          <a:p>
            <a:pPr algn="ctr"/>
            <a:r>
              <a:rPr lang="en-GB" sz="1400" dirty="0"/>
              <a:t>.</a:t>
            </a:r>
          </a:p>
          <a:p>
            <a:pPr algn="ctr"/>
            <a:r>
              <a:rPr lang="en-GB" sz="1400" dirty="0"/>
              <a:t>.</a:t>
            </a:r>
          </a:p>
          <a:p>
            <a:pPr algn="ctr"/>
            <a:r>
              <a:rPr lang="en-GB" sz="1400" dirty="0" err="1"/>
              <a:t>Mouth_Smile_Left</a:t>
            </a:r>
            <a:r>
              <a:rPr lang="en-GB" sz="1400" dirty="0"/>
              <a:t> </a:t>
            </a:r>
          </a:p>
          <a:p>
            <a:pPr algn="ctr"/>
            <a:r>
              <a:rPr lang="en-GB" sz="1400" dirty="0" err="1"/>
              <a:t>Mouth_Sad_Left</a:t>
            </a:r>
            <a:r>
              <a:rPr lang="en-GB" sz="1400" dirty="0"/>
              <a:t> </a:t>
            </a:r>
          </a:p>
          <a:p>
            <a:pPr algn="ctr"/>
            <a:endParaRPr lang="en-GB" sz="1400" dirty="0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75962EDB-DCE1-F842-A6A2-51C4B7B743F3}"/>
              </a:ext>
            </a:extLst>
          </p:cNvPr>
          <p:cNvCxnSpPr>
            <a:endCxn id="9" idx="1"/>
          </p:cNvCxnSpPr>
          <p:nvPr/>
        </p:nvCxnSpPr>
        <p:spPr>
          <a:xfrm flipV="1">
            <a:off x="2584704" y="2058221"/>
            <a:ext cx="2609850" cy="819091"/>
          </a:xfrm>
          <a:prstGeom prst="curvedConnector3">
            <a:avLst>
              <a:gd name="adj1" fmla="val 5093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E72C216F-4895-C64B-9F74-EA1C355FB766}"/>
              </a:ext>
            </a:extLst>
          </p:cNvPr>
          <p:cNvCxnSpPr>
            <a:endCxn id="11" idx="1"/>
          </p:cNvCxnSpPr>
          <p:nvPr/>
        </p:nvCxnSpPr>
        <p:spPr>
          <a:xfrm>
            <a:off x="2474976" y="3535680"/>
            <a:ext cx="2719578" cy="115548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1ADDF67-C61E-434F-86F8-43060DA02306}"/>
              </a:ext>
            </a:extLst>
          </p:cNvPr>
          <p:cNvSpPr txBox="1"/>
          <p:nvPr/>
        </p:nvSpPr>
        <p:spPr>
          <a:xfrm>
            <a:off x="374904" y="5838615"/>
            <a:ext cx="35631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H" sz="1400" dirty="0"/>
              <a:t>38 lips blend shapes (37+1 no detect)</a:t>
            </a:r>
          </a:p>
          <a:p>
            <a:pPr marL="285750" indent="-285750">
              <a:buFontTx/>
              <a:buChar char="-"/>
            </a:pPr>
            <a:r>
              <a:rPr lang="en-CH" sz="1400" dirty="0"/>
              <a:t>14 eyes blend shape </a:t>
            </a:r>
          </a:p>
          <a:p>
            <a:r>
              <a:rPr lang="en-CH" sz="1400" dirty="0"/>
              <a:t>52 blend shapes in total</a:t>
            </a:r>
          </a:p>
        </p:txBody>
      </p:sp>
    </p:spTree>
    <p:extLst>
      <p:ext uri="{BB962C8B-B14F-4D97-AF65-F5344CB8AC3E}">
        <p14:creationId xmlns:p14="http://schemas.microsoft.com/office/powerpoint/2010/main" val="228786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8EF382E-3906-0447-A2A5-F6305B5EF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4622"/>
              </p:ext>
            </p:extLst>
          </p:nvPr>
        </p:nvGraphicFramePr>
        <p:xfrm>
          <a:off x="256032" y="149352"/>
          <a:ext cx="11679936" cy="6559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992">
                  <a:extLst>
                    <a:ext uri="{9D8B030D-6E8A-4147-A177-3AD203B41FA5}">
                      <a16:colId xmlns:a16="http://schemas.microsoft.com/office/drawing/2014/main" val="2759204148"/>
                    </a:ext>
                  </a:extLst>
                </a:gridCol>
                <a:gridCol w="2160788">
                  <a:extLst>
                    <a:ext uri="{9D8B030D-6E8A-4147-A177-3AD203B41FA5}">
                      <a16:colId xmlns:a16="http://schemas.microsoft.com/office/drawing/2014/main" val="728380402"/>
                    </a:ext>
                  </a:extLst>
                </a:gridCol>
                <a:gridCol w="3083503">
                  <a:extLst>
                    <a:ext uri="{9D8B030D-6E8A-4147-A177-3AD203B41FA5}">
                      <a16:colId xmlns:a16="http://schemas.microsoft.com/office/drawing/2014/main" val="2546212117"/>
                    </a:ext>
                  </a:extLst>
                </a:gridCol>
                <a:gridCol w="3527341">
                  <a:extLst>
                    <a:ext uri="{9D8B030D-6E8A-4147-A177-3AD203B41FA5}">
                      <a16:colId xmlns:a16="http://schemas.microsoft.com/office/drawing/2014/main" val="98710920"/>
                    </a:ext>
                  </a:extLst>
                </a:gridCol>
                <a:gridCol w="1448312">
                  <a:extLst>
                    <a:ext uri="{9D8B030D-6E8A-4147-A177-3AD203B41FA5}">
                      <a16:colId xmlns:a16="http://schemas.microsoft.com/office/drawing/2014/main" val="3736749923"/>
                    </a:ext>
                  </a:extLst>
                </a:gridCol>
              </a:tblGrid>
              <a:tr h="428578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Mapping selected AU to Blend shape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96469"/>
                  </a:ext>
                </a:extLst>
              </a:tr>
              <a:tr h="46894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1" i="0" u="none" strike="noStrike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AUs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1" i="0" u="none" strike="noStrike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AUs Definition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1" i="0" u="none" strike="noStrike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corresponding Blend shapes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Blendshapes definitions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Comments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7968751"/>
                  </a:ext>
                </a:extLst>
              </a:tr>
              <a:tr h="12439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363430"/>
                          </a:solidFill>
                          <a:effectLst/>
                          <a:latin typeface="Calibri" panose="020F0502020204030204" pitchFamily="34" charset="0"/>
                        </a:rPr>
                        <a:t>Inner Brow Raiser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Eye_Left_Up and Eye_Right_Up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Influences the muscles around the eye, moving these muscles further upward with a higher value.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1828501"/>
                  </a:ext>
                </a:extLst>
              </a:tr>
              <a:tr h="12439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363430"/>
                          </a:solidFill>
                          <a:effectLst/>
                          <a:latin typeface="Calibri" panose="020F0502020204030204" pitchFamily="34" charset="0"/>
                        </a:rPr>
                        <a:t>Outer Brow Raiser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Eye_Right_Left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or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Eye_Left_Left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influences the muscles around the left eye, moving these muscles further lef/rightward with a higher value.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9069148"/>
                  </a:ext>
                </a:extLst>
              </a:tr>
              <a:tr h="12439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 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363430"/>
                          </a:solidFill>
                          <a:effectLst/>
                          <a:latin typeface="Calibri" panose="020F0502020204030204" pitchFamily="34" charset="0"/>
                        </a:rPr>
                        <a:t>Brow Lowerer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Eye_Left_Down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and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Eye_Right_Down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influences the muscles around the left eye, moving these muscles further downward with a higher value.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3133266"/>
                  </a:ext>
                </a:extLst>
              </a:tr>
              <a:tr h="75074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 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363430"/>
                          </a:solidFill>
                          <a:effectLst/>
                          <a:latin typeface="Calibri" panose="020F0502020204030204" pitchFamily="34" charset="0"/>
                        </a:rPr>
                        <a:t>Upper Lid Raiser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Eye_Left_Wide and Eye_Right_Wide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 avatar’s right eye wide, it should be done when Eye_Blink_Right = 0.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1350202"/>
                  </a:ext>
                </a:extLst>
              </a:tr>
              <a:tr h="42857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 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363430"/>
                          </a:solidFill>
                          <a:effectLst/>
                          <a:latin typeface="Calibri" panose="020F0502020204030204" pitchFamily="34" charset="0"/>
                        </a:rPr>
                        <a:t>Cheek Raiser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6425123"/>
                  </a:ext>
                </a:extLst>
              </a:tr>
              <a:tr h="75074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 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363430"/>
                          </a:solidFill>
                          <a:effectLst/>
                          <a:latin typeface="Calibri" panose="020F0502020204030204" pitchFamily="34" charset="0"/>
                        </a:rPr>
                        <a:t>Lid Tightener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Eye_Left_Blink  and Eye_Right_Blink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influences blinking of the left eye, closing it further with a higher value.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determine value (not 100%)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7551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16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1239</Words>
  <Application>Microsoft Macintosh PowerPoint</Application>
  <PresentationFormat>Widescreen</PresentationFormat>
  <Paragraphs>186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Office Theme</vt:lpstr>
      <vt:lpstr>Presentation semester project IIG</vt:lpstr>
      <vt:lpstr>PowerPoint Presentation</vt:lpstr>
      <vt:lpstr>Dataset creation</vt:lpstr>
      <vt:lpstr>Facial Action Coding System (FACS)</vt:lpstr>
      <vt:lpstr>Selection of AUs for emotion recognition</vt:lpstr>
      <vt:lpstr>CK+ dataset</vt:lpstr>
      <vt:lpstr>BP-D4 dataset</vt:lpstr>
      <vt:lpstr>Blendshapes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FACS</dc:title>
  <dc:creator>Jeremy Di Dio</dc:creator>
  <cp:lastModifiedBy>Jeremy Di Dio</cp:lastModifiedBy>
  <cp:revision>18</cp:revision>
  <dcterms:created xsi:type="dcterms:W3CDTF">2021-10-09T12:15:04Z</dcterms:created>
  <dcterms:modified xsi:type="dcterms:W3CDTF">2021-10-28T09:50:19Z</dcterms:modified>
</cp:coreProperties>
</file>