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9" r:id="rId3"/>
    <p:sldId id="337" r:id="rId5"/>
    <p:sldId id="335" r:id="rId6"/>
    <p:sldId id="391" r:id="rId7"/>
    <p:sldId id="348" r:id="rId8"/>
    <p:sldId id="339" r:id="rId9"/>
    <p:sldId id="340" r:id="rId10"/>
    <p:sldId id="349" r:id="rId11"/>
    <p:sldId id="350" r:id="rId12"/>
    <p:sldId id="351" r:id="rId13"/>
    <p:sldId id="41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369"/>
            <p14:sldId id="337"/>
            <p14:sldId id="335"/>
            <p14:sldId id="391"/>
            <p14:sldId id="348"/>
            <p14:sldId id="339"/>
            <p14:sldId id="340"/>
            <p14:sldId id="349"/>
            <p14:sldId id="350"/>
            <p14:sldId id="351"/>
            <p14:sldId id="411"/>
            <p14:sldId id="352"/>
            <p14:sldId id="353"/>
            <p14:sldId id="354"/>
            <p14:sldId id="355"/>
            <p14:sldId id="356"/>
            <p14:sldId id="357"/>
            <p14:sldId id="358"/>
            <p14:sldId id="359"/>
            <p14:sldId id="360"/>
            <p14:sldId id="361"/>
            <p14:sldId id="362"/>
            <p14:sldId id="363"/>
            <p14:sldId id="3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B8D6EE"/>
    <a:srgbClr val="8891C8"/>
    <a:srgbClr val="2A50A1"/>
    <a:srgbClr val="404040"/>
    <a:srgbClr val="EE9640"/>
    <a:srgbClr val="C6CFD7"/>
    <a:srgbClr val="2C21E4"/>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23.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22" name="文本框 21"/>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9" name="任意多边形: 形状 8"/>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3" name="任意多边形: 形状 2"/>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5" name="文本框 4"/>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0" name="任意多边形: 形状 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rgbClr val="404040"/>
          </a:solidFill>
          <a:ln w="9525" cap="flat">
            <a:noFill/>
            <a:prstDash val="solid"/>
            <a:miter/>
          </a:ln>
        </p:spPr>
        <p:txBody>
          <a:bodyPr rtlCol="0" anchor="ctr">
            <a:noAutofit/>
          </a:bodyPr>
          <a:lstStyle/>
          <a:p>
            <a:endParaRPr lang="zh-CN" altLang="en-US"/>
          </a:p>
        </p:txBody>
      </p:sp>
      <p:sp>
        <p:nvSpPr>
          <p:cNvPr id="7" name="文本框 6"/>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2">
                    <a:lumMod val="25000"/>
                  </a:schemeClr>
                </a:solidFill>
              </a:rPr>
              <a:t>Academic report</a:t>
            </a:r>
            <a:endParaRPr lang="en-US" altLang="zh-CN" sz="1000" cap="all" dirty="0">
              <a:solidFill>
                <a:schemeClr val="bg2">
                  <a:lumMod val="25000"/>
                </a:schemeClr>
              </a:solidFill>
            </a:endParaRPr>
          </a:p>
          <a:p>
            <a:r>
              <a:rPr lang="en-US" altLang="zh-CN" sz="1000" cap="all" dirty="0">
                <a:solidFill>
                  <a:schemeClr val="bg2">
                    <a:lumMod val="25000"/>
                  </a:schemeClr>
                </a:solidFill>
              </a:rPr>
              <a:t>presentation</a:t>
            </a:r>
            <a:endParaRPr lang="zh-CN" altLang="en-US" sz="1000" cap="all" dirty="0">
              <a:solidFill>
                <a:schemeClr val="bg2">
                  <a:lumMod val="2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a:off x="736600" y="266700"/>
            <a:ext cx="1661579" cy="222249"/>
            <a:chOff x="8759825" y="266700"/>
            <a:chExt cx="1495425" cy="200025"/>
          </a:xfrm>
          <a:solidFill>
            <a:srgbClr val="404040"/>
          </a:solidFill>
        </p:grpSpPr>
        <p:sp>
          <p:nvSpPr>
            <p:cNvPr id="11" name="任意多边形: 形状 10"/>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12" name="任意多边形: 形状 11"/>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13" name="任意多边形: 形状 12"/>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14" name="任意多边形: 形状 13"/>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15" name="任意多边形: 形状 14"/>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16" name="文本框 15"/>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2" name="组合 1"/>
          <p:cNvGrpSpPr/>
          <p:nvPr userDrawn="1"/>
        </p:nvGrpSpPr>
        <p:grpSpPr>
          <a:xfrm>
            <a:off x="736600" y="266700"/>
            <a:ext cx="1661579" cy="222249"/>
            <a:chOff x="8759825" y="266700"/>
            <a:chExt cx="1495425" cy="200025"/>
          </a:xfrm>
          <a:solidFill>
            <a:schemeClr val="bg1"/>
          </a:solidFill>
        </p:grpSpPr>
        <p:sp>
          <p:nvSpPr>
            <p:cNvPr id="3" name="任意多边形: 形状 2"/>
            <p:cNvSpPr/>
            <p:nvPr/>
          </p:nvSpPr>
          <p:spPr>
            <a:xfrm>
              <a:off x="9836150" y="276225"/>
              <a:ext cx="114300" cy="190500"/>
            </a:xfrm>
            <a:custGeom>
              <a:avLst/>
              <a:gdLst>
                <a:gd name="connsiteX0" fmla="*/ 64803 w 114300"/>
                <a:gd name="connsiteY0" fmla="*/ 115 h 190500"/>
                <a:gd name="connsiteX1" fmla="*/ 105475 w 114300"/>
                <a:gd name="connsiteY1" fmla="*/ 6782 h 190500"/>
                <a:gd name="connsiteX2" fmla="*/ 105475 w 114300"/>
                <a:gd name="connsiteY2" fmla="*/ 32719 h 190500"/>
                <a:gd name="connsiteX3" fmla="*/ 62992 w 114300"/>
                <a:gd name="connsiteY3" fmla="*/ 21175 h 190500"/>
                <a:gd name="connsiteX4" fmla="*/ 35180 w 114300"/>
                <a:gd name="connsiteY4" fmla="*/ 28252 h 190500"/>
                <a:gd name="connsiteX5" fmla="*/ 24417 w 114300"/>
                <a:gd name="connsiteY5" fmla="*/ 47950 h 190500"/>
                <a:gd name="connsiteX6" fmla="*/ 31845 w 114300"/>
                <a:gd name="connsiteY6" fmla="*/ 66152 h 190500"/>
                <a:gd name="connsiteX7" fmla="*/ 64135 w 114300"/>
                <a:gd name="connsiteY7" fmla="*/ 85307 h 190500"/>
                <a:gd name="connsiteX8" fmla="*/ 102426 w 114300"/>
                <a:gd name="connsiteY8" fmla="*/ 111253 h 190500"/>
                <a:gd name="connsiteX9" fmla="*/ 113380 w 114300"/>
                <a:gd name="connsiteY9" fmla="*/ 140402 h 190500"/>
                <a:gd name="connsiteX10" fmla="*/ 95568 w 114300"/>
                <a:gd name="connsiteY10" fmla="*/ 177646 h 190500"/>
                <a:gd name="connsiteX11" fmla="*/ 46228 w 114300"/>
                <a:gd name="connsiteY11" fmla="*/ 190615 h 190500"/>
                <a:gd name="connsiteX12" fmla="*/ 20511 w 114300"/>
                <a:gd name="connsiteY12" fmla="*/ 187580 h 190500"/>
                <a:gd name="connsiteX13" fmla="*/ -920 w 114300"/>
                <a:gd name="connsiteY13" fmla="*/ 180025 h 190500"/>
                <a:gd name="connsiteX14" fmla="*/ -920 w 114300"/>
                <a:gd name="connsiteY14" fmla="*/ 152896 h 190500"/>
                <a:gd name="connsiteX15" fmla="*/ 21940 w 114300"/>
                <a:gd name="connsiteY15" fmla="*/ 165033 h 190500"/>
                <a:gd name="connsiteX16" fmla="*/ 48991 w 114300"/>
                <a:gd name="connsiteY16" fmla="*/ 169792 h 190500"/>
                <a:gd name="connsiteX17" fmla="*/ 88139 w 114300"/>
                <a:gd name="connsiteY17" fmla="*/ 142187 h 190500"/>
                <a:gd name="connsiteX18" fmla="*/ 83948 w 114300"/>
                <a:gd name="connsiteY18" fmla="*/ 128264 h 190500"/>
                <a:gd name="connsiteX19" fmla="*/ 72422 w 114300"/>
                <a:gd name="connsiteY19" fmla="*/ 117320 h 190500"/>
                <a:gd name="connsiteX20" fmla="*/ 44990 w 114300"/>
                <a:gd name="connsiteY20" fmla="*/ 102680 h 190500"/>
                <a:gd name="connsiteX21" fmla="*/ 8128 w 114300"/>
                <a:gd name="connsiteY21" fmla="*/ 77039 h 190500"/>
                <a:gd name="connsiteX22" fmla="*/ -825 w 114300"/>
                <a:gd name="connsiteY22" fmla="*/ 49969 h 190500"/>
                <a:gd name="connsiteX23" fmla="*/ 17844 w 114300"/>
                <a:gd name="connsiteY23" fmla="*/ 13564 h 190500"/>
                <a:gd name="connsiteX24" fmla="*/ 64803 w 114300"/>
                <a:gd name="connsiteY24"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4300" h="190500">
                  <a:moveTo>
                    <a:pt x="64803" y="115"/>
                  </a:moveTo>
                  <a:cubicBezTo>
                    <a:pt x="83281" y="115"/>
                    <a:pt x="96807" y="2334"/>
                    <a:pt x="105475" y="6782"/>
                  </a:cubicBezTo>
                  <a:lnTo>
                    <a:pt x="105475" y="32719"/>
                  </a:lnTo>
                  <a:cubicBezTo>
                    <a:pt x="94235" y="25023"/>
                    <a:pt x="80043" y="21175"/>
                    <a:pt x="62992" y="21175"/>
                  </a:cubicBezTo>
                  <a:cubicBezTo>
                    <a:pt x="51563" y="21175"/>
                    <a:pt x="42324" y="23537"/>
                    <a:pt x="35180" y="28252"/>
                  </a:cubicBezTo>
                  <a:cubicBezTo>
                    <a:pt x="28036" y="32976"/>
                    <a:pt x="24417" y="39539"/>
                    <a:pt x="24417" y="47950"/>
                  </a:cubicBezTo>
                  <a:cubicBezTo>
                    <a:pt x="24417" y="55408"/>
                    <a:pt x="26893" y="61475"/>
                    <a:pt x="31845" y="66152"/>
                  </a:cubicBezTo>
                  <a:cubicBezTo>
                    <a:pt x="36799" y="70838"/>
                    <a:pt x="47562" y="77220"/>
                    <a:pt x="64135" y="85307"/>
                  </a:cubicBezTo>
                  <a:cubicBezTo>
                    <a:pt x="82424" y="93955"/>
                    <a:pt x="95187" y="102604"/>
                    <a:pt x="102426" y="111253"/>
                  </a:cubicBezTo>
                  <a:cubicBezTo>
                    <a:pt x="109760" y="119892"/>
                    <a:pt x="113380" y="129617"/>
                    <a:pt x="113380" y="140402"/>
                  </a:cubicBezTo>
                  <a:cubicBezTo>
                    <a:pt x="113380" y="156584"/>
                    <a:pt x="107475" y="168999"/>
                    <a:pt x="95568" y="177646"/>
                  </a:cubicBezTo>
                  <a:cubicBezTo>
                    <a:pt x="83757" y="186292"/>
                    <a:pt x="67279" y="190615"/>
                    <a:pt x="46228" y="190615"/>
                  </a:cubicBezTo>
                  <a:cubicBezTo>
                    <a:pt x="38895" y="190615"/>
                    <a:pt x="30322" y="189603"/>
                    <a:pt x="20511" y="187580"/>
                  </a:cubicBezTo>
                  <a:cubicBezTo>
                    <a:pt x="10700" y="185558"/>
                    <a:pt x="3556" y="183040"/>
                    <a:pt x="-920" y="180025"/>
                  </a:cubicBezTo>
                  <a:lnTo>
                    <a:pt x="-920" y="152896"/>
                  </a:lnTo>
                  <a:cubicBezTo>
                    <a:pt x="4795" y="157814"/>
                    <a:pt x="12415" y="161859"/>
                    <a:pt x="21940" y="165033"/>
                  </a:cubicBezTo>
                  <a:cubicBezTo>
                    <a:pt x="31465" y="168206"/>
                    <a:pt x="40418" y="169792"/>
                    <a:pt x="48991" y="169792"/>
                  </a:cubicBezTo>
                  <a:cubicBezTo>
                    <a:pt x="75089" y="169792"/>
                    <a:pt x="88139" y="160590"/>
                    <a:pt x="88139" y="142187"/>
                  </a:cubicBezTo>
                  <a:cubicBezTo>
                    <a:pt x="88139" y="137030"/>
                    <a:pt x="86805" y="132389"/>
                    <a:pt x="83948" y="128264"/>
                  </a:cubicBezTo>
                  <a:cubicBezTo>
                    <a:pt x="81185" y="124140"/>
                    <a:pt x="77280" y="120492"/>
                    <a:pt x="72422" y="117320"/>
                  </a:cubicBezTo>
                  <a:cubicBezTo>
                    <a:pt x="67564" y="114148"/>
                    <a:pt x="58421" y="109262"/>
                    <a:pt x="44990" y="102680"/>
                  </a:cubicBezTo>
                  <a:cubicBezTo>
                    <a:pt x="26321" y="93479"/>
                    <a:pt x="14034" y="84935"/>
                    <a:pt x="8128" y="77039"/>
                  </a:cubicBezTo>
                  <a:cubicBezTo>
                    <a:pt x="2127" y="69152"/>
                    <a:pt x="-825" y="60123"/>
                    <a:pt x="-825" y="49969"/>
                  </a:cubicBezTo>
                  <a:cubicBezTo>
                    <a:pt x="-825" y="34662"/>
                    <a:pt x="5367" y="22527"/>
                    <a:pt x="17844" y="13564"/>
                  </a:cubicBezTo>
                  <a:cubicBezTo>
                    <a:pt x="30227" y="4601"/>
                    <a:pt x="45848" y="115"/>
                    <a:pt x="64803" y="115"/>
                  </a:cubicBezTo>
                  <a:close/>
                </a:path>
              </a:pathLst>
            </a:custGeom>
            <a:grpFill/>
            <a:ln w="9525" cap="flat">
              <a:noFill/>
              <a:prstDash val="solid"/>
              <a:miter/>
            </a:ln>
          </p:spPr>
          <p:txBody>
            <a:bodyPr rtlCol="0" anchor="ctr">
              <a:noAutofit/>
            </a:bodyPr>
            <a:lstStyle/>
            <a:p>
              <a:endParaRPr lang="zh-CN" altLang="en-US"/>
            </a:p>
          </p:txBody>
        </p:sp>
        <p:sp>
          <p:nvSpPr>
            <p:cNvPr id="4" name="任意多边形: 形状 3"/>
            <p:cNvSpPr/>
            <p:nvPr/>
          </p:nvSpPr>
          <p:spPr>
            <a:xfrm>
              <a:off x="9407525" y="276225"/>
              <a:ext cx="114300" cy="180975"/>
            </a:xfrm>
            <a:custGeom>
              <a:avLst/>
              <a:gdLst>
                <a:gd name="connsiteX0" fmla="*/ -920 w 114300"/>
                <a:gd name="connsiteY0" fmla="*/ 115 h 180975"/>
                <a:gd name="connsiteX1" fmla="*/ 51039 w 114300"/>
                <a:gd name="connsiteY1" fmla="*/ 115 h 180975"/>
                <a:gd name="connsiteX2" fmla="*/ 97026 w 114300"/>
                <a:gd name="connsiteY2" fmla="*/ 14250 h 180975"/>
                <a:gd name="connsiteX3" fmla="*/ 113380 w 114300"/>
                <a:gd name="connsiteY3" fmla="*/ 54674 h 180975"/>
                <a:gd name="connsiteX4" fmla="*/ 94254 w 114300"/>
                <a:gd name="connsiteY4" fmla="*/ 97842 h 180975"/>
                <a:gd name="connsiteX5" fmla="*/ 46429 w 114300"/>
                <a:gd name="connsiteY5" fmla="*/ 113443 h 180975"/>
                <a:gd name="connsiteX6" fmla="*/ 22693 w 114300"/>
                <a:gd name="connsiteY6" fmla="*/ 113443 h 180975"/>
                <a:gd name="connsiteX7" fmla="*/ 22693 w 114300"/>
                <a:gd name="connsiteY7" fmla="*/ 181090 h 180975"/>
                <a:gd name="connsiteX8" fmla="*/ -920 w 114300"/>
                <a:gd name="connsiteY8" fmla="*/ 181090 h 180975"/>
                <a:gd name="connsiteX9" fmla="*/ -920 w 114300"/>
                <a:gd name="connsiteY9" fmla="*/ 115 h 180975"/>
                <a:gd name="connsiteX10" fmla="*/ 22693 w 114300"/>
                <a:gd name="connsiteY10" fmla="*/ 20679 h 180975"/>
                <a:gd name="connsiteX11" fmla="*/ 22693 w 114300"/>
                <a:gd name="connsiteY11" fmla="*/ 92879 h 180975"/>
                <a:gd name="connsiteX12" fmla="*/ 44543 w 114300"/>
                <a:gd name="connsiteY12" fmla="*/ 92879 h 180975"/>
                <a:gd name="connsiteX13" fmla="*/ 77366 w 114300"/>
                <a:gd name="connsiteY13" fmla="*/ 83240 h 180975"/>
                <a:gd name="connsiteX14" fmla="*/ 88586 w 114300"/>
                <a:gd name="connsiteY14" fmla="*/ 55608 h 180975"/>
                <a:gd name="connsiteX15" fmla="*/ 46781 w 114300"/>
                <a:gd name="connsiteY15" fmla="*/ 20679 h 180975"/>
                <a:gd name="connsiteX16" fmla="*/ 22693 w 114300"/>
                <a:gd name="connsiteY16" fmla="*/ 2067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00" h="180975">
                  <a:moveTo>
                    <a:pt x="-920" y="115"/>
                  </a:moveTo>
                  <a:lnTo>
                    <a:pt x="51039" y="115"/>
                  </a:lnTo>
                  <a:cubicBezTo>
                    <a:pt x="70794" y="115"/>
                    <a:pt x="86119" y="4830"/>
                    <a:pt x="97026" y="14250"/>
                  </a:cubicBezTo>
                  <a:cubicBezTo>
                    <a:pt x="107931" y="23680"/>
                    <a:pt x="113380" y="37148"/>
                    <a:pt x="113380" y="54674"/>
                  </a:cubicBezTo>
                  <a:cubicBezTo>
                    <a:pt x="113380" y="72438"/>
                    <a:pt x="107008" y="86821"/>
                    <a:pt x="94254" y="97842"/>
                  </a:cubicBezTo>
                  <a:cubicBezTo>
                    <a:pt x="81500" y="108871"/>
                    <a:pt x="65555" y="114063"/>
                    <a:pt x="46429" y="113443"/>
                  </a:cubicBezTo>
                  <a:lnTo>
                    <a:pt x="22693" y="113443"/>
                  </a:lnTo>
                  <a:lnTo>
                    <a:pt x="22693" y="181090"/>
                  </a:lnTo>
                  <a:lnTo>
                    <a:pt x="-920" y="181090"/>
                  </a:lnTo>
                  <a:lnTo>
                    <a:pt x="-920" y="115"/>
                  </a:lnTo>
                  <a:close/>
                  <a:moveTo>
                    <a:pt x="22693" y="20679"/>
                  </a:moveTo>
                  <a:lnTo>
                    <a:pt x="22693" y="92879"/>
                  </a:lnTo>
                  <a:lnTo>
                    <a:pt x="44543" y="92879"/>
                  </a:lnTo>
                  <a:cubicBezTo>
                    <a:pt x="58944" y="92879"/>
                    <a:pt x="69889" y="89669"/>
                    <a:pt x="77366" y="83240"/>
                  </a:cubicBezTo>
                  <a:cubicBezTo>
                    <a:pt x="84843" y="76820"/>
                    <a:pt x="88586" y="67609"/>
                    <a:pt x="88586" y="55608"/>
                  </a:cubicBezTo>
                  <a:cubicBezTo>
                    <a:pt x="88586" y="32319"/>
                    <a:pt x="74652" y="20679"/>
                    <a:pt x="46781" y="20679"/>
                  </a:cubicBezTo>
                  <a:lnTo>
                    <a:pt x="22693" y="20679"/>
                  </a:lnTo>
                  <a:close/>
                </a:path>
              </a:pathLst>
            </a:custGeom>
            <a:grpFill/>
            <a:ln w="9525" cap="flat">
              <a:noFill/>
              <a:prstDash val="solid"/>
              <a:miter/>
            </a:ln>
          </p:spPr>
          <p:txBody>
            <a:bodyPr rtlCol="0" anchor="ctr">
              <a:noAutofit/>
            </a:bodyPr>
            <a:lstStyle/>
            <a:p>
              <a:endParaRPr lang="zh-CN" altLang="en-US"/>
            </a:p>
          </p:txBody>
        </p:sp>
        <p:sp>
          <p:nvSpPr>
            <p:cNvPr id="5" name="任意多边形: 形状 4"/>
            <p:cNvSpPr/>
            <p:nvPr/>
          </p:nvSpPr>
          <p:spPr>
            <a:xfrm>
              <a:off x="9550400" y="276225"/>
              <a:ext cx="95250" cy="180975"/>
            </a:xfrm>
            <a:custGeom>
              <a:avLst/>
              <a:gdLst>
                <a:gd name="connsiteX0" fmla="*/ -920 w 95250"/>
                <a:gd name="connsiteY0" fmla="*/ 115 h 180975"/>
                <a:gd name="connsiteX1" fmla="*/ 22416 w 95250"/>
                <a:gd name="connsiteY1" fmla="*/ 115 h 180975"/>
                <a:gd name="connsiteX2" fmla="*/ 22416 w 95250"/>
                <a:gd name="connsiteY2" fmla="*/ 160410 h 180975"/>
                <a:gd name="connsiteX3" fmla="*/ 94330 w 95250"/>
                <a:gd name="connsiteY3" fmla="*/ 160410 h 180975"/>
                <a:gd name="connsiteX4" fmla="*/ 94330 w 95250"/>
                <a:gd name="connsiteY4" fmla="*/ 181090 h 180975"/>
                <a:gd name="connsiteX5" fmla="*/ -920 w 95250"/>
                <a:gd name="connsiteY5" fmla="*/ 181090 h 180975"/>
                <a:gd name="connsiteX6" fmla="*/ -920 w 95250"/>
                <a:gd name="connsiteY6" fmla="*/ 115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80975">
                  <a:moveTo>
                    <a:pt x="-920" y="115"/>
                  </a:moveTo>
                  <a:lnTo>
                    <a:pt x="22416" y="115"/>
                  </a:lnTo>
                  <a:lnTo>
                    <a:pt x="22416" y="160410"/>
                  </a:lnTo>
                  <a:lnTo>
                    <a:pt x="94330" y="160410"/>
                  </a:lnTo>
                  <a:lnTo>
                    <a:pt x="94330" y="181090"/>
                  </a:lnTo>
                  <a:lnTo>
                    <a:pt x="-920" y="181090"/>
                  </a:lnTo>
                  <a:lnTo>
                    <a:pt x="-920" y="115"/>
                  </a:lnTo>
                  <a:close/>
                </a:path>
              </a:pathLst>
            </a:custGeom>
            <a:grpFill/>
            <a:ln w="9525" cap="flat">
              <a:noFill/>
              <a:prstDash val="solid"/>
              <a:miter/>
            </a:ln>
          </p:spPr>
          <p:txBody>
            <a:bodyPr rtlCol="0" anchor="ctr">
              <a:noAutofit/>
            </a:bodyPr>
            <a:lstStyle/>
            <a:p>
              <a:endParaRPr lang="zh-CN" altLang="en-US"/>
            </a:p>
          </p:txBody>
        </p:sp>
        <p:sp>
          <p:nvSpPr>
            <p:cNvPr id="6" name="任意多边形: 形状 5"/>
            <p:cNvSpPr/>
            <p:nvPr/>
          </p:nvSpPr>
          <p:spPr>
            <a:xfrm>
              <a:off x="9664700" y="276225"/>
              <a:ext cx="142875" cy="190500"/>
            </a:xfrm>
            <a:custGeom>
              <a:avLst/>
              <a:gdLst>
                <a:gd name="connsiteX0" fmla="*/ -920 w 142875"/>
                <a:gd name="connsiteY0" fmla="*/ 115 h 190500"/>
                <a:gd name="connsiteX1" fmla="*/ 23559 w 142875"/>
                <a:gd name="connsiteY1" fmla="*/ 115 h 190500"/>
                <a:gd name="connsiteX2" fmla="*/ 23559 w 142875"/>
                <a:gd name="connsiteY2" fmla="*/ 112843 h 190500"/>
                <a:gd name="connsiteX3" fmla="*/ 71280 w 142875"/>
                <a:gd name="connsiteY3" fmla="*/ 169086 h 190500"/>
                <a:gd name="connsiteX4" fmla="*/ 117476 w 142875"/>
                <a:gd name="connsiteY4" fmla="*/ 114653 h 190500"/>
                <a:gd name="connsiteX5" fmla="*/ 117476 w 142875"/>
                <a:gd name="connsiteY5" fmla="*/ 115 h 190500"/>
                <a:gd name="connsiteX6" fmla="*/ 141955 w 142875"/>
                <a:gd name="connsiteY6" fmla="*/ 115 h 190500"/>
                <a:gd name="connsiteX7" fmla="*/ 141955 w 142875"/>
                <a:gd name="connsiteY7" fmla="*/ 111148 h 190500"/>
                <a:gd name="connsiteX8" fmla="*/ 68994 w 142875"/>
                <a:gd name="connsiteY8" fmla="*/ 190615 h 190500"/>
                <a:gd name="connsiteX9" fmla="*/ -920 w 142875"/>
                <a:gd name="connsiteY9" fmla="*/ 113929 h 190500"/>
                <a:gd name="connsiteX10" fmla="*/ -920 w 142875"/>
                <a:gd name="connsiteY10" fmla="*/ 11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875" h="190500">
                  <a:moveTo>
                    <a:pt x="-920" y="115"/>
                  </a:moveTo>
                  <a:lnTo>
                    <a:pt x="23559" y="115"/>
                  </a:lnTo>
                  <a:lnTo>
                    <a:pt x="23559" y="112843"/>
                  </a:lnTo>
                  <a:cubicBezTo>
                    <a:pt x="23559" y="150338"/>
                    <a:pt x="39466" y="169086"/>
                    <a:pt x="71280" y="169086"/>
                  </a:cubicBezTo>
                  <a:cubicBezTo>
                    <a:pt x="102046" y="169086"/>
                    <a:pt x="117476" y="150942"/>
                    <a:pt x="117476" y="114653"/>
                  </a:cubicBezTo>
                  <a:lnTo>
                    <a:pt x="117476" y="115"/>
                  </a:lnTo>
                  <a:lnTo>
                    <a:pt x="141955" y="115"/>
                  </a:lnTo>
                  <a:lnTo>
                    <a:pt x="141955" y="111148"/>
                  </a:lnTo>
                  <a:cubicBezTo>
                    <a:pt x="141955" y="164126"/>
                    <a:pt x="117666" y="190615"/>
                    <a:pt x="68994" y="190615"/>
                  </a:cubicBezTo>
                  <a:cubicBezTo>
                    <a:pt x="22416" y="190615"/>
                    <a:pt x="-920" y="165054"/>
                    <a:pt x="-920" y="113929"/>
                  </a:cubicBezTo>
                  <a:lnTo>
                    <a:pt x="-920" y="115"/>
                  </a:lnTo>
                  <a:close/>
                </a:path>
              </a:pathLst>
            </a:custGeom>
            <a:grpFill/>
            <a:ln w="9525" cap="flat">
              <a:noFill/>
              <a:prstDash val="solid"/>
              <a:miter/>
            </a:ln>
          </p:spPr>
          <p:txBody>
            <a:bodyPr rtlCol="0" anchor="ctr">
              <a:noAutofit/>
            </a:bodyPr>
            <a:lstStyle/>
            <a:p>
              <a:endParaRPr lang="zh-CN" altLang="en-US"/>
            </a:p>
          </p:txBody>
        </p:sp>
        <p:sp>
          <p:nvSpPr>
            <p:cNvPr id="7" name="任意多边形: 形状 6"/>
            <p:cNvSpPr/>
            <p:nvPr/>
          </p:nvSpPr>
          <p:spPr>
            <a:xfrm>
              <a:off x="8759825" y="266700"/>
              <a:ext cx="1495425" cy="200025"/>
            </a:xfrm>
            <a:custGeom>
              <a:avLst/>
              <a:gdLst>
                <a:gd name="connsiteX0" fmla="*/ 1231520 w 1495425"/>
                <a:gd name="connsiteY0" fmla="*/ 178615 h 200025"/>
                <a:gd name="connsiteX1" fmla="*/ 1238950 w 1495425"/>
                <a:gd name="connsiteY1" fmla="*/ 181469 h 200025"/>
                <a:gd name="connsiteX2" fmla="*/ 1241902 w 1495425"/>
                <a:gd name="connsiteY2" fmla="*/ 188842 h 200025"/>
                <a:gd name="connsiteX3" fmla="*/ 1238950 w 1495425"/>
                <a:gd name="connsiteY3" fmla="*/ 196216 h 200025"/>
                <a:gd name="connsiteX4" fmla="*/ 1231520 w 1495425"/>
                <a:gd name="connsiteY4" fmla="*/ 199188 h 200025"/>
                <a:gd name="connsiteX5" fmla="*/ 1224376 w 1495425"/>
                <a:gd name="connsiteY5" fmla="*/ 196216 h 200025"/>
                <a:gd name="connsiteX6" fmla="*/ 1221518 w 1495425"/>
                <a:gd name="connsiteY6" fmla="*/ 188842 h 200025"/>
                <a:gd name="connsiteX7" fmla="*/ 1224376 w 1495425"/>
                <a:gd name="connsiteY7" fmla="*/ 181469 h 200025"/>
                <a:gd name="connsiteX8" fmla="*/ 1231520 w 1495425"/>
                <a:gd name="connsiteY8" fmla="*/ 178615 h 200025"/>
                <a:gd name="connsiteX9" fmla="*/ 560884 w 1495425"/>
                <a:gd name="connsiteY9" fmla="*/ 73010 h 200025"/>
                <a:gd name="connsiteX10" fmla="*/ 530756 w 1495425"/>
                <a:gd name="connsiteY10" fmla="*/ 85383 h 200025"/>
                <a:gd name="connsiteX11" fmla="*/ 516050 w 1495425"/>
                <a:gd name="connsiteY11" fmla="*/ 120940 h 200025"/>
                <a:gd name="connsiteX12" fmla="*/ 599060 w 1495425"/>
                <a:gd name="connsiteY12" fmla="*/ 120940 h 200025"/>
                <a:gd name="connsiteX13" fmla="*/ 588316 w 1495425"/>
                <a:gd name="connsiteY13" fmla="*/ 85564 h 200025"/>
                <a:gd name="connsiteX14" fmla="*/ 560884 w 1495425"/>
                <a:gd name="connsiteY14" fmla="*/ 73010 h 200025"/>
                <a:gd name="connsiteX15" fmla="*/ 345142 w 1495425"/>
                <a:gd name="connsiteY15" fmla="*/ 65399 h 200025"/>
                <a:gd name="connsiteX16" fmla="*/ 356696 w 1495425"/>
                <a:gd name="connsiteY16" fmla="*/ 65399 h 200025"/>
                <a:gd name="connsiteX17" fmla="*/ 356696 w 1495425"/>
                <a:gd name="connsiteY17" fmla="*/ 196929 h 200025"/>
                <a:gd name="connsiteX18" fmla="*/ 345142 w 1495425"/>
                <a:gd name="connsiteY18" fmla="*/ 196929 h 200025"/>
                <a:gd name="connsiteX19" fmla="*/ 1451452 w 1495425"/>
                <a:gd name="connsiteY19" fmla="*/ 62189 h 200025"/>
                <a:gd name="connsiteX20" fmla="*/ 1483456 w 1495425"/>
                <a:gd name="connsiteY20" fmla="*/ 76401 h 200025"/>
                <a:gd name="connsiteX21" fmla="*/ 1494505 w 1495425"/>
                <a:gd name="connsiteY21" fmla="*/ 116892 h 200025"/>
                <a:gd name="connsiteX22" fmla="*/ 1494505 w 1495425"/>
                <a:gd name="connsiteY22" fmla="*/ 196929 h 200025"/>
                <a:gd name="connsiteX23" fmla="*/ 1482980 w 1495425"/>
                <a:gd name="connsiteY23" fmla="*/ 196929 h 200025"/>
                <a:gd name="connsiteX24" fmla="*/ 1482980 w 1495425"/>
                <a:gd name="connsiteY24" fmla="*/ 120340 h 200025"/>
                <a:gd name="connsiteX25" fmla="*/ 1449452 w 1495425"/>
                <a:gd name="connsiteY25" fmla="*/ 73010 h 200025"/>
                <a:gd name="connsiteX26" fmla="*/ 1418686 w 1495425"/>
                <a:gd name="connsiteY26" fmla="*/ 86926 h 200025"/>
                <a:gd name="connsiteX27" fmla="*/ 1406685 w 1495425"/>
                <a:gd name="connsiteY27" fmla="*/ 121416 h 200025"/>
                <a:gd name="connsiteX28" fmla="*/ 1406685 w 1495425"/>
                <a:gd name="connsiteY28" fmla="*/ 196929 h 200025"/>
                <a:gd name="connsiteX29" fmla="*/ 1395159 w 1495425"/>
                <a:gd name="connsiteY29" fmla="*/ 196929 h 200025"/>
                <a:gd name="connsiteX30" fmla="*/ 1395159 w 1495425"/>
                <a:gd name="connsiteY30" fmla="*/ 65399 h 200025"/>
                <a:gd name="connsiteX31" fmla="*/ 1406685 w 1495425"/>
                <a:gd name="connsiteY31" fmla="*/ 65399 h 200025"/>
                <a:gd name="connsiteX32" fmla="*/ 1406685 w 1495425"/>
                <a:gd name="connsiteY32" fmla="*/ 89307 h 200025"/>
                <a:gd name="connsiteX33" fmla="*/ 1407256 w 1495425"/>
                <a:gd name="connsiteY33" fmla="*/ 89307 h 200025"/>
                <a:gd name="connsiteX34" fmla="*/ 1451452 w 1495425"/>
                <a:gd name="connsiteY34" fmla="*/ 62189 h 200025"/>
                <a:gd name="connsiteX35" fmla="*/ 1336295 w 1495425"/>
                <a:gd name="connsiteY35" fmla="*/ 62189 h 200025"/>
                <a:gd name="connsiteX36" fmla="*/ 1364870 w 1495425"/>
                <a:gd name="connsiteY36" fmla="*/ 68371 h 200025"/>
                <a:gd name="connsiteX37" fmla="*/ 1364870 w 1495425"/>
                <a:gd name="connsiteY37" fmla="*/ 81697 h 200025"/>
                <a:gd name="connsiteX38" fmla="*/ 1334485 w 1495425"/>
                <a:gd name="connsiteY38" fmla="*/ 73010 h 200025"/>
                <a:gd name="connsiteX39" fmla="*/ 1297718 w 1495425"/>
                <a:gd name="connsiteY39" fmla="*/ 89660 h 200025"/>
                <a:gd name="connsiteX40" fmla="*/ 1283621 w 1495425"/>
                <a:gd name="connsiteY40" fmla="*/ 132713 h 200025"/>
                <a:gd name="connsiteX41" fmla="*/ 1296480 w 1495425"/>
                <a:gd name="connsiteY41" fmla="*/ 173799 h 200025"/>
                <a:gd name="connsiteX42" fmla="*/ 1330676 w 1495425"/>
                <a:gd name="connsiteY42" fmla="*/ 189318 h 200025"/>
                <a:gd name="connsiteX43" fmla="*/ 1364393 w 1495425"/>
                <a:gd name="connsiteY43" fmla="*/ 178853 h 200025"/>
                <a:gd name="connsiteX44" fmla="*/ 1364393 w 1495425"/>
                <a:gd name="connsiteY44" fmla="*/ 191102 h 200025"/>
                <a:gd name="connsiteX45" fmla="*/ 1330103 w 1495425"/>
                <a:gd name="connsiteY45" fmla="*/ 200140 h 200025"/>
                <a:gd name="connsiteX46" fmla="*/ 1287622 w 1495425"/>
                <a:gd name="connsiteY46" fmla="*/ 181707 h 200025"/>
                <a:gd name="connsiteX47" fmla="*/ 1271429 w 1495425"/>
                <a:gd name="connsiteY47" fmla="*/ 133427 h 200025"/>
                <a:gd name="connsiteX48" fmla="*/ 1289622 w 1495425"/>
                <a:gd name="connsiteY48" fmla="*/ 82173 h 200025"/>
                <a:gd name="connsiteX49" fmla="*/ 1336295 w 1495425"/>
                <a:gd name="connsiteY49" fmla="*/ 62189 h 200025"/>
                <a:gd name="connsiteX50" fmla="*/ 561350 w 1495425"/>
                <a:gd name="connsiteY50" fmla="*/ 62189 h 200025"/>
                <a:gd name="connsiteX51" fmla="*/ 598298 w 1495425"/>
                <a:gd name="connsiteY51" fmla="*/ 79439 h 200025"/>
                <a:gd name="connsiteX52" fmla="*/ 611204 w 1495425"/>
                <a:gd name="connsiteY52" fmla="*/ 126407 h 200025"/>
                <a:gd name="connsiteX53" fmla="*/ 611204 w 1495425"/>
                <a:gd name="connsiteY53" fmla="*/ 131646 h 200025"/>
                <a:gd name="connsiteX54" fmla="*/ 515583 w 1495425"/>
                <a:gd name="connsiteY54" fmla="*/ 131646 h 200025"/>
                <a:gd name="connsiteX55" fmla="*/ 527841 w 1495425"/>
                <a:gd name="connsiteY55" fmla="*/ 174037 h 200025"/>
                <a:gd name="connsiteX56" fmla="*/ 561579 w 1495425"/>
                <a:gd name="connsiteY56" fmla="*/ 189318 h 200025"/>
                <a:gd name="connsiteX57" fmla="*/ 603965 w 1495425"/>
                <a:gd name="connsiteY57" fmla="*/ 173026 h 200025"/>
                <a:gd name="connsiteX58" fmla="*/ 603965 w 1495425"/>
                <a:gd name="connsiteY58" fmla="*/ 185632 h 200025"/>
                <a:gd name="connsiteX59" fmla="*/ 559245 w 1495425"/>
                <a:gd name="connsiteY59" fmla="*/ 200140 h 200025"/>
                <a:gd name="connsiteX60" fmla="*/ 518849 w 1495425"/>
                <a:gd name="connsiteY60" fmla="*/ 181885 h 200025"/>
                <a:gd name="connsiteX61" fmla="*/ 503438 w 1495425"/>
                <a:gd name="connsiteY61" fmla="*/ 130455 h 200025"/>
                <a:gd name="connsiteX62" fmla="*/ 519555 w 1495425"/>
                <a:gd name="connsiteY62" fmla="*/ 81935 h 200025"/>
                <a:gd name="connsiteX63" fmla="*/ 561350 w 1495425"/>
                <a:gd name="connsiteY63" fmla="*/ 62189 h 200025"/>
                <a:gd name="connsiteX64" fmla="*/ 453880 w 1495425"/>
                <a:gd name="connsiteY64" fmla="*/ 62189 h 200025"/>
                <a:gd name="connsiteX65" fmla="*/ 482483 w 1495425"/>
                <a:gd name="connsiteY65" fmla="*/ 68371 h 200025"/>
                <a:gd name="connsiteX66" fmla="*/ 482483 w 1495425"/>
                <a:gd name="connsiteY66" fmla="*/ 81697 h 200025"/>
                <a:gd name="connsiteX67" fmla="*/ 452127 w 1495425"/>
                <a:gd name="connsiteY67" fmla="*/ 73010 h 200025"/>
                <a:gd name="connsiteX68" fmla="*/ 415351 w 1495425"/>
                <a:gd name="connsiteY68" fmla="*/ 89660 h 200025"/>
                <a:gd name="connsiteX69" fmla="*/ 401225 w 1495425"/>
                <a:gd name="connsiteY69" fmla="*/ 132713 h 200025"/>
                <a:gd name="connsiteX70" fmla="*/ 414122 w 1495425"/>
                <a:gd name="connsiteY70" fmla="*/ 173799 h 200025"/>
                <a:gd name="connsiteX71" fmla="*/ 448279 w 1495425"/>
                <a:gd name="connsiteY71" fmla="*/ 189318 h 200025"/>
                <a:gd name="connsiteX72" fmla="*/ 482017 w 1495425"/>
                <a:gd name="connsiteY72" fmla="*/ 178853 h 200025"/>
                <a:gd name="connsiteX73" fmla="*/ 482017 w 1495425"/>
                <a:gd name="connsiteY73" fmla="*/ 191102 h 200025"/>
                <a:gd name="connsiteX74" fmla="*/ 447689 w 1495425"/>
                <a:gd name="connsiteY74" fmla="*/ 200140 h 200025"/>
                <a:gd name="connsiteX75" fmla="*/ 405255 w 1495425"/>
                <a:gd name="connsiteY75" fmla="*/ 181707 h 200025"/>
                <a:gd name="connsiteX76" fmla="*/ 389081 w 1495425"/>
                <a:gd name="connsiteY76" fmla="*/ 133427 h 200025"/>
                <a:gd name="connsiteX77" fmla="*/ 407236 w 1495425"/>
                <a:gd name="connsiteY77" fmla="*/ 82173 h 200025"/>
                <a:gd name="connsiteX78" fmla="*/ 453880 w 1495425"/>
                <a:gd name="connsiteY78" fmla="*/ 62189 h 200025"/>
                <a:gd name="connsiteX79" fmla="*/ 84195 w 1495425"/>
                <a:gd name="connsiteY79" fmla="*/ 21280 h 200025"/>
                <a:gd name="connsiteX80" fmla="*/ 32294 w 1495425"/>
                <a:gd name="connsiteY80" fmla="*/ 44530 h 200025"/>
                <a:gd name="connsiteX81" fmla="*/ 11920 w 1495425"/>
                <a:gd name="connsiteY81" fmla="*/ 105357 h 200025"/>
                <a:gd name="connsiteX82" fmla="*/ 31189 w 1495425"/>
                <a:gd name="connsiteY82" fmla="*/ 165950 h 200025"/>
                <a:gd name="connsiteX83" fmla="*/ 82671 w 1495425"/>
                <a:gd name="connsiteY83" fmla="*/ 188486 h 200025"/>
                <a:gd name="connsiteX84" fmla="*/ 135735 w 1495425"/>
                <a:gd name="connsiteY84" fmla="*/ 166188 h 200025"/>
                <a:gd name="connsiteX85" fmla="*/ 155300 w 1495425"/>
                <a:gd name="connsiteY85" fmla="*/ 104052 h 200025"/>
                <a:gd name="connsiteX86" fmla="*/ 136202 w 1495425"/>
                <a:gd name="connsiteY86" fmla="*/ 43168 h 200025"/>
                <a:gd name="connsiteX87" fmla="*/ 84195 w 1495425"/>
                <a:gd name="connsiteY87" fmla="*/ 21280 h 200025"/>
                <a:gd name="connsiteX88" fmla="*/ 350857 w 1495425"/>
                <a:gd name="connsiteY88" fmla="*/ 12717 h 200025"/>
                <a:gd name="connsiteX89" fmla="*/ 357696 w 1495425"/>
                <a:gd name="connsiteY89" fmla="*/ 15279 h 200025"/>
                <a:gd name="connsiteX90" fmla="*/ 360668 w 1495425"/>
                <a:gd name="connsiteY90" fmla="*/ 22232 h 200025"/>
                <a:gd name="connsiteX91" fmla="*/ 357753 w 1495425"/>
                <a:gd name="connsiteY91" fmla="*/ 29309 h 200025"/>
                <a:gd name="connsiteX92" fmla="*/ 350857 w 1495425"/>
                <a:gd name="connsiteY92" fmla="*/ 32224 h 200025"/>
                <a:gd name="connsiteX93" fmla="*/ 344152 w 1495425"/>
                <a:gd name="connsiteY93" fmla="*/ 29433 h 200025"/>
                <a:gd name="connsiteX94" fmla="*/ 341285 w 1495425"/>
                <a:gd name="connsiteY94" fmla="*/ 22232 h 200025"/>
                <a:gd name="connsiteX95" fmla="*/ 344209 w 1495425"/>
                <a:gd name="connsiteY95" fmla="*/ 15393 h 200025"/>
                <a:gd name="connsiteX96" fmla="*/ 350857 w 1495425"/>
                <a:gd name="connsiteY96" fmla="*/ 12717 h 200025"/>
                <a:gd name="connsiteX97" fmla="*/ 86291 w 1495425"/>
                <a:gd name="connsiteY97" fmla="*/ 9630 h 200025"/>
                <a:gd name="connsiteX98" fmla="*/ 145489 w 1495425"/>
                <a:gd name="connsiteY98" fmla="*/ 35138 h 200025"/>
                <a:gd name="connsiteX99" fmla="*/ 168139 w 1495425"/>
                <a:gd name="connsiteY99" fmla="*/ 102032 h 200025"/>
                <a:gd name="connsiteX100" fmla="*/ 144965 w 1495425"/>
                <a:gd name="connsiteY100" fmla="*/ 173918 h 200025"/>
                <a:gd name="connsiteX101" fmla="*/ 82910 w 1495425"/>
                <a:gd name="connsiteY101" fmla="*/ 200140 h 200025"/>
                <a:gd name="connsiteX102" fmla="*/ 21845 w 1495425"/>
                <a:gd name="connsiteY102" fmla="*/ 174215 h 200025"/>
                <a:gd name="connsiteX103" fmla="*/ -920 w 1495425"/>
                <a:gd name="connsiteY103" fmla="*/ 106785 h 200025"/>
                <a:gd name="connsiteX104" fmla="*/ 22436 w 1495425"/>
                <a:gd name="connsiteY104" fmla="*/ 36148 h 200025"/>
                <a:gd name="connsiteX105" fmla="*/ 86291 w 1495425"/>
                <a:gd name="connsiteY105" fmla="*/ 9630 h 200025"/>
                <a:gd name="connsiteX106" fmla="*/ 316520 w 1495425"/>
                <a:gd name="connsiteY106" fmla="*/ 115 h 200025"/>
                <a:gd name="connsiteX107" fmla="*/ 330178 w 1495425"/>
                <a:gd name="connsiteY107" fmla="*/ 2611 h 200025"/>
                <a:gd name="connsiteX108" fmla="*/ 330178 w 1495425"/>
                <a:gd name="connsiteY108" fmla="*/ 14622 h 200025"/>
                <a:gd name="connsiteX109" fmla="*/ 316053 w 1495425"/>
                <a:gd name="connsiteY109" fmla="*/ 10935 h 200025"/>
                <a:gd name="connsiteX110" fmla="*/ 292231 w 1495425"/>
                <a:gd name="connsiteY110" fmla="*/ 43520 h 200025"/>
                <a:gd name="connsiteX111" fmla="*/ 292231 w 1495425"/>
                <a:gd name="connsiteY111" fmla="*/ 65399 h 200025"/>
                <a:gd name="connsiteX112" fmla="*/ 326445 w 1495425"/>
                <a:gd name="connsiteY112" fmla="*/ 65399 h 200025"/>
                <a:gd name="connsiteX113" fmla="*/ 326445 w 1495425"/>
                <a:gd name="connsiteY113" fmla="*/ 76220 h 200025"/>
                <a:gd name="connsiteX114" fmla="*/ 292231 w 1495425"/>
                <a:gd name="connsiteY114" fmla="*/ 76220 h 200025"/>
                <a:gd name="connsiteX115" fmla="*/ 292231 w 1495425"/>
                <a:gd name="connsiteY115" fmla="*/ 196929 h 200025"/>
                <a:gd name="connsiteX116" fmla="*/ 280677 w 1495425"/>
                <a:gd name="connsiteY116" fmla="*/ 196929 h 200025"/>
                <a:gd name="connsiteX117" fmla="*/ 280677 w 1495425"/>
                <a:gd name="connsiteY117" fmla="*/ 76220 h 200025"/>
                <a:gd name="connsiteX118" fmla="*/ 257436 w 1495425"/>
                <a:gd name="connsiteY118" fmla="*/ 76220 h 200025"/>
                <a:gd name="connsiteX119" fmla="*/ 257436 w 1495425"/>
                <a:gd name="connsiteY119" fmla="*/ 65399 h 200025"/>
                <a:gd name="connsiteX120" fmla="*/ 280677 w 1495425"/>
                <a:gd name="connsiteY120" fmla="*/ 65399 h 200025"/>
                <a:gd name="connsiteX121" fmla="*/ 280677 w 1495425"/>
                <a:gd name="connsiteY121" fmla="*/ 42568 h 200025"/>
                <a:gd name="connsiteX122" fmla="*/ 290945 w 1495425"/>
                <a:gd name="connsiteY122" fmla="*/ 10935 h 200025"/>
                <a:gd name="connsiteX123" fmla="*/ 316520 w 1495425"/>
                <a:gd name="connsiteY123" fmla="*/ 115 h 200025"/>
                <a:gd name="connsiteX124" fmla="*/ 245044 w 1495425"/>
                <a:gd name="connsiteY124" fmla="*/ 115 h 200025"/>
                <a:gd name="connsiteX125" fmla="*/ 258703 w 1495425"/>
                <a:gd name="connsiteY125" fmla="*/ 2611 h 200025"/>
                <a:gd name="connsiteX126" fmla="*/ 258703 w 1495425"/>
                <a:gd name="connsiteY126" fmla="*/ 14622 h 200025"/>
                <a:gd name="connsiteX127" fmla="*/ 244577 w 1495425"/>
                <a:gd name="connsiteY127" fmla="*/ 10935 h 200025"/>
                <a:gd name="connsiteX128" fmla="*/ 220755 w 1495425"/>
                <a:gd name="connsiteY128" fmla="*/ 43520 h 200025"/>
                <a:gd name="connsiteX129" fmla="*/ 220755 w 1495425"/>
                <a:gd name="connsiteY129" fmla="*/ 65399 h 200025"/>
                <a:gd name="connsiteX130" fmla="*/ 254969 w 1495425"/>
                <a:gd name="connsiteY130" fmla="*/ 65399 h 200025"/>
                <a:gd name="connsiteX131" fmla="*/ 254969 w 1495425"/>
                <a:gd name="connsiteY131" fmla="*/ 76220 h 200025"/>
                <a:gd name="connsiteX132" fmla="*/ 220755 w 1495425"/>
                <a:gd name="connsiteY132" fmla="*/ 76220 h 200025"/>
                <a:gd name="connsiteX133" fmla="*/ 220755 w 1495425"/>
                <a:gd name="connsiteY133" fmla="*/ 196929 h 200025"/>
                <a:gd name="connsiteX134" fmla="*/ 209201 w 1495425"/>
                <a:gd name="connsiteY134" fmla="*/ 196929 h 200025"/>
                <a:gd name="connsiteX135" fmla="*/ 209201 w 1495425"/>
                <a:gd name="connsiteY135" fmla="*/ 76220 h 200025"/>
                <a:gd name="connsiteX136" fmla="*/ 185970 w 1495425"/>
                <a:gd name="connsiteY136" fmla="*/ 76220 h 200025"/>
                <a:gd name="connsiteX137" fmla="*/ 185970 w 1495425"/>
                <a:gd name="connsiteY137" fmla="*/ 65399 h 200025"/>
                <a:gd name="connsiteX138" fmla="*/ 209201 w 1495425"/>
                <a:gd name="connsiteY138" fmla="*/ 65399 h 200025"/>
                <a:gd name="connsiteX139" fmla="*/ 209201 w 1495425"/>
                <a:gd name="connsiteY139" fmla="*/ 42568 h 200025"/>
                <a:gd name="connsiteX140" fmla="*/ 219469 w 1495425"/>
                <a:gd name="connsiteY140" fmla="*/ 10935 h 200025"/>
                <a:gd name="connsiteX141" fmla="*/ 245044 w 1495425"/>
                <a:gd name="connsiteY141" fmla="*/ 115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495425" h="200025">
                  <a:moveTo>
                    <a:pt x="1231520" y="178615"/>
                  </a:moveTo>
                  <a:cubicBezTo>
                    <a:pt x="1234472" y="178615"/>
                    <a:pt x="1236853" y="179567"/>
                    <a:pt x="1238950" y="181469"/>
                  </a:cubicBezTo>
                  <a:cubicBezTo>
                    <a:pt x="1240950" y="183372"/>
                    <a:pt x="1241902" y="185830"/>
                    <a:pt x="1241902" y="188842"/>
                  </a:cubicBezTo>
                  <a:cubicBezTo>
                    <a:pt x="1241902" y="191776"/>
                    <a:pt x="1240950" y="194234"/>
                    <a:pt x="1238950" y="196216"/>
                  </a:cubicBezTo>
                  <a:cubicBezTo>
                    <a:pt x="1236853" y="198198"/>
                    <a:pt x="1234472" y="199188"/>
                    <a:pt x="1231520" y="199188"/>
                  </a:cubicBezTo>
                  <a:cubicBezTo>
                    <a:pt x="1228662" y="199188"/>
                    <a:pt x="1226281" y="198198"/>
                    <a:pt x="1224376" y="196216"/>
                  </a:cubicBezTo>
                  <a:cubicBezTo>
                    <a:pt x="1222471" y="194234"/>
                    <a:pt x="1221518" y="191776"/>
                    <a:pt x="1221518" y="188842"/>
                  </a:cubicBezTo>
                  <a:cubicBezTo>
                    <a:pt x="1221518" y="185830"/>
                    <a:pt x="1222471" y="183372"/>
                    <a:pt x="1224376" y="181469"/>
                  </a:cubicBezTo>
                  <a:cubicBezTo>
                    <a:pt x="1226281" y="179567"/>
                    <a:pt x="1228662" y="178615"/>
                    <a:pt x="1231520" y="178615"/>
                  </a:cubicBezTo>
                  <a:close/>
                  <a:moveTo>
                    <a:pt x="560884" y="73010"/>
                  </a:moveTo>
                  <a:cubicBezTo>
                    <a:pt x="548739" y="73010"/>
                    <a:pt x="538700" y="77134"/>
                    <a:pt x="530756" y="85383"/>
                  </a:cubicBezTo>
                  <a:cubicBezTo>
                    <a:pt x="522822" y="93622"/>
                    <a:pt x="517916" y="105481"/>
                    <a:pt x="516050" y="120940"/>
                  </a:cubicBezTo>
                  <a:lnTo>
                    <a:pt x="599060" y="120940"/>
                  </a:lnTo>
                  <a:cubicBezTo>
                    <a:pt x="598517" y="105719"/>
                    <a:pt x="594936" y="93927"/>
                    <a:pt x="588316" y="85564"/>
                  </a:cubicBezTo>
                  <a:cubicBezTo>
                    <a:pt x="581706" y="77191"/>
                    <a:pt x="572551" y="73010"/>
                    <a:pt x="560884" y="73010"/>
                  </a:cubicBezTo>
                  <a:close/>
                  <a:moveTo>
                    <a:pt x="345142" y="65399"/>
                  </a:moveTo>
                  <a:lnTo>
                    <a:pt x="356696" y="65399"/>
                  </a:lnTo>
                  <a:lnTo>
                    <a:pt x="356696" y="196929"/>
                  </a:lnTo>
                  <a:lnTo>
                    <a:pt x="345142" y="196929"/>
                  </a:lnTo>
                  <a:close/>
                  <a:moveTo>
                    <a:pt x="1451452" y="62189"/>
                  </a:moveTo>
                  <a:cubicBezTo>
                    <a:pt x="1465358" y="62189"/>
                    <a:pt x="1476027" y="66933"/>
                    <a:pt x="1483456" y="76401"/>
                  </a:cubicBezTo>
                  <a:cubicBezTo>
                    <a:pt x="1490790" y="85878"/>
                    <a:pt x="1494505" y="99375"/>
                    <a:pt x="1494505" y="116892"/>
                  </a:cubicBezTo>
                  <a:lnTo>
                    <a:pt x="1494505" y="196929"/>
                  </a:lnTo>
                  <a:lnTo>
                    <a:pt x="1482980" y="196929"/>
                  </a:lnTo>
                  <a:lnTo>
                    <a:pt x="1482980" y="120340"/>
                  </a:lnTo>
                  <a:cubicBezTo>
                    <a:pt x="1482980" y="88793"/>
                    <a:pt x="1471740" y="73010"/>
                    <a:pt x="1449452" y="73010"/>
                  </a:cubicBezTo>
                  <a:cubicBezTo>
                    <a:pt x="1436974" y="73010"/>
                    <a:pt x="1426782" y="77648"/>
                    <a:pt x="1418686" y="86926"/>
                  </a:cubicBezTo>
                  <a:cubicBezTo>
                    <a:pt x="1410685" y="96203"/>
                    <a:pt x="1406685" y="107700"/>
                    <a:pt x="1406685" y="121416"/>
                  </a:cubicBezTo>
                  <a:lnTo>
                    <a:pt x="1406685" y="196929"/>
                  </a:lnTo>
                  <a:lnTo>
                    <a:pt x="1395159" y="196929"/>
                  </a:lnTo>
                  <a:lnTo>
                    <a:pt x="1395159" y="65399"/>
                  </a:lnTo>
                  <a:lnTo>
                    <a:pt x="1406685" y="65399"/>
                  </a:lnTo>
                  <a:lnTo>
                    <a:pt x="1406685" y="89307"/>
                  </a:lnTo>
                  <a:lnTo>
                    <a:pt x="1407256" y="89307"/>
                  </a:lnTo>
                  <a:cubicBezTo>
                    <a:pt x="1416685" y="71229"/>
                    <a:pt x="1431450" y="62189"/>
                    <a:pt x="1451452" y="62189"/>
                  </a:cubicBezTo>
                  <a:close/>
                  <a:moveTo>
                    <a:pt x="1336295" y="62189"/>
                  </a:moveTo>
                  <a:cubicBezTo>
                    <a:pt x="1346106" y="62189"/>
                    <a:pt x="1355631" y="64256"/>
                    <a:pt x="1364870" y="68371"/>
                  </a:cubicBezTo>
                  <a:lnTo>
                    <a:pt x="1364870" y="81697"/>
                  </a:lnTo>
                  <a:cubicBezTo>
                    <a:pt x="1355631" y="75905"/>
                    <a:pt x="1345534" y="73010"/>
                    <a:pt x="1334485" y="73010"/>
                  </a:cubicBezTo>
                  <a:cubicBezTo>
                    <a:pt x="1319436" y="73010"/>
                    <a:pt x="1307148" y="78563"/>
                    <a:pt x="1297718" y="89660"/>
                  </a:cubicBezTo>
                  <a:cubicBezTo>
                    <a:pt x="1288289" y="100766"/>
                    <a:pt x="1283621" y="115110"/>
                    <a:pt x="1283621" y="132713"/>
                  </a:cubicBezTo>
                  <a:cubicBezTo>
                    <a:pt x="1283621" y="149757"/>
                    <a:pt x="1287908" y="163453"/>
                    <a:pt x="1296480" y="173799"/>
                  </a:cubicBezTo>
                  <a:cubicBezTo>
                    <a:pt x="1305053" y="184146"/>
                    <a:pt x="1316483" y="189318"/>
                    <a:pt x="1330676" y="189318"/>
                  </a:cubicBezTo>
                  <a:cubicBezTo>
                    <a:pt x="1343534" y="189318"/>
                    <a:pt x="1354773" y="185830"/>
                    <a:pt x="1364393" y="178853"/>
                  </a:cubicBezTo>
                  <a:lnTo>
                    <a:pt x="1364393" y="191102"/>
                  </a:lnTo>
                  <a:cubicBezTo>
                    <a:pt x="1354773" y="197127"/>
                    <a:pt x="1343343" y="200140"/>
                    <a:pt x="1330103" y="200140"/>
                  </a:cubicBezTo>
                  <a:cubicBezTo>
                    <a:pt x="1312578" y="200140"/>
                    <a:pt x="1298386" y="193995"/>
                    <a:pt x="1287622" y="181707"/>
                  </a:cubicBezTo>
                  <a:cubicBezTo>
                    <a:pt x="1276859" y="169419"/>
                    <a:pt x="1271429" y="153325"/>
                    <a:pt x="1271429" y="133427"/>
                  </a:cubicBezTo>
                  <a:cubicBezTo>
                    <a:pt x="1271429" y="112577"/>
                    <a:pt x="1277525" y="95489"/>
                    <a:pt x="1289622" y="82173"/>
                  </a:cubicBezTo>
                  <a:cubicBezTo>
                    <a:pt x="1301719" y="68847"/>
                    <a:pt x="1317245" y="62189"/>
                    <a:pt x="1336295" y="62189"/>
                  </a:cubicBezTo>
                  <a:close/>
                  <a:moveTo>
                    <a:pt x="561350" y="62189"/>
                  </a:moveTo>
                  <a:cubicBezTo>
                    <a:pt x="577381" y="62189"/>
                    <a:pt x="589697" y="67943"/>
                    <a:pt x="598298" y="79439"/>
                  </a:cubicBezTo>
                  <a:cubicBezTo>
                    <a:pt x="606899" y="90926"/>
                    <a:pt x="611204" y="106585"/>
                    <a:pt x="611204" y="126407"/>
                  </a:cubicBezTo>
                  <a:lnTo>
                    <a:pt x="611204" y="131646"/>
                  </a:lnTo>
                  <a:lnTo>
                    <a:pt x="515583" y="131646"/>
                  </a:lnTo>
                  <a:cubicBezTo>
                    <a:pt x="515583" y="149718"/>
                    <a:pt x="519669" y="163849"/>
                    <a:pt x="527841" y="174037"/>
                  </a:cubicBezTo>
                  <a:cubicBezTo>
                    <a:pt x="536014" y="184225"/>
                    <a:pt x="547263" y="189318"/>
                    <a:pt x="561579" y="189318"/>
                  </a:cubicBezTo>
                  <a:cubicBezTo>
                    <a:pt x="576057" y="189318"/>
                    <a:pt x="590182" y="183888"/>
                    <a:pt x="603965" y="173026"/>
                  </a:cubicBezTo>
                  <a:lnTo>
                    <a:pt x="603965" y="185632"/>
                  </a:lnTo>
                  <a:cubicBezTo>
                    <a:pt x="590573" y="195304"/>
                    <a:pt x="575666" y="200140"/>
                    <a:pt x="559245" y="200140"/>
                  </a:cubicBezTo>
                  <a:cubicBezTo>
                    <a:pt x="542586" y="200140"/>
                    <a:pt x="529127" y="194055"/>
                    <a:pt x="518849" y="181885"/>
                  </a:cubicBezTo>
                  <a:cubicBezTo>
                    <a:pt x="508572" y="169716"/>
                    <a:pt x="503438" y="152571"/>
                    <a:pt x="503438" y="130455"/>
                  </a:cubicBezTo>
                  <a:cubicBezTo>
                    <a:pt x="503438" y="111262"/>
                    <a:pt x="508811" y="95089"/>
                    <a:pt x="519555" y="81935"/>
                  </a:cubicBezTo>
                  <a:cubicBezTo>
                    <a:pt x="530289" y="68771"/>
                    <a:pt x="544224" y="62189"/>
                    <a:pt x="561350" y="62189"/>
                  </a:cubicBezTo>
                  <a:close/>
                  <a:moveTo>
                    <a:pt x="453880" y="62189"/>
                  </a:moveTo>
                  <a:cubicBezTo>
                    <a:pt x="463767" y="62189"/>
                    <a:pt x="473301" y="64256"/>
                    <a:pt x="482483" y="68371"/>
                  </a:cubicBezTo>
                  <a:lnTo>
                    <a:pt x="482483" y="81697"/>
                  </a:lnTo>
                  <a:cubicBezTo>
                    <a:pt x="473301" y="75905"/>
                    <a:pt x="463176" y="73010"/>
                    <a:pt x="452127" y="73010"/>
                  </a:cubicBezTo>
                  <a:cubicBezTo>
                    <a:pt x="437030" y="73010"/>
                    <a:pt x="424771" y="78563"/>
                    <a:pt x="415351" y="89660"/>
                  </a:cubicBezTo>
                  <a:cubicBezTo>
                    <a:pt x="405931" y="100766"/>
                    <a:pt x="401225" y="115110"/>
                    <a:pt x="401225" y="132713"/>
                  </a:cubicBezTo>
                  <a:cubicBezTo>
                    <a:pt x="401225" y="149757"/>
                    <a:pt x="405521" y="163453"/>
                    <a:pt x="414122" y="173799"/>
                  </a:cubicBezTo>
                  <a:cubicBezTo>
                    <a:pt x="422723" y="184146"/>
                    <a:pt x="434106" y="189318"/>
                    <a:pt x="448279" y="189318"/>
                  </a:cubicBezTo>
                  <a:cubicBezTo>
                    <a:pt x="461195" y="189318"/>
                    <a:pt x="472444" y="185830"/>
                    <a:pt x="482017" y="178853"/>
                  </a:cubicBezTo>
                  <a:lnTo>
                    <a:pt x="482017" y="191102"/>
                  </a:lnTo>
                  <a:cubicBezTo>
                    <a:pt x="472444" y="197127"/>
                    <a:pt x="461004" y="200140"/>
                    <a:pt x="447689" y="200140"/>
                  </a:cubicBezTo>
                  <a:cubicBezTo>
                    <a:pt x="430182" y="200140"/>
                    <a:pt x="416027" y="193995"/>
                    <a:pt x="405255" y="181707"/>
                  </a:cubicBezTo>
                  <a:cubicBezTo>
                    <a:pt x="394472" y="169419"/>
                    <a:pt x="389081" y="153325"/>
                    <a:pt x="389081" y="133427"/>
                  </a:cubicBezTo>
                  <a:cubicBezTo>
                    <a:pt x="389081" y="112577"/>
                    <a:pt x="395130" y="95489"/>
                    <a:pt x="407236" y="82173"/>
                  </a:cubicBezTo>
                  <a:cubicBezTo>
                    <a:pt x="419342" y="68847"/>
                    <a:pt x="434887" y="62189"/>
                    <a:pt x="453880" y="62189"/>
                  </a:cubicBezTo>
                  <a:close/>
                  <a:moveTo>
                    <a:pt x="84195" y="21280"/>
                  </a:moveTo>
                  <a:cubicBezTo>
                    <a:pt x="63174" y="21280"/>
                    <a:pt x="45877" y="29033"/>
                    <a:pt x="32294" y="44530"/>
                  </a:cubicBezTo>
                  <a:cubicBezTo>
                    <a:pt x="18711" y="60027"/>
                    <a:pt x="11920" y="80306"/>
                    <a:pt x="11920" y="105357"/>
                  </a:cubicBezTo>
                  <a:cubicBezTo>
                    <a:pt x="11920" y="130731"/>
                    <a:pt x="18349" y="150926"/>
                    <a:pt x="31189" y="165950"/>
                  </a:cubicBezTo>
                  <a:cubicBezTo>
                    <a:pt x="44028" y="180974"/>
                    <a:pt x="61192" y="188486"/>
                    <a:pt x="82671" y="188486"/>
                  </a:cubicBezTo>
                  <a:cubicBezTo>
                    <a:pt x="105017" y="188486"/>
                    <a:pt x="122705" y="181053"/>
                    <a:pt x="135735" y="166188"/>
                  </a:cubicBezTo>
                  <a:cubicBezTo>
                    <a:pt x="148775" y="151322"/>
                    <a:pt x="155300" y="130607"/>
                    <a:pt x="155300" y="104052"/>
                  </a:cubicBezTo>
                  <a:cubicBezTo>
                    <a:pt x="155300" y="78049"/>
                    <a:pt x="148937" y="57751"/>
                    <a:pt x="136202" y="43168"/>
                  </a:cubicBezTo>
                  <a:cubicBezTo>
                    <a:pt x="123476" y="28576"/>
                    <a:pt x="106141" y="21280"/>
                    <a:pt x="84195" y="21280"/>
                  </a:cubicBezTo>
                  <a:close/>
                  <a:moveTo>
                    <a:pt x="350857" y="12717"/>
                  </a:moveTo>
                  <a:cubicBezTo>
                    <a:pt x="353429" y="12717"/>
                    <a:pt x="355705" y="13574"/>
                    <a:pt x="357696" y="15279"/>
                  </a:cubicBezTo>
                  <a:cubicBezTo>
                    <a:pt x="359677" y="16984"/>
                    <a:pt x="360668" y="19298"/>
                    <a:pt x="360668" y="22232"/>
                  </a:cubicBezTo>
                  <a:cubicBezTo>
                    <a:pt x="360668" y="25013"/>
                    <a:pt x="359696" y="27366"/>
                    <a:pt x="357753" y="29309"/>
                  </a:cubicBezTo>
                  <a:cubicBezTo>
                    <a:pt x="355801" y="31252"/>
                    <a:pt x="353505" y="32224"/>
                    <a:pt x="350857" y="32224"/>
                  </a:cubicBezTo>
                  <a:cubicBezTo>
                    <a:pt x="348295" y="32224"/>
                    <a:pt x="346057" y="31290"/>
                    <a:pt x="344152" y="29433"/>
                  </a:cubicBezTo>
                  <a:cubicBezTo>
                    <a:pt x="342247" y="27566"/>
                    <a:pt x="341285" y="25166"/>
                    <a:pt x="341285" y="22232"/>
                  </a:cubicBezTo>
                  <a:cubicBezTo>
                    <a:pt x="341285" y="19460"/>
                    <a:pt x="342266" y="17184"/>
                    <a:pt x="344209" y="15393"/>
                  </a:cubicBezTo>
                  <a:cubicBezTo>
                    <a:pt x="346152" y="13612"/>
                    <a:pt x="348371" y="12717"/>
                    <a:pt x="350857" y="12717"/>
                  </a:cubicBezTo>
                  <a:close/>
                  <a:moveTo>
                    <a:pt x="86291" y="9630"/>
                  </a:moveTo>
                  <a:cubicBezTo>
                    <a:pt x="110656" y="9630"/>
                    <a:pt x="130392" y="18127"/>
                    <a:pt x="145489" y="35138"/>
                  </a:cubicBezTo>
                  <a:cubicBezTo>
                    <a:pt x="160586" y="52141"/>
                    <a:pt x="168139" y="74439"/>
                    <a:pt x="168139" y="102032"/>
                  </a:cubicBezTo>
                  <a:cubicBezTo>
                    <a:pt x="168139" y="132474"/>
                    <a:pt x="160414" y="156436"/>
                    <a:pt x="144965" y="173918"/>
                  </a:cubicBezTo>
                  <a:cubicBezTo>
                    <a:pt x="129515" y="191399"/>
                    <a:pt x="108827" y="200140"/>
                    <a:pt x="82910" y="200140"/>
                  </a:cubicBezTo>
                  <a:cubicBezTo>
                    <a:pt x="57382" y="200140"/>
                    <a:pt x="37028" y="191498"/>
                    <a:pt x="21845" y="174215"/>
                  </a:cubicBezTo>
                  <a:cubicBezTo>
                    <a:pt x="6671" y="156932"/>
                    <a:pt x="-920" y="134456"/>
                    <a:pt x="-920" y="106785"/>
                  </a:cubicBezTo>
                  <a:cubicBezTo>
                    <a:pt x="-920" y="77372"/>
                    <a:pt x="6862" y="53826"/>
                    <a:pt x="22436" y="36148"/>
                  </a:cubicBezTo>
                  <a:cubicBezTo>
                    <a:pt x="37999" y="18470"/>
                    <a:pt x="59287" y="9630"/>
                    <a:pt x="86291" y="9630"/>
                  </a:cubicBezTo>
                  <a:close/>
                  <a:moveTo>
                    <a:pt x="316520" y="115"/>
                  </a:moveTo>
                  <a:cubicBezTo>
                    <a:pt x="322044" y="115"/>
                    <a:pt x="326597" y="944"/>
                    <a:pt x="330178" y="2611"/>
                  </a:cubicBezTo>
                  <a:lnTo>
                    <a:pt x="330178" y="14622"/>
                  </a:lnTo>
                  <a:cubicBezTo>
                    <a:pt x="327064" y="12164"/>
                    <a:pt x="322359" y="10935"/>
                    <a:pt x="316053" y="10935"/>
                  </a:cubicBezTo>
                  <a:cubicBezTo>
                    <a:pt x="300175" y="10935"/>
                    <a:pt x="292231" y="21794"/>
                    <a:pt x="292231" y="43520"/>
                  </a:cubicBezTo>
                  <a:lnTo>
                    <a:pt x="292231" y="65399"/>
                  </a:lnTo>
                  <a:lnTo>
                    <a:pt x="326445" y="65399"/>
                  </a:lnTo>
                  <a:lnTo>
                    <a:pt x="326445" y="76220"/>
                  </a:lnTo>
                  <a:lnTo>
                    <a:pt x="292231" y="76220"/>
                  </a:lnTo>
                  <a:lnTo>
                    <a:pt x="292231" y="196929"/>
                  </a:lnTo>
                  <a:lnTo>
                    <a:pt x="280677" y="196929"/>
                  </a:lnTo>
                  <a:lnTo>
                    <a:pt x="280677" y="76220"/>
                  </a:lnTo>
                  <a:lnTo>
                    <a:pt x="257436" y="76220"/>
                  </a:lnTo>
                  <a:lnTo>
                    <a:pt x="257436" y="65399"/>
                  </a:lnTo>
                  <a:lnTo>
                    <a:pt x="280677" y="65399"/>
                  </a:lnTo>
                  <a:lnTo>
                    <a:pt x="280677" y="42568"/>
                  </a:lnTo>
                  <a:cubicBezTo>
                    <a:pt x="280677" y="28700"/>
                    <a:pt x="284096" y="18155"/>
                    <a:pt x="290945" y="10935"/>
                  </a:cubicBezTo>
                  <a:cubicBezTo>
                    <a:pt x="297794" y="3725"/>
                    <a:pt x="306318" y="115"/>
                    <a:pt x="316520" y="115"/>
                  </a:cubicBezTo>
                  <a:close/>
                  <a:moveTo>
                    <a:pt x="245044" y="115"/>
                  </a:moveTo>
                  <a:cubicBezTo>
                    <a:pt x="250569" y="115"/>
                    <a:pt x="255121" y="944"/>
                    <a:pt x="258703" y="2611"/>
                  </a:cubicBezTo>
                  <a:lnTo>
                    <a:pt x="258703" y="14622"/>
                  </a:lnTo>
                  <a:cubicBezTo>
                    <a:pt x="255588" y="12164"/>
                    <a:pt x="250883" y="10935"/>
                    <a:pt x="244577" y="10935"/>
                  </a:cubicBezTo>
                  <a:cubicBezTo>
                    <a:pt x="228699" y="10935"/>
                    <a:pt x="220755" y="21794"/>
                    <a:pt x="220755" y="43520"/>
                  </a:cubicBezTo>
                  <a:lnTo>
                    <a:pt x="220755" y="65399"/>
                  </a:lnTo>
                  <a:lnTo>
                    <a:pt x="254969" y="65399"/>
                  </a:lnTo>
                  <a:lnTo>
                    <a:pt x="254969" y="76220"/>
                  </a:lnTo>
                  <a:lnTo>
                    <a:pt x="220755" y="76220"/>
                  </a:lnTo>
                  <a:lnTo>
                    <a:pt x="220755" y="196929"/>
                  </a:lnTo>
                  <a:lnTo>
                    <a:pt x="209201" y="196929"/>
                  </a:lnTo>
                  <a:lnTo>
                    <a:pt x="209201" y="76220"/>
                  </a:lnTo>
                  <a:lnTo>
                    <a:pt x="185970" y="76220"/>
                  </a:lnTo>
                  <a:lnTo>
                    <a:pt x="185970" y="65399"/>
                  </a:lnTo>
                  <a:lnTo>
                    <a:pt x="209201" y="65399"/>
                  </a:lnTo>
                  <a:lnTo>
                    <a:pt x="209201" y="42568"/>
                  </a:lnTo>
                  <a:cubicBezTo>
                    <a:pt x="209201" y="28700"/>
                    <a:pt x="212621" y="18155"/>
                    <a:pt x="219469" y="10935"/>
                  </a:cubicBezTo>
                  <a:cubicBezTo>
                    <a:pt x="226327" y="3725"/>
                    <a:pt x="234843" y="115"/>
                    <a:pt x="245044" y="115"/>
                  </a:cubicBezTo>
                  <a:close/>
                </a:path>
              </a:pathLst>
            </a:custGeom>
            <a:grpFill/>
            <a:ln w="9525" cap="flat">
              <a:noFill/>
              <a:prstDash val="solid"/>
              <a:miter/>
            </a:ln>
          </p:spPr>
          <p:txBody>
            <a:bodyPr rtlCol="0" anchor="ctr">
              <a:noAutofit/>
            </a:bodyPr>
            <a:lstStyle/>
            <a:p>
              <a:endParaRPr lang="zh-CN" altLang="en-US"/>
            </a:p>
          </p:txBody>
        </p:sp>
      </p:grpSp>
      <p:sp>
        <p:nvSpPr>
          <p:cNvPr id="8" name="文本框 7"/>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accent1"/>
                </a:solidFill>
              </a:rPr>
              <a:t>Academic report</a:t>
            </a:r>
            <a:endParaRPr lang="en-US" altLang="zh-CN" sz="1000" cap="all" dirty="0">
              <a:solidFill>
                <a:schemeClr val="accent1"/>
              </a:solidFill>
            </a:endParaRPr>
          </a:p>
          <a:p>
            <a:r>
              <a:rPr lang="en-US" altLang="zh-CN" sz="1000" cap="all" dirty="0">
                <a:solidFill>
                  <a:schemeClr val="accent1"/>
                </a:solidFill>
              </a:rPr>
              <a:t>presentation</a:t>
            </a:r>
            <a:endParaRPr lang="zh-CN" altLang="en-US" sz="1000" cap="all" dirty="0">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9" name="文本框 18"/>
          <p:cNvSpPr txBox="1"/>
          <p:nvPr userDrawn="1"/>
        </p:nvSpPr>
        <p:spPr>
          <a:xfrm>
            <a:off x="10209866" y="244475"/>
            <a:ext cx="1245534" cy="307777"/>
          </a:xfrm>
          <a:prstGeom prst="rect">
            <a:avLst/>
          </a:prstGeom>
          <a:noFill/>
        </p:spPr>
        <p:txBody>
          <a:bodyPr wrap="none" lIns="0" tIns="0" rIns="0" bIns="0" rtlCol="0">
            <a:noAutofit/>
          </a:bodyPr>
          <a:lstStyle/>
          <a:p>
            <a:r>
              <a:rPr lang="en-US" altLang="zh-CN" sz="1000" cap="all" dirty="0">
                <a:solidFill>
                  <a:schemeClr val="bg1"/>
                </a:solidFill>
              </a:rPr>
              <a:t>Academic report</a:t>
            </a:r>
            <a:endParaRPr lang="en-US" altLang="zh-CN" sz="1000" cap="all" dirty="0">
              <a:solidFill>
                <a:schemeClr val="bg1"/>
              </a:solidFill>
            </a:endParaRPr>
          </a:p>
          <a:p>
            <a:r>
              <a:rPr lang="en-US" altLang="zh-CN" sz="1000" cap="all" dirty="0">
                <a:solidFill>
                  <a:schemeClr val="bg1"/>
                </a:solidFill>
              </a:rPr>
              <a:t>presentation</a:t>
            </a:r>
            <a:endParaRPr lang="zh-CN" altLang="en-US" sz="1000" cap="all" dirty="0">
              <a:solidFill>
                <a:schemeClr val="bg1"/>
              </a:solidFill>
            </a:endParaRPr>
          </a:p>
        </p:txBody>
      </p:sp>
      <p:sp>
        <p:nvSpPr>
          <p:cNvPr id="20" name="任意多边形: 形状 19"/>
          <p:cNvSpPr/>
          <p:nvPr userDrawn="1"/>
        </p:nvSpPr>
        <p:spPr>
          <a:xfrm>
            <a:off x="736600" y="266700"/>
            <a:ext cx="1661579" cy="222250"/>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bg1"/>
          </a:solidFill>
          <a:ln w="9525" cap="flat">
            <a:noFill/>
            <a:prstDash val="solid"/>
            <a:miter/>
          </a:ln>
        </p:spPr>
        <p:txBody>
          <a:bodyPr rtlCol="0" anchor="ctr">
            <a:noAutofit/>
          </a:bodyPr>
          <a:lstStyle/>
          <a:p>
            <a:endParaRPr lang="zh-CN" altLang="en-US"/>
          </a:p>
        </p:txBody>
      </p:sp>
      <p:sp>
        <p:nvSpPr>
          <p:cNvPr id="6" name="文本框 5"/>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endParaRPr lang="en-US" altLang="zh-CN" sz="1000" b="1" dirty="0">
              <a:solidFill>
                <a:schemeClr val="bg1"/>
              </a:solidFill>
            </a:endParaRP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5" name="组合 4"/>
          <p:cNvGrpSpPr/>
          <p:nvPr userDrawn="1"/>
        </p:nvGrpSpPr>
        <p:grpSpPr>
          <a:xfrm>
            <a:off x="731838" y="2196223"/>
            <a:ext cx="3125794" cy="1606508"/>
            <a:chOff x="3834754" y="2495699"/>
            <a:chExt cx="3125794" cy="1606508"/>
          </a:xfrm>
        </p:grpSpPr>
        <p:sp>
          <p:nvSpPr>
            <p:cNvPr id="8" name="文本框 7"/>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grpSp>
          <p:nvGrpSpPr>
            <p:cNvPr id="9" name="组合 8"/>
            <p:cNvGrpSpPr/>
            <p:nvPr userDrawn="1"/>
          </p:nvGrpSpPr>
          <p:grpSpPr>
            <a:xfrm>
              <a:off x="3834754" y="3397344"/>
              <a:ext cx="1124118" cy="704863"/>
              <a:chOff x="2468044" y="3339787"/>
              <a:chExt cx="1124118" cy="704863"/>
            </a:xfrm>
          </p:grpSpPr>
          <p:sp>
            <p:nvSpPr>
              <p:cNvPr id="11" name="文本框 10"/>
              <p:cNvSpPr txBox="1"/>
              <p:nvPr/>
            </p:nvSpPr>
            <p:spPr>
              <a:xfrm>
                <a:off x="2552710" y="3339787"/>
                <a:ext cx="1039452" cy="307777"/>
              </a:xfrm>
              <a:prstGeom prst="rect">
                <a:avLst/>
              </a:prstGeom>
              <a:noFill/>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dirty="0">
                    <a:solidFill>
                      <a:schemeClr val="bg1"/>
                    </a:solidFill>
                  </a:rPr>
                  <a:t>For Your Attention </a:t>
                </a:r>
                <a:endParaRPr lang="zh-CN" altLang="en-US" sz="2200" dirty="0">
                  <a:solidFill>
                    <a:schemeClr val="bg1"/>
                  </a:solidFill>
                </a:endParaRPr>
              </a:p>
            </p:txBody>
          </p:sp>
          <p:sp>
            <p:nvSpPr>
              <p:cNvPr id="12" name="文本框 11"/>
              <p:cNvSpPr txBox="1"/>
              <p:nvPr/>
            </p:nvSpPr>
            <p:spPr>
              <a:xfrm>
                <a:off x="2468044" y="3736873"/>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grpSp>
        <p:nvGrpSpPr>
          <p:cNvPr id="21" name="组合 20"/>
          <p:cNvGrpSpPr/>
          <p:nvPr userDrawn="1"/>
        </p:nvGrpSpPr>
        <p:grpSpPr>
          <a:xfrm rot="20394303">
            <a:off x="3221945" y="-1575994"/>
            <a:ext cx="11439261" cy="11910951"/>
            <a:chOff x="3439566" y="1666270"/>
            <a:chExt cx="11439261" cy="11910951"/>
          </a:xfrm>
        </p:grpSpPr>
        <p:grpSp>
          <p:nvGrpSpPr>
            <p:cNvPr id="22" name="组合 21"/>
            <p:cNvGrpSpPr/>
            <p:nvPr/>
          </p:nvGrpSpPr>
          <p:grpSpPr>
            <a:xfrm rot="4029167">
              <a:off x="8779335" y="1665563"/>
              <a:ext cx="6098786" cy="6100199"/>
              <a:chOff x="18351500" y="3723568"/>
              <a:chExt cx="4878842" cy="4879972"/>
            </a:xfrm>
          </p:grpSpPr>
          <p:sp>
            <p:nvSpPr>
              <p:cNvPr id="26" name="任意多边形: 形状 25"/>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7" name="任意多边形: 形状 26"/>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nvGrpSpPr>
            <p:cNvPr id="23" name="组合 22"/>
            <p:cNvGrpSpPr/>
            <p:nvPr/>
          </p:nvGrpSpPr>
          <p:grpSpPr>
            <a:xfrm rot="14829167">
              <a:off x="3440583" y="4789517"/>
              <a:ext cx="8786687" cy="8788722"/>
              <a:chOff x="18351500" y="3723568"/>
              <a:chExt cx="4878842" cy="4879972"/>
            </a:xfrm>
          </p:grpSpPr>
          <p:sp>
            <p:nvSpPr>
              <p:cNvPr id="24" name="任意多边形: 形状 23"/>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a:p>
            </p:txBody>
          </p:sp>
          <p:sp>
            <p:nvSpPr>
              <p:cNvPr id="25" name="任意多边形: 形状 24"/>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ln>
            </p:spPr>
            <p:txBody>
              <a:bodyPr vert="horz" wrap="square" lIns="91440" tIns="45720" rIns="91440" bIns="45720" numCol="1" anchor="t" anchorCtr="0" compatLnSpc="1">
                <a:noAutofit/>
              </a:bodyPr>
              <a:lstStyle/>
              <a:p>
                <a:endParaRPr lang="zh-CN" altLang="en-US"/>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p:cNvSpPr txBox="1"/>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微软雅黑 Light" panose="020B0502040204020203" pitchFamily="34" charset="-122"/>
                <a:ea typeface="微软雅黑 Light" panose="020B0502040204020203" pitchFamily="34" charset="-122"/>
                <a:cs typeface="Segoe UI Light" panose="020B050204020402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rPr>
              <a:t>OfficePLUS.cn</a:t>
            </a:r>
            <a:endParaRPr kumimoji="1" lang="zh-CN" altLang="en-US" sz="11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cs typeface="Segoe UI Light" panose="020B0502040204020203" charset="0"/>
            </a:endParaRPr>
          </a:p>
        </p:txBody>
      </p:sp>
      <p:sp>
        <p:nvSpPr>
          <p:cNvPr id="13" name="文本框 12"/>
          <p:cNvSpPr txBox="1"/>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中文 黑体</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英文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Arial</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标题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1.0</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正文 </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1.25</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本网站所提供的任何信息内容（包括但不限于 </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PPT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模板、</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Word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文档、</a:t>
            </a:r>
            <a:r>
              <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Excel </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a:t>
            </a: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en-US" altLang="zh-CN" sz="1200" b="0" i="0" u="none" strike="noStrike" kern="1200" cap="none" spc="0" normalizeH="0" baseline="0" noProof="0" dirty="0" err="1">
                <a:ln>
                  <a:noFill/>
                </a:ln>
                <a:solidFill>
                  <a:srgbClr val="FFFFFF"/>
                </a:solidFill>
                <a:effectLst/>
                <a:uLnTx/>
                <a:uFillTx/>
                <a:latin typeface="微软雅黑 Light" panose="020B0502040204020203" pitchFamily="34" charset="-122"/>
                <a:ea typeface="微软雅黑 Light" panose="020B0502040204020203" pitchFamily="34" charset="-122"/>
              </a:rPr>
              <a:t>OfficePLUS</a:t>
            </a:r>
            <a:endParaRPr kumimoji="1" lang="en-GB"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
        <p:nvSpPr>
          <p:cNvPr id="14" name="文本框 13"/>
          <p:cNvSpPr txBox="1"/>
          <p:nvPr userDrawn="1"/>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kern="120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标注</a:t>
            </a:r>
            <a:endParaRPr kumimoji="1" lang="zh-CN" altLang="en-US" sz="1865"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微软雅黑 Light" panose="020B0502040204020203" pitchFamily="34" charset="-122"/>
                <a:ea typeface="微软雅黑 Light" panose="020B0502040204020203" pitchFamily="34" charset="-122"/>
                <a:cs typeface="微软雅黑 Light" panose="020B0502040204020203"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endParaRPr kumimoji="1" lang="en-US" altLang="zh-CN"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defRPr/>
            </a:pPr>
            <a:r>
              <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rPr>
              <a:t>作者</a:t>
            </a:r>
            <a:endParaRPr kumimoji="1" lang="zh-CN" altLang="en-US" sz="1200" b="0" i="0" u="none" strike="noStrike" kern="1200" cap="none" spc="0" normalizeH="0" baseline="0" noProof="0" dirty="0">
              <a:ln>
                <a:noFill/>
              </a:ln>
              <a:solidFill>
                <a:srgbClr val="FFFFFF"/>
              </a:solidFill>
              <a:effectLst/>
              <a:uLnTx/>
              <a:uFillTx/>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2.GIF"/><Relationship Id="rId3" Type="http://schemas.openxmlformats.org/officeDocument/2006/relationships/image" Target="../media/image11.GIF"/><Relationship Id="rId2" Type="http://schemas.openxmlformats.org/officeDocument/2006/relationships/image" Target="../media/image5.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5.GIF"/><Relationship Id="rId4" Type="http://schemas.openxmlformats.org/officeDocument/2006/relationships/image" Target="../media/image5.png"/><Relationship Id="rId3" Type="http://schemas.openxmlformats.org/officeDocument/2006/relationships/tags" Target="../tags/tag9.xml"/><Relationship Id="rId2" Type="http://schemas.openxmlformats.org/officeDocument/2006/relationships/image" Target="../media/image14.GIF"/><Relationship Id="rId1" Type="http://schemas.openxmlformats.org/officeDocument/2006/relationships/image" Target="../media/image13.GIF"/></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0.xml"/><Relationship Id="rId1" Type="http://schemas.openxmlformats.org/officeDocument/2006/relationships/image" Target="../media/image16.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tags" Target="../tags/tag13.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4.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20.GIF"/><Relationship Id="rId2" Type="http://schemas.openxmlformats.org/officeDocument/2006/relationships/image" Target="../media/image5.png"/><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0.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5.png"/><Relationship Id="rId2" Type="http://schemas.openxmlformats.org/officeDocument/2006/relationships/tags" Target="../tags/tag2.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8.GIF"/><Relationship Id="rId2" Type="http://schemas.openxmlformats.org/officeDocument/2006/relationships/image" Target="../media/image5.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Logo"/>
          <p:cNvPicPr>
            <a:picLocks noChangeAspect="1"/>
          </p:cNvPicPr>
          <p:nvPr/>
        </p:nvPicPr>
        <p:blipFill>
          <a:blip r:embed="rId1"/>
          <a:stretch>
            <a:fillRect/>
          </a:stretch>
        </p:blipFill>
        <p:spPr>
          <a:xfrm>
            <a:off x="-888365" y="-685165"/>
            <a:ext cx="6673850" cy="3754120"/>
          </a:xfrm>
          <a:prstGeom prst="rect">
            <a:avLst/>
          </a:prstGeom>
        </p:spPr>
      </p:pic>
      <p:sp>
        <p:nvSpPr>
          <p:cNvPr id="5" name="矩形 4"/>
          <p:cNvSpPr/>
          <p:nvPr/>
        </p:nvSpPr>
        <p:spPr>
          <a:xfrm>
            <a:off x="1694180" y="2468245"/>
            <a:ext cx="9344025" cy="2315210"/>
          </a:xfrm>
          <a:prstGeom prst="rect">
            <a:avLst/>
          </a:prstGeom>
          <a:noFill/>
          <a:ln>
            <a:noFill/>
          </a:ln>
        </p:spPr>
        <p:txBody>
          <a:bodyPr wrap="square" rtlCol="0" anchor="t">
            <a:noAutofit/>
          </a:bodyPr>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寒假第</a:t>
            </a:r>
            <a:r>
              <a:rPr lang="zh-CN" altLang="en-US" sz="7200" b="1">
                <a:solidFill>
                  <a:schemeClr val="tx1"/>
                </a:solidFill>
                <a:effectLst>
                  <a:outerShdw blurRad="38100" dist="19050" dir="2700000" algn="tl" rotWithShape="0">
                    <a:schemeClr val="dk1">
                      <a:alpha val="40000"/>
                    </a:schemeClr>
                  </a:outerShdw>
                </a:effectLst>
                <a:latin typeface="+mn-ea"/>
                <a:cs typeface="+mn-ea"/>
              </a:rPr>
              <a:t>三期培训</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r>
              <a:rPr lang="zh-CN" altLang="en-US" sz="7200" b="1">
                <a:solidFill>
                  <a:schemeClr val="tx1"/>
                </a:solidFill>
                <a:effectLst>
                  <a:outerShdw blurRad="38100" dist="19050" dir="2700000" algn="tl" rotWithShape="0">
                    <a:schemeClr val="dk1">
                      <a:alpha val="40000"/>
                    </a:schemeClr>
                  </a:outerShdw>
                </a:effectLst>
                <a:latin typeface="+mn-ea"/>
                <a:cs typeface="+mn-ea"/>
              </a:rPr>
              <a:t>卷积神经</a:t>
            </a:r>
            <a:r>
              <a:rPr lang="zh-CN" altLang="en-US" sz="7200" b="1">
                <a:solidFill>
                  <a:schemeClr val="tx1"/>
                </a:solidFill>
                <a:effectLst>
                  <a:outerShdw blurRad="38100" dist="19050" dir="2700000" algn="tl" rotWithShape="0">
                    <a:schemeClr val="dk1">
                      <a:alpha val="40000"/>
                    </a:schemeClr>
                  </a:outerShdw>
                </a:effectLst>
                <a:latin typeface="+mn-ea"/>
                <a:cs typeface="+mn-ea"/>
              </a:rPr>
              <a:t>网络</a:t>
            </a:r>
            <a:endParaRPr lang="zh-CN" altLang="en-US" sz="7200" b="1">
              <a:solidFill>
                <a:schemeClr val="tx1"/>
              </a:solidFill>
              <a:effectLst>
                <a:outerShdw blurRad="38100" dist="19050" dir="2700000" algn="tl" rotWithShape="0">
                  <a:schemeClr val="dk1">
                    <a:alpha val="40000"/>
                  </a:schemeClr>
                </a:outerShdw>
              </a:effectLst>
              <a:latin typeface="+mn-ea"/>
              <a:cs typeface="+mn-ea"/>
            </a:endParaRPr>
          </a:p>
          <a:p>
            <a:pPr algn="ctr"/>
            <a:endParaRPr lang="en-US" altLang="zh-CN" sz="7200" b="1">
              <a:solidFill>
                <a:schemeClr val="tx1"/>
              </a:solidFill>
              <a:effectLst>
                <a:outerShdw blurRad="38100" dist="19050" dir="2700000" algn="tl" rotWithShape="0">
                  <a:schemeClr val="dk1">
                    <a:alpha val="40000"/>
                  </a:schemeClr>
                </a:outerShdw>
              </a:effectLst>
              <a:latin typeface="+mn-ea"/>
              <a:cs typeface="+mn-ea"/>
            </a:endParaRPr>
          </a:p>
        </p:txBody>
      </p:sp>
      <p:sp>
        <p:nvSpPr>
          <p:cNvPr id="6" name="矩形 5"/>
          <p:cNvSpPr/>
          <p:nvPr/>
        </p:nvSpPr>
        <p:spPr>
          <a:xfrm>
            <a:off x="6675755" y="5656580"/>
            <a:ext cx="5466080" cy="1076325"/>
          </a:xfrm>
          <a:prstGeom prst="rect">
            <a:avLst/>
          </a:prstGeom>
          <a:noFill/>
          <a:ln>
            <a:noFill/>
          </a:ln>
        </p:spPr>
        <p:txBody>
          <a:bodyPr wrap="none" rtlCol="0" anchor="t">
            <a:spAutoFit/>
          </a:bodyPr>
          <a:p>
            <a:pPr algn="l"/>
            <a:r>
              <a:rPr lang="zh-CN" altLang="en-US" sz="3200">
                <a:solidFill>
                  <a:schemeClr val="tx1"/>
                </a:solidFill>
                <a:effectLst>
                  <a:outerShdw blurRad="38100" dist="19050" dir="2700000" algn="tl" rotWithShape="0">
                    <a:schemeClr val="dk1">
                      <a:alpha val="40000"/>
                    </a:schemeClr>
                  </a:outerShdw>
                </a:effectLst>
                <a:latin typeface="+mn-ea"/>
                <a:cs typeface="+mn-ea"/>
              </a:rPr>
              <a:t>时间：</a:t>
            </a:r>
            <a:r>
              <a:rPr lang="en-US" altLang="zh-CN" sz="3200">
                <a:solidFill>
                  <a:schemeClr val="tx1"/>
                </a:solidFill>
                <a:effectLst>
                  <a:outerShdw blurRad="38100" dist="19050" dir="2700000" algn="tl" rotWithShape="0">
                    <a:schemeClr val="dk1">
                      <a:alpha val="40000"/>
                    </a:schemeClr>
                  </a:outerShdw>
                </a:effectLst>
                <a:latin typeface="+mn-ea"/>
                <a:cs typeface="+mn-ea"/>
              </a:rPr>
              <a:t>2024</a:t>
            </a:r>
            <a:r>
              <a:rPr lang="zh-CN" altLang="en-US" sz="3200">
                <a:solidFill>
                  <a:schemeClr val="tx1"/>
                </a:solidFill>
                <a:effectLst>
                  <a:outerShdw blurRad="38100" dist="19050" dir="2700000" algn="tl" rotWithShape="0">
                    <a:schemeClr val="dk1">
                      <a:alpha val="40000"/>
                    </a:schemeClr>
                  </a:outerShdw>
                </a:effectLst>
                <a:latin typeface="+mn-ea"/>
                <a:cs typeface="+mn-ea"/>
              </a:rPr>
              <a:t>年</a:t>
            </a:r>
            <a:r>
              <a:rPr lang="en-US" altLang="zh-CN" sz="3200">
                <a:solidFill>
                  <a:schemeClr val="tx1"/>
                </a:solidFill>
                <a:effectLst>
                  <a:outerShdw blurRad="38100" dist="19050" dir="2700000" algn="tl" rotWithShape="0">
                    <a:schemeClr val="dk1">
                      <a:alpha val="40000"/>
                    </a:schemeClr>
                  </a:outerShdw>
                </a:effectLst>
                <a:latin typeface="+mn-ea"/>
                <a:cs typeface="+mn-ea"/>
              </a:rPr>
              <a:t>1</a:t>
            </a:r>
            <a:r>
              <a:rPr lang="zh-CN" altLang="en-US" sz="3200">
                <a:solidFill>
                  <a:schemeClr val="tx1"/>
                </a:solidFill>
                <a:effectLst>
                  <a:outerShdw blurRad="38100" dist="19050" dir="2700000" algn="tl" rotWithShape="0">
                    <a:schemeClr val="dk1">
                      <a:alpha val="40000"/>
                    </a:schemeClr>
                  </a:outerShdw>
                </a:effectLst>
                <a:latin typeface="+mn-ea"/>
                <a:cs typeface="+mn-ea"/>
              </a:rPr>
              <a:t>月</a:t>
            </a:r>
            <a:r>
              <a:rPr lang="en-US" altLang="zh-CN" sz="3200">
                <a:solidFill>
                  <a:schemeClr val="tx1"/>
                </a:solidFill>
                <a:effectLst>
                  <a:outerShdw blurRad="38100" dist="19050" dir="2700000" algn="tl" rotWithShape="0">
                    <a:schemeClr val="dk1">
                      <a:alpha val="40000"/>
                    </a:schemeClr>
                  </a:outerShdw>
                </a:effectLst>
                <a:latin typeface="+mn-ea"/>
                <a:cs typeface="+mn-ea"/>
              </a:rPr>
              <a:t>28</a:t>
            </a:r>
            <a:r>
              <a:rPr lang="zh-CN" altLang="en-US" sz="3200">
                <a:solidFill>
                  <a:schemeClr val="tx1"/>
                </a:solidFill>
                <a:effectLst>
                  <a:outerShdw blurRad="38100" dist="19050" dir="2700000" algn="tl" rotWithShape="0">
                    <a:schemeClr val="dk1">
                      <a:alpha val="40000"/>
                    </a:schemeClr>
                  </a:outerShdw>
                </a:effectLst>
                <a:latin typeface="+mn-ea"/>
                <a:cs typeface="+mn-ea"/>
              </a:rPr>
              <a:t>日晚</a:t>
            </a:r>
            <a:r>
              <a:rPr lang="en-US" altLang="zh-CN" sz="3200">
                <a:solidFill>
                  <a:schemeClr val="tx1"/>
                </a:solidFill>
                <a:effectLst>
                  <a:outerShdw blurRad="38100" dist="19050" dir="2700000" algn="tl" rotWithShape="0">
                    <a:schemeClr val="dk1">
                      <a:alpha val="40000"/>
                    </a:schemeClr>
                  </a:outerShdw>
                </a:effectLst>
                <a:latin typeface="+mn-ea"/>
                <a:cs typeface="+mn-ea"/>
              </a:rPr>
              <a:t>7</a:t>
            </a:r>
            <a:r>
              <a:rPr lang="zh-CN" altLang="en-US" sz="3200">
                <a:solidFill>
                  <a:schemeClr val="tx1"/>
                </a:solidFill>
                <a:effectLst>
                  <a:outerShdw blurRad="38100" dist="19050" dir="2700000" algn="tl" rotWithShape="0">
                    <a:schemeClr val="dk1">
                      <a:alpha val="40000"/>
                    </a:schemeClr>
                  </a:outerShdw>
                </a:effectLst>
                <a:latin typeface="+mn-ea"/>
                <a:cs typeface="+mn-ea"/>
              </a:rPr>
              <a:t>：</a:t>
            </a:r>
            <a:r>
              <a:rPr lang="en-US" altLang="zh-CN" sz="3200">
                <a:solidFill>
                  <a:schemeClr val="tx1"/>
                </a:solidFill>
                <a:effectLst>
                  <a:outerShdw blurRad="38100" dist="19050" dir="2700000" algn="tl" rotWithShape="0">
                    <a:schemeClr val="dk1">
                      <a:alpha val="40000"/>
                    </a:schemeClr>
                  </a:outerShdw>
                </a:effectLst>
                <a:latin typeface="+mn-ea"/>
                <a:cs typeface="+mn-ea"/>
              </a:rPr>
              <a:t>30</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a:p>
            <a:pPr algn="l"/>
            <a:r>
              <a:rPr lang="zh-CN" altLang="en-US" sz="3200">
                <a:solidFill>
                  <a:schemeClr val="tx1"/>
                </a:solidFill>
                <a:effectLst>
                  <a:outerShdw blurRad="38100" dist="19050" dir="2700000" algn="tl" rotWithShape="0">
                    <a:schemeClr val="dk1">
                      <a:alpha val="40000"/>
                    </a:schemeClr>
                  </a:outerShdw>
                </a:effectLst>
                <a:latin typeface="+mn-ea"/>
                <a:cs typeface="+mn-ea"/>
              </a:rPr>
              <a:t>主讲人：刘泽阳</a:t>
            </a:r>
            <a:endParaRPr lang="zh-CN" altLang="en-US" sz="3200">
              <a:solidFill>
                <a:schemeClr val="tx1"/>
              </a:solidFill>
              <a:effectLst>
                <a:outerShdw blurRad="38100" dist="19050" dir="2700000" algn="tl" rotWithShape="0">
                  <a:schemeClr val="dk1">
                    <a:alpha val="40000"/>
                  </a:schemeClr>
                </a:outerShdw>
              </a:effectLst>
              <a:latin typeface="+mn-ea"/>
              <a:cs typeface="+mn-ea"/>
            </a:endParaRPr>
          </a:p>
        </p:txBody>
      </p:sp>
      <p:pic>
        <p:nvPicPr>
          <p:cNvPr id="100" name="图片 99"/>
          <p:cNvPicPr/>
          <p:nvPr/>
        </p:nvPicPr>
        <p:blipFill>
          <a:blip r:embed="rId2"/>
          <a:stretch>
            <a:fillRect/>
          </a:stretch>
        </p:blipFill>
        <p:spPr>
          <a:xfrm>
            <a:off x="8719185" y="434023"/>
            <a:ext cx="3028950" cy="15144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774577" y="975583"/>
            <a:ext cx="10881804" cy="1753235"/>
          </a:xfrm>
          <a:prstGeom prst="rect">
            <a:avLst/>
          </a:prstGeom>
          <a:noFill/>
        </p:spPr>
        <p:txBody>
          <a:bodyPr wrap="square">
            <a:spAutoFit/>
          </a:bodyPr>
          <a:lstStyle/>
          <a:p>
            <a:pPr algn="just"/>
            <a:r>
              <a:rPr lang="zh-CN" altLang="en-US" b="0" i="0" dirty="0">
                <a:solidFill>
                  <a:srgbClr val="292421"/>
                </a:solidFill>
                <a:effectLst/>
                <a:latin typeface="system-ui"/>
              </a:rPr>
              <a:t>如果每次计算的时候，边缘只被计算一次，而中间被多次计算，那么得到的特征图也会丢失边缘特征，最终会导致特征提取不准确，那为了解决这个问题。</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我们可以在原始的输入图像的二维矩阵周围再拓展一圈或者几圈，这样每个位置都可以被公平的计算到了，也就不会丢失任何特征，此过程可见下面两种情况，这种通过拓展解决特征丢失的方法又被称为</a:t>
            </a:r>
            <a:r>
              <a:rPr lang="en-US" altLang="zh-CN" b="0" i="0" dirty="0">
                <a:solidFill>
                  <a:srgbClr val="292421"/>
                </a:solidFill>
                <a:effectLst/>
                <a:latin typeface="system-ui"/>
              </a:rPr>
              <a:t>Padding</a:t>
            </a:r>
            <a:r>
              <a:rPr lang="zh-CN" altLang="en-US" b="0" i="0" dirty="0">
                <a:solidFill>
                  <a:srgbClr val="292421"/>
                </a:solidFill>
                <a:effectLst/>
                <a:latin typeface="system-ui"/>
              </a:rPr>
              <a:t>。</a:t>
            </a:r>
            <a:endParaRPr lang="zh-CN" altLang="en-US" b="0" i="0" dirty="0">
              <a:solidFill>
                <a:srgbClr val="292421"/>
              </a:solidFill>
              <a:effectLst/>
              <a:latin typeface="system-ui"/>
            </a:endParaRPr>
          </a:p>
        </p:txBody>
      </p:sp>
      <p:sp>
        <p:nvSpPr>
          <p:cNvPr id="5" name="文本框 4"/>
          <p:cNvSpPr txBox="1"/>
          <p:nvPr/>
        </p:nvSpPr>
        <p:spPr>
          <a:xfrm>
            <a:off x="1899285" y="6148705"/>
            <a:ext cx="335915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1</a:t>
            </a:r>
            <a:r>
              <a:rPr lang="zh-CN" altLang="en-US" b="0" i="0" dirty="0">
                <a:solidFill>
                  <a:srgbClr val="888888"/>
                </a:solidFill>
                <a:effectLst/>
                <a:latin typeface="system-ui"/>
              </a:rPr>
              <a:t>时卷积的过程</a:t>
            </a:r>
            <a:endParaRPr lang="zh-CN" altLang="en-US" dirty="0"/>
          </a:p>
        </p:txBody>
      </p:sp>
      <p:sp>
        <p:nvSpPr>
          <p:cNvPr id="7" name="文本框 6"/>
          <p:cNvSpPr txBox="1"/>
          <p:nvPr/>
        </p:nvSpPr>
        <p:spPr>
          <a:xfrm>
            <a:off x="7504430" y="6148705"/>
            <a:ext cx="3215640" cy="368300"/>
          </a:xfrm>
          <a:prstGeom prst="rect">
            <a:avLst/>
          </a:prstGeom>
          <a:noFill/>
        </p:spPr>
        <p:txBody>
          <a:bodyPr wrap="square">
            <a:spAutoFit/>
          </a:bodyPr>
          <a:lstStyle/>
          <a:p>
            <a:r>
              <a:rPr lang="en-US" altLang="zh-CN" b="0" i="0" dirty="0">
                <a:solidFill>
                  <a:srgbClr val="888888"/>
                </a:solidFill>
                <a:effectLst/>
                <a:latin typeface="system-ui"/>
              </a:rPr>
              <a:t>Padding</a:t>
            </a:r>
            <a:r>
              <a:rPr lang="zh-CN" altLang="en-US" b="0" i="0" dirty="0">
                <a:solidFill>
                  <a:srgbClr val="888888"/>
                </a:solidFill>
                <a:effectLst/>
                <a:latin typeface="system-ui"/>
              </a:rPr>
              <a:t>为</a:t>
            </a:r>
            <a:r>
              <a:rPr lang="en-US" altLang="zh-CN" b="0" i="0" dirty="0">
                <a:solidFill>
                  <a:srgbClr val="888888"/>
                </a:solidFill>
                <a:effectLst/>
                <a:latin typeface="system-ui"/>
              </a:rPr>
              <a:t>2</a:t>
            </a:r>
            <a:r>
              <a:rPr lang="zh-CN" altLang="en-US" b="0" i="0" dirty="0">
                <a:solidFill>
                  <a:srgbClr val="888888"/>
                </a:solidFill>
                <a:effectLst/>
                <a:latin typeface="system-ui"/>
              </a:rPr>
              <a:t>时卷积的过程</a:t>
            </a:r>
            <a:endParaRPr lang="zh-CN" altLang="en-US" dirty="0"/>
          </a:p>
        </p:txBody>
      </p:sp>
      <p:pic>
        <p:nvPicPr>
          <p:cNvPr id="2" name="图片 1" descr="640 (1)"/>
          <p:cNvPicPr>
            <a:picLocks noChangeAspect="1"/>
          </p:cNvPicPr>
          <p:nvPr/>
        </p:nvPicPr>
        <p:blipFill>
          <a:blip r:embed="rId3"/>
          <a:stretch>
            <a:fillRect/>
          </a:stretch>
        </p:blipFill>
        <p:spPr>
          <a:xfrm>
            <a:off x="1899285" y="2837180"/>
            <a:ext cx="2817495" cy="3202940"/>
          </a:xfrm>
          <a:prstGeom prst="rect">
            <a:avLst/>
          </a:prstGeom>
        </p:spPr>
      </p:pic>
      <p:pic>
        <p:nvPicPr>
          <p:cNvPr id="6" name="图片 5" descr="640 (2)"/>
          <p:cNvPicPr>
            <a:picLocks noChangeAspect="1"/>
          </p:cNvPicPr>
          <p:nvPr/>
        </p:nvPicPr>
        <p:blipFill>
          <a:blip r:embed="rId4"/>
          <a:stretch>
            <a:fillRect/>
          </a:stretch>
        </p:blipFill>
        <p:spPr>
          <a:xfrm>
            <a:off x="7504430" y="2908935"/>
            <a:ext cx="2858770" cy="31311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1"/>
          <p:cNvPicPr>
            <a:picLocks noChangeAspect="1"/>
          </p:cNvPicPr>
          <p:nvPr/>
        </p:nvPicPr>
        <p:blipFill>
          <a:blip r:embed="rId1"/>
          <a:stretch>
            <a:fillRect/>
          </a:stretch>
        </p:blipFill>
        <p:spPr>
          <a:xfrm>
            <a:off x="6466840" y="2563495"/>
            <a:ext cx="2226310" cy="2363470"/>
          </a:xfrm>
          <a:prstGeom prst="rect">
            <a:avLst/>
          </a:prstGeom>
        </p:spPr>
      </p:pic>
      <p:pic>
        <p:nvPicPr>
          <p:cNvPr id="13" name="图片 12" descr="3"/>
          <p:cNvPicPr>
            <a:picLocks noChangeAspect="1"/>
          </p:cNvPicPr>
          <p:nvPr/>
        </p:nvPicPr>
        <p:blipFill>
          <a:blip r:embed="rId2"/>
          <a:stretch>
            <a:fillRect/>
          </a:stretch>
        </p:blipFill>
        <p:spPr>
          <a:xfrm>
            <a:off x="7964170" y="4701540"/>
            <a:ext cx="1985645" cy="1945640"/>
          </a:xfrm>
          <a:prstGeom prst="rect">
            <a:avLst/>
          </a:prstGeom>
        </p:spPr>
      </p:pic>
      <p:pic>
        <p:nvPicPr>
          <p:cNvPr id="4" name="图片 3"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
        <p:nvSpPr>
          <p:cNvPr id="8" name="文本框 7"/>
          <p:cNvSpPr txBox="1"/>
          <p:nvPr/>
        </p:nvSpPr>
        <p:spPr>
          <a:xfrm>
            <a:off x="0" y="1410970"/>
            <a:ext cx="11430000" cy="2861310"/>
          </a:xfrm>
          <a:prstGeom prst="rect">
            <a:avLst/>
          </a:prstGeom>
          <a:noFill/>
        </p:spPr>
        <p:txBody>
          <a:bodyPr wrap="square" rtlCol="0" anchor="t">
            <a:spAutoFit/>
          </a:bodyPr>
          <a:p>
            <a:r>
              <a:rPr lang="zh-CN" altLang="en-US"/>
              <a:t>步幅：卷积核经过输入特征图的采样间隔</a:t>
            </a:r>
            <a:endParaRPr lang="zh-CN" altLang="en-US"/>
          </a:p>
          <a:p>
            <a:endParaRPr lang="zh-CN" altLang="en-US"/>
          </a:p>
          <a:p>
            <a:r>
              <a:rPr lang="zh-CN" altLang="en-US"/>
              <a:t>填充：在输入特征图的每一边添加一定数目的行列，使得输出的特征图的长、宽 = 输入的特征图的长、宽</a:t>
            </a:r>
            <a:endParaRPr lang="zh-CN" altLang="en-US"/>
          </a:p>
          <a:p>
            <a:endParaRPr lang="zh-CN" altLang="en-US"/>
          </a:p>
          <a:p>
            <a:r>
              <a:rPr lang="zh-CN" altLang="en-US"/>
              <a:t>两个参数的核心：</a:t>
            </a:r>
            <a:endParaRPr lang="zh-CN" altLang="en-US"/>
          </a:p>
          <a:p>
            <a:endParaRPr lang="zh-CN" altLang="en-US"/>
          </a:p>
          <a:p>
            <a:r>
              <a:rPr lang="zh-CN" altLang="en-US"/>
              <a:t>设置步幅的目的：希望减小输入参数的数目，减少计算量。</a:t>
            </a:r>
            <a:endParaRPr lang="zh-CN" altLang="en-US"/>
          </a:p>
          <a:p>
            <a:endParaRPr lang="zh-CN" altLang="en-US"/>
          </a:p>
          <a:p>
            <a:r>
              <a:rPr lang="zh-CN" altLang="en-US"/>
              <a:t>设置填充的目的：希望每个输入方块都能作为卷积窗口的中心。</a:t>
            </a:r>
            <a:endParaRPr lang="zh-CN" altLang="en-US"/>
          </a:p>
          <a:p>
            <a:endParaRPr lang="zh-CN" altLang="en-US"/>
          </a:p>
        </p:txBody>
      </p:sp>
      <p:sp>
        <p:nvSpPr>
          <p:cNvPr id="9" name="矩形 8"/>
          <p:cNvSpPr/>
          <p:nvPr/>
        </p:nvSpPr>
        <p:spPr>
          <a:xfrm>
            <a:off x="0" y="561340"/>
            <a:ext cx="8790940" cy="645160"/>
          </a:xfrm>
          <a:prstGeom prst="rect">
            <a:avLst/>
          </a:prstGeom>
          <a:noFill/>
          <a:ln>
            <a:noFill/>
          </a:ln>
        </p:spPr>
        <p:txBody>
          <a:bodyPr wrap="none" rtlCol="0" anchor="t">
            <a:spAutoFit/>
          </a:bodyPr>
          <a:p>
            <a:pPr algn="ctr"/>
            <a:r>
              <a:rPr lang="en-US" altLang="zh-CN" sz="3600" b="1">
                <a:solidFill>
                  <a:schemeClr val="tx1"/>
                </a:solidFill>
                <a:effectLst>
                  <a:outerShdw blurRad="38100" dist="19050" dir="2700000" algn="tl" rotWithShape="0">
                    <a:schemeClr val="dk1">
                      <a:alpha val="40000"/>
                    </a:schemeClr>
                  </a:outerShdw>
                </a:effectLst>
              </a:rPr>
              <a:t>Stride</a:t>
            </a:r>
            <a:r>
              <a:rPr lang="zh-CN" altLang="en-US" sz="3600" b="1">
                <a:solidFill>
                  <a:schemeClr val="tx1"/>
                </a:solidFill>
                <a:effectLst>
                  <a:outerShdw blurRad="38100" dist="19050" dir="2700000" algn="tl" rotWithShape="0">
                    <a:schemeClr val="dk1">
                      <a:alpha val="40000"/>
                    </a:schemeClr>
                  </a:outerShdw>
                </a:effectLst>
              </a:rPr>
              <a:t>（步幅）和</a:t>
            </a:r>
            <a:r>
              <a:rPr lang="en-US" altLang="zh-CN" sz="3600" b="1">
                <a:solidFill>
                  <a:schemeClr val="tx1"/>
                </a:solidFill>
                <a:effectLst>
                  <a:outerShdw blurRad="38100" dist="19050" dir="2700000" algn="tl" rotWithShape="0">
                    <a:schemeClr val="dk1">
                      <a:alpha val="40000"/>
                    </a:schemeClr>
                  </a:outerShdw>
                </a:effectLst>
              </a:rPr>
              <a:t>Padding</a:t>
            </a:r>
            <a:r>
              <a:rPr lang="zh-CN" altLang="en-US" sz="3600" b="1">
                <a:solidFill>
                  <a:schemeClr val="tx1"/>
                </a:solidFill>
                <a:effectLst>
                  <a:outerShdw blurRad="38100" dist="19050" dir="2700000" algn="tl" rotWithShape="0">
                    <a:schemeClr val="dk1">
                      <a:alpha val="40000"/>
                    </a:schemeClr>
                  </a:outerShdw>
                </a:effectLst>
              </a:rPr>
              <a:t>（填充）的理解</a:t>
            </a:r>
            <a:endParaRPr lang="zh-CN" altLang="en-US" sz="3600" b="1">
              <a:solidFill>
                <a:schemeClr val="tx1"/>
              </a:solidFill>
              <a:effectLst>
                <a:outerShdw blurRad="38100" dist="19050" dir="2700000" algn="tl" rotWithShape="0">
                  <a:schemeClr val="dk1">
                    <a:alpha val="40000"/>
                  </a:schemeClr>
                </a:outerShdw>
              </a:effectLst>
            </a:endParaRPr>
          </a:p>
        </p:txBody>
      </p:sp>
      <p:sp>
        <p:nvSpPr>
          <p:cNvPr id="10" name="文本框 9"/>
          <p:cNvSpPr txBox="1"/>
          <p:nvPr/>
        </p:nvSpPr>
        <p:spPr>
          <a:xfrm>
            <a:off x="0" y="4272280"/>
            <a:ext cx="6096000" cy="1476375"/>
          </a:xfrm>
          <a:prstGeom prst="rect">
            <a:avLst/>
          </a:prstGeom>
          <a:noFill/>
        </p:spPr>
        <p:txBody>
          <a:bodyPr wrap="square" rtlCol="0" anchor="t">
            <a:spAutoFit/>
          </a:bodyPr>
          <a:p>
            <a:r>
              <a:rPr lang="zh-CN" altLang="en-US"/>
              <a:t>问题：一个尺寸 a*a的特征图，经过b*b的卷积层，步幅（stride）=</a:t>
            </a:r>
            <a:r>
              <a:rPr lang="en-US" altLang="zh-CN"/>
              <a:t> s</a:t>
            </a:r>
            <a:r>
              <a:rPr lang="zh-CN" altLang="en-US"/>
              <a:t>，填充（padding）=</a:t>
            </a:r>
            <a:r>
              <a:rPr lang="en-US" altLang="zh-CN"/>
              <a:t> p</a:t>
            </a:r>
            <a:r>
              <a:rPr lang="zh-CN" altLang="en-US"/>
              <a:t>，</a:t>
            </a:r>
            <a:endParaRPr lang="zh-CN" altLang="en-US"/>
          </a:p>
          <a:p>
            <a:r>
              <a:rPr lang="zh-CN" altLang="en-US"/>
              <a:t>      请计算出输出的特征图尺寸？</a:t>
            </a:r>
            <a:endParaRPr lang="zh-CN" altLang="en-US"/>
          </a:p>
          <a:p>
            <a:endParaRPr lang="zh-CN" altLang="en-US"/>
          </a:p>
          <a:p>
            <a:endParaRPr lang="zh-CN" altLang="en-US"/>
          </a:p>
        </p:txBody>
      </p:sp>
      <p:pic>
        <p:nvPicPr>
          <p:cNvPr id="12" name="图片 11" descr="2"/>
          <p:cNvPicPr>
            <a:picLocks noChangeAspect="1"/>
          </p:cNvPicPr>
          <p:nvPr/>
        </p:nvPicPr>
        <p:blipFill>
          <a:blip r:embed="rId5"/>
          <a:stretch>
            <a:fillRect/>
          </a:stretch>
        </p:blipFill>
        <p:spPr>
          <a:xfrm>
            <a:off x="9324340" y="2596515"/>
            <a:ext cx="2105660" cy="2393315"/>
          </a:xfrm>
          <a:prstGeom prst="rect">
            <a:avLst/>
          </a:prstGeom>
        </p:spPr>
      </p:pic>
      <p:sp>
        <p:nvSpPr>
          <p:cNvPr id="14" name="文本框 13"/>
          <p:cNvSpPr txBox="1"/>
          <p:nvPr/>
        </p:nvSpPr>
        <p:spPr>
          <a:xfrm>
            <a:off x="0" y="5330190"/>
            <a:ext cx="8499475" cy="645160"/>
          </a:xfrm>
          <a:prstGeom prst="rect">
            <a:avLst/>
          </a:prstGeom>
          <a:noFill/>
        </p:spPr>
        <p:txBody>
          <a:bodyPr wrap="square" rtlCol="0" anchor="t">
            <a:spAutoFit/>
          </a:bodyPr>
          <a:p>
            <a:r>
              <a:rPr lang="zh-CN" altLang="en-US"/>
              <a:t>答：若</a:t>
            </a:r>
            <a:r>
              <a:rPr lang="en-US" altLang="zh-CN"/>
              <a:t>p</a:t>
            </a:r>
            <a:r>
              <a:rPr lang="zh-CN" altLang="en-US"/>
              <a:t>等于0，也就是不填充，输出的特征图的尺寸=（a-b）/c+1</a:t>
            </a:r>
            <a:endParaRPr lang="zh-CN" altLang="en-US"/>
          </a:p>
          <a:p>
            <a:r>
              <a:rPr lang="zh-CN" altLang="en-US"/>
              <a:t>   </a:t>
            </a:r>
            <a:r>
              <a:rPr lang="en-US" altLang="zh-CN"/>
              <a:t>    </a:t>
            </a:r>
            <a:r>
              <a:rPr lang="zh-CN" altLang="en-US"/>
              <a:t> 若</a:t>
            </a:r>
            <a:r>
              <a:rPr lang="en-US" altLang="zh-CN"/>
              <a:t>p</a:t>
            </a:r>
            <a:r>
              <a:rPr lang="zh-CN" altLang="en-US"/>
              <a:t>不等于0，也就是填充，输出的特征图的尺寸=（a+2</a:t>
            </a:r>
            <a:r>
              <a:rPr lang="en-US" altLang="zh-CN"/>
              <a:t>p</a:t>
            </a:r>
            <a:r>
              <a:rPr lang="zh-CN" altLang="en-US"/>
              <a:t>-b）/c+1</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640 (3)"/>
          <p:cNvPicPr>
            <a:picLocks noChangeAspect="1"/>
          </p:cNvPicPr>
          <p:nvPr/>
        </p:nvPicPr>
        <p:blipFill>
          <a:blip r:embed="rId1"/>
          <a:stretch>
            <a:fillRect/>
          </a:stretch>
        </p:blipFill>
        <p:spPr>
          <a:xfrm>
            <a:off x="412115" y="2245360"/>
            <a:ext cx="6096000" cy="4333875"/>
          </a:xfrm>
          <a:prstGeom prst="rect">
            <a:avLst/>
          </a:prstGeom>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3" name="文本框 2"/>
          <p:cNvSpPr txBox="1"/>
          <p:nvPr/>
        </p:nvSpPr>
        <p:spPr>
          <a:xfrm>
            <a:off x="544127" y="1046604"/>
            <a:ext cx="11103746" cy="1198880"/>
          </a:xfrm>
          <a:prstGeom prst="rect">
            <a:avLst/>
          </a:prstGeom>
          <a:noFill/>
        </p:spPr>
        <p:txBody>
          <a:bodyPr wrap="square">
            <a:spAutoFit/>
          </a:bodyPr>
          <a:lstStyle/>
          <a:p>
            <a:pPr algn="just"/>
            <a:r>
              <a:rPr lang="zh-CN" altLang="en-US" b="0" i="0" dirty="0">
                <a:solidFill>
                  <a:srgbClr val="292421"/>
                </a:solidFill>
                <a:effectLst/>
                <a:latin typeface="system-ui"/>
              </a:rPr>
              <a:t>之前我们介绍过，彩色图片都是三个通道，也就是说一个彩色图片会有三个二维矩阵，当然，我们仅以第一个通道示例，否则太多了也不好介绍。此时我们使用两组卷积核，每组卷积核都用来提取自己通道的二维矩阵的特征，刚才说了，我们只考虑第一通道的，所以说我们只需要用两组卷积核的第一个卷积核来计算得到特征图就可以了，那么这个过程可见下图</a:t>
            </a:r>
            <a:endParaRPr lang="zh-CN" altLang="en-US" b="0" i="0" dirty="0">
              <a:solidFill>
                <a:srgbClr val="292421"/>
              </a:solidFill>
              <a:effectLst/>
              <a:latin typeface="system-ui"/>
            </a:endParaRPr>
          </a:p>
        </p:txBody>
      </p:sp>
      <p:sp>
        <p:nvSpPr>
          <p:cNvPr id="5" name="文本框 4"/>
          <p:cNvSpPr txBox="1"/>
          <p:nvPr/>
        </p:nvSpPr>
        <p:spPr>
          <a:xfrm>
            <a:off x="5701683" y="2877248"/>
            <a:ext cx="6094520" cy="922020"/>
          </a:xfrm>
          <a:prstGeom prst="rect">
            <a:avLst/>
          </a:prstGeom>
          <a:noFill/>
        </p:spPr>
        <p:txBody>
          <a:bodyPr wrap="square">
            <a:spAutoFit/>
          </a:bodyPr>
          <a:lstStyle/>
          <a:p>
            <a:r>
              <a:rPr lang="zh-CN" altLang="en-US" b="0" i="0" dirty="0">
                <a:solidFill>
                  <a:srgbClr val="292421"/>
                </a:solidFill>
                <a:effectLst/>
                <a:latin typeface="system-ui"/>
              </a:rPr>
              <a:t>输入图片是彩色图片，有三个通道，所以输入图片的尺寸就是</a:t>
            </a:r>
            <a:r>
              <a:rPr lang="en-US" altLang="zh-CN" b="0" i="0" dirty="0">
                <a:solidFill>
                  <a:srgbClr val="292421"/>
                </a:solidFill>
                <a:effectLst/>
                <a:latin typeface="system-ui"/>
              </a:rPr>
              <a:t>7×7×3</a:t>
            </a:r>
            <a:r>
              <a:rPr lang="zh-CN" altLang="en-US" b="0" i="0" dirty="0">
                <a:solidFill>
                  <a:srgbClr val="292421"/>
                </a:solidFill>
                <a:effectLst/>
                <a:latin typeface="system-ui"/>
              </a:rPr>
              <a:t>，而我们只考虑第一个通道，也就是从第一个</a:t>
            </a:r>
            <a:r>
              <a:rPr lang="en-US" altLang="zh-CN" b="0" i="0" dirty="0">
                <a:solidFill>
                  <a:srgbClr val="292421"/>
                </a:solidFill>
                <a:effectLst/>
                <a:latin typeface="system-ui"/>
              </a:rPr>
              <a:t>7×7</a:t>
            </a:r>
            <a:r>
              <a:rPr lang="zh-CN" altLang="en-US" b="0" i="0" dirty="0">
                <a:solidFill>
                  <a:srgbClr val="292421"/>
                </a:solidFill>
                <a:effectLst/>
                <a:latin typeface="system-ui"/>
              </a:rPr>
              <a:t>的二维矩阵中提取特征</a:t>
            </a:r>
            <a:endParaRPr lang="zh-CN" altLang="en-US" dirty="0"/>
          </a:p>
        </p:txBody>
      </p:sp>
      <p:sp>
        <p:nvSpPr>
          <p:cNvPr id="7" name="文本框 6"/>
          <p:cNvSpPr txBox="1"/>
          <p:nvPr/>
        </p:nvSpPr>
        <p:spPr>
          <a:xfrm>
            <a:off x="5701683" y="4794812"/>
            <a:ext cx="6094520" cy="645160"/>
          </a:xfrm>
          <a:prstGeom prst="rect">
            <a:avLst/>
          </a:prstGeom>
          <a:noFill/>
        </p:spPr>
        <p:txBody>
          <a:bodyPr wrap="square">
            <a:spAutoFit/>
          </a:bodyPr>
          <a:lstStyle/>
          <a:p>
            <a:r>
              <a:rPr lang="zh-CN" altLang="en-US" b="0" i="0" dirty="0">
                <a:solidFill>
                  <a:srgbClr val="292421"/>
                </a:solidFill>
                <a:effectLst/>
                <a:latin typeface="system-ui"/>
              </a:rPr>
              <a:t>可以发现，有几个卷积核就有几个特征图，因为我们现在只使用了两个卷积核，所以会得到两个特征图</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2627" y="437199"/>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池化层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99488" y="1613118"/>
            <a:ext cx="10965769" cy="1814830"/>
          </a:xfrm>
          <a:prstGeom prst="rect">
            <a:avLst/>
          </a:prstGeom>
          <a:noFill/>
        </p:spPr>
        <p:txBody>
          <a:bodyPr wrap="square">
            <a:spAutoFit/>
          </a:bodyPr>
          <a:lstStyle/>
          <a:p>
            <a:r>
              <a:rPr lang="zh-CN" altLang="en-US" sz="2800" b="0" i="0" dirty="0">
                <a:solidFill>
                  <a:srgbClr val="292421"/>
                </a:solidFill>
                <a:effectLst/>
                <a:latin typeface="system-ui"/>
              </a:rPr>
              <a:t>有几个卷积核就有多少个特征图，现实中情况肯定更为复杂，也就会有更多的卷积核，那么就会有更多的特征图，当特征图非常多的时候，意味着我们得到的特征也非常多，但是这么多特征都是我们所需要的么？</a:t>
            </a:r>
            <a:endParaRPr lang="zh-CN" altLang="en-US" sz="2800" dirty="0"/>
          </a:p>
        </p:txBody>
      </p:sp>
      <p:sp>
        <p:nvSpPr>
          <p:cNvPr id="6" name="文本框 5"/>
          <p:cNvSpPr txBox="1"/>
          <p:nvPr/>
        </p:nvSpPr>
        <p:spPr>
          <a:xfrm>
            <a:off x="2017448" y="3429000"/>
            <a:ext cx="8609121" cy="3107690"/>
          </a:xfrm>
          <a:prstGeom prst="rect">
            <a:avLst/>
          </a:prstGeom>
          <a:noFill/>
        </p:spPr>
        <p:txBody>
          <a:bodyPr wrap="square">
            <a:spAutoFit/>
          </a:bodyPr>
          <a:lstStyle/>
          <a:p>
            <a:r>
              <a:rPr lang="zh-CN" altLang="en-US" sz="2800" b="0" i="0" dirty="0">
                <a:solidFill>
                  <a:srgbClr val="292421"/>
                </a:solidFill>
                <a:effectLst/>
                <a:latin typeface="system-ui"/>
              </a:rPr>
              <a:t>显然不是，其实有很多特征我们是不需要的，而这些多余的特征通常会给我们带来如下两个问题：</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过拟合</a:t>
            </a:r>
            <a:endParaRPr lang="zh-CN" altLang="en-US" sz="2800" b="0" i="0" dirty="0">
              <a:solidFill>
                <a:srgbClr val="292421"/>
              </a:solidFill>
              <a:effectLst/>
              <a:latin typeface="system-ui"/>
            </a:endParaRPr>
          </a:p>
          <a:p>
            <a:r>
              <a:rPr lang="en-US" altLang="zh-CN" sz="2800" b="0" i="0" dirty="0">
                <a:solidFill>
                  <a:srgbClr val="292421"/>
                </a:solidFill>
                <a:effectLst/>
                <a:latin typeface="system-ui"/>
              </a:rPr>
              <a:t>•</a:t>
            </a:r>
            <a:r>
              <a:rPr lang="zh-CN" altLang="en-US" sz="2800" b="0" i="0" dirty="0">
                <a:solidFill>
                  <a:srgbClr val="292421"/>
                </a:solidFill>
                <a:effectLst/>
                <a:latin typeface="system-ui"/>
              </a:rPr>
              <a:t>维度过高</a:t>
            </a:r>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r>
              <a:rPr lang="zh-CN" altLang="en-US" sz="2800" b="0" i="0" dirty="0">
                <a:solidFill>
                  <a:srgbClr val="292421"/>
                </a:solidFill>
                <a:effectLst/>
                <a:latin typeface="system-ui"/>
              </a:rPr>
              <a:t>为了解决这个问题，我们可以利用池化层，那什么是池化层呢？</a:t>
            </a:r>
            <a:endParaRPr lang="zh-CN" altLang="en-US" sz="28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36720" y="1020010"/>
            <a:ext cx="10269245" cy="645160"/>
          </a:xfrm>
          <a:prstGeom prst="rect">
            <a:avLst/>
          </a:prstGeom>
          <a:noFill/>
        </p:spPr>
        <p:txBody>
          <a:bodyPr wrap="square">
            <a:spAutoFit/>
          </a:bodyPr>
          <a:lstStyle/>
          <a:p>
            <a:r>
              <a:rPr lang="zh-CN" altLang="en-US" b="0" i="0" dirty="0">
                <a:solidFill>
                  <a:srgbClr val="292421"/>
                </a:solidFill>
                <a:effectLst/>
                <a:latin typeface="system-ui"/>
              </a:rPr>
              <a:t>池化层又称为下采样，也就是说，当我们进行卷积操作后，再将得到的特征图进行特征提取，将其中最具有代表性的特征提取出来，可以起到减小过拟合和降低维度的作用，这个过程如下所示：</a:t>
            </a:r>
            <a:endParaRPr lang="zh-CN" altLang="en-US" dirty="0"/>
          </a:p>
        </p:txBody>
      </p:sp>
      <p:pic>
        <p:nvPicPr>
          <p:cNvPr id="11266"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223" y="1982449"/>
            <a:ext cx="49149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992275" y="5185522"/>
            <a:ext cx="6094520" cy="36830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a:t>
            </a:r>
            <a:endParaRPr lang="zh-CN" altLang="en-US" dirty="0"/>
          </a:p>
        </p:txBody>
      </p:sp>
      <p:sp>
        <p:nvSpPr>
          <p:cNvPr id="7" name="文本框 6"/>
          <p:cNvSpPr txBox="1"/>
          <p:nvPr/>
        </p:nvSpPr>
        <p:spPr>
          <a:xfrm>
            <a:off x="1413769" y="5185522"/>
            <a:ext cx="6094520" cy="368300"/>
          </a:xfrm>
          <a:prstGeom prst="rect">
            <a:avLst/>
          </a:prstGeom>
          <a:noFill/>
        </p:spPr>
        <p:txBody>
          <a:bodyPr wrap="square">
            <a:spAutoFit/>
          </a:bodyPr>
          <a:lstStyle/>
          <a:p>
            <a:r>
              <a:rPr lang="zh-CN" altLang="en-US" b="0" i="0" dirty="0">
                <a:solidFill>
                  <a:srgbClr val="292421"/>
                </a:solidFill>
                <a:effectLst/>
                <a:latin typeface="system-ui"/>
              </a:rPr>
              <a:t>我应该以什么规则进行特征提取呢？</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86292" y="4650781"/>
            <a:ext cx="2131919" cy="14059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1337" y="3329006"/>
            <a:ext cx="4378309" cy="316186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81740" y="1162975"/>
            <a:ext cx="11841480" cy="922020"/>
          </a:xfrm>
          <a:prstGeom prst="rect">
            <a:avLst/>
          </a:prstGeom>
          <a:noFill/>
        </p:spPr>
        <p:txBody>
          <a:bodyPr wrap="none" rtlCol="0">
            <a:spAutoFit/>
          </a:bodyPr>
          <a:lstStyle/>
          <a:p>
            <a:r>
              <a:rPr lang="zh-CN" altLang="en-US" dirty="0"/>
              <a:t>我们应该用什么规则进行特征提取呢？</a:t>
            </a:r>
            <a:endParaRPr lang="en-US" altLang="zh-CN" dirty="0"/>
          </a:p>
          <a:p>
            <a:endParaRPr lang="en-US" altLang="zh-CN" dirty="0"/>
          </a:p>
          <a:p>
            <a:r>
              <a:rPr lang="zh-CN" altLang="en-US" dirty="0"/>
              <a:t>其实这就类似于卷积的过程，就是一个小正方形的方块在图片上进行移动，每次我们取整个方块最具有代表性的特征</a:t>
            </a:r>
            <a:endParaRPr lang="zh-CN" altLang="en-US" dirty="0"/>
          </a:p>
        </p:txBody>
      </p:sp>
      <p:sp>
        <p:nvSpPr>
          <p:cNvPr id="4" name="文本框 3"/>
          <p:cNvSpPr txBox="1"/>
          <p:nvPr/>
        </p:nvSpPr>
        <p:spPr>
          <a:xfrm>
            <a:off x="381740" y="2828835"/>
            <a:ext cx="6369728" cy="1198880"/>
          </a:xfrm>
          <a:prstGeom prst="rect">
            <a:avLst/>
          </a:prstGeom>
          <a:noFill/>
        </p:spPr>
        <p:txBody>
          <a:bodyPr wrap="square">
            <a:spAutoFit/>
          </a:bodyPr>
          <a:lstStyle/>
          <a:p>
            <a:r>
              <a:rPr lang="zh-CN" altLang="en-US" b="0" i="0" dirty="0">
                <a:solidFill>
                  <a:srgbClr val="292421"/>
                </a:solidFill>
                <a:effectLst/>
                <a:latin typeface="system-ui"/>
              </a:rPr>
              <a:t>如何提取到最有代表性的特征呢，通常有两种方法：</a:t>
            </a:r>
            <a:endParaRPr lang="en-US" altLang="zh-CN" b="0" i="0" dirty="0">
              <a:solidFill>
                <a:srgbClr val="292421"/>
              </a:solidFill>
              <a:effectLst/>
              <a:latin typeface="system-ui"/>
            </a:endParaRPr>
          </a:p>
          <a:p>
            <a:endParaRPr lang="en-US" altLang="zh-CN" b="0" i="0" dirty="0">
              <a:solidFill>
                <a:srgbClr val="292421"/>
              </a:solidFill>
              <a:effectLst/>
              <a:latin typeface="system-ui"/>
            </a:endParaRPr>
          </a:p>
          <a:p>
            <a:r>
              <a:rPr lang="en-US" altLang="zh-CN" dirty="0">
                <a:solidFill>
                  <a:srgbClr val="292421"/>
                </a:solidFill>
                <a:latin typeface="system-ui"/>
              </a:rPr>
              <a:t>	</a:t>
            </a:r>
            <a:r>
              <a:rPr lang="en-US" altLang="zh-CN" b="0" i="0" dirty="0">
                <a:solidFill>
                  <a:srgbClr val="292421"/>
                </a:solidFill>
                <a:effectLst/>
                <a:latin typeface="system-ui"/>
              </a:rPr>
              <a:t>•</a:t>
            </a:r>
            <a:r>
              <a:rPr lang="zh-CN" altLang="en-US" b="0" i="0" dirty="0">
                <a:solidFill>
                  <a:srgbClr val="292421"/>
                </a:solidFill>
                <a:effectLst/>
                <a:latin typeface="system-ui"/>
              </a:rPr>
              <a:t>最大池化</a:t>
            </a:r>
            <a:endParaRPr lang="en-US" altLang="zh-CN" b="0" i="0" dirty="0">
              <a:solidFill>
                <a:srgbClr val="292421"/>
              </a:solidFill>
              <a:effectLst/>
              <a:latin typeface="system-ui"/>
            </a:endParaRPr>
          </a:p>
          <a:p>
            <a:r>
              <a:rPr lang="en-US" altLang="zh-CN" dirty="0">
                <a:solidFill>
                  <a:srgbClr val="292421"/>
                </a:solidFill>
                <a:latin typeface="system-ui"/>
              </a:rPr>
              <a:t>	•</a:t>
            </a:r>
            <a:r>
              <a:rPr lang="zh-CN" altLang="en-US" dirty="0">
                <a:solidFill>
                  <a:srgbClr val="292421"/>
                </a:solidFill>
                <a:latin typeface="system-ui"/>
              </a:rPr>
              <a:t>平均池化</a:t>
            </a:r>
            <a:endParaRPr lang="zh-CN" altLang="en-US" dirty="0"/>
          </a:p>
        </p:txBody>
      </p:sp>
      <p:pic>
        <p:nvPicPr>
          <p:cNvPr id="12296" name="Picture 8"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3765" y="3429000"/>
            <a:ext cx="3856734"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3"/>
            </p:custDataLst>
          </p:nvPr>
        </p:nvPicPr>
        <p:blipFill>
          <a:blip r:embed="rId4"/>
          <a:stretch>
            <a:fillRect/>
          </a:stretch>
        </p:blipFill>
        <p:spPr>
          <a:xfrm>
            <a:off x="8499475" y="-913130"/>
            <a:ext cx="5718175" cy="3216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91605" y="490465"/>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最大池化</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331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0261" y="1882066"/>
            <a:ext cx="5014471" cy="330684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754949" y="2221999"/>
            <a:ext cx="6094520" cy="2861310"/>
          </a:xfrm>
          <a:prstGeom prst="rect">
            <a:avLst/>
          </a:prstGeom>
          <a:noFill/>
        </p:spPr>
        <p:txBody>
          <a:bodyPr wrap="square">
            <a:spAutoFit/>
          </a:bodyPr>
          <a:lstStyle/>
          <a:p>
            <a:pPr algn="just"/>
            <a:r>
              <a:rPr lang="zh-CN" altLang="en-US" b="0" i="0" dirty="0">
                <a:solidFill>
                  <a:srgbClr val="292421"/>
                </a:solidFill>
                <a:effectLst/>
                <a:latin typeface="system-ui"/>
              </a:rPr>
              <a:t>① </a:t>
            </a:r>
            <a:r>
              <a:rPr lang="en-US" altLang="zh-CN" b="0" i="0" dirty="0" err="1">
                <a:solidFill>
                  <a:srgbClr val="292421"/>
                </a:solidFill>
                <a:effectLst/>
                <a:latin typeface="system-ui"/>
              </a:rPr>
              <a:t>kernel_size</a:t>
            </a:r>
            <a:r>
              <a:rPr lang="en-US" altLang="zh-CN" b="0" i="0" dirty="0">
                <a:solidFill>
                  <a:srgbClr val="292421"/>
                </a:solidFill>
                <a:effectLst/>
                <a:latin typeface="system-ui"/>
              </a:rPr>
              <a:t> = 2</a:t>
            </a:r>
            <a:r>
              <a:rPr lang="zh-CN" altLang="en-US" b="0" i="0" dirty="0">
                <a:solidFill>
                  <a:srgbClr val="292421"/>
                </a:solidFill>
                <a:effectLst/>
                <a:latin typeface="system-ui"/>
              </a:rPr>
              <a:t>：池化过程使用的正方形尺寸是</a:t>
            </a:r>
            <a:r>
              <a:rPr lang="en-US" altLang="zh-CN" b="0" i="0" dirty="0">
                <a:solidFill>
                  <a:srgbClr val="292421"/>
                </a:solidFill>
                <a:effectLst/>
                <a:latin typeface="system-ui"/>
              </a:rPr>
              <a:t>2×2</a:t>
            </a:r>
            <a:r>
              <a:rPr lang="zh-CN" altLang="en-US" b="0" i="0" dirty="0">
                <a:solidFill>
                  <a:srgbClr val="292421"/>
                </a:solidFill>
                <a:effectLst/>
                <a:latin typeface="system-ui"/>
              </a:rPr>
              <a:t>，如果是在卷积的过程中就说明卷积核的大小是</a:t>
            </a:r>
            <a:r>
              <a:rPr lang="en-US" altLang="zh-CN" b="0" i="0" dirty="0">
                <a:solidFill>
                  <a:srgbClr val="292421"/>
                </a:solidFill>
                <a:effectLst/>
                <a:latin typeface="system-ui"/>
              </a:rPr>
              <a:t>2×2</a:t>
            </a:r>
            <a:endParaRPr lang="en-US" altLang="zh-CN" b="0" i="0" dirty="0">
              <a:solidFill>
                <a:srgbClr val="292421"/>
              </a:solidFill>
              <a:effectLst/>
              <a:latin typeface="system-ui"/>
            </a:endParaRPr>
          </a:p>
          <a:p>
            <a:pPr algn="just"/>
            <a:br>
              <a:rPr lang="en-US" altLang="zh-CN" b="0" i="0" dirty="0">
                <a:solidFill>
                  <a:srgbClr val="292421"/>
                </a:solidFill>
                <a:effectLst/>
                <a:latin typeface="system-ui"/>
              </a:rPr>
            </a:br>
            <a:endParaRPr lang="en-US" altLang="zh-CN" b="0" i="0" dirty="0">
              <a:solidFill>
                <a:srgbClr val="292421"/>
              </a:solidFill>
              <a:effectLst/>
              <a:latin typeface="system-ui"/>
            </a:endParaRPr>
          </a:p>
          <a:p>
            <a:pPr algn="just"/>
            <a:r>
              <a:rPr lang="en-US" altLang="zh-CN" b="0" i="0" dirty="0">
                <a:solidFill>
                  <a:srgbClr val="292421"/>
                </a:solidFill>
                <a:effectLst/>
                <a:latin typeface="system-ui"/>
              </a:rPr>
              <a:t>② stride = 2</a:t>
            </a:r>
            <a:r>
              <a:rPr lang="zh-CN" altLang="en-US" b="0" i="0" dirty="0">
                <a:solidFill>
                  <a:srgbClr val="292421"/>
                </a:solidFill>
                <a:effectLst/>
                <a:latin typeface="system-ui"/>
              </a:rPr>
              <a:t>：每次正方形移动两个位置（从左到右，从上到下），这个过程其实和卷积的操作过程一样</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③ </a:t>
            </a:r>
            <a:r>
              <a:rPr lang="en-US" altLang="zh-CN" b="0" i="0" dirty="0">
                <a:solidFill>
                  <a:srgbClr val="292421"/>
                </a:solidFill>
                <a:effectLst/>
                <a:latin typeface="system-ui"/>
              </a:rPr>
              <a:t>padding = 0</a:t>
            </a:r>
            <a:r>
              <a:rPr lang="zh-CN" altLang="en-US" b="0" i="0" dirty="0">
                <a:solidFill>
                  <a:srgbClr val="292421"/>
                </a:solidFill>
                <a:effectLst/>
                <a:latin typeface="system-ui"/>
              </a:rPr>
              <a:t>：这个之前介绍过，如果此值为</a:t>
            </a:r>
            <a:r>
              <a:rPr lang="en-US" altLang="zh-CN" b="0" i="0" dirty="0">
                <a:solidFill>
                  <a:srgbClr val="292421"/>
                </a:solidFill>
                <a:effectLst/>
                <a:latin typeface="system-ui"/>
              </a:rPr>
              <a:t>0</a:t>
            </a:r>
            <a:r>
              <a:rPr lang="zh-CN" altLang="en-US" b="0" i="0" dirty="0">
                <a:solidFill>
                  <a:srgbClr val="292421"/>
                </a:solidFill>
                <a:effectLst/>
                <a:latin typeface="system-ui"/>
              </a:rPr>
              <a:t>，说明没有进行拓展</a:t>
            </a:r>
            <a:endParaRPr lang="zh-CN" altLang="en-US" b="0" i="0" dirty="0">
              <a:solidFill>
                <a:srgbClr val="292421"/>
              </a:solidFill>
              <a:effectLst/>
              <a:latin typeface="system-ui"/>
            </a:endParaRPr>
          </a:p>
        </p:txBody>
      </p:sp>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96015" y="1353312"/>
            <a:ext cx="9195046" cy="4523105"/>
          </a:xfrm>
          <a:prstGeom prst="rect">
            <a:avLst/>
          </a:prstGeom>
          <a:noFill/>
        </p:spPr>
        <p:txBody>
          <a:bodyPr wrap="square">
            <a:spAutoFit/>
          </a:bodyPr>
          <a:lstStyle/>
          <a:p>
            <a:pPr algn="just"/>
            <a:r>
              <a:rPr lang="zh-CN" altLang="en-US" sz="2400" b="0" i="0" dirty="0">
                <a:solidFill>
                  <a:srgbClr val="292421"/>
                </a:solidFill>
                <a:effectLst/>
                <a:latin typeface="system-ui"/>
              </a:rPr>
              <a:t>经过池化后，我们可以提取到更有代表性的特征。同时还减少了不必要的计算，这对于我们现实中的神经网络计算大有脾益，因为现实情况中神经网络非常大，而经过池化层后，就可以明显的提高模型的效率。</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所以说，池化层的好处很多，将其优点总结如下：</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在减少参数量的同时，还保留了原图像的原始特征</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有效防止过拟合</a:t>
            </a:r>
            <a:endParaRPr lang="zh-CN" altLang="en-US" sz="2400" b="0" i="0" dirty="0">
              <a:solidFill>
                <a:srgbClr val="292421"/>
              </a:solidFill>
              <a:effectLst/>
              <a:latin typeface="system-ui"/>
            </a:endParaRPr>
          </a:p>
          <a:p>
            <a:pPr algn="just"/>
            <a:r>
              <a:rPr lang="en-US" altLang="zh-CN" sz="2400" b="0" i="0" dirty="0">
                <a:solidFill>
                  <a:srgbClr val="292421"/>
                </a:solidFill>
                <a:effectLst/>
                <a:latin typeface="system-ui"/>
              </a:rPr>
              <a:t>•</a:t>
            </a:r>
            <a:r>
              <a:rPr lang="zh-CN" altLang="en-US" sz="2400" b="0" i="0" dirty="0">
                <a:solidFill>
                  <a:srgbClr val="292421"/>
                </a:solidFill>
                <a:effectLst/>
                <a:latin typeface="system-ui"/>
              </a:rPr>
              <a:t>为卷积神经网络带来平移不变性</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22089" y="790112"/>
            <a:ext cx="3506680" cy="521970"/>
          </a:xfrm>
          <a:prstGeom prst="rect">
            <a:avLst/>
          </a:prstGeom>
          <a:noFill/>
        </p:spPr>
        <p:txBody>
          <a:bodyPr wrap="square" rtlCol="0">
            <a:spAutoFit/>
          </a:bodyPr>
          <a:lstStyle/>
          <a:p>
            <a:r>
              <a:rPr lang="zh-CN" altLang="en-US" sz="2800" dirty="0"/>
              <a:t>什么叫平移不变性呢？</a:t>
            </a:r>
            <a:endParaRPr lang="en-US" altLang="zh-CN" sz="2800" dirty="0"/>
          </a:p>
        </p:txBody>
      </p:sp>
      <p:sp>
        <p:nvSpPr>
          <p:cNvPr id="4" name="文本框 3"/>
          <p:cNvSpPr txBox="1"/>
          <p:nvPr/>
        </p:nvSpPr>
        <p:spPr>
          <a:xfrm>
            <a:off x="5675051" y="1411834"/>
            <a:ext cx="6094520" cy="5631180"/>
          </a:xfrm>
          <a:prstGeom prst="rect">
            <a:avLst/>
          </a:prstGeom>
          <a:noFill/>
        </p:spPr>
        <p:txBody>
          <a:bodyPr wrap="square">
            <a:spAutoFit/>
          </a:bodyPr>
          <a:lstStyle/>
          <a:p>
            <a:r>
              <a:rPr lang="zh-CN" altLang="en-US" dirty="0">
                <a:effectLst/>
              </a:rPr>
              <a:t>可以看到，两张原始图片的位置有所不同，一个是正常的，另一个是人的脑袋稍稍左移了一些。</a:t>
            </a:r>
            <a:endParaRPr lang="zh-CN" altLang="en-US" dirty="0">
              <a:effectLst/>
            </a:endParaRPr>
          </a:p>
          <a:p>
            <a:br>
              <a:rPr lang="zh-CN" altLang="en-US" dirty="0">
                <a:effectLst/>
              </a:rPr>
            </a:br>
            <a:endParaRPr lang="zh-CN" altLang="en-US" dirty="0">
              <a:effectLst/>
            </a:endParaRPr>
          </a:p>
          <a:p>
            <a:r>
              <a:rPr lang="zh-CN" altLang="en-US" dirty="0">
                <a:effectLst/>
              </a:rPr>
              <a:t>经过卷积操作后，得到各自对应的特征图，这两张特征图也和原始图片的位置相对应，一个眼睛特征的位置是正常的，另一个眼睛特征的位置稍稍左移了一些。</a:t>
            </a:r>
            <a:endParaRPr lang="zh-CN" altLang="en-US" dirty="0">
              <a:effectLst/>
            </a:endParaRPr>
          </a:p>
          <a:p>
            <a:br>
              <a:rPr lang="zh-CN" altLang="en-US" dirty="0">
                <a:effectLst/>
              </a:rPr>
            </a:br>
            <a:endParaRPr lang="zh-CN" altLang="en-US" dirty="0">
              <a:effectLst/>
            </a:endParaRPr>
          </a:p>
          <a:p>
            <a:r>
              <a:rPr lang="zh-CN" altLang="en-US" dirty="0">
                <a:effectLst/>
              </a:rPr>
              <a:t>虽然人可以分辨，但是经过神经网络计算后，就可能带来误差，因为应该出现眼睛的位置并没有出现眼睛，那应该怎么办呢？</a:t>
            </a:r>
            <a:endParaRPr lang="zh-CN" altLang="en-US" dirty="0">
              <a:effectLst/>
            </a:endParaRPr>
          </a:p>
          <a:p>
            <a:br>
              <a:rPr lang="zh-CN" altLang="en-US" dirty="0">
                <a:effectLst/>
              </a:rPr>
            </a:br>
            <a:endParaRPr lang="zh-CN" altLang="en-US" dirty="0">
              <a:effectLst/>
            </a:endParaRPr>
          </a:p>
          <a:p>
            <a:r>
              <a:rPr lang="zh-CN" altLang="en-US" dirty="0">
                <a:effectLst/>
              </a:rPr>
              <a:t>此时使用池化层进行池化操作，可以发现，虽然池化之前两幅图片的眼睛特征不在一个位置，但是经过池化之后，眼睛特征的位置都是相同的，这就为后续神经网络的计算带来了方便，此性质就是池化的平移不变性</a:t>
            </a:r>
            <a:endParaRPr lang="zh-CN" altLang="en-US" dirty="0">
              <a:effectLst/>
            </a:endParaRPr>
          </a:p>
          <a:p>
            <a:br>
              <a:rPr lang="zh-CN" altLang="en-US" dirty="0">
                <a:effectLst/>
              </a:rPr>
            </a:br>
            <a:endParaRPr lang="zh-CN" altLang="en-US" dirty="0"/>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5" name="图片 4" descr="640 (4)"/>
          <p:cNvPicPr>
            <a:picLocks noChangeAspect="1"/>
          </p:cNvPicPr>
          <p:nvPr/>
        </p:nvPicPr>
        <p:blipFill>
          <a:blip r:embed="rId3"/>
          <a:stretch>
            <a:fillRect/>
          </a:stretch>
        </p:blipFill>
        <p:spPr>
          <a:xfrm>
            <a:off x="0" y="1629410"/>
            <a:ext cx="5674360" cy="4273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51405" y="295157"/>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全连接层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30189" y="1575761"/>
            <a:ext cx="11130378" cy="922020"/>
          </a:xfrm>
          <a:prstGeom prst="rect">
            <a:avLst/>
          </a:prstGeom>
          <a:noFill/>
        </p:spPr>
        <p:txBody>
          <a:bodyPr wrap="square">
            <a:spAutoFit/>
          </a:bodyPr>
          <a:lstStyle/>
          <a:p>
            <a:r>
              <a:rPr lang="zh-CN" altLang="en-US" b="0" i="0" dirty="0">
                <a:solidFill>
                  <a:srgbClr val="292421"/>
                </a:solidFill>
                <a:effectLst/>
                <a:latin typeface="system-ui"/>
              </a:rPr>
              <a:t>我们已经通过卷积和池化提取到了这个人的眼睛、鼻子和嘴的特征，如果我想利用这些特征来识别这个图片是否是人的脑袋该怎么办呢？</a:t>
            </a:r>
            <a:endParaRPr lang="en-US" altLang="zh-CN" b="0" i="0" dirty="0">
              <a:solidFill>
                <a:srgbClr val="292421"/>
              </a:solidFill>
              <a:effectLst/>
              <a:latin typeface="system-ui"/>
            </a:endParaRPr>
          </a:p>
          <a:p>
            <a:r>
              <a:rPr lang="zh-CN" altLang="en-US" b="0" i="0" dirty="0">
                <a:solidFill>
                  <a:srgbClr val="292421"/>
                </a:solidFill>
                <a:effectLst/>
                <a:latin typeface="system-ui"/>
              </a:rPr>
              <a:t>我们只需要将提取到的所有特征图进行“展平”，将其维度变为</a:t>
            </a:r>
            <a:r>
              <a:rPr lang="en-US" altLang="zh-CN" b="0" i="0" dirty="0">
                <a:solidFill>
                  <a:srgbClr val="292421"/>
                </a:solidFill>
                <a:effectLst/>
                <a:latin typeface="system-ui"/>
              </a:rPr>
              <a:t>1×1×1×1</a:t>
            </a:r>
            <a:r>
              <a:rPr lang="zh-CN" altLang="en-US" b="0" i="0" dirty="0">
                <a:solidFill>
                  <a:srgbClr val="292421"/>
                </a:solidFill>
                <a:effectLst/>
                <a:latin typeface="system-ui"/>
              </a:rPr>
              <a:t>，这个过程就是全连接的过程。</a:t>
            </a:r>
            <a:endParaRPr lang="zh-CN" altLang="en-US" dirty="0"/>
          </a:p>
        </p:txBody>
      </p:sp>
      <p:sp>
        <p:nvSpPr>
          <p:cNvPr id="6" name="文本框 5"/>
          <p:cNvSpPr txBox="1"/>
          <p:nvPr/>
        </p:nvSpPr>
        <p:spPr>
          <a:xfrm>
            <a:off x="730189" y="2634423"/>
            <a:ext cx="11130378" cy="645160"/>
          </a:xfrm>
          <a:prstGeom prst="rect">
            <a:avLst/>
          </a:prstGeom>
          <a:noFill/>
        </p:spPr>
        <p:txBody>
          <a:bodyPr wrap="square">
            <a:spAutoFit/>
          </a:bodyPr>
          <a:lstStyle/>
          <a:p>
            <a:r>
              <a:rPr lang="zh-CN" altLang="en-US" b="0" i="0" dirty="0">
                <a:solidFill>
                  <a:srgbClr val="292421"/>
                </a:solidFill>
                <a:effectLst/>
                <a:latin typeface="system-ui"/>
              </a:rPr>
              <a:t>也就是说，此步我们将所有的特征都展开并进行运算，最后会得到一个概率值，这个概率值就是输入图片是否是人的概率，这个过程如下所示：</a:t>
            </a:r>
            <a:endParaRPr lang="zh-CN" altLang="en-US" dirty="0"/>
          </a:p>
        </p:txBody>
      </p:sp>
      <p:pic>
        <p:nvPicPr>
          <p:cNvPr id="15362"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3381" y="3283143"/>
            <a:ext cx="4974825" cy="32797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6625590" y="2475865"/>
            <a:ext cx="5337175" cy="2888615"/>
          </a:xfrm>
          <a:prstGeom prst="rect">
            <a:avLst/>
          </a:prstGeom>
          <a:noFill/>
          <a:ln w="9525">
            <a:noFill/>
          </a:ln>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
        <p:nvSpPr>
          <p:cNvPr id="2" name="矩形 1"/>
          <p:cNvSpPr/>
          <p:nvPr/>
        </p:nvSpPr>
        <p:spPr>
          <a:xfrm>
            <a:off x="122238" y="341630"/>
            <a:ext cx="6326505" cy="706755"/>
          </a:xfrm>
          <a:prstGeom prst="rect">
            <a:avLst/>
          </a:prstGeom>
          <a:noFill/>
          <a:ln>
            <a:noFill/>
          </a:ln>
        </p:spPr>
        <p:txBody>
          <a:bodyPr wrap="none" rtlCol="0" anchor="t">
            <a:spAutoFit/>
          </a:bodyPr>
          <a:p>
            <a:pPr algn="ctr"/>
            <a:r>
              <a:rPr lang="zh-CN" altLang="en-US" sz="4000" b="1">
                <a:solidFill>
                  <a:schemeClr val="tx1"/>
                </a:solidFill>
                <a:effectLst>
                  <a:outerShdw blurRad="38100" dist="19050" dir="2700000" algn="tl" rotWithShape="0">
                    <a:schemeClr val="dk1">
                      <a:alpha val="40000"/>
                    </a:schemeClr>
                  </a:outerShdw>
                </a:effectLst>
              </a:rPr>
              <a:t>解决</a:t>
            </a:r>
            <a:r>
              <a:rPr lang="en-US" altLang="zh-CN" sz="4000" b="1">
                <a:solidFill>
                  <a:schemeClr val="tx1"/>
                </a:solidFill>
                <a:effectLst>
                  <a:outerShdw blurRad="38100" dist="19050" dir="2700000" algn="tl" rotWithShape="0">
                    <a:schemeClr val="dk1">
                      <a:alpha val="40000"/>
                    </a:schemeClr>
                  </a:outerShdw>
                </a:effectLst>
              </a:rPr>
              <a:t> Github </a:t>
            </a:r>
            <a:r>
              <a:rPr lang="zh-CN" altLang="en-US" sz="4000" b="1">
                <a:solidFill>
                  <a:schemeClr val="tx1"/>
                </a:solidFill>
                <a:effectLst>
                  <a:outerShdw blurRad="38100" dist="19050" dir="2700000" algn="tl" rotWithShape="0">
                    <a:schemeClr val="dk1">
                      <a:alpha val="40000"/>
                    </a:schemeClr>
                  </a:outerShdw>
                </a:effectLst>
              </a:rPr>
              <a:t>登录</a:t>
            </a:r>
            <a:r>
              <a:rPr lang="en-US" altLang="zh-CN" sz="4000" b="1">
                <a:solidFill>
                  <a:schemeClr val="tx1"/>
                </a:solidFill>
                <a:effectLst>
                  <a:outerShdw blurRad="38100" dist="19050" dir="2700000" algn="tl" rotWithShape="0">
                    <a:schemeClr val="dk1">
                      <a:alpha val="40000"/>
                    </a:schemeClr>
                  </a:outerShdw>
                </a:effectLst>
              </a:rPr>
              <a:t>\</a:t>
            </a:r>
            <a:r>
              <a:rPr lang="zh-CN" altLang="en-US" sz="4000" b="1">
                <a:solidFill>
                  <a:schemeClr val="tx1"/>
                </a:solidFill>
                <a:effectLst>
                  <a:outerShdw blurRad="38100" dist="19050" dir="2700000" algn="tl" rotWithShape="0">
                    <a:schemeClr val="dk1">
                      <a:alpha val="40000"/>
                    </a:schemeClr>
                  </a:outerShdw>
                </a:effectLst>
              </a:rPr>
              <a:t>上传问题</a:t>
            </a:r>
            <a:endParaRPr lang="zh-CN" altLang="en-US" sz="40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02565" y="2136140"/>
            <a:ext cx="8851265" cy="3759835"/>
          </a:xfrm>
          <a:prstGeom prst="rect">
            <a:avLst/>
          </a:prstGeom>
          <a:noFill/>
        </p:spPr>
        <p:txBody>
          <a:bodyPr wrap="square" rtlCol="0">
            <a:noAutofit/>
          </a:bodyPr>
          <a:p>
            <a:pPr fontAlgn="auto">
              <a:lnSpc>
                <a:spcPts val="2300"/>
              </a:lnSpc>
            </a:pPr>
            <a:r>
              <a:rPr lang="zh-CN" altLang="en-US"/>
              <a:t>①</a:t>
            </a:r>
            <a:r>
              <a:rPr lang="en-US" altLang="zh-CN"/>
              <a:t> </a:t>
            </a:r>
            <a:r>
              <a:rPr lang="zh-CN" altLang="en-US"/>
              <a:t>登录</a:t>
            </a:r>
            <a:r>
              <a:rPr lang="en-US" altLang="zh-CN"/>
              <a:t> Github </a:t>
            </a:r>
            <a:r>
              <a:rPr lang="zh-CN" altLang="en-US"/>
              <a:t>网站问题可以借助科学上网工具进行登录</a:t>
            </a:r>
            <a:endParaRPr lang="zh-CN" altLang="en-US"/>
          </a:p>
          <a:p>
            <a:pPr fontAlgn="auto">
              <a:lnSpc>
                <a:spcPts val="2300"/>
              </a:lnSpc>
            </a:pPr>
            <a:br>
              <a:rPr lang="zh-CN" altLang="en-US"/>
            </a:br>
            <a:r>
              <a:rPr lang="en-US" altLang="zh-CN"/>
              <a:t>		</a:t>
            </a:r>
            <a:r>
              <a:rPr lang="zh-CN" altLang="en-US"/>
              <a:t>！！不多</a:t>
            </a:r>
            <a:r>
              <a:rPr lang="zh-CN" altLang="en-US"/>
              <a:t>介绍！！</a:t>
            </a:r>
            <a:endParaRPr lang="zh-CN" altLang="en-US"/>
          </a:p>
          <a:p>
            <a:pPr fontAlgn="auto">
              <a:lnSpc>
                <a:spcPts val="2300"/>
              </a:lnSpc>
            </a:pPr>
            <a:endParaRPr lang="zh-CN" altLang="en-US"/>
          </a:p>
          <a:p>
            <a:pPr fontAlgn="auto">
              <a:lnSpc>
                <a:spcPts val="2300"/>
              </a:lnSpc>
            </a:pPr>
            <a:r>
              <a:rPr lang="zh-CN" altLang="en-US"/>
              <a:t>②</a:t>
            </a:r>
            <a:r>
              <a:rPr lang="en-US" altLang="zh-CN"/>
              <a:t> </a:t>
            </a:r>
            <a:r>
              <a:rPr lang="zh-CN" altLang="en-US"/>
              <a:t>解决上传延迟可以利用</a:t>
            </a:r>
            <a:r>
              <a:rPr lang="en-US" altLang="zh-CN"/>
              <a:t> SSH </a:t>
            </a:r>
            <a:r>
              <a:rPr lang="zh-CN" altLang="en-US"/>
              <a:t>上传至</a:t>
            </a:r>
            <a:r>
              <a:rPr lang="en-US" altLang="zh-CN"/>
              <a:t> Github </a:t>
            </a:r>
            <a:r>
              <a:rPr lang="zh-CN" altLang="en-US"/>
              <a:t>上</a:t>
            </a:r>
            <a:endParaRPr lang="zh-CN" altLang="en-US"/>
          </a:p>
          <a:p>
            <a:pPr fontAlgn="auto">
              <a:lnSpc>
                <a:spcPts val="2300"/>
              </a:lnSpc>
            </a:pPr>
            <a:endParaRPr lang="zh-CN" altLang="en-US"/>
          </a:p>
          <a:p>
            <a:pPr indent="457200" fontAlgn="auto">
              <a:lnSpc>
                <a:spcPts val="2300"/>
              </a:lnSpc>
            </a:pPr>
            <a:r>
              <a:rPr lang="en-US" altLang="zh-CN"/>
              <a:t> -  ssh-keygen -t rsa -C "你的邮箱地址"</a:t>
            </a:r>
            <a:endParaRPr lang="en-US" altLang="zh-CN"/>
          </a:p>
          <a:p>
            <a:pPr indent="457200" fontAlgn="auto">
              <a:lnSpc>
                <a:spcPts val="2300"/>
              </a:lnSpc>
            </a:pPr>
            <a:r>
              <a:rPr lang="en-US" altLang="zh-CN"/>
              <a:t> -  </a:t>
            </a:r>
            <a:r>
              <a:rPr lang="zh-CN" altLang="en-US"/>
              <a:t>将生成的公钥上传至</a:t>
            </a:r>
            <a:r>
              <a:rPr lang="en-US" altLang="zh-CN"/>
              <a:t> Github </a:t>
            </a:r>
            <a:r>
              <a:rPr lang="zh-CN" altLang="en-US"/>
              <a:t>中</a:t>
            </a:r>
            <a:endParaRPr lang="zh-CN" altLang="en-US"/>
          </a:p>
          <a:p>
            <a:pPr indent="457200" fontAlgn="auto">
              <a:lnSpc>
                <a:spcPts val="2300"/>
              </a:lnSpc>
            </a:pPr>
            <a:r>
              <a:rPr lang="en-US" altLang="zh-CN"/>
              <a:t> -  </a:t>
            </a:r>
            <a:r>
              <a:rPr lang="zh-CN" altLang="en-US"/>
              <a:t>在终端用</a:t>
            </a:r>
            <a:r>
              <a:rPr lang="en-US" altLang="zh-CN"/>
              <a:t>ssh -T git@github.com </a:t>
            </a:r>
            <a:r>
              <a:rPr lang="zh-CN" altLang="en-US"/>
              <a:t>查看连接情况</a:t>
            </a:r>
            <a:endParaRPr lang="zh-CN" altLang="en-US"/>
          </a:p>
          <a:p>
            <a:pPr indent="457200" fontAlgn="auto">
              <a:lnSpc>
                <a:spcPts val="2300"/>
              </a:lnSpc>
            </a:pPr>
            <a:r>
              <a:rPr lang="en-US" altLang="zh-CN"/>
              <a:t> -  </a:t>
            </a:r>
            <a:r>
              <a:rPr lang="zh-CN" altLang="en-US"/>
              <a:t>若连接不成功需要更新</a:t>
            </a:r>
            <a:r>
              <a:rPr lang="en-US" altLang="zh-CN"/>
              <a:t>hosts:https://hosts.gitcdn.top/hosts.txt</a:t>
            </a:r>
            <a:endParaRPr lang="en-US" altLang="zh-CN"/>
          </a:p>
          <a:p>
            <a:pPr marL="457200" lvl="1" indent="457200" fontAlgn="auto">
              <a:lnSpc>
                <a:spcPts val="2300"/>
              </a:lnSpc>
            </a:pPr>
            <a:r>
              <a:rPr lang="en-US" altLang="zh-CN"/>
              <a:t>ps: </a:t>
            </a:r>
            <a:r>
              <a:rPr lang="zh-CN" altLang="en-US"/>
              <a:t>该链接由https://github.com/Licoy/fetch-github-hosts.git</a:t>
            </a:r>
            <a:r>
              <a:rPr lang="zh-CN" altLang="en-US"/>
              <a:t>维护</a:t>
            </a:r>
            <a:endParaRPr lang="zh-CN" altLang="en-US"/>
          </a:p>
          <a:p>
            <a:pPr indent="457200" fontAlgn="auto">
              <a:lnSpc>
                <a:spcPts val="2300"/>
              </a:lnSpc>
            </a:pPr>
            <a:r>
              <a:rPr lang="en-US" altLang="zh-CN"/>
              <a:t> -  </a:t>
            </a:r>
            <a:r>
              <a:rPr lang="zh-CN" altLang="en-US"/>
              <a:t>修改成功以后就可以通过</a:t>
            </a:r>
            <a:r>
              <a:rPr lang="en-US" altLang="zh-CN"/>
              <a:t>ssh</a:t>
            </a:r>
            <a:r>
              <a:rPr lang="zh-CN" altLang="en-US"/>
              <a:t>建立</a:t>
            </a:r>
            <a:r>
              <a:rPr lang="en-US" altLang="zh-CN"/>
              <a:t>remote</a:t>
            </a:r>
            <a:r>
              <a:rPr lang="zh-CN" altLang="en-US"/>
              <a:t>远程连接</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167" y="0"/>
            <a:ext cx="10881665" cy="433211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55167" y="4695365"/>
            <a:ext cx="10881665" cy="922020"/>
          </a:xfrm>
          <a:prstGeom prst="rect">
            <a:avLst/>
          </a:prstGeom>
          <a:noFill/>
        </p:spPr>
        <p:txBody>
          <a:bodyPr wrap="square">
            <a:spAutoFit/>
          </a:bodyPr>
          <a:lstStyle/>
          <a:p>
            <a:r>
              <a:rPr lang="zh-CN" altLang="en-US" b="0" i="0" dirty="0">
                <a:solidFill>
                  <a:srgbClr val="292421"/>
                </a:solidFill>
                <a:effectLst/>
                <a:latin typeface="system-ui"/>
              </a:rPr>
              <a:t>经过两次卷积和最大池化之后，得到最后的特征图，此时的特征都是经过计算后得到的，所以代表性比较强，最后经过全连接层，展开为一维的向量，再经过一次计算后，得到最终的识别概率，这就是卷积神经网络的整个过程。</a:t>
            </a:r>
            <a:endParaRPr lang="zh-CN" altLang="en-US" dirty="0"/>
          </a:p>
        </p:txBody>
      </p:sp>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1098" y="135358"/>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输出层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610709" y="2186021"/>
            <a:ext cx="10970582" cy="4154170"/>
          </a:xfrm>
          <a:prstGeom prst="rect">
            <a:avLst/>
          </a:prstGeom>
          <a:noFill/>
        </p:spPr>
        <p:txBody>
          <a:bodyPr wrap="square">
            <a:spAutoFit/>
          </a:bodyPr>
          <a:lstStyle/>
          <a:p>
            <a:pPr algn="just"/>
            <a:r>
              <a:rPr lang="zh-CN" altLang="en-US" sz="2400" b="0" i="0" dirty="0">
                <a:solidFill>
                  <a:srgbClr val="292421"/>
                </a:solidFill>
                <a:effectLst/>
                <a:latin typeface="system-ui"/>
              </a:rPr>
              <a:t>卷积神经网络的输出层理解起来就比较简单了，我们只需要将全连接层得到的一维向量经过计算后得到识别值的一个概率，当然，这个计算可能是线性的，也可能是非线性的。</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在深度学习中，我们需要识别的结果一般都是多分类的，所以每个位置都会有一个概率值，代表识别为当前值的概率，取最大的概率值，就是最终的识别结果。</a:t>
            </a:r>
            <a:endParaRPr lang="zh-CN" altLang="en-US" sz="2400" b="0" i="0" dirty="0">
              <a:solidFill>
                <a:srgbClr val="292421"/>
              </a:solidFill>
              <a:effectLst/>
              <a:latin typeface="system-ui"/>
            </a:endParaRPr>
          </a:p>
          <a:p>
            <a:pPr algn="just"/>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pPr algn="just"/>
            <a:r>
              <a:rPr lang="zh-CN" altLang="en-US" sz="2400" b="0" i="0" dirty="0">
                <a:solidFill>
                  <a:srgbClr val="292421"/>
                </a:solidFill>
                <a:effectLst/>
                <a:latin typeface="system-ui"/>
              </a:rPr>
              <a:t>在训练的过程中，可以通过不断地调整参数值来使识别结果更准确，从而达到最高的模型准确率。</a:t>
            </a:r>
            <a:endParaRPr lang="zh-CN" altLang="en-US" sz="2400" b="0" i="0" dirty="0">
              <a:solidFill>
                <a:srgbClr val="292421"/>
              </a:solidFill>
              <a:effectLst/>
              <a:latin typeface="system-ui"/>
            </a:endParaRPr>
          </a:p>
        </p:txBody>
      </p:sp>
      <p:pic>
        <p:nvPicPr>
          <p:cNvPr id="3" name="图片 2"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9825" y="0"/>
            <a:ext cx="7372350" cy="66008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85075" y="517098"/>
            <a:ext cx="2938780"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回顾过程</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339569" y="1540250"/>
            <a:ext cx="11710387" cy="645160"/>
          </a:xfrm>
          <a:prstGeom prst="rect">
            <a:avLst/>
          </a:prstGeom>
          <a:noFill/>
        </p:spPr>
        <p:txBody>
          <a:bodyPr wrap="square">
            <a:spAutoFit/>
          </a:bodyPr>
          <a:lstStyle/>
          <a:p>
            <a:r>
              <a:rPr lang="zh-CN" altLang="en-US" b="0" i="0" dirty="0">
                <a:solidFill>
                  <a:srgbClr val="292421"/>
                </a:solidFill>
                <a:effectLst/>
                <a:latin typeface="system-ui"/>
              </a:rPr>
              <a:t>卷积神经网络最经典的应用莫过于手写数字识别了，比如我现在手写一个数字</a:t>
            </a:r>
            <a:r>
              <a:rPr lang="en-US" altLang="zh-CN" b="0" i="0" dirty="0">
                <a:solidFill>
                  <a:srgbClr val="292421"/>
                </a:solidFill>
                <a:effectLst/>
                <a:latin typeface="system-ui"/>
              </a:rPr>
              <a:t>8</a:t>
            </a:r>
            <a:r>
              <a:rPr lang="zh-CN" altLang="en-US" b="0" i="0" dirty="0">
                <a:solidFill>
                  <a:srgbClr val="292421"/>
                </a:solidFill>
                <a:effectLst/>
                <a:latin typeface="system-ui"/>
              </a:rPr>
              <a:t>，那么卷积神经网络是如何识别出来的呢？整个识别的过程如下图所示：</a:t>
            </a:r>
            <a:endParaRPr lang="zh-CN" altLang="en-US" dirty="0"/>
          </a:p>
        </p:txBody>
      </p:sp>
      <p:pic>
        <p:nvPicPr>
          <p:cNvPr id="1843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640" y="2186581"/>
            <a:ext cx="8793239" cy="451606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061" y="1305341"/>
            <a:ext cx="4907131" cy="4523105"/>
          </a:xfrm>
          <a:prstGeom prst="rect">
            <a:avLst/>
          </a:prstGeom>
          <a:noFill/>
        </p:spPr>
        <p:txBody>
          <a:bodyPr wrap="square">
            <a:spAutoFit/>
          </a:bodyPr>
          <a:lstStyle/>
          <a:p>
            <a:r>
              <a:rPr lang="en-US" altLang="zh-CN" b="0" i="0" dirty="0">
                <a:solidFill>
                  <a:srgbClr val="292421"/>
                </a:solidFill>
                <a:effectLst/>
                <a:latin typeface="system-ui"/>
              </a:rPr>
              <a:t>1. </a:t>
            </a:r>
            <a:r>
              <a:rPr lang="zh-CN" altLang="en-US" b="0" i="0" dirty="0">
                <a:solidFill>
                  <a:srgbClr val="292421"/>
                </a:solidFill>
                <a:effectLst/>
                <a:latin typeface="system-ui"/>
              </a:rPr>
              <a:t>将手写数字图片转换为像素矩阵</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2. </a:t>
            </a:r>
            <a:r>
              <a:rPr lang="zh-CN" altLang="en-US" b="0" i="0" dirty="0">
                <a:solidFill>
                  <a:srgbClr val="292421"/>
                </a:solidFill>
                <a:effectLst/>
                <a:latin typeface="system-ui"/>
              </a:rPr>
              <a:t>对像素矩阵进行</a:t>
            </a:r>
            <a:r>
              <a:rPr lang="en-US" altLang="zh-CN" b="0" i="0" dirty="0">
                <a:solidFill>
                  <a:srgbClr val="292421"/>
                </a:solidFill>
                <a:effectLst/>
                <a:latin typeface="system-ui"/>
              </a:rPr>
              <a:t>Padding</a:t>
            </a:r>
            <a:r>
              <a:rPr lang="zh-CN" altLang="en-US" b="0" i="0" dirty="0">
                <a:solidFill>
                  <a:srgbClr val="292421"/>
                </a:solidFill>
                <a:effectLst/>
                <a:latin typeface="system-ui"/>
              </a:rPr>
              <a:t>不为</a:t>
            </a:r>
            <a:r>
              <a:rPr lang="en-US" altLang="zh-CN" b="0" i="0" dirty="0">
                <a:solidFill>
                  <a:srgbClr val="292421"/>
                </a:solidFill>
                <a:effectLst/>
                <a:latin typeface="system-ui"/>
              </a:rPr>
              <a:t>0</a:t>
            </a:r>
            <a:r>
              <a:rPr lang="zh-CN" altLang="en-US" b="0" i="0" dirty="0">
                <a:solidFill>
                  <a:srgbClr val="292421"/>
                </a:solidFill>
                <a:effectLst/>
                <a:latin typeface="system-ui"/>
              </a:rPr>
              <a:t>的卷积运算，目的是保留边缘特征，生成一个特征图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3. </a:t>
            </a:r>
            <a:r>
              <a:rPr lang="zh-CN" altLang="en-US" b="0" i="0" dirty="0">
                <a:solidFill>
                  <a:srgbClr val="292421"/>
                </a:solidFill>
                <a:effectLst/>
                <a:latin typeface="system-ui"/>
              </a:rPr>
              <a:t>对这个特征图使用六个卷积核进行卷积运算，得到六个特征图</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4. </a:t>
            </a:r>
            <a:r>
              <a:rPr lang="zh-CN" altLang="en-US" b="0" i="0" dirty="0">
                <a:solidFill>
                  <a:srgbClr val="292421"/>
                </a:solidFill>
                <a:effectLst/>
                <a:latin typeface="system-ui"/>
              </a:rPr>
              <a:t>对每个特征图进行池化操作（也可称为下采样操作），在保留特征的同时缩小数据流，生成六个小图，这六个小图和上一层各自的特征图长得很像，但尺寸缩小了</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5. </a:t>
            </a:r>
            <a:r>
              <a:rPr lang="zh-CN" altLang="en-US" b="0" i="0" dirty="0">
                <a:solidFill>
                  <a:srgbClr val="292421"/>
                </a:solidFill>
                <a:effectLst/>
                <a:latin typeface="system-ui"/>
              </a:rPr>
              <a:t>对池化操作后得到的六个小图进行第二次卷积运算，生成了更多的特征图</a:t>
            </a:r>
            <a:endParaRPr lang="en-US" altLang="zh-CN" b="0" i="0" dirty="0">
              <a:solidFill>
                <a:srgbClr val="292421"/>
              </a:solidFill>
              <a:effectLst/>
              <a:latin typeface="system-ui"/>
            </a:endParaRPr>
          </a:p>
          <a:p>
            <a:endParaRPr lang="zh-CN" altLang="en-US" b="0" i="0" dirty="0">
              <a:solidFill>
                <a:srgbClr val="292421"/>
              </a:solidFill>
              <a:effectLst/>
              <a:latin typeface="system-ui"/>
            </a:endParaRPr>
          </a:p>
        </p:txBody>
      </p:sp>
      <p:sp>
        <p:nvSpPr>
          <p:cNvPr id="5" name="文本框 4"/>
          <p:cNvSpPr txBox="1"/>
          <p:nvPr/>
        </p:nvSpPr>
        <p:spPr>
          <a:xfrm>
            <a:off x="5648417" y="1305341"/>
            <a:ext cx="6094520" cy="3138170"/>
          </a:xfrm>
          <a:prstGeom prst="rect">
            <a:avLst/>
          </a:prstGeom>
          <a:noFill/>
        </p:spPr>
        <p:txBody>
          <a:bodyPr wrap="square">
            <a:spAutoFit/>
          </a:bodyPr>
          <a:lstStyle/>
          <a:p>
            <a:r>
              <a:rPr lang="en-US" altLang="zh-CN" b="0" i="0" dirty="0">
                <a:solidFill>
                  <a:srgbClr val="292421"/>
                </a:solidFill>
                <a:effectLst/>
                <a:latin typeface="system-ui"/>
              </a:rPr>
              <a:t>6. </a:t>
            </a:r>
            <a:r>
              <a:rPr lang="zh-CN" altLang="en-US" b="0" i="0" dirty="0">
                <a:solidFill>
                  <a:srgbClr val="292421"/>
                </a:solidFill>
                <a:effectLst/>
                <a:latin typeface="system-ui"/>
              </a:rPr>
              <a:t>对第二次卷积生成的特征图进行池化操作（下采样操作）</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7. </a:t>
            </a:r>
            <a:r>
              <a:rPr lang="zh-CN" altLang="en-US" b="0" i="0" dirty="0">
                <a:solidFill>
                  <a:srgbClr val="292421"/>
                </a:solidFill>
                <a:effectLst/>
                <a:latin typeface="system-ui"/>
              </a:rPr>
              <a:t>将第二次池化操作得到的特征进行第一次全连接</a:t>
            </a:r>
            <a:endParaRPr lang="zh-CN" altLang="en-US" b="0" i="0" dirty="0">
              <a:solidFill>
                <a:srgbClr val="292421"/>
              </a:solidFill>
              <a:effectLst/>
              <a:latin typeface="system-ui"/>
            </a:endParaRPr>
          </a:p>
          <a:p>
            <a:endParaRPr lang="zh-CN" altLang="en-US" b="0" i="0" dirty="0">
              <a:solidFill>
                <a:srgbClr val="292421"/>
              </a:solidFill>
              <a:effectLst/>
              <a:latin typeface="system-ui"/>
            </a:endParaRPr>
          </a:p>
          <a:p>
            <a:r>
              <a:rPr lang="en-US" altLang="zh-CN" b="0" i="0" dirty="0">
                <a:solidFill>
                  <a:srgbClr val="292421"/>
                </a:solidFill>
                <a:effectLst/>
                <a:latin typeface="system-ui"/>
              </a:rPr>
              <a:t>8. </a:t>
            </a:r>
            <a:r>
              <a:rPr lang="zh-CN" altLang="en-US" b="0" i="0" dirty="0">
                <a:solidFill>
                  <a:srgbClr val="292421"/>
                </a:solidFill>
                <a:effectLst/>
                <a:latin typeface="system-ui"/>
              </a:rPr>
              <a:t>将第一次全连接的结果进行第二次全连接</a:t>
            </a:r>
            <a:br>
              <a:rPr lang="zh-CN" altLang="en-US" b="0" i="0" dirty="0">
                <a:solidFill>
                  <a:srgbClr val="292421"/>
                </a:solidFill>
                <a:effectLst/>
                <a:latin typeface="system-ui"/>
              </a:rPr>
            </a:br>
            <a:endParaRPr lang="zh-CN" altLang="en-US" b="0" i="0" dirty="0">
              <a:solidFill>
                <a:srgbClr val="292421"/>
              </a:solidFill>
              <a:effectLst/>
              <a:latin typeface="system-ui"/>
            </a:endParaRPr>
          </a:p>
          <a:p>
            <a:r>
              <a:rPr lang="en-US" altLang="zh-CN" b="0" i="0" dirty="0">
                <a:solidFill>
                  <a:srgbClr val="292421"/>
                </a:solidFill>
                <a:effectLst/>
                <a:latin typeface="system-ui"/>
              </a:rPr>
              <a:t>9.</a:t>
            </a:r>
            <a:r>
              <a:rPr lang="zh-CN" altLang="en-US" b="0" i="0" dirty="0">
                <a:solidFill>
                  <a:srgbClr val="292421"/>
                </a:solidFill>
                <a:effectLst/>
                <a:latin typeface="system-ui"/>
              </a:rPr>
              <a:t>将第二次全链接的结果进行最后一次运算，这种运算可能是线性的也可能是非线性的，最终每个位置（一共十个位置，从</a:t>
            </a:r>
            <a:r>
              <a:rPr lang="en-US" altLang="zh-CN" b="0" i="0" dirty="0">
                <a:solidFill>
                  <a:srgbClr val="292421"/>
                </a:solidFill>
                <a:effectLst/>
                <a:latin typeface="system-ui"/>
              </a:rPr>
              <a:t>0</a:t>
            </a:r>
            <a:r>
              <a:rPr lang="zh-CN" altLang="en-US" b="0" i="0" dirty="0">
                <a:solidFill>
                  <a:srgbClr val="292421"/>
                </a:solidFill>
                <a:effectLst/>
                <a:latin typeface="system-ui"/>
              </a:rPr>
              <a:t>到</a:t>
            </a:r>
            <a:r>
              <a:rPr lang="en-US" altLang="zh-CN" b="0" i="0" dirty="0">
                <a:solidFill>
                  <a:srgbClr val="292421"/>
                </a:solidFill>
                <a:effectLst/>
                <a:latin typeface="system-ui"/>
              </a:rPr>
              <a:t>9</a:t>
            </a:r>
            <a:r>
              <a:rPr lang="zh-CN" altLang="en-US" b="0" i="0" dirty="0">
                <a:solidFill>
                  <a:srgbClr val="292421"/>
                </a:solidFill>
                <a:effectLst/>
                <a:latin typeface="system-ui"/>
              </a:rPr>
              <a:t>）都有一个概率值，这个概率值就是将输入的手写数字识别为当前位置数字的概率，最后以概率最大的位置的值作为识别结果。</a:t>
            </a:r>
            <a:endParaRPr lang="zh-CN" altLang="en-US"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nvPicPr>
        <p:blipFill>
          <a:blip r:embed="rId1"/>
          <a:stretch>
            <a:fillRect/>
          </a:stretch>
        </p:blipFill>
        <p:spPr>
          <a:xfrm>
            <a:off x="8499475" y="-913130"/>
            <a:ext cx="5718175" cy="3216275"/>
          </a:xfrm>
          <a:prstGeom prst="rect">
            <a:avLst/>
          </a:prstGeom>
        </p:spPr>
      </p:pic>
      <p:sp>
        <p:nvSpPr>
          <p:cNvPr id="2" name="文本框 1"/>
          <p:cNvSpPr txBox="1"/>
          <p:nvPr/>
        </p:nvSpPr>
        <p:spPr>
          <a:xfrm>
            <a:off x="0" y="1371712"/>
            <a:ext cx="12192000" cy="1846580"/>
          </a:xfrm>
          <a:prstGeom prst="rect">
            <a:avLst/>
          </a:prstGeom>
          <a:noFill/>
        </p:spPr>
        <p:txBody>
          <a:bodyPr wrap="square" lIns="0" tIns="0" rIns="0" bIns="0" rtlCol="0">
            <a:spAutoFit/>
          </a:bodyPr>
          <a:lstStyle/>
          <a:p>
            <a:pPr algn="ctr"/>
            <a:r>
              <a:rPr lang="zh-CN" altLang="en-US" sz="2400" b="0" i="0" dirty="0">
                <a:solidFill>
                  <a:srgbClr val="292421"/>
                </a:solidFill>
                <a:effectLst/>
                <a:latin typeface="system-ui"/>
              </a:rPr>
              <a:t>卷积神经网络（</a:t>
            </a:r>
            <a:r>
              <a:rPr lang="en-US" altLang="zh-CN" sz="2400" b="0" i="0" dirty="0">
                <a:solidFill>
                  <a:srgbClr val="292421"/>
                </a:solidFill>
                <a:effectLst/>
                <a:latin typeface="system-ui"/>
              </a:rPr>
              <a:t>Convolutional Neural Networks, CNN</a:t>
            </a:r>
            <a:r>
              <a:rPr lang="zh-CN" altLang="en-US" sz="2400" b="0" i="0" dirty="0">
                <a:solidFill>
                  <a:srgbClr val="292421"/>
                </a:solidFill>
                <a:effectLst/>
                <a:latin typeface="system-ui"/>
              </a:rPr>
              <a:t>）这个概念的提出可以追溯到二十世纪</a:t>
            </a:r>
            <a:r>
              <a:rPr lang="en-US" altLang="zh-CN" sz="2400" b="0" i="0" dirty="0">
                <a:solidFill>
                  <a:srgbClr val="292421"/>
                </a:solidFill>
                <a:effectLst/>
                <a:latin typeface="system-ui"/>
              </a:rPr>
              <a:t>80~90</a:t>
            </a:r>
            <a:r>
              <a:rPr lang="zh-CN" altLang="en-US" sz="2400" b="0" i="0" dirty="0">
                <a:solidFill>
                  <a:srgbClr val="292421"/>
                </a:solidFill>
                <a:effectLst/>
                <a:latin typeface="system-ui"/>
              </a:rPr>
              <a:t>年代，但是有那么一段时间这个概念被“雪藏”了，因为当时的硬件和软件技术比较落后，而随着各种深度学习理论相继被提出以及数值计算设备的高速发展，卷积神经网络得到了快速发展。</a:t>
            </a:r>
            <a:endParaRPr lang="en-US" altLang="zh-CN" sz="2400" b="0" i="0" dirty="0">
              <a:solidFill>
                <a:srgbClr val="292421"/>
              </a:solidFill>
              <a:effectLst/>
              <a:latin typeface="system-ui"/>
            </a:endParaRPr>
          </a:p>
          <a:p>
            <a:pPr algn="ctr"/>
            <a:r>
              <a:rPr lang="zh-CN" altLang="en-US" sz="2400" b="1" dirty="0">
                <a:solidFill>
                  <a:schemeClr val="accent1"/>
                </a:solidFill>
                <a:latin typeface="+mj-ea"/>
                <a:ea typeface="+mj-ea"/>
              </a:rPr>
              <a:t>那么什么是卷据神经网络呢？以手写数字识别为例，整个识别过程如下所示：</a:t>
            </a:r>
            <a:endParaRPr lang="zh-CN" altLang="en-US" sz="2400" b="1" dirty="0">
              <a:solidFill>
                <a:schemeClr val="accent1"/>
              </a:solidFill>
              <a:latin typeface="+mj-ea"/>
              <a:ea typeface="+mj-ea"/>
            </a:endParaRPr>
          </a:p>
        </p:txBody>
      </p:sp>
      <p:pic>
        <p:nvPicPr>
          <p:cNvPr id="1026" name="Picture 2" descr="图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38" y="3561080"/>
            <a:ext cx="10010775" cy="3143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8379" y="44765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输入层</a:t>
            </a:r>
            <a:endParaRPr lang="en-US" altLang="zh-C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324254" y="1859339"/>
            <a:ext cx="7343140" cy="4892675"/>
          </a:xfrm>
          <a:prstGeom prst="rect">
            <a:avLst/>
          </a:prstGeom>
          <a:noFill/>
        </p:spPr>
        <p:txBody>
          <a:bodyPr wrap="square">
            <a:spAutoFit/>
          </a:bodyPr>
          <a:lstStyle/>
          <a:p>
            <a:r>
              <a:rPr lang="zh-CN" altLang="en-US" sz="2400" dirty="0">
                <a:effectLst/>
              </a:rPr>
              <a:t>输入层比较简单，这一层的主要工作就是输入图像等信息，因为卷积神经网络主要处理的是图像相关的内容，但是我们人眼看到的图像和计算机处理的图像是一样的么？</a:t>
            </a:r>
            <a:endParaRPr lang="zh-CN" altLang="en-US" sz="2400" dirty="0">
              <a:effectLst/>
            </a:endParaRPr>
          </a:p>
          <a:p>
            <a:br>
              <a:rPr lang="zh-CN" altLang="en-US" sz="2400" dirty="0">
                <a:effectLst/>
              </a:rPr>
            </a:br>
            <a:endParaRPr lang="zh-CN" altLang="en-US" sz="2400" dirty="0">
              <a:effectLst/>
            </a:endParaRPr>
          </a:p>
          <a:p>
            <a:r>
              <a:rPr lang="zh-CN" altLang="en-US" sz="2400" dirty="0">
                <a:effectLst/>
              </a:rPr>
              <a:t>很明显是不一样的，对于输入图像，首先要将其转换为对应的二维矩阵，这个二位矩阵就是由图像每一个像素的像素值大小组成的，我们可以看一个例子，如下图所示的手写数字“</a:t>
            </a:r>
            <a:r>
              <a:rPr lang="en-US" altLang="zh-CN" sz="2400" dirty="0">
                <a:effectLst/>
              </a:rPr>
              <a:t>8”</a:t>
            </a:r>
            <a:r>
              <a:rPr lang="zh-CN" altLang="en-US" sz="2400" dirty="0">
                <a:effectLst/>
              </a:rPr>
              <a:t>的图像，计算机读取后是以像素值大小组成的二维矩阵存储的图像。</a:t>
            </a:r>
            <a:endParaRPr lang="zh-CN" altLang="en-US" sz="2400" dirty="0">
              <a:effectLst/>
            </a:endParaRPr>
          </a:p>
          <a:p>
            <a:br>
              <a:rPr lang="zh-CN" altLang="en-US" sz="2400" dirty="0">
                <a:effectLst/>
              </a:rPr>
            </a:br>
            <a:endParaRPr lang="zh-CN" altLang="en-US" sz="2400" dirty="0"/>
          </a:p>
        </p:txBody>
      </p:sp>
      <p:pic>
        <p:nvPicPr>
          <p:cNvPr id="3074" name="Picture 2"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35404" y="1954697"/>
            <a:ext cx="3930516" cy="3693738"/>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Logo_s"/>
          <p:cNvPicPr>
            <a:picLocks noChangeAspect="1"/>
          </p:cNvPicPr>
          <p:nvPr>
            <p:custDataLst>
              <p:tags r:id="rId2"/>
            </p:custDataLst>
          </p:nvPr>
        </p:nvPicPr>
        <p:blipFill>
          <a:blip r:embed="rId3"/>
          <a:stretch>
            <a:fillRect/>
          </a:stretch>
        </p:blipFill>
        <p:spPr>
          <a:xfrm>
            <a:off x="8499475" y="-913130"/>
            <a:ext cx="5718175" cy="3216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0331" y="1310938"/>
            <a:ext cx="10853381" cy="4523105"/>
          </a:xfrm>
          <a:prstGeom prst="rect">
            <a:avLst/>
          </a:prstGeom>
          <a:noFill/>
        </p:spPr>
        <p:txBody>
          <a:bodyPr wrap="square">
            <a:spAutoFit/>
          </a:bodyPr>
          <a:lstStyle/>
          <a:p>
            <a:r>
              <a:rPr lang="zh-CN" altLang="en-US" sz="2400" b="0" i="0" dirty="0">
                <a:solidFill>
                  <a:srgbClr val="292421"/>
                </a:solidFill>
                <a:effectLst/>
                <a:latin typeface="system-ui"/>
              </a:rPr>
              <a:t>上图又称为灰度图像，因为其每一个像素值的范围是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（由纯黑色到纯白色），表示其颜色强弱程度。另外还有黑白图像，每个像素值要么是</a:t>
            </a:r>
            <a:r>
              <a:rPr lang="en-US" altLang="zh-CN" sz="2400" b="0" i="0" dirty="0">
                <a:solidFill>
                  <a:srgbClr val="292421"/>
                </a:solidFill>
                <a:effectLst/>
                <a:latin typeface="system-ui"/>
              </a:rPr>
              <a:t>0</a:t>
            </a:r>
            <a:r>
              <a:rPr lang="zh-CN" altLang="en-US" sz="2400" b="0" i="0" dirty="0">
                <a:solidFill>
                  <a:srgbClr val="292421"/>
                </a:solidFill>
                <a:effectLst/>
                <a:latin typeface="system-ui"/>
              </a:rPr>
              <a:t>（表示纯黑色），要么是</a:t>
            </a:r>
            <a:r>
              <a:rPr lang="en-US" altLang="zh-CN" sz="2400" b="0" i="0" dirty="0">
                <a:solidFill>
                  <a:srgbClr val="292421"/>
                </a:solidFill>
                <a:effectLst/>
                <a:latin typeface="system-ui"/>
              </a:rPr>
              <a:t>255</a:t>
            </a:r>
            <a:r>
              <a:rPr lang="zh-CN" altLang="en-US" sz="2400" b="0" i="0" dirty="0">
                <a:solidFill>
                  <a:srgbClr val="292421"/>
                </a:solidFill>
                <a:effectLst/>
                <a:latin typeface="system-ui"/>
              </a:rPr>
              <a:t>（表示纯白色）。</a:t>
            </a:r>
            <a:endParaRPr lang="en-US" altLang="zh-CN" sz="2400" b="0" i="0" dirty="0">
              <a:solidFill>
                <a:srgbClr val="292421"/>
              </a:solidFill>
              <a:effectLst/>
              <a:latin typeface="system-ui"/>
            </a:endParaRPr>
          </a:p>
          <a:p>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我们日常生活中最常见的就是</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图像，有三个通道，分别是红色、绿色、蓝色。每个通道的每个像素值的范围也是</a:t>
            </a:r>
            <a:r>
              <a:rPr lang="en-US" altLang="zh-CN" sz="2400" b="0" i="0" dirty="0">
                <a:solidFill>
                  <a:srgbClr val="292421"/>
                </a:solidFill>
                <a:effectLst/>
                <a:latin typeface="system-ui"/>
              </a:rPr>
              <a:t>0~255</a:t>
            </a:r>
            <a:r>
              <a:rPr lang="zh-CN" altLang="en-US" sz="2400" b="0" i="0" dirty="0">
                <a:solidFill>
                  <a:srgbClr val="292421"/>
                </a:solidFill>
                <a:effectLst/>
                <a:latin typeface="system-ui"/>
              </a:rPr>
              <a:t>，表示其每个像素的颜色强弱。</a:t>
            </a: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但是我们日常处理的基本都是灰度图像，因为比较好操作（值范围较小，颜色较单一），有些</a:t>
            </a:r>
            <a:r>
              <a:rPr lang="en-US" altLang="zh-CN" sz="2400" b="0" i="0" dirty="0">
                <a:solidFill>
                  <a:srgbClr val="292421"/>
                </a:solidFill>
                <a:effectLst/>
                <a:latin typeface="system-ui"/>
              </a:rPr>
              <a:t>RGB</a:t>
            </a:r>
            <a:r>
              <a:rPr lang="zh-CN" altLang="en-US" sz="2400" b="0" i="0" dirty="0">
                <a:solidFill>
                  <a:srgbClr val="292421"/>
                </a:solidFill>
                <a:effectLst/>
                <a:latin typeface="system-ui"/>
              </a:rPr>
              <a:t>图像在输入给神经网络之前也被转化为灰度图像，也是为了方便计算，否则三个通道的像素一起处理计算量非常大。</a:t>
            </a:r>
            <a:br>
              <a:rPr lang="zh-CN" altLang="en-US" sz="2400" b="0" i="0" dirty="0">
                <a:solidFill>
                  <a:srgbClr val="292421"/>
                </a:solidFill>
                <a:effectLst/>
                <a:latin typeface="system-ui"/>
              </a:rPr>
            </a:br>
            <a:endParaRPr lang="zh-CN" altLang="en-US" sz="2400" b="0" i="0" dirty="0">
              <a:solidFill>
                <a:srgbClr val="292421"/>
              </a:solidFill>
              <a:effectLst/>
              <a:latin typeface="system-ui"/>
            </a:endParaRPr>
          </a:p>
          <a:p>
            <a:r>
              <a:rPr lang="zh-CN" altLang="en-US" sz="2400" b="0" i="0" dirty="0">
                <a:solidFill>
                  <a:srgbClr val="292421"/>
                </a:solidFill>
                <a:effectLst/>
                <a:latin typeface="system-ui"/>
              </a:rPr>
              <a:t>现在我们已经知道了，输入层的作用就是将图像转换为其对应的由像素值构成的二维矩阵，并将此二维矩阵存储，等待后面几层的操作。</a:t>
            </a:r>
            <a:endParaRPr lang="zh-CN" altLang="en-US" sz="24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828858" y="457815"/>
            <a:ext cx="2249805" cy="92202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卷积层</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文本框 17"/>
          <p:cNvSpPr txBox="1"/>
          <p:nvPr/>
        </p:nvSpPr>
        <p:spPr>
          <a:xfrm>
            <a:off x="2568236" y="2522090"/>
            <a:ext cx="7055528" cy="3538220"/>
          </a:xfrm>
          <a:prstGeom prst="rect">
            <a:avLst/>
          </a:prstGeom>
          <a:noFill/>
        </p:spPr>
        <p:txBody>
          <a:bodyPr wrap="square">
            <a:spAutoFit/>
          </a:bodyPr>
          <a:lstStyle/>
          <a:p>
            <a:pPr algn="just"/>
            <a:r>
              <a:rPr lang="zh-CN" altLang="en-US" sz="2800" b="0" i="0" dirty="0">
                <a:solidFill>
                  <a:srgbClr val="292421"/>
                </a:solidFill>
                <a:effectLst/>
                <a:latin typeface="system-ui"/>
              </a:rPr>
              <a:t>那图片输入进来之后该怎么处理呢？</a:t>
            </a:r>
            <a:endParaRPr lang="zh-CN" altLang="en-US" sz="2800" b="0" i="0" dirty="0">
              <a:solidFill>
                <a:srgbClr val="292421"/>
              </a:solidFill>
              <a:effectLst/>
              <a:latin typeface="system-ui"/>
            </a:endParaRPr>
          </a:p>
          <a:p>
            <a:pPr algn="just"/>
            <a:br>
              <a:rPr lang="zh-CN" altLang="en-US" sz="2800" b="0" i="0" dirty="0">
                <a:solidFill>
                  <a:srgbClr val="292421"/>
                </a:solidFill>
                <a:effectLst/>
                <a:latin typeface="system-ui"/>
              </a:rPr>
            </a:br>
            <a:endParaRPr lang="zh-CN" altLang="en-US" sz="2800" b="0" i="0" dirty="0">
              <a:solidFill>
                <a:srgbClr val="292421"/>
              </a:solidFill>
              <a:effectLst/>
              <a:latin typeface="system-ui"/>
            </a:endParaRPr>
          </a:p>
          <a:p>
            <a:pPr algn="just"/>
            <a:r>
              <a:rPr lang="zh-CN" altLang="en-US" sz="2800" b="0" i="0" dirty="0">
                <a:solidFill>
                  <a:srgbClr val="292421"/>
                </a:solidFill>
                <a:effectLst/>
                <a:latin typeface="system-ui"/>
              </a:rPr>
              <a:t>假设我们已经得到图片的二维矩阵了，想要提取其中特征，那么卷积操作就会为存在特征的区域确定一个高值，否则确定一个低值。这个过程需要通过计算其与卷积核（</a:t>
            </a:r>
            <a:r>
              <a:rPr lang="en-US" altLang="zh-CN" sz="2800" b="0" i="0" dirty="0">
                <a:solidFill>
                  <a:srgbClr val="292421"/>
                </a:solidFill>
                <a:effectLst/>
                <a:latin typeface="system-ui"/>
              </a:rPr>
              <a:t>Convolution Kernel</a:t>
            </a:r>
            <a:r>
              <a:rPr lang="zh-CN" altLang="en-US" sz="2800" b="0" i="0" dirty="0">
                <a:solidFill>
                  <a:srgbClr val="292421"/>
                </a:solidFill>
                <a:effectLst/>
                <a:latin typeface="system-ui"/>
              </a:rPr>
              <a:t>）的乘积值来确定。</a:t>
            </a:r>
            <a:endParaRPr lang="zh-CN" altLang="en-US" sz="2800" b="0" i="0" dirty="0">
              <a:solidFill>
                <a:srgbClr val="292421"/>
              </a:solidFill>
              <a:effectLst/>
              <a:latin typeface="system-ui"/>
            </a:endParaRPr>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39066" y="1037766"/>
            <a:ext cx="10455676" cy="645160"/>
          </a:xfrm>
          <a:prstGeom prst="rect">
            <a:avLst/>
          </a:prstGeom>
          <a:noFill/>
        </p:spPr>
        <p:txBody>
          <a:bodyPr wrap="square">
            <a:spAutoFit/>
          </a:bodyPr>
          <a:lstStyle/>
          <a:p>
            <a:r>
              <a:rPr lang="zh-CN" altLang="en-US" b="0" i="0" dirty="0">
                <a:solidFill>
                  <a:srgbClr val="292421"/>
                </a:solidFill>
                <a:effectLst/>
                <a:latin typeface="system-ui"/>
              </a:rPr>
              <a:t>假设我们现在的输入图片是一个人的脑袋，而人的眼睛是我们需要提取的特征，那么我们就将人的眼睛作为卷积核，通过在人的脑袋的图片上移动来确定哪里是眼睛，这个过程如下所示：</a:t>
            </a:r>
            <a:endParaRPr lang="zh-CN" altLang="en-US" dirty="0"/>
          </a:p>
        </p:txBody>
      </p:sp>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pic>
        <p:nvPicPr>
          <p:cNvPr id="3" name="图片 2" descr="640"/>
          <p:cNvPicPr>
            <a:picLocks noChangeAspect="1"/>
          </p:cNvPicPr>
          <p:nvPr/>
        </p:nvPicPr>
        <p:blipFill>
          <a:blip r:embed="rId3"/>
          <a:stretch>
            <a:fillRect/>
          </a:stretch>
        </p:blipFill>
        <p:spPr>
          <a:xfrm>
            <a:off x="833120" y="2059940"/>
            <a:ext cx="10267950" cy="4191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877039" y="1032431"/>
            <a:ext cx="10437921" cy="922020"/>
          </a:xfrm>
          <a:prstGeom prst="rect">
            <a:avLst/>
          </a:prstGeom>
          <a:noFill/>
        </p:spPr>
        <p:txBody>
          <a:bodyPr wrap="square">
            <a:spAutoFit/>
          </a:bodyPr>
          <a:lstStyle/>
          <a:p>
            <a:r>
              <a:rPr lang="zh-CN" altLang="en-US" b="0" i="0" dirty="0">
                <a:solidFill>
                  <a:srgbClr val="292421"/>
                </a:solidFill>
                <a:effectLst/>
                <a:latin typeface="system-ui"/>
              </a:rPr>
              <a:t>通过整个卷积过程又得到一个新的二维矩阵，此二维矩阵也被称为特征图（</a:t>
            </a:r>
            <a:r>
              <a:rPr lang="en-US" altLang="zh-CN" b="0" i="0" dirty="0">
                <a:solidFill>
                  <a:srgbClr val="292421"/>
                </a:solidFill>
                <a:effectLst/>
                <a:latin typeface="system-ui"/>
              </a:rPr>
              <a:t>Feature Map</a:t>
            </a:r>
            <a:r>
              <a:rPr lang="zh-CN" altLang="en-US" b="0" i="0" dirty="0">
                <a:solidFill>
                  <a:srgbClr val="292421"/>
                </a:solidFill>
                <a:effectLst/>
                <a:latin typeface="system-ui"/>
              </a:rPr>
              <a:t>），最后我们可以将得到的特征图进行上色处理（我只是打个比方，比如高值为白色，低值为黑色），最后可以提取到关于人的眼睛的特征，如下所示：</a:t>
            </a:r>
            <a:endParaRPr lang="zh-CN" altLang="en-US" dirty="0"/>
          </a:p>
        </p:txBody>
      </p:sp>
      <p:pic>
        <p:nvPicPr>
          <p:cNvPr id="7170"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71" y="2050741"/>
            <a:ext cx="10115550" cy="4273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Logo_s"/>
          <p:cNvPicPr>
            <a:picLocks noChangeAspect="1"/>
          </p:cNvPicPr>
          <p:nvPr>
            <p:custDataLst>
              <p:tags r:id="rId1"/>
            </p:custDataLst>
          </p:nvPr>
        </p:nvPicPr>
        <p:blipFill>
          <a:blip r:embed="rId2"/>
          <a:stretch>
            <a:fillRect/>
          </a:stretch>
        </p:blipFill>
        <p:spPr>
          <a:xfrm>
            <a:off x="8499475" y="-913130"/>
            <a:ext cx="5718175" cy="3216275"/>
          </a:xfrm>
          <a:prstGeom prst="rect">
            <a:avLst/>
          </a:prstGeom>
        </p:spPr>
      </p:pic>
      <p:sp>
        <p:nvSpPr>
          <p:cNvPr id="3" name="文本框 2"/>
          <p:cNvSpPr txBox="1"/>
          <p:nvPr/>
        </p:nvSpPr>
        <p:spPr>
          <a:xfrm>
            <a:off x="561512" y="957866"/>
            <a:ext cx="11316810" cy="645160"/>
          </a:xfrm>
          <a:prstGeom prst="rect">
            <a:avLst/>
          </a:prstGeom>
          <a:noFill/>
        </p:spPr>
        <p:txBody>
          <a:bodyPr wrap="square">
            <a:spAutoFit/>
          </a:bodyPr>
          <a:lstStyle/>
          <a:p>
            <a:r>
              <a:rPr lang="zh-CN" altLang="en-US" b="0" i="0" dirty="0">
                <a:solidFill>
                  <a:srgbClr val="292421"/>
                </a:solidFill>
                <a:effectLst/>
                <a:latin typeface="system-ui"/>
              </a:rPr>
              <a:t>首先卷积核也是一个二维矩阵，当然这个二维矩阵要比输入图像的二维矩阵要小或相等，卷积核通过在输入图像的二维矩阵上不停的移动，每一次移动都进行一次乘积的求和，作为此位置的值，这个过程如下图所示：</a:t>
            </a:r>
            <a:endParaRPr lang="zh-CN" altLang="en-US" dirty="0"/>
          </a:p>
        </p:txBody>
      </p:sp>
      <p:pic>
        <p:nvPicPr>
          <p:cNvPr id="8194" name="Picture 2" descr="图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973" y="2124492"/>
            <a:ext cx="2324100" cy="246697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698507" y="2200273"/>
            <a:ext cx="6094520" cy="2030095"/>
          </a:xfrm>
          <a:prstGeom prst="rect">
            <a:avLst/>
          </a:prstGeom>
          <a:noFill/>
        </p:spPr>
        <p:txBody>
          <a:bodyPr wrap="square">
            <a:spAutoFit/>
          </a:bodyPr>
          <a:lstStyle/>
          <a:p>
            <a:pPr algn="just"/>
            <a:r>
              <a:rPr lang="zh-CN" altLang="en-US" b="0" i="0" dirty="0">
                <a:solidFill>
                  <a:srgbClr val="292421"/>
                </a:solidFill>
                <a:effectLst/>
                <a:latin typeface="system-ui"/>
              </a:rPr>
              <a:t>可以看到，整个过程就是一个降维的过程，通过卷积核的不停移动计算，可以提取图像中最有用的特征。</a:t>
            </a:r>
            <a:endParaRPr lang="zh-CN" altLang="en-US" b="0" i="0" dirty="0">
              <a:solidFill>
                <a:srgbClr val="292421"/>
              </a:solidFill>
              <a:effectLst/>
              <a:latin typeface="system-ui"/>
            </a:endParaRPr>
          </a:p>
          <a:p>
            <a:pPr algn="just"/>
            <a:br>
              <a:rPr lang="zh-CN" altLang="en-US" b="0" i="0" dirty="0">
                <a:solidFill>
                  <a:srgbClr val="292421"/>
                </a:solidFill>
                <a:effectLst/>
                <a:latin typeface="system-ui"/>
              </a:rPr>
            </a:br>
            <a:endParaRPr lang="zh-CN" altLang="en-US" b="0" i="0" dirty="0">
              <a:solidFill>
                <a:srgbClr val="292421"/>
              </a:solidFill>
              <a:effectLst/>
              <a:latin typeface="system-ui"/>
            </a:endParaRPr>
          </a:p>
          <a:p>
            <a:pPr algn="just"/>
            <a:r>
              <a:rPr lang="zh-CN" altLang="en-US" b="0" i="0" dirty="0">
                <a:solidFill>
                  <a:srgbClr val="292421"/>
                </a:solidFill>
                <a:effectLst/>
                <a:latin typeface="system-ui"/>
              </a:rPr>
              <a:t>我们通常将卷积核计算得到的新的二维矩阵称为特征图，比如上方动图中，下方移动的深蓝色正方形就是卷积核，上方不动的青色正方形就是特征图。</a:t>
            </a:r>
            <a:endParaRPr lang="zh-CN" altLang="en-US" b="0" i="0" dirty="0">
              <a:solidFill>
                <a:srgbClr val="292421"/>
              </a:solidFill>
              <a:effectLst/>
              <a:latin typeface="system-ui"/>
            </a:endParaRPr>
          </a:p>
        </p:txBody>
      </p:sp>
      <p:sp>
        <p:nvSpPr>
          <p:cNvPr id="7" name="文本框 6"/>
          <p:cNvSpPr txBox="1"/>
          <p:nvPr/>
        </p:nvSpPr>
        <p:spPr>
          <a:xfrm>
            <a:off x="2010052" y="5299969"/>
            <a:ext cx="7853039" cy="1198880"/>
          </a:xfrm>
          <a:prstGeom prst="rect">
            <a:avLst/>
          </a:prstGeom>
          <a:noFill/>
        </p:spPr>
        <p:txBody>
          <a:bodyPr wrap="square">
            <a:spAutoFit/>
          </a:bodyPr>
          <a:lstStyle/>
          <a:p>
            <a:r>
              <a:rPr lang="zh-CN" altLang="en-US" dirty="0"/>
              <a:t>我们可以</a:t>
            </a:r>
            <a:r>
              <a:rPr lang="zh-CN" altLang="en-US" dirty="0">
                <a:effectLst/>
              </a:rPr>
              <a:t>注意到，每次卷积核移动的时候中间位置都被计算了，而输入图像二维矩阵的边缘却只计算了一次，会不会导致计算的结果不准确呢？</a:t>
            </a:r>
            <a:endParaRPr lang="zh-CN" altLang="en-US" dirty="0">
              <a:effectLst/>
            </a:endParaRPr>
          </a:p>
          <a:p>
            <a:br>
              <a:rPr lang="zh-CN" altLang="en-US" dirty="0">
                <a:effectLst/>
              </a:rPr>
            </a:b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 name="commondata" val="eyJoZGlkIjoiMWIzNWIwZWZjYmExYzRiMmVhNWZjNGExNzI3YzVlOGM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4318</Words>
  <Application>WPS 演示</Application>
  <PresentationFormat>宽屏</PresentationFormat>
  <Paragraphs>177</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宋体</vt:lpstr>
      <vt:lpstr>Wingdings</vt:lpstr>
      <vt:lpstr>微软雅黑 Light</vt:lpstr>
      <vt:lpstr>Segoe UI Light</vt:lpstr>
      <vt:lpstr>微软雅黑</vt:lpstr>
      <vt:lpstr>system-ui</vt:lpstr>
      <vt:lpstr>Segoe Print</vt:lpstr>
      <vt:lpstr>黑体</vt:lpstr>
      <vt:lpstr>Arial Unicode MS</vt:lpstr>
      <vt:lpstr>Calibri</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GsG</cp:lastModifiedBy>
  <cp:revision>125</cp:revision>
  <dcterms:created xsi:type="dcterms:W3CDTF">2022-03-15T01:56:00Z</dcterms:created>
  <dcterms:modified xsi:type="dcterms:W3CDTF">2024-01-28T11:47:24Z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210687DFE7334B71BF15B888C26FAB32_12</vt:lpwstr>
  </property>
  <property fmtid="{D5CDD505-2E9C-101B-9397-08002B2CF9AE}" pid="3" name="KSOProductBuildVer">
    <vt:lpwstr>2052-12.1.0.16120</vt:lpwstr>
  </property>
</Properties>
</file>