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9" r:id="rId2"/>
    <p:sldId id="277" r:id="rId3"/>
    <p:sldId id="271" r:id="rId4"/>
    <p:sldId id="256" r:id="rId5"/>
    <p:sldId id="272" r:id="rId6"/>
    <p:sldId id="297" r:id="rId7"/>
    <p:sldId id="296" r:id="rId8"/>
    <p:sldId id="262" r:id="rId9"/>
    <p:sldId id="257" r:id="rId10"/>
    <p:sldId id="270" r:id="rId11"/>
    <p:sldId id="258" r:id="rId12"/>
    <p:sldId id="278" r:id="rId13"/>
    <p:sldId id="279" r:id="rId14"/>
    <p:sldId id="280" r:id="rId15"/>
    <p:sldId id="281" r:id="rId16"/>
    <p:sldId id="259" r:id="rId17"/>
    <p:sldId id="260" r:id="rId18"/>
    <p:sldId id="261" r:id="rId19"/>
    <p:sldId id="264" r:id="rId20"/>
    <p:sldId id="275" r:id="rId21"/>
    <p:sldId id="273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wl7asecOlNjH/lRSI10tw==" hashData="L+Lcd1clp3gyruRU8D+jWpq4dZQ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22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10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0C50E59-FC96-4263-866F-2D483C1C0A3E}" type="slidenum">
              <a:rPr lang="en-US" altLang="zh-CN" smtClean="0">
                <a:ea typeface="宋体" panose="02010600030101010101" pitchFamily="2" charset="-122"/>
              </a:rPr>
              <a:t>13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589899" y="4248291"/>
            <a:ext cx="4142673" cy="77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第一课：初识Python（Python的由来及安装）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023659" y="2541435"/>
            <a:ext cx="5803311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75" dirty="0" smtClean="0"/>
              <a:t>	</a:t>
            </a:r>
            <a:r>
              <a:rPr lang="zh-CN" altLang="en-US" sz="2275" dirty="0" smtClean="0"/>
              <a:t>首先我们要打开编程软件，例如</a:t>
            </a:r>
            <a:r>
              <a:rPr lang="en-US" altLang="zh-CN" sz="2275" dirty="0" smtClean="0"/>
              <a:t>Python</a:t>
            </a:r>
            <a:r>
              <a:rPr lang="zh-CN" altLang="en-US" sz="2275" dirty="0" smtClean="0"/>
              <a:t>自带的</a:t>
            </a:r>
            <a:r>
              <a:rPr lang="en-US" altLang="zh-CN" sz="2275" dirty="0" smtClean="0"/>
              <a:t>IDLE</a:t>
            </a:r>
            <a:r>
              <a:rPr lang="zh-CN" altLang="en-US" sz="2275" dirty="0" smtClean="0"/>
              <a:t>软件。</a:t>
            </a:r>
            <a:r>
              <a:rPr lang="en-US" altLang="zh-CN" sz="2275" dirty="0" smtClean="0"/>
              <a:t>Python2.x</a:t>
            </a:r>
            <a:r>
              <a:rPr lang="zh-CN" altLang="en-US" sz="2275" dirty="0" smtClean="0"/>
              <a:t>版本与</a:t>
            </a:r>
            <a:r>
              <a:rPr lang="en-US" altLang="zh-CN" sz="2275" dirty="0" smtClean="0"/>
              <a:t>3.x</a:t>
            </a:r>
            <a:r>
              <a:rPr lang="zh-CN" altLang="en-US" sz="2275" dirty="0" smtClean="0"/>
              <a:t>版本在代码格式输入和定义方面有些许不一样的地方，这里我们统一利用</a:t>
            </a:r>
            <a:r>
              <a:rPr lang="en-US" altLang="zh-CN" sz="2275" dirty="0" smtClean="0"/>
              <a:t>Python3.x</a:t>
            </a:r>
            <a:r>
              <a:rPr lang="zh-CN" altLang="en-US" sz="2275" dirty="0" smtClean="0"/>
              <a:t>版本制作绘图，以避免格式不统一问题。</a:t>
            </a:r>
            <a:endParaRPr lang="zh-CN" altLang="en-US" sz="2275" dirty="0"/>
          </a:p>
        </p:txBody>
      </p:sp>
      <p:sp>
        <p:nvSpPr>
          <p:cNvPr id="20" name="矩形 19"/>
          <p:cNvSpPr/>
          <p:nvPr/>
        </p:nvSpPr>
        <p:spPr>
          <a:xfrm>
            <a:off x="3569853" y="4589662"/>
            <a:ext cx="2680335" cy="35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05" dirty="0" smtClean="0"/>
              <a:t>https://www.python.org/</a:t>
            </a:r>
            <a:endParaRPr lang="zh-CN" altLang="en-US" sz="1705" dirty="0"/>
          </a:p>
        </p:txBody>
      </p:sp>
      <p:sp>
        <p:nvSpPr>
          <p:cNvPr id="21" name="TextBox 20"/>
          <p:cNvSpPr txBox="1"/>
          <p:nvPr/>
        </p:nvSpPr>
        <p:spPr>
          <a:xfrm>
            <a:off x="1726448" y="4589662"/>
            <a:ext cx="1638582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 smtClean="0"/>
              <a:t>Python</a:t>
            </a:r>
            <a:r>
              <a:rPr lang="zh-CN" altLang="en-US" sz="1705" dirty="0" smtClean="0"/>
              <a:t>官网：</a:t>
            </a:r>
            <a:endParaRPr lang="zh-CN" altLang="en-US" sz="1705" dirty="0"/>
          </a:p>
        </p:txBody>
      </p:sp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 smtClean="0"/>
              <a:t>软件的安装</a:t>
            </a:r>
            <a:r>
              <a:rPr lang="en-US" altLang="zh-CN" sz="3415" dirty="0" smtClean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 smtClean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0303" y="222307"/>
            <a:ext cx="652700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666666"/>
                </a:solidFill>
                <a:latin typeface="Helvetica Neue"/>
              </a:rPr>
              <a:t>给</a:t>
            </a:r>
            <a:r>
              <a:rPr lang="en-US" altLang="zh-CN" sz="2800" b="1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b="1">
                <a:solidFill>
                  <a:srgbClr val="666666"/>
                </a:solidFill>
                <a:latin typeface="Helvetica Neue"/>
              </a:rPr>
              <a:t>找个“家</a:t>
            </a:r>
            <a:r>
              <a:rPr lang="zh-CN" altLang="en-US" sz="2800" b="1" smtClean="0">
                <a:solidFill>
                  <a:srgbClr val="666666"/>
                </a:solidFill>
                <a:latin typeface="Helvetica Neue"/>
              </a:rPr>
              <a:t>”</a:t>
            </a:r>
            <a:r>
              <a:rPr lang="en-US" altLang="zh-CN" sz="2800" b="1" smtClean="0">
                <a:solidFill>
                  <a:srgbClr val="666666"/>
                </a:solidFill>
                <a:latin typeface="Helvetica Neue"/>
              </a:rPr>
              <a:t>——</a:t>
            </a:r>
            <a:r>
              <a:rPr lang="zh-CN" altLang="en-US" sz="2800" b="1" smtClean="0">
                <a:solidFill>
                  <a:srgbClr val="666666"/>
                </a:solidFill>
                <a:latin typeface="Helvetica Neue"/>
              </a:rPr>
              <a:t>分三步走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344880" y="1497547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https://www.python.org/</a:t>
            </a:r>
          </a:p>
        </p:txBody>
      </p:sp>
      <p:sp>
        <p:nvSpPr>
          <p:cNvPr id="4" name="矩形 3"/>
          <p:cNvSpPr/>
          <p:nvPr/>
        </p:nvSpPr>
        <p:spPr>
          <a:xfrm>
            <a:off x="473310" y="2006270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第一步：登陆此网站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68" y="1076832"/>
            <a:ext cx="3634580" cy="18865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01741" y="3181213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第二步：下载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37774" y="3242404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第三步：安装（勾选）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88" y="1017287"/>
            <a:ext cx="3216163" cy="19779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6777" y="4053738"/>
            <a:ext cx="1048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Helvetica Neue"/>
              </a:rPr>
              <a:t>你安装成功了吗？怎么证明你有没有安装成功，老师带你黑客级操作，检验是否操作！分三步走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4837430"/>
            <a:ext cx="2146300" cy="1107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7722" y="6184618"/>
            <a:ext cx="237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第一步：</a:t>
            </a:r>
            <a:r>
              <a:rPr lang="en-US" altLang="zh-CN" smtClean="0">
                <a:solidFill>
                  <a:srgbClr val="FF0000"/>
                </a:solidFill>
                <a:latin typeface="Helvetica Neue"/>
              </a:rPr>
              <a:t>windows+R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815" y="4837742"/>
            <a:ext cx="2033716" cy="126110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97900" y="6184618"/>
            <a:ext cx="2373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</a:t>
            </a:r>
            <a:r>
              <a:rPr lang="zh-CN" altLang="en-US">
                <a:solidFill>
                  <a:srgbClr val="FF0000"/>
                </a:solidFill>
                <a:latin typeface="Helvetica Neue"/>
              </a:rPr>
              <a:t>二</a:t>
            </a:r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步：弹出的对话框输入</a:t>
            </a:r>
            <a:r>
              <a:rPr lang="en-US" altLang="zh-CN" smtClean="0">
                <a:solidFill>
                  <a:srgbClr val="FF0000"/>
                </a:solidFill>
                <a:latin typeface="Helvetica Neue"/>
              </a:rPr>
              <a:t>cmd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728" y="4681823"/>
            <a:ext cx="3487644" cy="111677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583674" y="6021619"/>
            <a:ext cx="285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第</a:t>
            </a:r>
            <a:r>
              <a:rPr lang="zh-CN" altLang="en-US">
                <a:solidFill>
                  <a:srgbClr val="FF0000"/>
                </a:solidFill>
                <a:latin typeface="Helvetica Neue"/>
              </a:rPr>
              <a:t>三</a:t>
            </a:r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步：输入</a:t>
            </a:r>
            <a:r>
              <a:rPr lang="en-US" altLang="zh-CN" smtClean="0">
                <a:solidFill>
                  <a:srgbClr val="FF0000"/>
                </a:solidFill>
                <a:latin typeface="Helvetica Neue"/>
              </a:rPr>
              <a:t>python</a:t>
            </a:r>
            <a:r>
              <a:rPr lang="zh-CN" altLang="en-US" smtClean="0">
                <a:solidFill>
                  <a:srgbClr val="FF0000"/>
                </a:solidFill>
                <a:latin typeface="Helvetica Neue"/>
              </a:rPr>
              <a:t>，出现此现象就安装成功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06" y="2680254"/>
            <a:ext cx="2400318" cy="1234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 smtClean="0"/>
              <a:t>软件的安装</a:t>
            </a:r>
            <a:r>
              <a:rPr lang="en-US" altLang="zh-CN" sz="3415" dirty="0" smtClean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 smtClean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51200" y="2341245"/>
            <a:ext cx="4970780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我们双击看到了打开安装包的这个界面，看到如下所示，要选中划红色横线的那个方框噢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3251200" y="2962910"/>
            <a:ext cx="5154295" cy="3248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 smtClean="0"/>
              <a:t>软件的安装</a:t>
            </a:r>
            <a:r>
              <a:rPr lang="en-US" altLang="zh-CN" sz="3415" dirty="0" smtClean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 smtClean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3419475" y="242855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我们点击选择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”Add Python 3.8 to PATH”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这个选择框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3419475" y="2688908"/>
            <a:ext cx="5257800" cy="311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419475" y="5803583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进行当前灰色界面的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 Now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快速安装此软件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 smtClean="0"/>
              <a:t>软件的安装</a:t>
            </a:r>
            <a:r>
              <a:rPr lang="en-US" altLang="zh-CN" sz="3415" dirty="0" smtClean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 smtClean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419475" y="249840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进行当前灰色界面的</a:t>
            </a:r>
            <a:r>
              <a:rPr lang="en-US" sz="1100" b="0">
                <a:latin typeface="Tahoma" panose="020B060403050404020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 Now</a:t>
            </a:r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快速安装此软件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3419475" y="2916238"/>
            <a:ext cx="5210175" cy="303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 bwMode="auto">
          <a:xfrm>
            <a:off x="0" y="6719335"/>
            <a:ext cx="12240166" cy="737541"/>
            <a:chOff x="0" y="7085939"/>
            <a:chExt cx="12910095" cy="778858"/>
          </a:xfrm>
        </p:grpSpPr>
        <p:sp>
          <p:nvSpPr>
            <p:cNvPr id="79" name="矩形 78"/>
            <p:cNvSpPr/>
            <p:nvPr/>
          </p:nvSpPr>
          <p:spPr>
            <a:xfrm>
              <a:off x="0" y="7085939"/>
              <a:ext cx="3095756" cy="778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95756" y="7085939"/>
              <a:ext cx="3629178" cy="777269"/>
            </a:xfrm>
            <a:prstGeom prst="rect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1" name="矩形 80"/>
            <p:cNvSpPr/>
            <p:nvPr/>
          </p:nvSpPr>
          <p:spPr>
            <a:xfrm>
              <a:off x="6724934" y="7085939"/>
              <a:ext cx="3105281" cy="778858"/>
            </a:xfrm>
            <a:prstGeom prst="rect">
              <a:avLst/>
            </a:prstGeom>
            <a:solidFill>
              <a:srgbClr val="F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82" name="矩形 81"/>
            <p:cNvSpPr/>
            <p:nvPr/>
          </p:nvSpPr>
          <p:spPr>
            <a:xfrm>
              <a:off x="9830215" y="7085939"/>
              <a:ext cx="3079880" cy="777269"/>
            </a:xfrm>
            <a:prstGeom prst="rect">
              <a:avLst/>
            </a:prstGeom>
            <a:solidFill>
              <a:srgbClr val="EA5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grpSp>
        <p:nvGrpSpPr>
          <p:cNvPr id="3" name="组合 90"/>
          <p:cNvGrpSpPr/>
          <p:nvPr/>
        </p:nvGrpSpPr>
        <p:grpSpPr>
          <a:xfrm>
            <a:off x="11367284" y="5955147"/>
            <a:ext cx="1078222" cy="1038617"/>
            <a:chOff x="11988932" y="6280621"/>
            <a:chExt cx="1137187" cy="109541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91"/>
            <p:cNvSpPr/>
            <p:nvPr/>
          </p:nvSpPr>
          <p:spPr>
            <a:xfrm>
              <a:off x="12262023" y="6280621"/>
              <a:ext cx="864096" cy="1086092"/>
            </a:xfrm>
            <a:prstGeom prst="triangle">
              <a:avLst/>
            </a:prstGeom>
            <a:solidFill>
              <a:srgbClr val="394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1988932" y="6551274"/>
              <a:ext cx="656182" cy="824763"/>
            </a:xfrm>
            <a:prstGeom prst="triangle">
              <a:avLst/>
            </a:prstGeom>
            <a:solidFill>
              <a:srgbClr val="009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</p:grpSp>
      <p:pic>
        <p:nvPicPr>
          <p:cNvPr id="27658" name="图片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0848" y="5346606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3091933" y="1723794"/>
            <a:ext cx="9490121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15" dirty="0" smtClean="0"/>
              <a:t>软件的安装</a:t>
            </a:r>
            <a:r>
              <a:rPr lang="en-US" altLang="zh-CN" sz="3415" dirty="0" smtClean="0"/>
              <a:t>:</a:t>
            </a:r>
            <a:endParaRPr lang="zh-CN" altLang="en-US" sz="3415" dirty="0"/>
          </a:p>
        </p:txBody>
      </p:sp>
      <p:sp>
        <p:nvSpPr>
          <p:cNvPr id="24" name="矩形 23"/>
          <p:cNvSpPr/>
          <p:nvPr/>
        </p:nvSpPr>
        <p:spPr>
          <a:xfrm>
            <a:off x="1102604" y="1517321"/>
            <a:ext cx="2148840" cy="87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120" b="1" dirty="0" smtClean="0">
                <a:ln w="17780" cmpd="sng">
                  <a:solidFill>
                    <a:srgbClr val="394754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394754">
                        <a:tint val="63000"/>
                        <a:sat val="105000"/>
                      </a:srgbClr>
                    </a:gs>
                    <a:gs pos="90000">
                      <a:srgbClr val="394754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Python</a:t>
            </a:r>
            <a:endParaRPr lang="zh-CN" altLang="en-US" sz="5120" b="1" dirty="0">
              <a:ln w="17780" cmpd="sng">
                <a:solidFill>
                  <a:srgbClr val="394754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394754">
                      <a:tint val="63000"/>
                      <a:sat val="105000"/>
                    </a:srgbClr>
                  </a:gs>
                  <a:gs pos="90000">
                    <a:srgbClr val="394754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937510"/>
            <a:ext cx="168275" cy="16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3556000" y="2395538"/>
            <a:ext cx="50800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100" b="0">
                <a:latin typeface="Tahoma" panose="020B0604030504040204" charset="0"/>
                <a:ea typeface="微软雅黑" panose="020B0503020204020204" pitchFamily="34" charset="-122"/>
              </a:rPr>
              <a:t>安装完成！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457575" y="2859088"/>
            <a:ext cx="5276850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3680" y="574666"/>
            <a:ext cx="51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“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Hello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 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925"/>
            <a:ext cx="1957021" cy="1600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3680" y="33492"/>
            <a:ext cx="72015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接下来咱们就噼里啪啦的敲代码吧！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44880" y="1934836"/>
            <a:ext cx="6431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Helvetica Neue"/>
              </a:rPr>
              <a:t>怎样让</a:t>
            </a:r>
            <a:r>
              <a:rPr lang="en-US" altLang="zh-CN" sz="2800" smtClean="0">
                <a:latin typeface="Helvetica Neue"/>
              </a:rPr>
              <a:t>python</a:t>
            </a:r>
            <a:r>
              <a:rPr lang="zh-CN" altLang="en-US" sz="2800" smtClean="0">
                <a:latin typeface="Helvetica Neue"/>
              </a:rPr>
              <a:t>输出“</a:t>
            </a:r>
            <a:r>
              <a:rPr lang="en-US" altLang="zh-CN" sz="2800" smtClean="0">
                <a:latin typeface="Helvetica Neue"/>
              </a:rPr>
              <a:t>Hello</a:t>
            </a:r>
            <a:r>
              <a:rPr lang="zh-CN" altLang="en-US" sz="2800" smtClean="0">
                <a:latin typeface="Helvetica Neue"/>
              </a:rPr>
              <a:t> </a:t>
            </a:r>
            <a:r>
              <a:rPr lang="en-US" altLang="zh-CN" sz="2800" smtClean="0">
                <a:latin typeface="Helvetica Neue"/>
              </a:rPr>
              <a:t>python</a:t>
            </a:r>
            <a:r>
              <a:rPr lang="zh-CN" altLang="en-US" sz="2800" smtClean="0">
                <a:latin typeface="Helvetica Neue"/>
              </a:rPr>
              <a:t>“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0" y="2958522"/>
            <a:ext cx="6102812" cy="1588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1403" y="2558412"/>
            <a:ext cx="6431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Helvetica Neue"/>
              </a:rPr>
              <a:t>在</a:t>
            </a:r>
            <a:r>
              <a:rPr lang="en-US" altLang="zh-CN" sz="2000" smtClean="0">
                <a:latin typeface="Helvetica Neue"/>
              </a:rPr>
              <a:t>&gt;&gt;&gt;</a:t>
            </a:r>
            <a:r>
              <a:rPr lang="zh-CN" altLang="en-US" sz="2000" smtClean="0">
                <a:latin typeface="Helvetica Neue"/>
              </a:rPr>
              <a:t>符号开始输入</a:t>
            </a:r>
            <a:r>
              <a:rPr lang="en-US" altLang="zh-CN" sz="2000" smtClean="0">
                <a:latin typeface="Helvetica Neue"/>
              </a:rPr>
              <a:t>print(‘hello world’)</a:t>
            </a:r>
            <a:endParaRPr lang="zh-CN" altLang="en-US" sz="2000"/>
          </a:p>
        </p:txBody>
      </p:sp>
      <p:sp>
        <p:nvSpPr>
          <p:cNvPr id="11" name="椭圆形标注 10"/>
          <p:cNvSpPr/>
          <p:nvPr/>
        </p:nvSpPr>
        <p:spPr>
          <a:xfrm>
            <a:off x="2708030" y="4759569"/>
            <a:ext cx="3024554" cy="149181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46936" y="5102860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Helvetica Neue"/>
              </a:rPr>
              <a:t>老师，我的程序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出</a:t>
            </a:r>
            <a:r>
              <a:rPr lang="en-US" altLang="zh-CN" smtClean="0">
                <a:latin typeface="Helvetica Neue"/>
              </a:rPr>
              <a:t>bug</a:t>
            </a:r>
            <a:r>
              <a:rPr lang="zh-CN" altLang="en-US" smtClean="0">
                <a:latin typeface="Helvetica Neue"/>
              </a:rPr>
              <a:t>了，输出不了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64236" y="193513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Helvetica Neue"/>
              </a:rPr>
              <a:t>让老师给你</a:t>
            </a:r>
            <a:r>
              <a:rPr lang="en-US" altLang="zh-CN" smtClean="0">
                <a:latin typeface="Helvetica Neue"/>
              </a:rPr>
              <a:t>debug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14" y="2642335"/>
            <a:ext cx="1345229" cy="129329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36213" y="4208818"/>
            <a:ext cx="38779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Helvetica Neue"/>
              </a:rPr>
              <a:t>print(‘hello world</a:t>
            </a:r>
            <a:r>
              <a:rPr lang="en-US" altLang="zh-CN" smtClean="0">
                <a:latin typeface="Helvetica Neue"/>
              </a:rPr>
              <a:t>’)</a:t>
            </a:r>
          </a:p>
          <a:p>
            <a:r>
              <a:rPr lang="zh-CN" altLang="en-US">
                <a:latin typeface="Helvetica Neue"/>
              </a:rPr>
              <a:t>必</a:t>
            </a:r>
            <a:r>
              <a:rPr lang="zh-CN" altLang="en-US" smtClean="0">
                <a:latin typeface="Helvetica Neue"/>
              </a:rPr>
              <a:t>须是英文状态下，细致观察一下，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英文状态下的括号和中文状态下的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括号一样吗？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>
                <a:latin typeface="Helvetica Neue"/>
              </a:rPr>
              <a:t>（</a:t>
            </a:r>
            <a:r>
              <a:rPr lang="en-US" altLang="zh-CN" smtClean="0">
                <a:latin typeface="Helvetica Neue"/>
              </a:rPr>
              <a:t>) ‘’ </a:t>
            </a:r>
            <a:r>
              <a:rPr lang="zh-CN" altLang="en-US" smtClean="0">
                <a:latin typeface="Helvetica Neue"/>
              </a:rPr>
              <a:t>‘’ 你能分清吗？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43558" y="60667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大</a:t>
            </a:r>
            <a:r>
              <a:rPr lang="zh-CN" altLang="en-US" smtClean="0">
                <a:latin typeface="Helvetica Neue"/>
              </a:rPr>
              <a:t>家再给</a:t>
            </a:r>
            <a:r>
              <a:rPr lang="en-US" altLang="zh-CN" smtClean="0">
                <a:latin typeface="Helvetica Neue"/>
              </a:rPr>
              <a:t>python”</a:t>
            </a:r>
            <a:r>
              <a:rPr lang="zh-CN" altLang="en-US" smtClean="0">
                <a:latin typeface="Helvetica Neue"/>
              </a:rPr>
              <a:t>聊</a:t>
            </a:r>
            <a:r>
              <a:rPr lang="en-US" altLang="zh-CN" smtClean="0">
                <a:latin typeface="Helvetica Neue"/>
              </a:rPr>
              <a:t>”</a:t>
            </a:r>
            <a:r>
              <a:rPr lang="zh-CN" altLang="en-US" smtClean="0">
                <a:latin typeface="Helvetica Neue"/>
              </a:rPr>
              <a:t>几句吧！</a:t>
            </a:r>
            <a:endParaRPr lang="en-US" altLang="zh-CN" smtClean="0">
              <a:latin typeface="Helvetica Neue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919784" y="1592651"/>
            <a:ext cx="0" cy="484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2" y="1300052"/>
            <a:ext cx="1161020" cy="18281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7669" y="863171"/>
            <a:ext cx="4507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Helvetica Neue"/>
              </a:rPr>
              <a:t>请大家思考一个高难度的问题：</a:t>
            </a:r>
            <a:r>
              <a:rPr lang="en-US" altLang="zh-CN" sz="2000" smtClean="0">
                <a:latin typeface="Helvetica Neue"/>
              </a:rPr>
              <a:t>1+1=</a:t>
            </a:r>
            <a:r>
              <a:rPr lang="zh-CN" altLang="en-US" sz="2000" smtClean="0">
                <a:latin typeface="Helvetica Neue"/>
              </a:rPr>
              <a:t>？</a:t>
            </a:r>
            <a:endParaRPr lang="en-US" altLang="zh-CN" sz="2000" smtClean="0">
              <a:latin typeface="Helvetica Neue"/>
            </a:endParaRPr>
          </a:p>
          <a:p>
            <a:r>
              <a:rPr lang="zh-CN" altLang="en-US" sz="2000" smtClean="0">
                <a:latin typeface="Helvetica Neue"/>
              </a:rPr>
              <a:t>快请抢答！</a:t>
            </a:r>
            <a:r>
              <a:rPr lang="zh-CN" altLang="en-US" sz="2000"/>
              <a:t>恭</a:t>
            </a:r>
            <a:r>
              <a:rPr lang="zh-CN" altLang="en-US" sz="2000" smtClean="0"/>
              <a:t>喜大家都在</a:t>
            </a:r>
            <a:r>
              <a:rPr lang="en-US" altLang="zh-CN" sz="2000" smtClean="0"/>
              <a:t>0.1</a:t>
            </a:r>
            <a:r>
              <a:rPr lang="zh-CN" altLang="en-US" sz="2000" smtClean="0"/>
              <a:t>秒的时间回答正确</a:t>
            </a:r>
            <a:endParaRPr lang="en-US" altLang="zh-CN" sz="2000" smtClean="0"/>
          </a:p>
          <a:p>
            <a:r>
              <a:rPr lang="zh-CN" altLang="en-US" sz="2000" smtClean="0">
                <a:latin typeface="Helvetica Neue"/>
              </a:rPr>
              <a:t>请听第二题</a:t>
            </a:r>
            <a:r>
              <a:rPr lang="en-US" altLang="zh-CN" sz="2000" smtClean="0">
                <a:latin typeface="Helvetica Neue"/>
              </a:rPr>
              <a:t>;323+8355+1343-309=?</a:t>
            </a:r>
          </a:p>
          <a:p>
            <a:r>
              <a:rPr lang="zh-CN" altLang="en-US" sz="2000">
                <a:latin typeface="Helvetica Neue"/>
              </a:rPr>
              <a:t>非</a:t>
            </a:r>
            <a:r>
              <a:rPr lang="zh-CN" altLang="en-US" sz="2000" smtClean="0">
                <a:latin typeface="Helvetica Neue"/>
              </a:rPr>
              <a:t>常好，大家都没回答上来，有请</a:t>
            </a:r>
            <a:r>
              <a:rPr lang="en-US" altLang="zh-CN" sz="2000" smtClean="0">
                <a:latin typeface="Helvetica Neue"/>
              </a:rPr>
              <a:t>python</a:t>
            </a:r>
          </a:p>
        </p:txBody>
      </p:sp>
      <p:sp>
        <p:nvSpPr>
          <p:cNvPr id="5" name="矩形 4"/>
          <p:cNvSpPr/>
          <p:nvPr/>
        </p:nvSpPr>
        <p:spPr>
          <a:xfrm>
            <a:off x="7186484" y="632595"/>
            <a:ext cx="4507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输入</a:t>
            </a:r>
            <a:r>
              <a:rPr lang="en-US" altLang="zh-CN" sz="2000" smtClean="0">
                <a:latin typeface="Helvetica Neue"/>
              </a:rPr>
              <a:t>323+8355+1343-309 </a:t>
            </a:r>
            <a:r>
              <a:rPr lang="zh-CN" altLang="en-US" sz="2000" smtClean="0">
                <a:latin typeface="Helvetica Neue"/>
              </a:rPr>
              <a:t>一个回车就出来结果</a:t>
            </a:r>
            <a:endParaRPr lang="en-US" altLang="zh-CN" sz="2000" smtClean="0">
              <a:latin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31" y="1555292"/>
            <a:ext cx="4027250" cy="1246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617" y="2802163"/>
            <a:ext cx="3944122" cy="25494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53617" y="5608091"/>
            <a:ext cx="4507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Helvetica Neue"/>
              </a:rPr>
              <a:t>请大家在</a:t>
            </a:r>
            <a:r>
              <a:rPr lang="en-US" altLang="zh-CN" sz="2000" smtClean="0">
                <a:latin typeface="Helvetica Neue"/>
              </a:rPr>
              <a:t>1</a:t>
            </a:r>
            <a:r>
              <a:rPr lang="zh-CN" altLang="en-US" sz="2000" smtClean="0">
                <a:latin typeface="Helvetica Neue"/>
              </a:rPr>
              <a:t>分钟的时间给</a:t>
            </a:r>
            <a:r>
              <a:rPr lang="en-US" altLang="zh-CN" sz="2000" smtClean="0">
                <a:latin typeface="Helvetica Neue"/>
              </a:rPr>
              <a:t>python</a:t>
            </a:r>
            <a:r>
              <a:rPr lang="zh-CN" altLang="en-US" sz="2000" smtClean="0">
                <a:latin typeface="Helvetica Neue"/>
              </a:rPr>
              <a:t>小朋友出几道题，看他能算出来吗？</a:t>
            </a:r>
            <a:endParaRPr lang="en-US" altLang="zh-CN" sz="2000" smtClean="0">
              <a:latin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8099" y="4076903"/>
            <a:ext cx="890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elvetica Neue"/>
              </a:rPr>
              <a:t>恭</a:t>
            </a:r>
            <a:r>
              <a:rPr lang="zh-CN" altLang="en-US" sz="2000" smtClean="0">
                <a:latin typeface="Helvetica Neue"/>
              </a:rPr>
              <a:t>喜大家闯过了第一关，已经能编写程序了。</a:t>
            </a:r>
            <a:endParaRPr lang="en-US" altLang="zh-CN" sz="2000" smtClean="0"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标注 7"/>
          <p:cNvSpPr/>
          <p:nvPr/>
        </p:nvSpPr>
        <p:spPr>
          <a:xfrm rot="980051">
            <a:off x="1599198" y="2814210"/>
            <a:ext cx="1074420" cy="6324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7450" y="1796879"/>
            <a:ext cx="2509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Helvetica Neue"/>
              </a:rPr>
              <a:t>老师我有问题，这边</a:t>
            </a:r>
            <a:r>
              <a:rPr lang="en-US" altLang="zh-CN" sz="1600" smtClean="0">
                <a:latin typeface="Helvetica Neue"/>
              </a:rPr>
              <a:t>!</a:t>
            </a:r>
            <a:r>
              <a:rPr lang="zh-CN" altLang="en-US" sz="1600" smtClean="0">
                <a:latin typeface="Helvetica Neue"/>
              </a:rPr>
              <a:t>我们只能用这个东东编写</a:t>
            </a:r>
            <a:r>
              <a:rPr lang="en-US" altLang="zh-CN" sz="1600" smtClean="0">
                <a:latin typeface="Helvetica Neue"/>
              </a:rPr>
              <a:t>python</a:t>
            </a:r>
            <a:r>
              <a:rPr lang="zh-CN" altLang="en-US" sz="1600" smtClean="0">
                <a:latin typeface="Helvetica Neue"/>
              </a:rPr>
              <a:t>吗？</a:t>
            </a:r>
            <a:endParaRPr lang="en-US" altLang="zh-CN" sz="1600" smtClean="0"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771" y="28874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Helvetica Neue"/>
              </a:rPr>
              <a:t>Good question</a:t>
            </a:r>
            <a:r>
              <a:rPr lang="zh-CN" altLang="en-US" smtClean="0">
                <a:latin typeface="Helvetica Neue"/>
              </a:rPr>
              <a:t>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67825" y="3681017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smtClean="0"/>
              <a:t>老师给大家推荐一个记事本工具</a:t>
            </a:r>
            <a:endParaRPr lang="en-US" altLang="zh-CN" sz="1400" smtClean="0"/>
          </a:p>
          <a:p>
            <a:r>
              <a:rPr lang="zh-CN" altLang="en-US" sz="1400"/>
              <a:t>使</a:t>
            </a:r>
            <a:r>
              <a:rPr lang="zh-CN" altLang="en-US" sz="1400" smtClean="0"/>
              <a:t>用它更方便，还能保存</a:t>
            </a:r>
            <a:r>
              <a:rPr lang="zh-CN" altLang="en-US" sz="1400"/>
              <a:t>。</a:t>
            </a:r>
            <a:endParaRPr lang="en-US" altLang="zh-CN" sz="140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-2560" r="61500"/>
          <a:stretch>
            <a:fillRect/>
          </a:stretch>
        </p:blipFill>
        <p:spPr>
          <a:xfrm>
            <a:off x="1399656" y="4405980"/>
            <a:ext cx="2895276" cy="17853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12766" y="281982"/>
            <a:ext cx="580479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必须要</a:t>
            </a:r>
            <a:r>
              <a:rPr lang="zh-CN" altLang="en-US"/>
              <a:t>把</a:t>
            </a:r>
            <a:r>
              <a:rPr lang="zh-CN" altLang="en-US" smtClean="0"/>
              <a:t>编写的</a:t>
            </a:r>
            <a:r>
              <a:rPr lang="en-US" altLang="zh-CN" smtClean="0"/>
              <a:t>python</a:t>
            </a:r>
            <a:r>
              <a:rPr lang="zh-CN" altLang="en-US" smtClean="0"/>
              <a:t>语言保存为</a:t>
            </a:r>
            <a:r>
              <a:rPr lang="zh-CN" altLang="en-US" sz="2000" b="1" smtClean="0">
                <a:solidFill>
                  <a:srgbClr val="FF0000"/>
                </a:solidFill>
              </a:rPr>
              <a:t>后缀为</a:t>
            </a:r>
            <a:r>
              <a:rPr lang="en-US" altLang="zh-CN" sz="2000" b="1" smtClean="0">
                <a:solidFill>
                  <a:srgbClr val="FF0000"/>
                </a:solidFill>
              </a:rPr>
              <a:t>py</a:t>
            </a:r>
            <a:r>
              <a:rPr lang="zh-CN" altLang="en-US" sz="2000" b="1" smtClean="0">
                <a:solidFill>
                  <a:srgbClr val="FF0000"/>
                </a:solidFill>
              </a:rPr>
              <a:t>的文件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以英文名字命名。比如</a:t>
            </a:r>
            <a:r>
              <a:rPr lang="en-US" altLang="zh-CN" smtClean="0"/>
              <a:t>hello.py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74" y="281982"/>
            <a:ext cx="1161020" cy="182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82621" y="1015683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请大家思考，怎样调用该文件？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以风驰电挚的速度找出你的命令行，</a:t>
            </a:r>
            <a:r>
              <a:rPr lang="en-US" altLang="zh-CN" smtClean="0"/>
              <a:t>windows+R </a:t>
            </a:r>
          </a:p>
          <a:p>
            <a:r>
              <a:rPr lang="zh-CN" altLang="en-US" smtClean="0"/>
              <a:t>在输入</a:t>
            </a:r>
            <a:r>
              <a:rPr lang="en-US" altLang="zh-CN" smtClean="0"/>
              <a:t>cmd,  </a:t>
            </a:r>
            <a:r>
              <a:rPr lang="zh-CN" altLang="en-US" smtClean="0"/>
              <a:t>这就</a:t>
            </a:r>
            <a:r>
              <a:rPr lang="en-US" altLang="zh-CN" smtClean="0"/>
              <a:t>ok</a:t>
            </a:r>
            <a:r>
              <a:rPr lang="zh-CN" altLang="en-US" smtClean="0"/>
              <a:t>了。</a:t>
            </a:r>
            <a:endParaRPr lang="en-US" altLang="zh-CN" smtClean="0"/>
          </a:p>
          <a:p>
            <a:r>
              <a:rPr lang="zh-CN" altLang="en-US" smtClean="0"/>
              <a:t>你的文件如果放在桌面上，只需转到桌面上然后在</a:t>
            </a:r>
            <a:endParaRPr lang="en-US" altLang="zh-CN" smtClean="0"/>
          </a:p>
          <a:p>
            <a:r>
              <a:rPr lang="zh-CN" altLang="en-US" smtClean="0"/>
              <a:t>执行程序就可以了，</a:t>
            </a:r>
            <a:r>
              <a:rPr lang="zh-CN" altLang="en-US"/>
              <a:t>比</a:t>
            </a:r>
            <a:r>
              <a:rPr lang="zh-CN" altLang="en-US" smtClean="0"/>
              <a:t>如：</a:t>
            </a:r>
            <a:r>
              <a:rPr lang="en-US" altLang="zh-CN" smtClean="0"/>
              <a:t>cd  desktop </a:t>
            </a:r>
          </a:p>
          <a:p>
            <a:r>
              <a:rPr lang="zh-CN" altLang="en-US"/>
              <a:t>然</a:t>
            </a:r>
            <a:r>
              <a:rPr lang="zh-CN" altLang="en-US" smtClean="0"/>
              <a:t>后</a:t>
            </a:r>
            <a:r>
              <a:rPr lang="zh-CN" altLang="en-US"/>
              <a:t>：</a:t>
            </a:r>
            <a:r>
              <a:rPr lang="en-US" altLang="zh-CN" smtClean="0"/>
              <a:t> python helloword.py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621" y="3572428"/>
            <a:ext cx="5095875" cy="1647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63094" y="5298658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既然大家表现的这么优秀，我就把关于命令行使用的</a:t>
            </a:r>
            <a:endParaRPr lang="en-US" altLang="zh-CN" smtClean="0"/>
          </a:p>
          <a:p>
            <a:r>
              <a:rPr lang="zh-CN" altLang="en-US" smtClean="0"/>
              <a:t>诀窍传授给大家</a:t>
            </a:r>
            <a:r>
              <a:rPr lang="zh-CN" altLang="en-US"/>
              <a:t>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</a:t>
            </a:r>
            <a:r>
              <a:rPr lang="zh-CN" alt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和输入</a:t>
            </a:r>
            <a:endParaRPr lang="en-US" altLang="zh-C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4404" y="5978701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sp>
        <p:nvSpPr>
          <p:cNvPr id="5" name="矩形 4"/>
          <p:cNvSpPr/>
          <p:nvPr/>
        </p:nvSpPr>
        <p:spPr>
          <a:xfrm>
            <a:off x="1979629" y="3669036"/>
            <a:ext cx="5531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输出的时候也可以进行运算</a:t>
            </a:r>
            <a:endParaRPr lang="en-US" altLang="zh-CN" sz="2000" smtClean="0"/>
          </a:p>
          <a:p>
            <a:r>
              <a:rPr lang="en-US" altLang="zh-CN" sz="2000" smtClean="0"/>
              <a:t>Print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20+455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 smtClean="0"/>
              <a:t>怎样输出</a:t>
            </a:r>
            <a:r>
              <a:rPr lang="en-US" altLang="zh-CN" sz="2000" smtClean="0"/>
              <a:t>233+333=566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 smtClean="0"/>
              <a:t>Print(‘233+333=’,233+333)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2840832" y="5015054"/>
            <a:ext cx="499360" cy="93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9770" y="2458720"/>
            <a:ext cx="65798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思考：如果你想连续输出的话，你应该怎样做？</a:t>
            </a:r>
            <a:endParaRPr lang="en-US" altLang="zh-CN" sz="2000" smtClean="0"/>
          </a:p>
          <a:p>
            <a:r>
              <a:rPr lang="en-US" altLang="zh-CN" sz="2000"/>
              <a:t>p</a:t>
            </a:r>
            <a:r>
              <a:rPr lang="en-US" altLang="zh-CN" sz="2000" smtClean="0"/>
              <a:t>rint</a:t>
            </a:r>
            <a:r>
              <a:rPr lang="zh-CN" altLang="en-US" sz="2000" smtClean="0"/>
              <a:t>（‘</a:t>
            </a:r>
            <a:r>
              <a:rPr lang="en-US" altLang="zh-CN" sz="2000" smtClean="0"/>
              <a:t>hello python</a:t>
            </a:r>
            <a:r>
              <a:rPr lang="zh-CN" altLang="en-US" sz="2000" smtClean="0"/>
              <a:t>’</a:t>
            </a:r>
            <a:r>
              <a:rPr lang="en-US" altLang="zh-CN" sz="2000" smtClean="0"/>
              <a:t>,’what is your name’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/>
              <a:t>输</a:t>
            </a:r>
            <a:r>
              <a:rPr lang="zh-CN" altLang="en-US" sz="2000" smtClean="0"/>
              <a:t>出的时候逗号会变成空格。</a:t>
            </a:r>
            <a:endParaRPr lang="en-US" altLang="zh-CN" sz="2000" smtClean="0"/>
          </a:p>
        </p:txBody>
      </p:sp>
      <p:sp>
        <p:nvSpPr>
          <p:cNvPr id="11" name="矩形 10"/>
          <p:cNvSpPr/>
          <p:nvPr/>
        </p:nvSpPr>
        <p:spPr>
          <a:xfrm>
            <a:off x="4556149" y="597870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4426652" y="4951593"/>
            <a:ext cx="499360" cy="9338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21662" y="1864535"/>
            <a:ext cx="4869180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Helvetica Neue"/>
              </a:rPr>
              <a:t>如果要让用户从电脑输入一些字符怎么办</a:t>
            </a:r>
            <a:r>
              <a:rPr lang="zh-CN" altLang="en-US" smtClean="0">
                <a:latin typeface="Helvetica Neue"/>
              </a:rPr>
              <a:t>？</a:t>
            </a:r>
            <a:endParaRPr lang="en-US" altLang="zh-CN" smtClean="0">
              <a:latin typeface="Helvetica Neue"/>
            </a:endParaRPr>
          </a:p>
          <a:p>
            <a:r>
              <a:rPr lang="en-US" altLang="zh-CN" smtClean="0">
                <a:latin typeface="Helvetica Neue"/>
              </a:rPr>
              <a:t>Python</a:t>
            </a:r>
            <a:r>
              <a:rPr lang="zh-CN" altLang="en-US" smtClean="0">
                <a:latin typeface="Helvetica Neue"/>
              </a:rPr>
              <a:t>提供了</a:t>
            </a:r>
            <a:r>
              <a:rPr lang="en-US" altLang="zh-CN" smtClean="0">
                <a:latin typeface="Helvetica Neue"/>
              </a:rPr>
              <a:t>input()</a:t>
            </a:r>
            <a:r>
              <a:rPr lang="zh-CN" altLang="en-US" smtClean="0">
                <a:latin typeface="Helvetica Neue"/>
              </a:rPr>
              <a:t>函数</a:t>
            </a:r>
            <a:endParaRPr lang="en-US" altLang="zh-CN" smtClean="0">
              <a:latin typeface="Helvetica Neue"/>
            </a:endParaRPr>
          </a:p>
          <a:p>
            <a:endParaRPr lang="en-US" altLang="zh-CN" smtClean="0"/>
          </a:p>
          <a:p>
            <a:r>
              <a:rPr lang="en-US" altLang="zh-CN"/>
              <a:t>n</a:t>
            </a:r>
            <a:r>
              <a:rPr lang="en-US" altLang="zh-CN" smtClean="0"/>
              <a:t>ame=input()</a:t>
            </a:r>
            <a:br>
              <a:rPr lang="en-US" altLang="zh-CN" smtClean="0"/>
            </a:br>
            <a:r>
              <a:rPr lang="zh-CN" altLang="en-US" smtClean="0"/>
              <a:t>输入的</a:t>
            </a:r>
            <a:r>
              <a:rPr lang="zh-CN" altLang="en-US"/>
              <a:t>字符串</a:t>
            </a:r>
            <a:r>
              <a:rPr lang="zh-CN" altLang="en-US" smtClean="0"/>
              <a:t>已经复制给变量</a:t>
            </a:r>
            <a:r>
              <a:rPr lang="en-US" altLang="zh-CN" smtClean="0"/>
              <a:t>name</a:t>
            </a:r>
          </a:p>
          <a:p>
            <a:endParaRPr lang="en-US" altLang="zh-CN"/>
          </a:p>
          <a:p>
            <a:r>
              <a:rPr lang="zh-CN" altLang="en-US" smtClean="0"/>
              <a:t>尝试更加友好的输入你的名字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n</a:t>
            </a:r>
            <a:r>
              <a:rPr lang="en-US" altLang="zh-CN" smtClean="0"/>
              <a:t>ame = print(‘please intput your name’)</a:t>
            </a:r>
          </a:p>
          <a:p>
            <a:r>
              <a:rPr lang="en-US" altLang="zh-CN"/>
              <a:t>p</a:t>
            </a:r>
            <a:r>
              <a:rPr lang="en-US" altLang="zh-CN" smtClean="0"/>
              <a:t>rint(‘hello!’,name)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59990" y="1823720"/>
            <a:ext cx="727202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知识点：</a:t>
            </a: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的发展史，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和其他语言的区别，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语言的版本、</a:t>
            </a:r>
            <a:r>
              <a:rPr lang="en-US" sz="3200" b="0"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sz="3200" b="0">
                <a:latin typeface="Calibri" panose="020F0502020204030204" charset="0"/>
                <a:ea typeface="宋体" panose="02010600030101010101" pitchFamily="2" charset="-122"/>
              </a:rPr>
              <a:t>语言的优势和劣势</a:t>
            </a:r>
          </a:p>
          <a:p>
            <a:pPr indent="0"/>
            <a:r>
              <a:rPr lang="zh-CN" altLang="en-US" sz="3200"/>
              <a:t>二、Python官网安装包自带的IDLE和一些其他开发的软件，以及配置Python的安装配置环境、开发环境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597162" y="1175228"/>
            <a:ext cx="589350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试一下，如果输入了中文符号会怎么样呢？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46"/>
          <p:cNvGrpSpPr/>
          <p:nvPr/>
        </p:nvGrpSpPr>
        <p:grpSpPr bwMode="auto">
          <a:xfrm>
            <a:off x="8365092" y="887413"/>
            <a:ext cx="857354" cy="1467081"/>
            <a:chOff x="3546" y="591"/>
            <a:chExt cx="506250" cy="866250"/>
          </a:xfrm>
        </p:grpSpPr>
        <p:pic>
          <p:nvPicPr>
            <p:cNvPr id="83" name="图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图片 30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54" y="2204762"/>
            <a:ext cx="5208109" cy="3410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5985" y="713105"/>
            <a:ext cx="475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为什么</a:t>
            </a:r>
            <a:r>
              <a:rPr lang="en-US" altLang="zh-CN"/>
              <a:t>……</a:t>
            </a:r>
            <a:r>
              <a:rPr lang="zh-CN" altLang="en-US"/>
              <a:t>我在</a:t>
            </a:r>
            <a:r>
              <a:rPr lang="en-US" altLang="zh-CN"/>
              <a:t>IDLE</a:t>
            </a:r>
            <a:r>
              <a:rPr lang="zh-CN" altLang="en-US"/>
              <a:t>软件中好好地运行会出现这个提示框啊。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0" name="Shape 1034"/>
          <p:cNvSpPr/>
          <p:nvPr/>
        </p:nvSpPr>
        <p:spPr>
          <a:xfrm>
            <a:off x="1742849" y="2595246"/>
            <a:ext cx="182352" cy="141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3" y="9828"/>
                </a:moveTo>
                <a:cubicBezTo>
                  <a:pt x="20503" y="10692"/>
                  <a:pt x="21004" y="11543"/>
                  <a:pt x="21600" y="12462"/>
                </a:cubicBezTo>
                <a:cubicBezTo>
                  <a:pt x="20797" y="15394"/>
                  <a:pt x="20629" y="18810"/>
                  <a:pt x="20550" y="21600"/>
                </a:cubicBezTo>
                <a:cubicBezTo>
                  <a:pt x="17285" y="18886"/>
                  <a:pt x="18957" y="12766"/>
                  <a:pt x="16102" y="12414"/>
                </a:cubicBezTo>
                <a:cubicBezTo>
                  <a:pt x="13346" y="12074"/>
                  <a:pt x="12988" y="13608"/>
                  <a:pt x="12526" y="15998"/>
                </a:cubicBezTo>
                <a:cubicBezTo>
                  <a:pt x="12064" y="18387"/>
                  <a:pt x="11785" y="20178"/>
                  <a:pt x="11785" y="20178"/>
                </a:cubicBezTo>
                <a:cubicBezTo>
                  <a:pt x="11785" y="20178"/>
                  <a:pt x="2700" y="7597"/>
                  <a:pt x="0" y="3147"/>
                </a:cubicBezTo>
                <a:cubicBezTo>
                  <a:pt x="1311" y="2680"/>
                  <a:pt x="1742" y="2046"/>
                  <a:pt x="1827" y="0"/>
                </a:cubicBezTo>
                <a:cubicBezTo>
                  <a:pt x="4847" y="4160"/>
                  <a:pt x="12262" y="11667"/>
                  <a:pt x="15756" y="11667"/>
                </a:cubicBezTo>
                <a:cubicBezTo>
                  <a:pt x="17415" y="11667"/>
                  <a:pt x="18853" y="10951"/>
                  <a:pt x="20143" y="98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1035"/>
          <p:cNvSpPr/>
          <p:nvPr/>
        </p:nvSpPr>
        <p:spPr>
          <a:xfrm>
            <a:off x="1931280" y="2974133"/>
            <a:ext cx="76993" cy="107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08" h="21600" extrusionOk="0">
                <a:moveTo>
                  <a:pt x="11314" y="594"/>
                </a:moveTo>
                <a:lnTo>
                  <a:pt x="0" y="0"/>
                </a:lnTo>
                <a:cubicBezTo>
                  <a:pt x="0" y="0"/>
                  <a:pt x="10284" y="5549"/>
                  <a:pt x="10284" y="11495"/>
                </a:cubicBezTo>
                <a:cubicBezTo>
                  <a:pt x="10284" y="17438"/>
                  <a:pt x="9772" y="20013"/>
                  <a:pt x="9772" y="20013"/>
                </a:cubicBezTo>
                <a:lnTo>
                  <a:pt x="18772" y="21600"/>
                </a:lnTo>
                <a:cubicBezTo>
                  <a:pt x="18772" y="21600"/>
                  <a:pt x="21600" y="15655"/>
                  <a:pt x="19026" y="9907"/>
                </a:cubicBezTo>
                <a:cubicBezTo>
                  <a:pt x="16457" y="4162"/>
                  <a:pt x="13629" y="2575"/>
                  <a:pt x="11314" y="59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1036"/>
          <p:cNvSpPr/>
          <p:nvPr/>
        </p:nvSpPr>
        <p:spPr>
          <a:xfrm>
            <a:off x="1979907" y="3223347"/>
            <a:ext cx="32418" cy="91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79" y="0"/>
                </a:moveTo>
                <a:cubicBezTo>
                  <a:pt x="6479" y="0"/>
                  <a:pt x="2878" y="12381"/>
                  <a:pt x="1439" y="16334"/>
                </a:cubicBezTo>
                <a:cubicBezTo>
                  <a:pt x="0" y="20286"/>
                  <a:pt x="0" y="21600"/>
                  <a:pt x="0" y="21600"/>
                </a:cubicBezTo>
                <a:lnTo>
                  <a:pt x="21600" y="20286"/>
                </a:lnTo>
                <a:cubicBezTo>
                  <a:pt x="21600" y="20286"/>
                  <a:pt x="16556" y="10275"/>
                  <a:pt x="647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28575" tIns="28575" rIns="28575" bIns="28575" anchor="ctr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2325" b="1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ounded Rectangle 5"/>
          <p:cNvSpPr/>
          <p:nvPr/>
        </p:nvSpPr>
        <p:spPr>
          <a:xfrm>
            <a:off x="2747625" y="628650"/>
            <a:ext cx="2506329" cy="1037381"/>
          </a:xfrm>
          <a:prstGeom prst="roundRect">
            <a:avLst>
              <a:gd name="adj" fmla="val 10132"/>
            </a:avLst>
          </a:prstGeom>
          <a:solidFill>
            <a:srgbClr val="EB5C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3193349" y="962674"/>
            <a:ext cx="161488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打开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组合 36"/>
          <p:cNvGrpSpPr/>
          <p:nvPr/>
        </p:nvGrpSpPr>
        <p:grpSpPr bwMode="auto">
          <a:xfrm>
            <a:off x="1086381" y="1847602"/>
            <a:ext cx="1298753" cy="3124300"/>
            <a:chOff x="9264651" y="476251"/>
            <a:chExt cx="1017588" cy="2447925"/>
          </a:xfrm>
        </p:grpSpPr>
        <p:sp>
          <p:nvSpPr>
            <p:cNvPr id="34" name="Freeform 31"/>
            <p:cNvSpPr/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147483647 w 224"/>
                <a:gd name="T3" fmla="*/ 0 h 349"/>
                <a:gd name="T4" fmla="*/ 2147483647 w 224"/>
                <a:gd name="T5" fmla="*/ 2147483647 h 349"/>
                <a:gd name="T6" fmla="*/ 2147483647 w 224"/>
                <a:gd name="T7" fmla="*/ 2147483647 h 349"/>
                <a:gd name="T8" fmla="*/ 2147483647 w 224"/>
                <a:gd name="T9" fmla="*/ 2147483647 h 349"/>
                <a:gd name="T10" fmla="*/ 0 w 224"/>
                <a:gd name="T11" fmla="*/ 0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349"/>
                <a:gd name="T20" fmla="*/ 224 w 224"/>
                <a:gd name="T21" fmla="*/ 349 h 3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147483647 w 28"/>
                <a:gd name="T1" fmla="*/ 2147483647 h 364"/>
                <a:gd name="T2" fmla="*/ 2147483647 w 28"/>
                <a:gd name="T3" fmla="*/ 0 h 364"/>
                <a:gd name="T4" fmla="*/ 0 w 28"/>
                <a:gd name="T5" fmla="*/ 2147483647 h 364"/>
                <a:gd name="T6" fmla="*/ 2147483647 w 28"/>
                <a:gd name="T7" fmla="*/ 2147483647 h 364"/>
                <a:gd name="T8" fmla="*/ 2147483647 w 28"/>
                <a:gd name="T9" fmla="*/ 2147483647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64"/>
                <a:gd name="T17" fmla="*/ 28 w 2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2147483647 w 189"/>
                <a:gd name="T1" fmla="*/ 2147483647 h 288"/>
                <a:gd name="T2" fmla="*/ 0 w 189"/>
                <a:gd name="T3" fmla="*/ 2147483647 h 288"/>
                <a:gd name="T4" fmla="*/ 0 w 189"/>
                <a:gd name="T5" fmla="*/ 0 h 288"/>
                <a:gd name="T6" fmla="*/ 2147483647 w 189"/>
                <a:gd name="T7" fmla="*/ 0 h 288"/>
                <a:gd name="T8" fmla="*/ 2147483647 w 189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88"/>
                <a:gd name="T17" fmla="*/ 189 w 189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2147483647 w 103"/>
                <a:gd name="T1" fmla="*/ 0 h 291"/>
                <a:gd name="T2" fmla="*/ 0 w 103"/>
                <a:gd name="T3" fmla="*/ 2147483647 h 291"/>
                <a:gd name="T4" fmla="*/ 2147483647 w 103"/>
                <a:gd name="T5" fmla="*/ 2147483647 h 291"/>
                <a:gd name="T6" fmla="*/ 2147483647 w 103"/>
                <a:gd name="T7" fmla="*/ 2147483647 h 291"/>
                <a:gd name="T8" fmla="*/ 2147483647 w 103"/>
                <a:gd name="T9" fmla="*/ 0 h 291"/>
                <a:gd name="T10" fmla="*/ 2147483647 w 103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291"/>
                <a:gd name="T20" fmla="*/ 103 w 103"/>
                <a:gd name="T21" fmla="*/ 291 h 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2147483647 h 84"/>
                <a:gd name="T4" fmla="*/ 2147483647 w 185"/>
                <a:gd name="T5" fmla="*/ 2147483647 h 84"/>
                <a:gd name="T6" fmla="*/ 2147483647 w 185"/>
                <a:gd name="T7" fmla="*/ 2147483647 h 84"/>
                <a:gd name="T8" fmla="*/ 2147483647 w 185"/>
                <a:gd name="T9" fmla="*/ 0 h 84"/>
                <a:gd name="T10" fmla="*/ 0 w 18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84"/>
                <a:gd name="T20" fmla="*/ 185 w 18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2147483647 w 138"/>
                <a:gd name="T1" fmla="*/ 0 h 437"/>
                <a:gd name="T2" fmla="*/ 0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2147483647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2147483647 h 163"/>
                <a:gd name="T2" fmla="*/ 0 w 18"/>
                <a:gd name="T3" fmla="*/ 2147483647 h 163"/>
                <a:gd name="T4" fmla="*/ 2147483647 w 18"/>
                <a:gd name="T5" fmla="*/ 2147483647 h 163"/>
                <a:gd name="T6" fmla="*/ 2147483647 w 18"/>
                <a:gd name="T7" fmla="*/ 0 h 163"/>
                <a:gd name="T8" fmla="*/ 0 w 18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63"/>
                <a:gd name="T17" fmla="*/ 18 w 1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2147483647 w 138"/>
                <a:gd name="T1" fmla="*/ 0 h 437"/>
                <a:gd name="T2" fmla="*/ 2147483647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0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2147483647 w 19"/>
                <a:gd name="T1" fmla="*/ 2147483647 h 163"/>
                <a:gd name="T2" fmla="*/ 2147483647 w 19"/>
                <a:gd name="T3" fmla="*/ 2147483647 h 163"/>
                <a:gd name="T4" fmla="*/ 2147483647 w 19"/>
                <a:gd name="T5" fmla="*/ 2147483647 h 163"/>
                <a:gd name="T6" fmla="*/ 2147483647 w 19"/>
                <a:gd name="T7" fmla="*/ 0 h 163"/>
                <a:gd name="T8" fmla="*/ 2147483647 w 19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63"/>
                <a:gd name="T17" fmla="*/ 19 w 19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2147483647 w 413"/>
                <a:gd name="T1" fmla="*/ 2147483647 h 378"/>
                <a:gd name="T2" fmla="*/ 2147483647 w 413"/>
                <a:gd name="T3" fmla="*/ 2147483647 h 378"/>
                <a:gd name="T4" fmla="*/ 2147483647 w 413"/>
                <a:gd name="T5" fmla="*/ 2147483647 h 378"/>
                <a:gd name="T6" fmla="*/ 2147483647 w 413"/>
                <a:gd name="T7" fmla="*/ 2147483647 h 378"/>
                <a:gd name="T8" fmla="*/ 2147483647 w 413"/>
                <a:gd name="T9" fmla="*/ 2147483647 h 378"/>
                <a:gd name="T10" fmla="*/ 2147483647 w 413"/>
                <a:gd name="T11" fmla="*/ 2147483647 h 378"/>
                <a:gd name="T12" fmla="*/ 2147483647 w 413"/>
                <a:gd name="T13" fmla="*/ 2147483647 h 378"/>
                <a:gd name="T14" fmla="*/ 2147483647 w 413"/>
                <a:gd name="T15" fmla="*/ 2147483647 h 378"/>
                <a:gd name="T16" fmla="*/ 2147483647 w 413"/>
                <a:gd name="T17" fmla="*/ 2147483647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378"/>
                <a:gd name="T29" fmla="*/ 413 w 413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147483647 w 340"/>
                <a:gd name="T1" fmla="*/ 2147483647 h 130"/>
                <a:gd name="T2" fmla="*/ 2147483647 w 340"/>
                <a:gd name="T3" fmla="*/ 0 h 130"/>
                <a:gd name="T4" fmla="*/ 2147483647 w 340"/>
                <a:gd name="T5" fmla="*/ 2147483647 h 130"/>
                <a:gd name="T6" fmla="*/ 0 w 340"/>
                <a:gd name="T7" fmla="*/ 2147483647 h 130"/>
                <a:gd name="T8" fmla="*/ 2147483647 w 340"/>
                <a:gd name="T9" fmla="*/ 2147483647 h 130"/>
                <a:gd name="T10" fmla="*/ 2147483647 w 34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0"/>
                <a:gd name="T19" fmla="*/ 0 h 130"/>
                <a:gd name="T20" fmla="*/ 340 w 34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2147483647 w 81"/>
                <a:gd name="T1" fmla="*/ 2147483647 h 155"/>
                <a:gd name="T2" fmla="*/ 2147483647 w 81"/>
                <a:gd name="T3" fmla="*/ 2147483647 h 155"/>
                <a:gd name="T4" fmla="*/ 2147483647 w 81"/>
                <a:gd name="T5" fmla="*/ 2147483647 h 155"/>
                <a:gd name="T6" fmla="*/ 2147483647 w 81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5"/>
                <a:gd name="T14" fmla="*/ 81 w 81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2147483647 h 155"/>
                <a:gd name="T2" fmla="*/ 2147483647 w 80"/>
                <a:gd name="T3" fmla="*/ 2147483647 h 155"/>
                <a:gd name="T4" fmla="*/ 2147483647 w 80"/>
                <a:gd name="T5" fmla="*/ 2147483647 h 155"/>
                <a:gd name="T6" fmla="*/ 0 w 80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2147483647 w 336"/>
                <a:gd name="T1" fmla="*/ 2147483647 h 320"/>
                <a:gd name="T2" fmla="*/ 2147483647 w 336"/>
                <a:gd name="T3" fmla="*/ 2147483647 h 320"/>
                <a:gd name="T4" fmla="*/ 2147483647 w 336"/>
                <a:gd name="T5" fmla="*/ 2147483647 h 320"/>
                <a:gd name="T6" fmla="*/ 2147483647 w 336"/>
                <a:gd name="T7" fmla="*/ 2147483647 h 320"/>
                <a:gd name="T8" fmla="*/ 2147483647 w 336"/>
                <a:gd name="T9" fmla="*/ 2147483647 h 320"/>
                <a:gd name="T10" fmla="*/ 2147483647 w 336"/>
                <a:gd name="T11" fmla="*/ 2147483647 h 320"/>
                <a:gd name="T12" fmla="*/ 2147483647 w 336"/>
                <a:gd name="T13" fmla="*/ 2147483647 h 320"/>
                <a:gd name="T14" fmla="*/ 2147483647 w 336"/>
                <a:gd name="T15" fmla="*/ 2147483647 h 320"/>
                <a:gd name="T16" fmla="*/ 2147483647 w 336"/>
                <a:gd name="T17" fmla="*/ 2147483647 h 320"/>
                <a:gd name="T18" fmla="*/ 2147483647 w 336"/>
                <a:gd name="T19" fmla="*/ 2147483647 h 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6"/>
                <a:gd name="T31" fmla="*/ 0 h 320"/>
                <a:gd name="T32" fmla="*/ 336 w 336"/>
                <a:gd name="T33" fmla="*/ 320 h 3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2147483647 w 233"/>
                <a:gd name="T1" fmla="*/ 2147483647 h 68"/>
                <a:gd name="T2" fmla="*/ 2147483647 w 233"/>
                <a:gd name="T3" fmla="*/ 2147483647 h 68"/>
                <a:gd name="T4" fmla="*/ 2147483647 w 233"/>
                <a:gd name="T5" fmla="*/ 2147483647 h 68"/>
                <a:gd name="T6" fmla="*/ 0 w 233"/>
                <a:gd name="T7" fmla="*/ 2147483647 h 68"/>
                <a:gd name="T8" fmla="*/ 2147483647 w 233"/>
                <a:gd name="T9" fmla="*/ 0 h 68"/>
                <a:gd name="T10" fmla="*/ 2147483647 w 233"/>
                <a:gd name="T11" fmla="*/ 2147483647 h 68"/>
                <a:gd name="T12" fmla="*/ 2147483647 w 233"/>
                <a:gd name="T13" fmla="*/ 2147483647 h 68"/>
                <a:gd name="T14" fmla="*/ 2147483647 w 233"/>
                <a:gd name="T15" fmla="*/ 2147483647 h 68"/>
                <a:gd name="T16" fmla="*/ 2147483647 w 233"/>
                <a:gd name="T17" fmla="*/ 2147483647 h 68"/>
                <a:gd name="T18" fmla="*/ 2147483647 w 233"/>
                <a:gd name="T19" fmla="*/ 2147483647 h 68"/>
                <a:gd name="T20" fmla="*/ 2147483647 w 233"/>
                <a:gd name="T21" fmla="*/ 0 h 68"/>
                <a:gd name="T22" fmla="*/ 2147483647 w 233"/>
                <a:gd name="T23" fmla="*/ 2147483647 h 68"/>
                <a:gd name="T24" fmla="*/ 2147483647 w 233"/>
                <a:gd name="T25" fmla="*/ 2147483647 h 68"/>
                <a:gd name="T26" fmla="*/ 2147483647 w 233"/>
                <a:gd name="T27" fmla="*/ 2147483647 h 68"/>
                <a:gd name="T28" fmla="*/ 2147483647 w 233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3"/>
                <a:gd name="T46" fmla="*/ 0 h 68"/>
                <a:gd name="T47" fmla="*/ 233 w 233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2147483647 w 76"/>
                <a:gd name="T3" fmla="*/ 2147483647 h 19"/>
                <a:gd name="T4" fmla="*/ 2147483647 w 76"/>
                <a:gd name="T5" fmla="*/ 0 h 19"/>
                <a:gd name="T6" fmla="*/ 2147483647 w 76"/>
                <a:gd name="T7" fmla="*/ 2147483647 h 19"/>
                <a:gd name="T8" fmla="*/ 0 w 76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9"/>
                <a:gd name="T17" fmla="*/ 76 w 7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2147483647 h 31"/>
                <a:gd name="T2" fmla="*/ 0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0 h 31"/>
                <a:gd name="T8" fmla="*/ 0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0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2147483647 w 85"/>
                <a:gd name="T1" fmla="*/ 2147483647 h 31"/>
                <a:gd name="T2" fmla="*/ 2147483647 w 85"/>
                <a:gd name="T3" fmla="*/ 2147483647 h 31"/>
                <a:gd name="T4" fmla="*/ 0 w 85"/>
                <a:gd name="T5" fmla="*/ 2147483647 h 31"/>
                <a:gd name="T6" fmla="*/ 0 w 85"/>
                <a:gd name="T7" fmla="*/ 0 h 31"/>
                <a:gd name="T8" fmla="*/ 2147483647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32442" y="3745613"/>
            <a:ext cx="465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zh-CN" sz="4000" dirty="0">
                <a:solidFill>
                  <a:srgbClr val="58F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4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US" altLang="zh-CN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  <a:endParaRPr lang="zh-CN" alt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ministrator.USER-20191107LI\Desktop\hello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00" y="2215663"/>
            <a:ext cx="6202161" cy="93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圆角矩形 3072"/>
          <p:cNvSpPr/>
          <p:nvPr/>
        </p:nvSpPr>
        <p:spPr>
          <a:xfrm>
            <a:off x="3714998" y="5347929"/>
            <a:ext cx="1357313" cy="700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小写</a:t>
            </a:r>
          </a:p>
        </p:txBody>
      </p:sp>
      <p:cxnSp>
        <p:nvCxnSpPr>
          <p:cNvPr id="3076" name="直接箭头连接符 3075"/>
          <p:cNvCxnSpPr/>
          <p:nvPr/>
        </p:nvCxnSpPr>
        <p:spPr>
          <a:xfrm flipV="1">
            <a:off x="4393654" y="4453499"/>
            <a:ext cx="0" cy="873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5492262" y="5347929"/>
            <a:ext cx="2064059" cy="700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英文符号</a:t>
            </a:r>
            <a:endParaRPr lang="zh-CN" altLang="en-US" sz="2800" dirty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7146784" y="4517398"/>
            <a:ext cx="687758" cy="810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5072311" y="4463342"/>
            <a:ext cx="672544" cy="8321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672013" y="3745613"/>
            <a:ext cx="581941" cy="7717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609625" y="3726654"/>
            <a:ext cx="581941" cy="7717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6" grpId="0"/>
      <p:bldP spid="60" grpId="0"/>
      <p:bldP spid="3073" grpId="0" bldLvl="0" animBg="1"/>
      <p:bldP spid="69" grpId="0" bldLvl="0" animBg="1"/>
      <p:bldP spid="80" grpId="0" bldLvl="0" animBg="1"/>
      <p:bldP spid="8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 dirty="0"/>
              <a:t>其他更好玩的热点资讯</a:t>
            </a:r>
            <a:br>
              <a:rPr lang="zh-CN" altLang="en-US" sz="1705" dirty="0"/>
            </a:br>
            <a:r>
              <a:rPr lang="zh-CN" altLang="en-US" sz="1705" dirty="0"/>
              <a:t>请手动关注微信公众号：</a:t>
            </a:r>
          </a:p>
          <a:p>
            <a:pPr algn="ctr"/>
            <a:r>
              <a:rPr lang="en-US" altLang="zh-CN" sz="2655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 dirty="0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53" y="4252312"/>
            <a:ext cx="1326599" cy="132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889577" y="5271135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accent4"/>
                </a:solidFill>
              </a:rPr>
              <a:t>添加左侧王老师微信更有礼品赠送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>
            <a:stCxn id="16" idx="3"/>
          </p:cNvCxnSpPr>
          <p:nvPr/>
        </p:nvCxnSpPr>
        <p:spPr>
          <a:xfrm>
            <a:off x="4937609" y="643505"/>
            <a:ext cx="7032225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39694" y="1079707"/>
            <a:ext cx="269669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r>
              <a:rPr lang="zh-CN" altLang="en-US" sz="3795"/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99" y="2029780"/>
            <a:ext cx="9486279" cy="131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75640" algn="l" eaLnBrk="1" latinLnBrk="0" hangingPunct="1">
              <a:extLst>
                <a:ext uri="{35155182-B16C-46BC-9424-99874614C6A1}">
                  <wpsdc:indentchars xmlns:wpsdc="http://www.wps.cn/officeDocument/2017/drawingmlCustomData" xmlns="" val="200" checksum="3938014082"/>
                </a:ext>
              </a:extLst>
            </a:pPr>
            <a:r>
              <a:rPr lang="en-US" altLang="zh-CN" sz="2655"/>
              <a:t>Python</a:t>
            </a:r>
            <a:r>
              <a:rPr lang="zh-CN" altLang="en-US" sz="2655"/>
              <a:t>翻译成汉语是蟒蛇的意思，并且</a:t>
            </a:r>
            <a:r>
              <a:rPr lang="en-US" altLang="zh-CN" sz="2655"/>
              <a:t>Python</a:t>
            </a:r>
            <a:r>
              <a:rPr lang="zh-CN" altLang="en-US" sz="2655"/>
              <a:t>的</a:t>
            </a:r>
            <a:r>
              <a:rPr lang="en-US" altLang="zh-CN" sz="2655"/>
              <a:t>logo</a:t>
            </a:r>
            <a:r>
              <a:rPr lang="zh-CN" altLang="en-US" sz="2655"/>
              <a:t>也是两条互相缠绕的蟒蛇，然而</a:t>
            </a:r>
            <a:r>
              <a:rPr lang="en-US" altLang="zh-CN" sz="2655"/>
              <a:t>Python</a:t>
            </a:r>
            <a:r>
              <a:rPr lang="zh-CN" altLang="en-US" sz="2655"/>
              <a:t>语言和蟒蛇实际上并没有一毛钱关系。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274" y="3198373"/>
            <a:ext cx="9486279" cy="37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75640" algn="l" eaLnBrk="1" latinLnBrk="0" hangingPunct="1">
              <a:extLst>
                <a:ext uri="{35155182-B16C-46BC-9424-99874614C6A1}">
                  <wpsdc:indentchars xmlns:wpsdc="http://www.wps.cn/officeDocument/2017/drawingmlCustomData" xmlns="" val="200" checksum="3938014082"/>
                </a:ext>
              </a:extLst>
            </a:pPr>
            <a:r>
              <a:rPr lang="en-US" sz="2655"/>
              <a:t>Python</a:t>
            </a:r>
            <a:r>
              <a:rPr lang="zh-CN" altLang="en-US" sz="2655"/>
              <a:t>语言是由荷兰程序员</a:t>
            </a:r>
            <a:r>
              <a:rPr lang="en-US" altLang="zh-CN" sz="2655"/>
              <a:t>Guido Van Rossum,</a:t>
            </a:r>
            <a:r>
              <a:rPr lang="zh-CN" altLang="en-US" sz="2655"/>
              <a:t>江湖人称</a:t>
            </a:r>
            <a:r>
              <a:rPr lang="en-US" altLang="zh-CN" sz="2655"/>
              <a:t>“</a:t>
            </a:r>
            <a:r>
              <a:rPr lang="zh-CN" altLang="en-US" sz="2655"/>
              <a:t>龟叔</a:t>
            </a:r>
            <a:r>
              <a:rPr lang="en-US" altLang="zh-CN" sz="2655"/>
              <a:t>”</a:t>
            </a:r>
            <a:r>
              <a:rPr lang="zh-CN" altLang="en-US" sz="2655"/>
              <a:t>，独立开发完成初版的。</a:t>
            </a:r>
            <a:r>
              <a:rPr lang="en-US" altLang="zh-CN" sz="2655"/>
              <a:t>“</a:t>
            </a:r>
            <a:r>
              <a:rPr lang="zh-CN" altLang="en-US" sz="2655"/>
              <a:t>龟叔</a:t>
            </a:r>
            <a:r>
              <a:rPr lang="en-US" altLang="zh-CN" sz="2655"/>
              <a:t>”</a:t>
            </a:r>
            <a:r>
              <a:rPr lang="zh-CN" altLang="en-US" sz="2655"/>
              <a:t>曾任职于</a:t>
            </a:r>
            <a:r>
              <a:rPr lang="en-US" altLang="zh-CN" sz="2655"/>
              <a:t>Google</a:t>
            </a:r>
            <a:r>
              <a:rPr lang="zh-CN" altLang="en-US" sz="2655"/>
              <a:t>，</a:t>
            </a:r>
            <a:r>
              <a:rPr lang="en-US" altLang="zh-CN" sz="2655"/>
              <a:t>1989</a:t>
            </a:r>
            <a:r>
              <a:rPr lang="zh-CN" altLang="en-US" sz="2655"/>
              <a:t>年圣诞节期间，在阿姆斯特丹，为了打发一个人在圣诞节的无趣，决心开发一个新的脚本解释语言，作为</a:t>
            </a:r>
            <a:r>
              <a:rPr lang="en-US" altLang="zh-CN" sz="2655"/>
              <a:t>ABC</a:t>
            </a:r>
            <a:r>
              <a:rPr lang="zh-CN" altLang="en-US" sz="2655"/>
              <a:t>语言的一种继承，然后他就这么做了，并实现了（大神的能力）。之所以选中</a:t>
            </a:r>
            <a:r>
              <a:rPr lang="en-US" altLang="zh-CN" sz="2655"/>
              <a:t>Python</a:t>
            </a:r>
            <a:r>
              <a:rPr lang="zh-CN" altLang="en-US" sz="2655"/>
              <a:t>作为该编程语言的名字，是因为</a:t>
            </a:r>
            <a:r>
              <a:rPr lang="en-US" altLang="zh-CN" sz="2655"/>
              <a:t>“</a:t>
            </a:r>
            <a:r>
              <a:rPr lang="zh-CN" altLang="en-US" sz="2655"/>
              <a:t>龟叔</a:t>
            </a:r>
            <a:r>
              <a:rPr lang="en-US" altLang="zh-CN" sz="2655"/>
              <a:t>”</a:t>
            </a:r>
            <a:r>
              <a:rPr lang="zh-CN" altLang="en-US" sz="2655"/>
              <a:t>是一个叫</a:t>
            </a:r>
            <a:r>
              <a:rPr lang="en-US" altLang="zh-CN" sz="2655"/>
              <a:t>“Monty Python”</a:t>
            </a:r>
            <a:r>
              <a:rPr lang="zh-CN" altLang="en-US" sz="2655"/>
              <a:t>的喜剧团体爱好者，英国20世纪70年代首播的电视喜剧《蒙提.派森的飞行马戏团》，其本意并不是想选蟒蛇命名噢</a:t>
            </a:r>
            <a:r>
              <a:rPr lang="en-US" altLang="zh-CN" sz="2655"/>
              <a:t>~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3597" y="603819"/>
            <a:ext cx="5868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学</a:t>
            </a:r>
            <a:r>
              <a:rPr lang="en-US" altLang="zh-CN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</a:t>
            </a:r>
            <a:r>
              <a:rPr lang="zh-CN" alt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的</a:t>
            </a:r>
            <a:r>
              <a:rPr lang="en-US" altLang="zh-CN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n</a:t>
            </a:r>
            <a:r>
              <a:rPr lang="zh-CN" alt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个原因？</a:t>
            </a:r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3115" y="5895975"/>
            <a:ext cx="104006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蓝桥杯已经开设了</a:t>
            </a:r>
            <a:r>
              <a:rPr lang="en-US" altLang="zh-CN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编程的竞赛活动，而且还有更多的含金量证书等着你去证明自己的编程实力！</a:t>
            </a:r>
            <a:endParaRPr lang="en-US" altLang="zh-CN" smtClean="0">
              <a:solidFill>
                <a:srgbClr val="666666"/>
              </a:solidFill>
              <a:latin typeface="Helvetica Neue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083463" y="2136268"/>
            <a:ext cx="3428536" cy="3506858"/>
            <a:chOff x="171189" y="2157107"/>
            <a:chExt cx="3428536" cy="3506858"/>
          </a:xfrm>
        </p:grpSpPr>
        <p:grpSp>
          <p:nvGrpSpPr>
            <p:cNvPr id="11" name="组合 10"/>
            <p:cNvGrpSpPr/>
            <p:nvPr/>
          </p:nvGrpSpPr>
          <p:grpSpPr>
            <a:xfrm>
              <a:off x="599953" y="2157107"/>
              <a:ext cx="2399453" cy="778397"/>
              <a:chOff x="808298" y="1806179"/>
              <a:chExt cx="2811686" cy="100385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969381" y="1806179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173265" y="225481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教</a:t>
              </a:r>
              <a:r>
                <a:rPr lang="zh-CN" altLang="en-US" sz="2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材要求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1189" y="2935504"/>
              <a:ext cx="3428536" cy="2728461"/>
              <a:chOff x="4147443" y="3086479"/>
              <a:chExt cx="3428536" cy="27284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147443" y="3086479"/>
                <a:ext cx="3428536" cy="2728461"/>
                <a:chOff x="827156" y="1806179"/>
                <a:chExt cx="2792828" cy="887181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969381" y="1806179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630448" y="3363673"/>
                <a:ext cx="262687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山东省最新出版的小学信息技术六年级教材也加入了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内容。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是最适合小孩子学习的语言之一，简单易学</a:t>
                </a:r>
                <a:r>
                  <a:rPr lang="en-US" altLang="zh-CN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适合新手入门使用</a:t>
                </a:r>
                <a:r>
                  <a:rPr lang="zh-CN" altLang="en-US" sz="200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00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89441" y="2056464"/>
            <a:ext cx="3428536" cy="3709480"/>
            <a:chOff x="3708953" y="2052656"/>
            <a:chExt cx="3428536" cy="3709480"/>
          </a:xfrm>
        </p:grpSpPr>
        <p:grpSp>
          <p:nvGrpSpPr>
            <p:cNvPr id="13" name="组合 12"/>
            <p:cNvGrpSpPr/>
            <p:nvPr/>
          </p:nvGrpSpPr>
          <p:grpSpPr>
            <a:xfrm>
              <a:off x="4059205" y="2052656"/>
              <a:ext cx="2399453" cy="778397"/>
              <a:chOff x="808298" y="1806179"/>
              <a:chExt cx="2811686" cy="100385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969381" y="1806179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529259" y="215440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时代要求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708953" y="3033675"/>
              <a:ext cx="3428536" cy="2728461"/>
              <a:chOff x="4147443" y="3086479"/>
              <a:chExt cx="3428536" cy="272846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147443" y="3086479"/>
                <a:ext cx="3428536" cy="2728461"/>
                <a:chOff x="827156" y="1806179"/>
                <a:chExt cx="2792828" cy="887181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969381" y="1806179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4593934" y="3247273"/>
                <a:ext cx="2880161" cy="230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人工智能掀起了世界的新一波科技浪潮，如今，你要是不懂点AI、机器学习和python都不好意思说你是现代人。要想学习</a:t>
                </a:r>
                <a:r>
                  <a:rPr lang="en-US" altLang="zh-CN"/>
                  <a:t>AI</a:t>
                </a:r>
                <a:r>
                  <a:rPr lang="zh-CN" altLang="en-US"/>
                  <a:t>而不懂</a:t>
                </a:r>
                <a:r>
                  <a:rPr lang="en-US" altLang="zh-CN"/>
                  <a:t>Python</a:t>
                </a:r>
                <a:r>
                  <a:rPr lang="zh-CN" altLang="en-US"/>
                  <a:t>，那就相当于想学英语而不认识单词，所以，</a:t>
                </a:r>
                <a:r>
                  <a:rPr lang="en-US" altLang="zh-CN"/>
                  <a:t>Python</a:t>
                </a:r>
                <a:r>
                  <a:rPr lang="zh-CN" altLang="en-US"/>
                  <a:t>学起来吧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26384" y="2064209"/>
            <a:ext cx="3392702" cy="3672234"/>
            <a:chOff x="7388275" y="2040628"/>
            <a:chExt cx="3392702" cy="3672234"/>
          </a:xfrm>
        </p:grpSpPr>
        <p:grpSp>
          <p:nvGrpSpPr>
            <p:cNvPr id="27" name="组合 26"/>
            <p:cNvGrpSpPr/>
            <p:nvPr/>
          </p:nvGrpSpPr>
          <p:grpSpPr>
            <a:xfrm>
              <a:off x="7573469" y="2040628"/>
              <a:ext cx="2467171" cy="759200"/>
              <a:chOff x="808298" y="1830936"/>
              <a:chExt cx="2891038" cy="97909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808298" y="1991903"/>
                <a:ext cx="2650603" cy="818131"/>
              </a:xfrm>
              <a:prstGeom prst="roundRect">
                <a:avLst/>
              </a:prstGeom>
              <a:effectLst>
                <a:softEdge rad="127000"/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048733" y="1830936"/>
                <a:ext cx="2650603" cy="8181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8134042" y="207028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高考</a:t>
              </a:r>
              <a:r>
                <a:rPr lang="zh-CN" altLang="en-US" sz="2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 Neue"/>
                </a:rPr>
                <a:t>要求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388275" y="2943842"/>
              <a:ext cx="3392702" cy="2769020"/>
              <a:chOff x="4147443" y="3045921"/>
              <a:chExt cx="3392702" cy="276902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147443" y="3045921"/>
                <a:ext cx="3392702" cy="2769020"/>
                <a:chOff x="827156" y="1792991"/>
                <a:chExt cx="2763638" cy="900369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827156" y="1875229"/>
                  <a:ext cx="2650603" cy="818131"/>
                </a:xfrm>
                <a:prstGeom prst="roundRect">
                  <a:avLst/>
                </a:prstGeom>
                <a:effectLst>
                  <a:softEdge rad="127000"/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940191" y="1792991"/>
                  <a:ext cx="2650603" cy="81813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4608519" y="3314777"/>
                <a:ext cx="288016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mtClean="0"/>
                  <a:t>去年高</a:t>
                </a:r>
                <a:r>
                  <a:rPr lang="zh-CN" altLang="en-US"/>
                  <a:t>考数学江苏卷天津卷中，首次出现了编程题，孩子们需要通过阅读伪代码理解程序逻辑，并根据算法得出结果</a:t>
                </a:r>
                <a:r>
                  <a:rPr lang="zh-CN" altLang="en-US" smtClean="0"/>
                  <a:t>。。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510" y="609600"/>
            <a:ext cx="8856980" cy="563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118745"/>
            <a:ext cx="8705850" cy="6619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60" y="1045210"/>
            <a:ext cx="9107170" cy="4768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50" y="2353813"/>
            <a:ext cx="2809875" cy="2581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4065" y="5278120"/>
            <a:ext cx="58318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“龟叔”打</a:t>
            </a:r>
            <a:r>
              <a:rPr lang="zh-CN" altLang="en-US">
                <a:solidFill>
                  <a:srgbClr val="666666"/>
                </a:solidFill>
                <a:latin typeface="Helvetica Neue"/>
              </a:rPr>
              <a:t>发无聊的圣诞节而编写的一个编</a:t>
            </a:r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程语</a:t>
            </a:r>
            <a:r>
              <a:rPr lang="zh-CN" altLang="en-US">
                <a:solidFill>
                  <a:srgbClr val="666666"/>
                </a:solidFill>
                <a:latin typeface="Helvetica Neue"/>
                <a:sym typeface="+mn-ea"/>
              </a:rPr>
              <a:t>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6391" y="238360"/>
            <a:ext cx="516987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来自何方？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609493" y="695810"/>
            <a:ext cx="877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666666"/>
                </a:solidFill>
                <a:latin typeface="Helvetica Neue"/>
              </a:rPr>
              <a:t>Python</a:t>
            </a:r>
          </a:p>
          <a:p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“</a:t>
            </a:r>
            <a:r>
              <a:rPr lang="zh-CN" altLang="en-US">
                <a:solidFill>
                  <a:srgbClr val="666666"/>
                </a:solidFill>
                <a:latin typeface="Helvetica Neue"/>
              </a:rPr>
              <a:t>优雅</a:t>
            </a:r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”</a:t>
            </a:r>
            <a:endParaRPr lang="en-US" altLang="zh-CN" smtClean="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“</a:t>
            </a:r>
            <a:r>
              <a:rPr lang="zh-CN" altLang="en-US">
                <a:solidFill>
                  <a:srgbClr val="666666"/>
                </a:solidFill>
                <a:latin typeface="Helvetica Neue"/>
              </a:rPr>
              <a:t>明确</a:t>
            </a:r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”</a:t>
            </a:r>
            <a:endParaRPr lang="en-US" altLang="zh-CN" smtClean="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mtClean="0">
                <a:solidFill>
                  <a:srgbClr val="666666"/>
                </a:solidFill>
                <a:latin typeface="Helvetica Neue"/>
              </a:rPr>
              <a:t>“</a:t>
            </a:r>
            <a:r>
              <a:rPr lang="zh-CN" altLang="en-US">
                <a:solidFill>
                  <a:srgbClr val="666666"/>
                </a:solidFill>
                <a:latin typeface="Helvetica Neue"/>
              </a:rPr>
              <a:t>简单”</a:t>
            </a: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4904211" y="483601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53" y="905257"/>
            <a:ext cx="1713553" cy="1134559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8559742" y="825063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74978" y="133193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666666"/>
                </a:solidFill>
                <a:latin typeface="Helvetica Neue"/>
              </a:rPr>
              <a:t>我已经</a:t>
            </a:r>
            <a:r>
              <a:rPr lang="en-US" altLang="zh-CN" sz="2000" smtClean="0">
                <a:solidFill>
                  <a:srgbClr val="666666"/>
                </a:solidFill>
                <a:latin typeface="Helvetica Neue"/>
              </a:rPr>
              <a:t>40</a:t>
            </a:r>
            <a:r>
              <a:rPr lang="zh-CN" altLang="en-US" sz="2000" smtClean="0">
                <a:solidFill>
                  <a:srgbClr val="666666"/>
                </a:solidFill>
                <a:latin typeface="Helvetica Neue"/>
              </a:rPr>
              <a:t>多岁了，</a:t>
            </a:r>
            <a:endParaRPr lang="en-US" altLang="zh-CN" sz="2000" smtClean="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000" smtClean="0">
                <a:solidFill>
                  <a:srgbClr val="666666"/>
                </a:solidFill>
                <a:latin typeface="Helvetica Neue"/>
              </a:rPr>
              <a:t>可谓是大器晚成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49170" y="3044642"/>
            <a:ext cx="2809875" cy="258127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4614651" y="2616566"/>
            <a:ext cx="2866983" cy="162474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46675" y="3082290"/>
            <a:ext cx="1211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解释型、</a:t>
            </a:r>
          </a:p>
          <a:p>
            <a:r>
              <a:rPr lang="zh-CN" altLang="en-US"/>
              <a:t>动态、</a:t>
            </a:r>
          </a:p>
          <a:p>
            <a:r>
              <a:rPr lang="zh-CN" altLang="en-US"/>
              <a:t>面向对象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9067" y="205036"/>
            <a:ext cx="51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Python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有哪些优缺点？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(2min)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3353810" y="1162409"/>
            <a:ext cx="37033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Helvetica Neue"/>
              </a:rPr>
              <a:t>简单：</a:t>
            </a:r>
            <a:endParaRPr lang="en-US" altLang="zh-CN" sz="2800" smtClean="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小白、菜鸟也能学会，不啰嗦</a:t>
            </a:r>
            <a:endParaRPr lang="zh-CN" altLang="en-US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97" y="2429609"/>
            <a:ext cx="330405" cy="1419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5830">
            <a:off x="6000652" y="3012239"/>
            <a:ext cx="330405" cy="142369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4683" y="2038494"/>
            <a:ext cx="3703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Helvetica Neue"/>
              </a:rPr>
              <a:t>面向对象：</a:t>
            </a:r>
            <a:endParaRPr lang="en-US" altLang="zh-CN" sz="2800" smtClean="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面朝着对象？</a:t>
            </a:r>
            <a:r>
              <a:rPr lang="en-US" altLang="zh-CN" sz="2800">
                <a:solidFill>
                  <a:srgbClr val="666666"/>
                </a:solidFill>
                <a:latin typeface="Helvetica Neue"/>
              </a:rPr>
              <a:t> </a:t>
            </a:r>
            <a:r>
              <a:rPr lang="en-US" altLang="zh-CN" sz="2800" smtClean="0">
                <a:solidFill>
                  <a:srgbClr val="666666"/>
                </a:solidFill>
                <a:latin typeface="Helvetica Neue"/>
              </a:rPr>
              <a:t>No</a:t>
            </a:r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！</a:t>
            </a:r>
            <a:endParaRPr lang="en-US" altLang="zh-CN" sz="280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学完你就</a:t>
            </a:r>
            <a:endParaRPr lang="en-US" altLang="zh-CN" sz="2800" smtClean="0">
              <a:solidFill>
                <a:srgbClr val="666666"/>
              </a:solidFill>
              <a:latin typeface="Helvetica Neue"/>
            </a:endParaRPr>
          </a:p>
          <a:p>
            <a:r>
              <a:rPr lang="zh-CN" altLang="en-US" sz="2800" smtClean="0">
                <a:solidFill>
                  <a:srgbClr val="666666"/>
                </a:solidFill>
                <a:latin typeface="Helvetica Neue"/>
              </a:rPr>
              <a:t>知道了</a:t>
            </a:r>
            <a:endParaRPr lang="zh-CN" altLang="en-US" sz="2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3738">
            <a:off x="3854196" y="2874078"/>
            <a:ext cx="330405" cy="14196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48373" y="5557508"/>
            <a:ext cx="1615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</a:t>
            </a:r>
            <a:r>
              <a:rPr lang="zh-CN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侠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9563" y="2326451"/>
            <a:ext cx="3703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Helvetica Neue"/>
              </a:rPr>
              <a:t>跨平台：</a:t>
            </a:r>
            <a:endParaRPr lang="en-US" altLang="zh-CN" sz="2800" smtClean="0">
              <a:solidFill>
                <a:srgbClr val="FF0000"/>
              </a:solidFill>
              <a:latin typeface="Helvetica Neue"/>
            </a:endParaRPr>
          </a:p>
          <a:p>
            <a:r>
              <a:rPr lang="en-US" altLang="zh-CN"/>
              <a:t>AIX</a:t>
            </a:r>
            <a:r>
              <a:rPr lang="zh-CN" altLang="en-US"/>
              <a:t>、</a:t>
            </a:r>
            <a:r>
              <a:rPr lang="en-US" altLang="zh-CN"/>
              <a:t>HPUX</a:t>
            </a:r>
            <a:r>
              <a:rPr lang="zh-CN" altLang="en-US"/>
              <a:t>、</a:t>
            </a:r>
            <a:r>
              <a:rPr lang="en-US" altLang="zh-CN"/>
              <a:t>Solaris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 smtClean="0"/>
              <a:t>Windows</a:t>
            </a:r>
            <a:r>
              <a:rPr lang="zh-CN" altLang="en-US" smtClean="0"/>
              <a:t>，</a:t>
            </a:r>
            <a:r>
              <a:rPr lang="en-US" altLang="zh-CN"/>
              <a:t> Mac</a:t>
            </a:r>
            <a:r>
              <a:rPr lang="zh-CN" altLang="en-US" smtClean="0"/>
              <a:t>怎样理解呢？</a:t>
            </a:r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6487861" y="5147829"/>
            <a:ext cx="5704139" cy="1694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70" y="5283188"/>
            <a:ext cx="1357068" cy="8448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87" y="5178438"/>
            <a:ext cx="1673108" cy="12198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15" y="5283188"/>
            <a:ext cx="1177651" cy="7247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5" y="3931982"/>
            <a:ext cx="2940661" cy="192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1162</Words>
  <Application>Microsoft Office PowerPoint</Application>
  <PresentationFormat>自定义</PresentationFormat>
  <Paragraphs>145</Paragraphs>
  <Slides>22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177</cp:revision>
  <dcterms:created xsi:type="dcterms:W3CDTF">2018-12-11T06:08:00Z</dcterms:created>
  <dcterms:modified xsi:type="dcterms:W3CDTF">2021-01-19T12:36:48Z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