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9" r:id="rId2"/>
    <p:sldId id="277" r:id="rId3"/>
    <p:sldId id="272" r:id="rId4"/>
    <p:sldId id="297" r:id="rId5"/>
    <p:sldId id="305" r:id="rId6"/>
    <p:sldId id="264" r:id="rId7"/>
    <p:sldId id="296" r:id="rId8"/>
    <p:sldId id="275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0" autoAdjust="0"/>
    <p:restoredTop sz="95428" autoAdjust="0"/>
  </p:normalViewPr>
  <p:slideViewPr>
    <p:cSldViewPr snapToGrid="0"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5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2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3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4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5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7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  <a:t>9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106045"/>
            <a:ext cx="1165860" cy="116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770255" y="4248150"/>
            <a:ext cx="5782310" cy="85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课：Python的扩展算数运算符</a:t>
            </a:r>
          </a:p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（Python的运算符、赋值符、数据类型）</a:t>
            </a: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5690" b="1" dirty="0" smtClean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等级考试一级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677035" y="1167130"/>
            <a:ext cx="901573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本节课知识点：</a:t>
            </a:r>
          </a:p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一、回顾</a:t>
            </a:r>
            <a:r>
              <a:rPr lang="en-US" altLang="zh-CN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input</a:t>
            </a:r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输出函数的语法格式</a:t>
            </a:r>
          </a:p>
          <a:p>
            <a:pPr indent="0"/>
            <a:endParaRPr lang="zh-CN" altLang="en-US" sz="3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zh-CN" altLang="en-US" sz="3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二、学习</a:t>
            </a:r>
            <a:r>
              <a:rPr lang="zh-CN" altLang="en-US" sz="32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数据类型、赋值符号、扩展算数符号</a:t>
            </a:r>
            <a:endParaRPr lang="zh-CN" altLang="en-US" sz="3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endParaRPr lang="en-US" altLang="zh-CN" sz="3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83130" y="1721485"/>
            <a:ext cx="69538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回顾赋值运算符：</a:t>
            </a:r>
          </a:p>
          <a:p>
            <a:endParaRPr lang="zh-CN" altLang="en-US" sz="3600"/>
          </a:p>
          <a:p>
            <a:r>
              <a:rPr lang="zh-CN" altLang="en-US" sz="3600"/>
              <a:t>赋值运算符是 </a:t>
            </a:r>
            <a:r>
              <a:rPr lang="en-US" altLang="zh-CN" sz="3600"/>
              <a:t>“</a:t>
            </a:r>
            <a:r>
              <a:rPr lang="zh-CN" altLang="en-US" sz="3600"/>
              <a:t> </a:t>
            </a:r>
            <a:r>
              <a:rPr lang="en-US" altLang="zh-CN" sz="3600"/>
              <a:t>= ”  </a:t>
            </a:r>
            <a:r>
              <a:rPr lang="zh-CN" altLang="en-US" sz="3600"/>
              <a:t>等于号</a:t>
            </a:r>
            <a:endParaRPr lang="en-US" altLang="zh-CN" sz="3600"/>
          </a:p>
          <a:p>
            <a:r>
              <a:rPr lang="zh-CN" altLang="en-US" sz="3600"/>
              <a:t>赋值运算符的作用是：将等于号右边的值，</a:t>
            </a:r>
            <a:r>
              <a:rPr lang="en-US" altLang="zh-CN" sz="3600"/>
              <a:t>“</a:t>
            </a:r>
            <a:r>
              <a:rPr lang="zh-CN" altLang="en-US" sz="3600"/>
              <a:t>装入</a:t>
            </a:r>
            <a:r>
              <a:rPr lang="en-US" altLang="zh-CN" sz="3600"/>
              <a:t>”</a:t>
            </a:r>
            <a:r>
              <a:rPr lang="zh-CN" altLang="en-US" sz="3600"/>
              <a:t>等于号左边的变量中。</a:t>
            </a:r>
            <a:endParaRPr lang="en-US" altLang="zh-CN" sz="360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28240" y="890270"/>
            <a:ext cx="69538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回顾算数运算符：</a:t>
            </a:r>
          </a:p>
          <a:p>
            <a:endParaRPr lang="zh-CN" altLang="en-US" sz="3600"/>
          </a:p>
          <a:p>
            <a:r>
              <a:rPr lang="zh-CN" altLang="en-US" sz="3600">
                <a:sym typeface="+mn-ea"/>
              </a:rPr>
              <a:t>算数</a:t>
            </a:r>
            <a:r>
              <a:rPr lang="zh-CN" altLang="en-US" sz="3600"/>
              <a:t>运算符是 </a:t>
            </a:r>
            <a:r>
              <a:rPr lang="en-US" altLang="zh-CN" sz="3600"/>
              <a:t>+</a:t>
            </a:r>
            <a:r>
              <a:rPr lang="zh-CN" altLang="en-US" sz="3600"/>
              <a:t>、</a:t>
            </a:r>
            <a:r>
              <a:rPr lang="en-US" altLang="zh-CN" sz="3600"/>
              <a:t>-</a:t>
            </a:r>
            <a:r>
              <a:rPr lang="zh-CN" altLang="en-US" sz="3600"/>
              <a:t>、</a:t>
            </a:r>
            <a:r>
              <a:rPr lang="en-US" altLang="zh-CN" sz="3600"/>
              <a:t>*</a:t>
            </a:r>
            <a:r>
              <a:rPr lang="zh-CN" altLang="en-US" sz="3600"/>
              <a:t>、</a:t>
            </a:r>
            <a:r>
              <a:rPr lang="en-US" altLang="zh-CN" sz="3600"/>
              <a:t>/</a:t>
            </a:r>
            <a:r>
              <a:rPr lang="zh-CN" altLang="en-US" sz="3600"/>
              <a:t>，</a:t>
            </a:r>
          </a:p>
          <a:p>
            <a:r>
              <a:rPr lang="zh-CN" altLang="en-US" sz="3600"/>
              <a:t>特殊的：</a:t>
            </a:r>
            <a:r>
              <a:rPr lang="en-US" altLang="zh-CN" sz="3600"/>
              <a:t>//</a:t>
            </a:r>
            <a:r>
              <a:rPr lang="zh-CN" altLang="en-US" sz="3600"/>
              <a:t>（整除）、</a:t>
            </a:r>
            <a:r>
              <a:rPr lang="en-US" altLang="zh-CN" sz="3600"/>
              <a:t>%</a:t>
            </a:r>
            <a:r>
              <a:rPr lang="zh-CN" altLang="en-US" sz="3600"/>
              <a:t>（求余）、</a:t>
            </a:r>
          </a:p>
          <a:p>
            <a:r>
              <a:rPr lang="en-US" altLang="zh-CN" sz="3600"/>
              <a:t>**</a:t>
            </a:r>
            <a:r>
              <a:rPr lang="zh-CN" altLang="en-US" sz="3600"/>
              <a:t>（乘方）。</a:t>
            </a:r>
            <a:endParaRPr lang="en-US" altLang="zh-CN" sz="3600"/>
          </a:p>
          <a:p>
            <a:r>
              <a:rPr lang="zh-CN" altLang="en-US" sz="3600">
                <a:sym typeface="+mn-ea"/>
              </a:rPr>
              <a:t>算数</a:t>
            </a:r>
            <a:r>
              <a:rPr lang="zh-CN" altLang="en-US" sz="3600"/>
              <a:t>运算符的作用是：进行一系列的数学算数运算</a:t>
            </a:r>
          </a:p>
          <a:p>
            <a:r>
              <a:rPr lang="zh-CN" altLang="en-US" sz="3600"/>
              <a:t>如果要实现更复杂的数学运算，可以使用导入</a:t>
            </a:r>
            <a:r>
              <a:rPr lang="en-US" altLang="zh-CN" sz="3600"/>
              <a:t>“math”</a:t>
            </a:r>
            <a:r>
              <a:rPr lang="zh-CN" altLang="en-US" sz="3600"/>
              <a:t>库函数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925" y="823595"/>
            <a:ext cx="7732395" cy="5210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45217" y="1066143"/>
            <a:ext cx="2176445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输入</a:t>
            </a:r>
          </a:p>
        </p:txBody>
      </p:sp>
      <p:sp>
        <p:nvSpPr>
          <p:cNvPr id="3" name="矩形 2"/>
          <p:cNvSpPr/>
          <p:nvPr/>
        </p:nvSpPr>
        <p:spPr>
          <a:xfrm>
            <a:off x="2479609" y="5865036"/>
            <a:ext cx="5531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单引</a:t>
            </a:r>
            <a:r>
              <a:rPr lang="zh-CN" altLang="en-US" sz="2000" smtClean="0"/>
              <a:t>号中不进行运算</a:t>
            </a:r>
            <a:endParaRPr lang="en-US" altLang="zh-CN" sz="200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36370">
            <a:off x="3846037" y="4901389"/>
            <a:ext cx="499360" cy="93383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561354" y="586503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逗</a:t>
            </a:r>
            <a:r>
              <a:rPr lang="zh-CN" altLang="en-US"/>
              <a:t>号之后的会加入运算。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57302">
            <a:off x="5431857" y="4837928"/>
            <a:ext cx="499360" cy="93383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983865" y="1983105"/>
            <a:ext cx="669226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Helvetica Neue"/>
              </a:rPr>
              <a:t>如果要让用户从电脑输入一些字符怎么办</a:t>
            </a:r>
            <a:r>
              <a:rPr lang="zh-CN" altLang="en-US" smtClean="0">
                <a:latin typeface="Helvetica Neue"/>
              </a:rPr>
              <a:t>？</a:t>
            </a:r>
            <a:endParaRPr lang="en-US" altLang="zh-CN" smtClean="0">
              <a:latin typeface="Helvetica Neue"/>
            </a:endParaRPr>
          </a:p>
          <a:p>
            <a:r>
              <a:rPr lang="en-US" altLang="zh-CN" smtClean="0">
                <a:latin typeface="Helvetica Neue"/>
              </a:rPr>
              <a:t>Python</a:t>
            </a:r>
            <a:r>
              <a:rPr lang="zh-CN" altLang="en-US" smtClean="0">
                <a:latin typeface="Helvetica Neue"/>
              </a:rPr>
              <a:t>提供了</a:t>
            </a:r>
            <a:r>
              <a:rPr lang="en-US" altLang="zh-CN" smtClean="0">
                <a:latin typeface="Helvetica Neue"/>
              </a:rPr>
              <a:t>input()</a:t>
            </a:r>
            <a:r>
              <a:rPr lang="zh-CN" altLang="en-US" smtClean="0">
                <a:latin typeface="Helvetica Neue"/>
              </a:rPr>
              <a:t>函数</a:t>
            </a:r>
            <a:endParaRPr lang="en-US" altLang="zh-CN" smtClean="0">
              <a:latin typeface="Helvetica Neue"/>
            </a:endParaRPr>
          </a:p>
          <a:p>
            <a:r>
              <a:rPr lang="zh-CN" altLang="en-US" smtClean="0"/>
              <a:t>例如定义一个变量</a:t>
            </a:r>
            <a:r>
              <a:rPr lang="en-US" altLang="zh-CN" smtClean="0"/>
              <a:t>name</a:t>
            </a:r>
            <a:r>
              <a:rPr lang="zh-CN" altLang="en-US" smtClean="0"/>
              <a:t>，并且想让我们自己输入他的值</a:t>
            </a:r>
            <a:endParaRPr lang="en-US" altLang="zh-CN" smtClean="0"/>
          </a:p>
          <a:p>
            <a:r>
              <a:rPr lang="en-US" altLang="zh-CN"/>
              <a:t>n</a:t>
            </a:r>
            <a:r>
              <a:rPr lang="en-US" altLang="zh-CN" smtClean="0"/>
              <a:t>ame=Input()</a:t>
            </a:r>
            <a:br>
              <a:rPr lang="en-US" altLang="zh-CN" smtClean="0"/>
            </a:br>
            <a:r>
              <a:rPr lang="zh-CN" altLang="en-US" smtClean="0"/>
              <a:t>输入的</a:t>
            </a:r>
            <a:r>
              <a:rPr lang="zh-CN" altLang="en-US"/>
              <a:t>字符串</a:t>
            </a:r>
            <a:r>
              <a:rPr lang="zh-CN" altLang="en-US" smtClean="0"/>
              <a:t>已经复制给变量</a:t>
            </a:r>
            <a:r>
              <a:rPr lang="en-US" altLang="zh-CN" smtClean="0"/>
              <a:t>name</a:t>
            </a:r>
          </a:p>
          <a:p>
            <a:endParaRPr lang="en-US" altLang="zh-CN"/>
          </a:p>
          <a:p>
            <a:r>
              <a:rPr lang="zh-CN" altLang="en-US" smtClean="0"/>
              <a:t>尝试更加友好的输入你的名字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n</a:t>
            </a:r>
            <a:r>
              <a:rPr lang="en-US" altLang="zh-CN" smtClean="0"/>
              <a:t>ame = print(‘please intput your name’)</a:t>
            </a:r>
          </a:p>
          <a:p>
            <a:r>
              <a:rPr lang="en-US" altLang="zh-CN"/>
              <a:t>p</a:t>
            </a:r>
            <a:r>
              <a:rPr lang="en-US" altLang="zh-CN" smtClean="0"/>
              <a:t>rint(‘hello!’,name)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030" y="1478915"/>
            <a:ext cx="9934575" cy="4171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3575" y="544830"/>
            <a:ext cx="4351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/>
              <a:t>比较运算符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1597162" y="1175228"/>
            <a:ext cx="589350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试一下，如果输入了中文符号会怎么样呢？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46"/>
          <p:cNvGrpSpPr/>
          <p:nvPr/>
        </p:nvGrpSpPr>
        <p:grpSpPr bwMode="auto">
          <a:xfrm>
            <a:off x="8365092" y="887413"/>
            <a:ext cx="857354" cy="1467081"/>
            <a:chOff x="3546" y="591"/>
            <a:chExt cx="506250" cy="866250"/>
          </a:xfrm>
        </p:grpSpPr>
        <p:pic>
          <p:nvPicPr>
            <p:cNvPr id="83" name="图片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图片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5" name="图片 30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54" y="2204762"/>
            <a:ext cx="5208109" cy="34109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65985" y="713105"/>
            <a:ext cx="4759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为什么</a:t>
            </a:r>
            <a:r>
              <a:rPr lang="en-US" altLang="zh-CN"/>
              <a:t>……</a:t>
            </a:r>
            <a:r>
              <a:rPr lang="zh-CN" altLang="en-US"/>
              <a:t>我在</a:t>
            </a:r>
            <a:r>
              <a:rPr lang="en-US" altLang="zh-CN"/>
              <a:t>IDLE</a:t>
            </a:r>
            <a:r>
              <a:rPr lang="zh-CN" altLang="en-US"/>
              <a:t>软件中好好地运行会出现这个提示框啊。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98" y="5260649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86" y="4245727"/>
            <a:ext cx="1269872" cy="126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249</Words>
  <Application>Microsoft Office PowerPoint</Application>
  <PresentationFormat>自定义</PresentationFormat>
  <Paragraphs>46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南大Ablock蜘_x000d_
蛛侠编程</dc:creator>
  <cp:lastModifiedBy>AWFU</cp:lastModifiedBy>
  <cp:revision>183</cp:revision>
  <dcterms:created xsi:type="dcterms:W3CDTF">2018-12-11T06:08:00Z</dcterms:created>
  <dcterms:modified xsi:type="dcterms:W3CDTF">2021-01-19T12:48:30Z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