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305" r:id="rId6"/>
    <p:sldId id="318" r:id="rId7"/>
    <p:sldId id="264" r:id="rId8"/>
    <p:sldId id="310" r:id="rId9"/>
    <p:sldId id="306" r:id="rId10"/>
    <p:sldId id="307" r:id="rId11"/>
    <p:sldId id="308" r:id="rId12"/>
    <p:sldId id="319" r:id="rId13"/>
    <p:sldId id="320" r:id="rId14"/>
    <p:sldId id="321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EB5C01"/>
    <a:srgbClr val="58F004"/>
    <a:srgbClr val="FF5050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 varScale="1">
        <p:scale>
          <a:sx n="10" d="100"/>
          <a:sy n="10" d="100"/>
        </p:scale>
        <p:origin x="-24" y="17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62" y="15294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教师：赵艳萍</a:t>
            </a:r>
          </a:p>
        </p:txBody>
      </p:sp>
      <p:sp>
        <p:nvSpPr>
          <p:cNvPr id="85" name="文本框 84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Add anything what you want and what you like.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1925112" y="374380"/>
            <a:ext cx="9276288" cy="1273522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058109" y="534087"/>
            <a:ext cx="88003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：实现一个成绩等级划分的判断：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以下不及格，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60-74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为中，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75-84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为良好，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以上为优秀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0" y="2997746"/>
            <a:ext cx="1880393" cy="289133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741994" y="2055752"/>
            <a:ext cx="60425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= int(input(“</a:t>
            </a: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请输入成绩：</a:t>
            </a: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”))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 descr="C:\Users\ADMINI~1.USE\AppData\Local\Temp\WeChat Files\1f276a3629707a108c0ff88f3685e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66" y="2887388"/>
            <a:ext cx="4257169" cy="33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79718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15333" y="410359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：输入年份，自动判断是否是闰年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82336" y="1700211"/>
            <a:ext cx="830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什么是闰年：</a:t>
            </a:r>
            <a:r>
              <a:rPr lang="en-US" altLang="zh-CN" sz="3200" dirty="0">
                <a:solidFill>
                  <a:srgbClr val="FFFF00"/>
                </a:solidFill>
              </a:rPr>
              <a:t>1.</a:t>
            </a:r>
            <a:r>
              <a:rPr lang="zh-CN" altLang="en-US" sz="3200" dirty="0">
                <a:solidFill>
                  <a:srgbClr val="FFFF00"/>
                </a:solidFill>
              </a:rPr>
              <a:t>能被</a:t>
            </a:r>
            <a:r>
              <a:rPr lang="en-US" altLang="zh-CN" sz="3200" dirty="0">
                <a:solidFill>
                  <a:srgbClr val="FFFF00"/>
                </a:solidFill>
              </a:rPr>
              <a:t>4</a:t>
            </a:r>
            <a:r>
              <a:rPr lang="zh-CN" altLang="en-US" sz="3200" dirty="0">
                <a:solidFill>
                  <a:srgbClr val="FFFF00"/>
                </a:solidFill>
              </a:rPr>
              <a:t>整除但是不能被</a:t>
            </a:r>
            <a:r>
              <a:rPr lang="en-US" altLang="zh-CN" sz="3200" dirty="0">
                <a:solidFill>
                  <a:srgbClr val="FFFF00"/>
                </a:solidFill>
              </a:rPr>
              <a:t>100</a:t>
            </a:r>
            <a:r>
              <a:rPr lang="zh-CN" altLang="en-US" sz="3200" dirty="0">
                <a:solidFill>
                  <a:srgbClr val="FFFF00"/>
                </a:solidFill>
              </a:rPr>
              <a:t>整除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en-US" altLang="zh-CN" sz="3200" dirty="0">
                <a:solidFill>
                  <a:srgbClr val="FFFF00"/>
                </a:solidFill>
              </a:rPr>
              <a:t>                          2.</a:t>
            </a:r>
            <a:r>
              <a:rPr lang="zh-CN" altLang="en-US" sz="3200" dirty="0">
                <a:solidFill>
                  <a:srgbClr val="FFFF00"/>
                </a:solidFill>
              </a:rPr>
              <a:t>能被</a:t>
            </a:r>
            <a:r>
              <a:rPr lang="en-US" altLang="zh-CN" sz="3200" dirty="0">
                <a:solidFill>
                  <a:srgbClr val="FFFF00"/>
                </a:solidFill>
              </a:rPr>
              <a:t>400</a:t>
            </a:r>
            <a:r>
              <a:rPr lang="zh-CN" altLang="en-US" sz="3200" dirty="0">
                <a:solidFill>
                  <a:srgbClr val="FFFF00"/>
                </a:solidFill>
              </a:rPr>
              <a:t>整除</a:t>
            </a:r>
          </a:p>
        </p:txBody>
      </p:sp>
      <p:pic>
        <p:nvPicPr>
          <p:cNvPr id="5122" name="Picture 2" descr="C:\Users\ADMINI~1.USE\AppData\Local\Temp\WeChat Files\1e60587293a103c55f83b855dc24b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33" y="3252668"/>
            <a:ext cx="8534700" cy="23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87776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48847" y="447717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：下列程序的输出结果是（）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 descr="C:\Users\ADMINI~1.USE\AppData\Local\Temp\WeChat Files\efaa07181c6db3c8326770ccd05bf2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5" y="1828082"/>
            <a:ext cx="5357308" cy="8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9149" y="3239369"/>
            <a:ext cx="37439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lphaUcPeriod"/>
            </a:pPr>
            <a:r>
              <a:rPr lang="en-US" altLang="zh-CN" sz="4800" dirty="0">
                <a:solidFill>
                  <a:schemeClr val="bg1"/>
                </a:solidFill>
              </a:rPr>
              <a:t>False False</a:t>
            </a:r>
          </a:p>
          <a:p>
            <a:pPr marL="914400" indent="-914400">
              <a:buAutoNum type="alphaUcPeriod"/>
            </a:pPr>
            <a:r>
              <a:rPr lang="en-US" altLang="zh-CN" sz="4800" dirty="0">
                <a:solidFill>
                  <a:schemeClr val="bg1"/>
                </a:solidFill>
              </a:rPr>
              <a:t>True False</a:t>
            </a:r>
          </a:p>
          <a:p>
            <a:pPr marL="914400" indent="-914400">
              <a:buAutoNum type="alphaUcPeriod"/>
            </a:pPr>
            <a:r>
              <a:rPr lang="en-US" altLang="zh-CN" sz="4800" dirty="0">
                <a:solidFill>
                  <a:schemeClr val="bg1"/>
                </a:solidFill>
              </a:rPr>
              <a:t>False True</a:t>
            </a:r>
          </a:p>
          <a:p>
            <a:pPr marL="914400" indent="-914400">
              <a:buAutoNum type="alphaUcPeriod"/>
            </a:pPr>
            <a:r>
              <a:rPr lang="en-US" altLang="zh-CN" sz="4800" dirty="0">
                <a:solidFill>
                  <a:schemeClr val="bg1"/>
                </a:solidFill>
              </a:rPr>
              <a:t>True True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99149" y="3986213"/>
            <a:ext cx="3743910" cy="77665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87776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48847" y="447717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：下列程序的输出结果是（）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99060" y="4710638"/>
            <a:ext cx="5603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A.3   B. 7   C.19    D.21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027473" y="4764985"/>
            <a:ext cx="1416314" cy="77665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 descr="C:\Users\ADMINI~1.USE\AppData\Local\Temp\WeChat Files\7f9e49415063ede46bfbbddf0b1b55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22" y="2034212"/>
            <a:ext cx="4597865" cy="19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87776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48847" y="447717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：下列程序的输出结果是（）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93821" y="3750376"/>
            <a:ext cx="4663456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A.</a:t>
            </a:r>
            <a:r>
              <a:rPr lang="zh-CN" altLang="en-US" sz="3600" dirty="0">
                <a:solidFill>
                  <a:schemeClr val="bg1"/>
                </a:solidFill>
              </a:rPr>
              <a:t>好好好好学学习习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B. </a:t>
            </a:r>
            <a:r>
              <a:rPr lang="zh-CN" altLang="en-US" sz="3600" dirty="0">
                <a:solidFill>
                  <a:schemeClr val="bg1"/>
                </a:solidFill>
              </a:rPr>
              <a:t>好好学习好好学习</a:t>
            </a:r>
            <a:r>
              <a:rPr lang="en-US" altLang="zh-CN" sz="36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C.</a:t>
            </a:r>
            <a:r>
              <a:rPr lang="zh-CN" altLang="en-US" sz="3600" dirty="0">
                <a:solidFill>
                  <a:schemeClr val="bg1"/>
                </a:solidFill>
              </a:rPr>
              <a:t>好好学习</a:t>
            </a:r>
            <a:r>
              <a:rPr lang="en-US" altLang="zh-CN" sz="3600" dirty="0">
                <a:solidFill>
                  <a:schemeClr val="bg1"/>
                </a:solidFill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D.</a:t>
            </a:r>
            <a:r>
              <a:rPr lang="zh-CN" altLang="en-US" sz="3600" dirty="0">
                <a:solidFill>
                  <a:schemeClr val="bg1"/>
                </a:solidFill>
              </a:rPr>
              <a:t>好好学习*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3821" y="4475812"/>
            <a:ext cx="4319547" cy="6503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C:\Users\ADMINI~1.USE\AppData\Local\Temp\WeChat Files\12adb9c855ae181d4a0095da9b1c5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45" y="1635713"/>
            <a:ext cx="4354652" cy="148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sp>
        <p:nvSpPr>
          <p:cNvPr id="66" name="文本框 65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Add anything what you want and what you like.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954283" y="2221033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919330" y="1677493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919330" y="2881082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2945715" y="457993"/>
            <a:ext cx="58272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什么是运算符优先级？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8" name="Picture 4" descr="http://img.mp.itc.cn/q_70,c_zoom,w_640/upload/20161210/a4b2959bb3c1437fa5958c2a6adeea20_t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6" y="2811739"/>
            <a:ext cx="4594428" cy="27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32" y="2326321"/>
            <a:ext cx="3513611" cy="3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6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104547" y="2477907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-291956" y="3198123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1295583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3723885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8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2326360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6343223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4945698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8962561" y="263523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7566058" y="3355447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/>
          <p:nvPr/>
        </p:nvSpPr>
        <p:spPr bwMode="auto">
          <a:xfrm>
            <a:off x="3990378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6609716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</a:p>
        </p:txBody>
      </p:sp>
      <p:sp>
        <p:nvSpPr>
          <p:cNvPr id="18" name="Content Placeholder 2"/>
          <p:cNvSpPr txBox="1"/>
          <p:nvPr/>
        </p:nvSpPr>
        <p:spPr bwMode="auto">
          <a:xfrm>
            <a:off x="9153597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378856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71625" y="792957"/>
            <a:ext cx="2971800" cy="92154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算术运算符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71625" y="2334419"/>
            <a:ext cx="2971800" cy="86518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关系运算符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71625" y="3819525"/>
            <a:ext cx="2971800" cy="88026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赋值运算符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571625" y="5319713"/>
            <a:ext cx="2971800" cy="89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逻辑运算符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581650" y="887413"/>
            <a:ext cx="1290638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* </a:t>
            </a:r>
            <a:r>
              <a:rPr lang="en-US" altLang="zh-CN" sz="3600" dirty="0"/>
              <a:t>/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>
            <a:off x="7934325" y="855663"/>
            <a:ext cx="1290638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 -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>
            <a:off x="5581650" y="2414190"/>
            <a:ext cx="2495551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&lt;= &lt; &gt; &gt;=</a:t>
            </a:r>
            <a:endParaRPr lang="zh-CN" altLang="en-US" sz="3600" dirty="0"/>
          </a:p>
        </p:txBody>
      </p:sp>
      <p:sp>
        <p:nvSpPr>
          <p:cNvPr id="26" name="圆角矩形 25"/>
          <p:cNvSpPr/>
          <p:nvPr/>
        </p:nvSpPr>
        <p:spPr>
          <a:xfrm>
            <a:off x="8901113" y="2414190"/>
            <a:ext cx="1290638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== !=</a:t>
            </a:r>
            <a:endParaRPr lang="zh-CN" altLang="en-US" sz="3600" dirty="0"/>
          </a:p>
        </p:txBody>
      </p:sp>
      <p:sp>
        <p:nvSpPr>
          <p:cNvPr id="27" name="圆角矩形 26"/>
          <p:cNvSpPr/>
          <p:nvPr/>
        </p:nvSpPr>
        <p:spPr>
          <a:xfrm>
            <a:off x="5581650" y="3906837"/>
            <a:ext cx="1290638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>
            <a:off x="5581650" y="5414566"/>
            <a:ext cx="3205165" cy="705643"/>
          </a:xfrm>
          <a:prstGeom prst="roundRect">
            <a:avLst/>
          </a:pr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and or not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35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762185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975424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：下列程序的运行结果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~1.USE\AppData\Local\Temp\WeChat Files\03e512f9d99292cc1532177fe0fc88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09" y="2921315"/>
            <a:ext cx="6710574" cy="6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309399" y="4590458"/>
            <a:ext cx="143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True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2" name="矩形 61"/>
          <p:cNvSpPr/>
          <p:nvPr/>
        </p:nvSpPr>
        <p:spPr>
          <a:xfrm>
            <a:off x="2647252" y="443706"/>
            <a:ext cx="7404626" cy="81359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80248" y="579689"/>
            <a:ext cx="7163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：下列程序的运行结果是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4" y="2038200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 descr="C:\Users\ADMINI~1.USE\AppData\Local\Temp\WeChat Files\d4b85a4c63ad769a5954dce2c0a31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30" y="1487820"/>
            <a:ext cx="2748852" cy="5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~1.USE\AppData\Local\Temp\WeChat Files\3672ea19f1cc9ad14e351b3657cd1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605" y="2911796"/>
            <a:ext cx="1827483" cy="19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274</Words>
  <Application>Microsoft Office PowerPoint</Application>
  <PresentationFormat>宽屏</PresentationFormat>
  <Paragraphs>66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方正静蕾简体</vt:lpstr>
      <vt:lpstr>微软雅黑</vt:lpstr>
      <vt:lpstr>造字工房朗倩（非商用）粗体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O365</cp:lastModifiedBy>
  <cp:revision>81</cp:revision>
  <dcterms:created xsi:type="dcterms:W3CDTF">2017-01-26T10:13:00Z</dcterms:created>
  <dcterms:modified xsi:type="dcterms:W3CDTF">2021-05-01T02:29:10Z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