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32" r:id="rId3"/>
    <p:sldId id="258" r:id="rId4"/>
    <p:sldId id="337" r:id="rId5"/>
    <p:sldId id="336" r:id="rId6"/>
    <p:sldId id="264" r:id="rId7"/>
    <p:sldId id="327" r:id="rId8"/>
    <p:sldId id="346" r:id="rId9"/>
    <p:sldId id="347" r:id="rId10"/>
    <p:sldId id="348" r:id="rId11"/>
    <p:sldId id="349" r:id="rId12"/>
    <p:sldId id="350" r:id="rId13"/>
    <p:sldId id="338" r:id="rId14"/>
    <p:sldId id="339" r:id="rId15"/>
    <p:sldId id="333" r:id="rId16"/>
    <p:sldId id="310" r:id="rId17"/>
    <p:sldId id="340" r:id="rId18"/>
    <p:sldId id="341" r:id="rId19"/>
    <p:sldId id="343" r:id="rId20"/>
    <p:sldId id="344" r:id="rId21"/>
    <p:sldId id="321" r:id="rId22"/>
    <p:sldId id="345" r:id="rId23"/>
    <p:sldId id="342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B5C01"/>
    <a:srgbClr val="FF5050"/>
    <a:srgbClr val="FF0066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 snapToGrid="0">
      <p:cViewPr>
        <p:scale>
          <a:sx n="70" d="100"/>
          <a:sy n="70" d="100"/>
        </p:scale>
        <p:origin x="-438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584919" y="1529407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何图案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0" y="-170935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5958" y="312192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什么是平面坐标？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http://5b0988e595225.cdn.sohucs.com/images/20181024/57fc6f28e29f4480bc1c43c5a0d2a2af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7" y="1512160"/>
            <a:ext cx="7637299" cy="478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7197098" y="3095999"/>
            <a:ext cx="122830" cy="1228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8543497" y="1970058"/>
            <a:ext cx="3234521" cy="1187356"/>
          </a:xfrm>
          <a:prstGeom prst="wedgeRoundRectCallout">
            <a:avLst>
              <a:gd name="adj1" fmla="val -88367"/>
              <a:gd name="adj2" fmla="val 4505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南</a:t>
            </a:r>
            <a:r>
              <a:rPr lang="zh-CN" altLang="en-US" sz="2000" b="1" dirty="0" smtClean="0"/>
              <a:t>京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/>
              <a:t>东经</a:t>
            </a:r>
            <a:r>
              <a:rPr lang="en-US" altLang="zh-CN" sz="2000" b="1" dirty="0" smtClean="0"/>
              <a:t>118°22</a:t>
            </a:r>
            <a:r>
              <a:rPr lang="en-US" altLang="zh-CN" sz="2000" b="1" dirty="0"/>
              <a:t>″</a:t>
            </a:r>
            <a:r>
              <a:rPr lang="zh-CN" altLang="en-US" sz="2000" b="1" dirty="0"/>
              <a:t>至</a:t>
            </a:r>
            <a:r>
              <a:rPr lang="en-US" altLang="zh-CN" sz="2000" b="1" dirty="0"/>
              <a:t>119°14″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北</a:t>
            </a:r>
            <a:r>
              <a:rPr lang="zh-CN" altLang="en-US" sz="2000" b="1" dirty="0"/>
              <a:t>纬</a:t>
            </a:r>
            <a:r>
              <a:rPr lang="en-US" altLang="zh-CN" sz="2000" b="1" dirty="0"/>
              <a:t>31°14″</a:t>
            </a:r>
            <a:r>
              <a:rPr lang="zh-CN" altLang="en-US" sz="2000" b="1" dirty="0"/>
              <a:t>至</a:t>
            </a:r>
            <a:r>
              <a:rPr lang="en-US" altLang="zh-CN" sz="2000" b="1" dirty="0"/>
              <a:t>32°37″</a:t>
            </a:r>
            <a:endParaRPr lang="zh-CN" altLang="en-US" sz="2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4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5958" y="312192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什么是平面坐标？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Picture 2" descr="http://p1.qhimg.com/t012dd59a3031436ea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52" y="1752959"/>
            <a:ext cx="43148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460375" y="2068976"/>
            <a:ext cx="6254324" cy="318658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064" y="2384993"/>
            <a:ext cx="60429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在参照系中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为确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面一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点的位置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，按规定方法选取的有次序的一组数据，这就叫做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https://upload-images.jianshu.io/upload_images/15011310-f3a2899ffa26fc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99" y="1310753"/>
            <a:ext cx="6254135" cy="44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笔的使用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080" y="311576"/>
            <a:ext cx="5503430" cy="8284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绘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制一个边长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100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的正方形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442487" y="1780049"/>
            <a:ext cx="4039887" cy="523220"/>
            <a:chOff x="5540991" y="1743035"/>
            <a:chExt cx="4039887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6523631" y="1743035"/>
              <a:ext cx="3057247" cy="5232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00"/>
                  </a:solidFill>
                </a:rPr>
                <a:t>定义一个画笔对象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5540991" y="1973869"/>
              <a:ext cx="982640" cy="307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1781175" y="1527591"/>
            <a:ext cx="2661312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 = turtle.Pen()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81175" y="2744516"/>
            <a:ext cx="2661312" cy="52322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t.pensize(3)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72058" y="2744516"/>
            <a:ext cx="3680815" cy="523220"/>
            <a:chOff x="5540991" y="1743035"/>
            <a:chExt cx="3680815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6523631" y="1743035"/>
              <a:ext cx="2698175" cy="5232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FF00"/>
                  </a:solidFill>
                </a:rPr>
                <a:t>设置画笔的粗细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5540991" y="1973869"/>
              <a:ext cx="982640" cy="307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781175" y="3442267"/>
            <a:ext cx="2661312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t.forward(100)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t.left(90)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2051" name="组合 2050"/>
          <p:cNvGrpSpPr/>
          <p:nvPr/>
        </p:nvGrpSpPr>
        <p:grpSpPr>
          <a:xfrm>
            <a:off x="4472058" y="3442267"/>
            <a:ext cx="6275695" cy="954107"/>
            <a:chOff x="4472058" y="3442267"/>
            <a:chExt cx="6275695" cy="954107"/>
          </a:xfrm>
        </p:grpSpPr>
        <p:sp>
          <p:nvSpPr>
            <p:cNvPr id="25" name="TextBox 24"/>
            <p:cNvSpPr txBox="1"/>
            <p:nvPr/>
          </p:nvSpPr>
          <p:spPr>
            <a:xfrm>
              <a:off x="5454698" y="3442267"/>
              <a:ext cx="5293055" cy="95410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</a:rPr>
                <a:t>forward()</a:t>
              </a:r>
              <a:r>
                <a:rPr lang="zh-CN" altLang="en-US" sz="2800" dirty="0">
                  <a:solidFill>
                    <a:srgbClr val="FFFF00"/>
                  </a:solidFill>
                </a:rPr>
                <a:t>函数表示向当前画笔方</a:t>
              </a:r>
              <a:r>
                <a:rPr lang="zh-CN" altLang="en-US" sz="2800" dirty="0" smtClean="0">
                  <a:solidFill>
                    <a:srgbClr val="FFFF00"/>
                  </a:solidFill>
                </a:rPr>
                <a:t>向移</a:t>
              </a:r>
              <a:r>
                <a:rPr lang="zh-CN" altLang="en-US" sz="2800" dirty="0">
                  <a:solidFill>
                    <a:srgbClr val="FFFF00"/>
                  </a:solidFill>
                </a:rPr>
                <a:t>动，移动的距离单位是像素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4472058" y="3888545"/>
              <a:ext cx="982640" cy="307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组合 2051"/>
          <p:cNvGrpSpPr/>
          <p:nvPr/>
        </p:nvGrpSpPr>
        <p:grpSpPr>
          <a:xfrm>
            <a:off x="4472059" y="4060994"/>
            <a:ext cx="6246123" cy="1224561"/>
            <a:chOff x="4472059" y="4060994"/>
            <a:chExt cx="6246123" cy="1224561"/>
          </a:xfrm>
        </p:grpSpPr>
        <p:cxnSp>
          <p:nvCxnSpPr>
            <p:cNvPr id="27" name="直接箭头连接符 26"/>
            <p:cNvCxnSpPr>
              <a:stCxn id="30" idx="1"/>
            </p:cNvCxnSpPr>
            <p:nvPr/>
          </p:nvCxnSpPr>
          <p:spPr>
            <a:xfrm flipH="1" flipV="1">
              <a:off x="4472059" y="4060994"/>
              <a:ext cx="953068" cy="962951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25127" y="4762335"/>
              <a:ext cx="5293055" cy="5232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</a:rPr>
                <a:t>left()</a:t>
              </a:r>
              <a:r>
                <a:rPr lang="zh-CN" altLang="en-US" sz="2800" dirty="0">
                  <a:solidFill>
                    <a:srgbClr val="FFFF00"/>
                  </a:solidFill>
                </a:rPr>
                <a:t>函数表示逆时针转动的角度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1781175" y="5618605"/>
            <a:ext cx="2661312" cy="52322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turtle.done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49" name="矩形 2048"/>
          <p:cNvSpPr/>
          <p:nvPr/>
        </p:nvSpPr>
        <p:spPr>
          <a:xfrm>
            <a:off x="527014" y="3457656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72059" y="5618605"/>
            <a:ext cx="2603597" cy="523220"/>
            <a:chOff x="5540991" y="1743035"/>
            <a:chExt cx="2603597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6523631" y="1743035"/>
              <a:ext cx="1620957" cy="5232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</a:rPr>
                <a:t>绘</a:t>
              </a:r>
              <a:r>
                <a:rPr lang="zh-CN" altLang="en-US" sz="2800" dirty="0" smtClean="0">
                  <a:solidFill>
                    <a:srgbClr val="FFFF00"/>
                  </a:solidFill>
                </a:rPr>
                <a:t>制完成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H="1">
              <a:off x="5540991" y="1973869"/>
              <a:ext cx="982640" cy="307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3" grpId="0" animBg="1"/>
      <p:bldP spid="34" grpId="0" animBg="1"/>
      <p:bldP spid="20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" y="-144463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笔的使用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080" y="311576"/>
            <a:ext cx="5503430" cy="8284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绘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制一个边长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100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的正方形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230537" y="1969124"/>
            <a:ext cx="7103942" cy="1870192"/>
            <a:chOff x="2511189" y="1937533"/>
            <a:chExt cx="7103942" cy="1870192"/>
          </a:xfrm>
        </p:grpSpPr>
        <p:sp>
          <p:nvSpPr>
            <p:cNvPr id="25" name="TextBox 24"/>
            <p:cNvSpPr txBox="1"/>
            <p:nvPr/>
          </p:nvSpPr>
          <p:spPr>
            <a:xfrm>
              <a:off x="4322076" y="1937533"/>
              <a:ext cx="5293055" cy="95410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</a:rPr>
                <a:t>range</a:t>
              </a:r>
              <a:r>
                <a:rPr lang="en-US" altLang="zh-CN" sz="2800" dirty="0" smtClean="0">
                  <a:solidFill>
                    <a:srgbClr val="FFFF00"/>
                  </a:solidFill>
                </a:rPr>
                <a:t>()</a:t>
              </a:r>
              <a:r>
                <a:rPr lang="zh-CN" altLang="en-US" sz="2800" dirty="0">
                  <a:solidFill>
                    <a:srgbClr val="FFFF00"/>
                  </a:solidFill>
                </a:rPr>
                <a:t>函数表</a:t>
              </a:r>
              <a:r>
                <a:rPr lang="zh-CN" altLang="en-US" sz="2800" dirty="0" smtClean="0">
                  <a:solidFill>
                    <a:srgbClr val="FFFF00"/>
                  </a:solidFill>
                </a:rPr>
                <a:t>示取值范围从</a:t>
              </a:r>
              <a:r>
                <a:rPr lang="en-US" altLang="zh-CN" sz="2800" dirty="0" smtClean="0">
                  <a:solidFill>
                    <a:srgbClr val="FFFF00"/>
                  </a:solidFill>
                </a:rPr>
                <a:t>1</a:t>
              </a:r>
              <a:r>
                <a:rPr lang="zh-CN" altLang="en-US" sz="2800" dirty="0" smtClean="0">
                  <a:solidFill>
                    <a:srgbClr val="FFFF00"/>
                  </a:solidFill>
                </a:rPr>
                <a:t>到</a:t>
              </a:r>
              <a:r>
                <a:rPr lang="en-US" altLang="zh-CN" sz="2800" dirty="0" smtClean="0">
                  <a:solidFill>
                    <a:srgbClr val="FFFF00"/>
                  </a:solidFill>
                </a:rPr>
                <a:t>5</a:t>
              </a:r>
              <a:r>
                <a:rPr lang="zh-CN" altLang="en-US" sz="2800" dirty="0" smtClean="0">
                  <a:solidFill>
                    <a:srgbClr val="FFFF00"/>
                  </a:solidFill>
                </a:rPr>
                <a:t>（不包括</a:t>
              </a:r>
              <a:r>
                <a:rPr lang="en-US" altLang="zh-CN" sz="2800" dirty="0">
                  <a:solidFill>
                    <a:srgbClr val="FFFF00"/>
                  </a:solidFill>
                </a:rPr>
                <a:t>5</a:t>
              </a:r>
              <a:r>
                <a:rPr lang="zh-CN" altLang="en-US" sz="2800" dirty="0" smtClean="0">
                  <a:solidFill>
                    <a:srgbClr val="FFFF00"/>
                  </a:solidFill>
                </a:rPr>
                <a:t>）即</a:t>
              </a:r>
              <a:r>
                <a:rPr lang="en-US" altLang="zh-CN" sz="2800" dirty="0" smtClean="0">
                  <a:solidFill>
                    <a:srgbClr val="FFFF00"/>
                  </a:solidFill>
                </a:rPr>
                <a:t>:[1,2,3,4]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1"/>
            </p:cNvCxnSpPr>
            <p:nvPr/>
          </p:nvCxnSpPr>
          <p:spPr>
            <a:xfrm flipH="1">
              <a:off x="2511189" y="2414587"/>
              <a:ext cx="1810887" cy="1393138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410718" y="1359719"/>
            <a:ext cx="4766719" cy="518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 = turtle.Pen()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t.pensize(3)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for i in range(1,5):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   t.forward(100)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   t.left(90)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turtle.done()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67766" y="3839316"/>
            <a:ext cx="245660" cy="45037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双括号 10"/>
          <p:cNvSpPr/>
          <p:nvPr/>
        </p:nvSpPr>
        <p:spPr>
          <a:xfrm>
            <a:off x="1484523" y="4537147"/>
            <a:ext cx="326646" cy="393990"/>
          </a:xfrm>
          <a:prstGeom prst="bracketPair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双括号 30"/>
          <p:cNvSpPr/>
          <p:nvPr/>
        </p:nvSpPr>
        <p:spPr>
          <a:xfrm>
            <a:off x="1500896" y="5256206"/>
            <a:ext cx="326646" cy="393990"/>
          </a:xfrm>
          <a:prstGeom prst="bracketPair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C:\Users\ADMINI~1.USE\AppData\Local\Temp\WeChat Files\c88c05a5887c2ec169ee7bc0eaa4a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09" y="3091017"/>
            <a:ext cx="3090687" cy="368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3" y="4215778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2569481" y="438149"/>
            <a:ext cx="8047563" cy="898527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65138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09" y="2440054"/>
            <a:ext cx="3364091" cy="3073788"/>
          </a:xfrm>
          <a:prstGeom prst="rect">
            <a:avLst/>
          </a:prstGeom>
        </p:spPr>
      </p:pic>
      <p:pic>
        <p:nvPicPr>
          <p:cNvPr id="1026" name="Picture 2" descr="C:\Users\ADMINI~1.USE\AppData\Local\Temp\WeChat Files\e5eceddf079b1a8d097e24e86425fe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78" y="2394344"/>
            <a:ext cx="3761792" cy="316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3" y="4215778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2569481" y="438149"/>
            <a:ext cx="8047563" cy="898527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65138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88" y="2507481"/>
            <a:ext cx="3146387" cy="2938933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6cf597c1576c9cb8d9370a6b0582c6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59" y="2519235"/>
            <a:ext cx="3453231" cy="2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3" y="4215778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2569481" y="438149"/>
            <a:ext cx="8047563" cy="898527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65138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09" y="2429027"/>
            <a:ext cx="2754736" cy="2879952"/>
          </a:xfrm>
          <a:prstGeom prst="rect">
            <a:avLst/>
          </a:prstGeom>
        </p:spPr>
      </p:pic>
      <p:pic>
        <p:nvPicPr>
          <p:cNvPr id="3074" name="Picture 2" descr="C:\Users\ADMINI~1.USE\AppData\Local\Temp\WeChat Files\1ef19f59c1fbd7d4d8137021f23ba4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24" y="2429027"/>
            <a:ext cx="3398640" cy="28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3" y="4215778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2569481" y="438149"/>
            <a:ext cx="8047563" cy="898527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65138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C:\Users\ADMINI~1.USE\AppData\Local\Temp\WeChat Files\da4a57a263ac016e81e64f34e4f94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78" y="2516263"/>
            <a:ext cx="3581474" cy="27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~1.USE\AppData\Local\Temp\WeChat Files\8ea143dd7080f3048af74d80e4b167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45" y="2516262"/>
            <a:ext cx="3365606" cy="282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画几何图案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3" y="4215778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2569481" y="438149"/>
            <a:ext cx="8047563" cy="898527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65138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C:\Users\ADMINI~1.USE\AppData\Local\Temp\WeChat Files\41f3658f04abb2a6d685568e3b3ae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78" y="2377196"/>
            <a:ext cx="3778970" cy="307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~1.USE\AppData\Local\Temp\WeChat Files\5b8bd40d93c9de87caad8a2f11b44c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358" y="2472731"/>
            <a:ext cx="3786636" cy="29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82336" y="274376"/>
            <a:ext cx="8047564" cy="87776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48847" y="447717"/>
            <a:ext cx="7714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2" descr="C:\Users\ADMINI~1.USE\AppData\Local\Temp\WeChat Files\c945267c894664497eae3794fff66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47" y="2051487"/>
            <a:ext cx="3134149" cy="30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~1.USE\AppData\Local\Temp\WeChat Files\a7a581a601fe04fb83459ce0110ff7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18" y="2055380"/>
            <a:ext cx="3672444" cy="300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82336" y="274376"/>
            <a:ext cx="8047564" cy="87776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48847" y="447717"/>
            <a:ext cx="7714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0" name="Picture 2" descr="C:\Users\ADMINI~1.USE\AppData\Local\Temp\WeChat Files\c1c736d3a6f943831ec4c80acf18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96" y="2125276"/>
            <a:ext cx="3001410" cy="28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~1.USE\AppData\Local\Temp\WeChat Files\1019949e2c2861ccd563d9ce6d497c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72" y="2129735"/>
            <a:ext cx="3307906" cy="28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655284" y="1776475"/>
            <a:ext cx="7102866" cy="372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700" dirty="0" smtClean="0">
                <a:solidFill>
                  <a:schemeClr val="bg1"/>
                </a:solidFill>
              </a:rPr>
              <a:t>使用</a:t>
            </a:r>
            <a:r>
              <a:rPr lang="en-US" altLang="zh-CN" sz="2700" dirty="0" smtClean="0">
                <a:solidFill>
                  <a:schemeClr val="bg1"/>
                </a:solidFill>
              </a:rPr>
              <a:t>for</a:t>
            </a:r>
            <a:r>
              <a:rPr lang="zh-CN" altLang="en-US" sz="2700" dirty="0">
                <a:solidFill>
                  <a:schemeClr val="bg1"/>
                </a:solidFill>
              </a:rPr>
              <a:t>循</a:t>
            </a:r>
            <a:r>
              <a:rPr lang="zh-CN" altLang="en-US" sz="2700" dirty="0" smtClean="0">
                <a:solidFill>
                  <a:schemeClr val="bg1"/>
                </a:solidFill>
              </a:rPr>
              <a:t>环减</a:t>
            </a:r>
            <a:r>
              <a:rPr lang="zh-CN" altLang="en-US" sz="2700" dirty="0">
                <a:solidFill>
                  <a:schemeClr val="bg1"/>
                </a:solidFill>
              </a:rPr>
              <a:t>少重复的代码</a:t>
            </a:r>
            <a:endParaRPr lang="en-US" altLang="zh-CN" sz="2700" dirty="0">
              <a:solidFill>
                <a:schemeClr val="bg1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700" dirty="0" smtClean="0">
                <a:solidFill>
                  <a:schemeClr val="bg1"/>
                </a:solidFill>
              </a:rPr>
              <a:t>可</a:t>
            </a:r>
            <a:r>
              <a:rPr lang="zh-CN" altLang="en-US" sz="2700" dirty="0">
                <a:solidFill>
                  <a:schemeClr val="bg1"/>
                </a:solidFill>
              </a:rPr>
              <a:t>以用来调整画笔的颜</a:t>
            </a:r>
            <a:r>
              <a:rPr lang="zh-CN" altLang="en-US" sz="2700" dirty="0" smtClean="0">
                <a:solidFill>
                  <a:schemeClr val="bg1"/>
                </a:solidFill>
              </a:rPr>
              <a:t>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700" dirty="0">
                <a:solidFill>
                  <a:schemeClr val="bg1"/>
                </a:solidFill>
              </a:rPr>
              <a:t>f</a:t>
            </a:r>
            <a:r>
              <a:rPr lang="en-US" altLang="zh-CN" sz="2700" dirty="0" smtClean="0">
                <a:solidFill>
                  <a:schemeClr val="bg1"/>
                </a:solidFill>
              </a:rPr>
              <a:t>orward()</a:t>
            </a:r>
            <a:r>
              <a:rPr lang="zh-CN" altLang="en-US" sz="2700" dirty="0" smtClean="0">
                <a:solidFill>
                  <a:schemeClr val="bg1"/>
                </a:solidFill>
              </a:rPr>
              <a:t>函数和</a:t>
            </a:r>
            <a:r>
              <a:rPr lang="en-US" altLang="zh-CN" sz="2700" dirty="0" smtClean="0">
                <a:solidFill>
                  <a:schemeClr val="bg1"/>
                </a:solidFill>
              </a:rPr>
              <a:t>left()</a:t>
            </a:r>
            <a:r>
              <a:rPr lang="zh-CN" altLang="en-US" sz="2700" dirty="0" smtClean="0">
                <a:solidFill>
                  <a:schemeClr val="bg1"/>
                </a:solidFill>
              </a:rPr>
              <a:t>函数</a:t>
            </a:r>
            <a:endParaRPr lang="zh-CN" altLang="en-US" sz="2700" dirty="0">
              <a:solidFill>
                <a:schemeClr val="bg1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kumimoji="1" lang="en-US" altLang="zh-CN" sz="2700" dirty="0">
                <a:solidFill>
                  <a:schemeClr val="bg1"/>
                </a:solidFill>
              </a:rPr>
              <a:t>begin_fill()</a:t>
            </a:r>
            <a:r>
              <a:rPr kumimoji="1" lang="zh-CN" altLang="en-US" sz="2700" dirty="0">
                <a:solidFill>
                  <a:schemeClr val="bg1"/>
                </a:solidFill>
              </a:rPr>
              <a:t>和</a:t>
            </a:r>
            <a:r>
              <a:rPr kumimoji="1" lang="en-US" altLang="zh-CN" sz="2700" dirty="0">
                <a:solidFill>
                  <a:schemeClr val="bg1"/>
                </a:solidFill>
              </a:rPr>
              <a:t>end_fill()</a:t>
            </a:r>
            <a:r>
              <a:rPr kumimoji="1" lang="zh-CN" altLang="en-US" sz="2700" dirty="0">
                <a:solidFill>
                  <a:schemeClr val="bg1"/>
                </a:solidFill>
              </a:rPr>
              <a:t> 可以用于填充颜色</a:t>
            </a:r>
          </a:p>
          <a:p>
            <a:pPr latinLnBrk="1">
              <a:lnSpc>
                <a:spcPct val="150000"/>
              </a:lnSpc>
              <a:buFontTx/>
              <a:buNone/>
            </a:pPr>
            <a:endParaRPr lang="en-US" altLang="zh-CN" sz="1900" dirty="0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22" y="4042716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86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736" y="628649"/>
            <a:ext cx="639149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下列函数表示什么意思？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3478348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2781309" y="2967335"/>
            <a:ext cx="59196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import turtle</a:t>
            </a:r>
          </a:p>
          <a:p>
            <a:pPr algn="ctr"/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turtle.circle(100, 90)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8428" y="628649"/>
            <a:ext cx="639149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下列函数表示什么意思？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C:\Users\ADMINI~1.USE\AppData\Local\Temp\WeChat Files\124baeab4b5b7ebd59be8aa91e7b2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36" y="2519234"/>
            <a:ext cx="5675367" cy="29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笔的使用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笔的使用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080" y="311576"/>
            <a:ext cx="5503430" cy="8284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绘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制一个边长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100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的正方形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4" descr="http://atth.jzb.com/forum/201801/11/164552cuc7ubz00kim10s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306470"/>
            <a:ext cx="3739399" cy="307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4" name="组合 2063"/>
          <p:cNvGrpSpPr/>
          <p:nvPr/>
        </p:nvGrpSpPr>
        <p:grpSpPr>
          <a:xfrm>
            <a:off x="6892120" y="2715939"/>
            <a:ext cx="2374710" cy="2251880"/>
            <a:chOff x="6469039" y="2538484"/>
            <a:chExt cx="2374710" cy="2251880"/>
          </a:xfrm>
        </p:grpSpPr>
        <p:cxnSp>
          <p:nvCxnSpPr>
            <p:cNvPr id="2055" name="直接连接符 2054"/>
            <p:cNvCxnSpPr/>
            <p:nvPr/>
          </p:nvCxnSpPr>
          <p:spPr>
            <a:xfrm>
              <a:off x="6469039" y="4790364"/>
              <a:ext cx="237471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/>
            <p:cNvCxnSpPr/>
            <p:nvPr/>
          </p:nvCxnSpPr>
          <p:spPr>
            <a:xfrm flipV="1">
              <a:off x="8843749" y="2538484"/>
              <a:ext cx="0" cy="225188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半闭框 2057"/>
            <p:cNvSpPr>
              <a:spLocks noChangeAspect="1"/>
            </p:cNvSpPr>
            <p:nvPr/>
          </p:nvSpPr>
          <p:spPr>
            <a:xfrm>
              <a:off x="8482407" y="4415052"/>
              <a:ext cx="359175" cy="375312"/>
            </a:xfrm>
            <a:prstGeom prst="halfFrame">
              <a:avLst>
                <a:gd name="adj1" fmla="val 7055"/>
                <a:gd name="adj2" fmla="val 7764"/>
              </a:avLst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>
              <a:off x="7727739" y="3981481"/>
              <a:ext cx="111601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6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90</a:t>
              </a:r>
              <a:r>
                <a:rPr lang="en-US" altLang="zh-CN" sz="36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°</a:t>
              </a:r>
              <a:endParaRPr lang="zh-CN" altLang="en-US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cxnSp>
          <p:nvCxnSpPr>
            <p:cNvPr id="2061" name="直接连接符 2060"/>
            <p:cNvCxnSpPr/>
            <p:nvPr/>
          </p:nvCxnSpPr>
          <p:spPr>
            <a:xfrm flipH="1">
              <a:off x="6469039" y="2538484"/>
              <a:ext cx="237471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连接符 2062"/>
            <p:cNvCxnSpPr/>
            <p:nvPr/>
          </p:nvCxnSpPr>
          <p:spPr>
            <a:xfrm>
              <a:off x="6469039" y="2538484"/>
              <a:ext cx="0" cy="225188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笔的使用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080" y="311576"/>
            <a:ext cx="5503430" cy="8284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绘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制一个边长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100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的正方形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64" name="组合 2063"/>
          <p:cNvGrpSpPr/>
          <p:nvPr/>
        </p:nvGrpSpPr>
        <p:grpSpPr>
          <a:xfrm>
            <a:off x="2811439" y="2717196"/>
            <a:ext cx="2374710" cy="2251880"/>
            <a:chOff x="6469039" y="2538484"/>
            <a:chExt cx="2374710" cy="2251880"/>
          </a:xfrm>
        </p:grpSpPr>
        <p:cxnSp>
          <p:nvCxnSpPr>
            <p:cNvPr id="2055" name="直接连接符 2054"/>
            <p:cNvCxnSpPr/>
            <p:nvPr/>
          </p:nvCxnSpPr>
          <p:spPr>
            <a:xfrm>
              <a:off x="6469039" y="4790364"/>
              <a:ext cx="237471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/>
            <p:cNvCxnSpPr/>
            <p:nvPr/>
          </p:nvCxnSpPr>
          <p:spPr>
            <a:xfrm flipV="1">
              <a:off x="8843749" y="2538484"/>
              <a:ext cx="0" cy="225188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半闭框 2057"/>
            <p:cNvSpPr>
              <a:spLocks noChangeAspect="1"/>
            </p:cNvSpPr>
            <p:nvPr/>
          </p:nvSpPr>
          <p:spPr>
            <a:xfrm>
              <a:off x="8482407" y="4415052"/>
              <a:ext cx="359175" cy="375312"/>
            </a:xfrm>
            <a:prstGeom prst="halfFrame">
              <a:avLst>
                <a:gd name="adj1" fmla="val 7055"/>
                <a:gd name="adj2" fmla="val 7764"/>
              </a:avLst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>
              <a:off x="7727739" y="3981481"/>
              <a:ext cx="111601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6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90</a:t>
              </a:r>
              <a:r>
                <a:rPr lang="en-US" altLang="zh-CN" sz="36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°</a:t>
              </a:r>
              <a:endParaRPr lang="zh-CN" altLang="en-US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cxnSp>
          <p:nvCxnSpPr>
            <p:cNvPr id="2061" name="直接连接符 2060"/>
            <p:cNvCxnSpPr/>
            <p:nvPr/>
          </p:nvCxnSpPr>
          <p:spPr>
            <a:xfrm flipH="1">
              <a:off x="6469039" y="2538484"/>
              <a:ext cx="237471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连接符 2062"/>
            <p:cNvCxnSpPr/>
            <p:nvPr/>
          </p:nvCxnSpPr>
          <p:spPr>
            <a:xfrm>
              <a:off x="6469039" y="2538484"/>
              <a:ext cx="0" cy="225188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560" y="3033447"/>
            <a:ext cx="3622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</a:t>
            </a:r>
            <a:r>
              <a:rPr lang="en-US" altLang="zh-CN" sz="2800" dirty="0" smtClean="0">
                <a:solidFill>
                  <a:schemeClr val="bg1"/>
                </a:solidFill>
              </a:rPr>
              <a:t>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</a:t>
            </a:r>
            <a:r>
              <a:rPr lang="en-US" altLang="zh-CN" sz="2800" dirty="0" smtClean="0">
                <a:solidFill>
                  <a:schemeClr val="bg1"/>
                </a:solidFill>
              </a:rPr>
              <a:t>urtle.color(“yellow”)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</a:t>
            </a:r>
            <a:r>
              <a:rPr lang="en-US" altLang="zh-CN" sz="2800" dirty="0" smtClean="0">
                <a:solidFill>
                  <a:schemeClr val="bg1"/>
                </a:solidFill>
              </a:rPr>
              <a:t>urtle.pensize(3)</a:t>
            </a:r>
          </a:p>
          <a:p>
            <a:r>
              <a:rPr lang="en-US" altLang="zh-CN" sz="2800" smtClean="0">
                <a:solidFill>
                  <a:schemeClr val="bg1"/>
                </a:solidFill>
              </a:rPr>
              <a:t>turtle.circle(100,360,4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5958" y="312192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什么是平面坐标？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https://www.51wendang.com/pic/b43c22bcdffb15679d40f637/1-514-jpg_6_0_______-781-0-0-7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037" y="1419675"/>
            <a:ext cx="743902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536</Words>
  <Application>Microsoft Office PowerPoint</Application>
  <PresentationFormat>自定义</PresentationFormat>
  <Paragraphs>96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105</cp:revision>
  <dcterms:created xsi:type="dcterms:W3CDTF">2017-01-26T10:13:00Z</dcterms:created>
  <dcterms:modified xsi:type="dcterms:W3CDTF">2020-04-19T03:10:07Z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