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258" r:id="rId4"/>
    <p:sldId id="322" r:id="rId5"/>
    <p:sldId id="334" r:id="rId6"/>
    <p:sldId id="337" r:id="rId7"/>
    <p:sldId id="335" r:id="rId8"/>
    <p:sldId id="336" r:id="rId9"/>
    <p:sldId id="264" r:id="rId10"/>
    <p:sldId id="327" r:id="rId11"/>
    <p:sldId id="348" r:id="rId12"/>
    <p:sldId id="350" r:id="rId13"/>
    <p:sldId id="349" r:id="rId14"/>
    <p:sldId id="351" r:id="rId15"/>
    <p:sldId id="339" r:id="rId16"/>
    <p:sldId id="352" r:id="rId17"/>
    <p:sldId id="353" r:id="rId18"/>
    <p:sldId id="354" r:id="rId19"/>
    <p:sldId id="333" r:id="rId20"/>
    <p:sldId id="357" r:id="rId21"/>
    <p:sldId id="359" r:id="rId22"/>
    <p:sldId id="360" r:id="rId23"/>
    <p:sldId id="358" r:id="rId24"/>
    <p:sldId id="361" r:id="rId25"/>
    <p:sldId id="342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5C01"/>
    <a:srgbClr val="FF5050"/>
    <a:srgbClr val="FF0066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gif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6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969639" y="152940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300182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5958" y="312192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什么是平面坐标？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http://p1.qhimg.com/t012dd59a3031436ea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52" y="1752959"/>
            <a:ext cx="43148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60375" y="2068976"/>
            <a:ext cx="6254324" cy="318658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360000" rIns="648000" bIns="36000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064" y="2384993"/>
            <a:ext cx="6042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在参照系中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为确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面一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点的位置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，按规定方法选取的有次序的一组数据，这就叫做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s://upload-images.jianshu.io/upload_images/15011310-f3a2899ffa26fc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99" y="1310753"/>
            <a:ext cx="6254135" cy="44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://image.mamicode.com/info/201805/201805131749592724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29367"/>
            <a:ext cx="8051814" cy="369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image.mamicode.com/info/201805/20180513174959223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61" y="1719927"/>
            <a:ext cx="8701251" cy="40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 descr="https://upload-images.jianshu.io/upload_images/15011310-8b54ee666b184a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8" y="1951631"/>
            <a:ext cx="7643235" cy="30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" y="-144463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3416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制一个同心圆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2775" y="5658635"/>
            <a:ext cx="6122194" cy="74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accent4"/>
                </a:solidFill>
              </a:rPr>
              <a:t>半径分别是</a:t>
            </a:r>
            <a:r>
              <a:rPr lang="en-US" altLang="zh-CN" sz="3200" dirty="0" smtClean="0">
                <a:solidFill>
                  <a:schemeClr val="accent4"/>
                </a:solidFill>
              </a:rPr>
              <a:t>30</a:t>
            </a:r>
            <a:r>
              <a:rPr lang="zh-CN" altLang="en-US" sz="3200" dirty="0" smtClean="0">
                <a:solidFill>
                  <a:schemeClr val="accent4"/>
                </a:solidFill>
              </a:rPr>
              <a:t>，</a:t>
            </a:r>
            <a:r>
              <a:rPr lang="en-US" altLang="zh-CN" sz="3200" dirty="0" smtClean="0">
                <a:solidFill>
                  <a:schemeClr val="accent4"/>
                </a:solidFill>
              </a:rPr>
              <a:t>50</a:t>
            </a:r>
            <a:r>
              <a:rPr lang="zh-CN" altLang="en-US" sz="3200" dirty="0" smtClean="0">
                <a:solidFill>
                  <a:schemeClr val="accent4"/>
                </a:solidFill>
              </a:rPr>
              <a:t>，</a:t>
            </a:r>
            <a:r>
              <a:rPr lang="en-US" altLang="zh-CN" sz="3200" dirty="0" smtClean="0">
                <a:solidFill>
                  <a:schemeClr val="accent4"/>
                </a:solidFill>
              </a:rPr>
              <a:t>70</a:t>
            </a:r>
            <a:r>
              <a:rPr lang="zh-CN" altLang="en-US" sz="3200" dirty="0" smtClean="0">
                <a:solidFill>
                  <a:schemeClr val="accent4"/>
                </a:solidFill>
              </a:rPr>
              <a:t>，</a:t>
            </a:r>
            <a:r>
              <a:rPr lang="en-US" altLang="zh-CN" sz="3200" dirty="0" smtClean="0">
                <a:solidFill>
                  <a:schemeClr val="accent4"/>
                </a:solidFill>
              </a:rPr>
              <a:t>90</a:t>
            </a:r>
            <a:r>
              <a:rPr lang="zh-CN" altLang="en-US" sz="3200" dirty="0" smtClean="0">
                <a:solidFill>
                  <a:schemeClr val="accent4"/>
                </a:solidFill>
              </a:rPr>
              <a:t>，</a:t>
            </a:r>
            <a:r>
              <a:rPr lang="en-US" altLang="zh-CN" sz="3200" dirty="0" smtClean="0">
                <a:solidFill>
                  <a:schemeClr val="accent4"/>
                </a:solidFill>
              </a:rPr>
              <a:t>110</a:t>
            </a:r>
          </a:p>
        </p:txBody>
      </p:sp>
      <p:pic>
        <p:nvPicPr>
          <p:cNvPr id="7170" name="Picture 2" descr="C:\Users\ADMINI~1.USE\AppData\Local\Temp\WeChat Files\8ef530c40a5c1ecd5897a9e32f2fb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43" y="1788472"/>
            <a:ext cx="3912257" cy="35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217390" y="1330898"/>
            <a:ext cx="27886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 = turtle.Pen()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t.pensize(3)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t.circle(30)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7390" y="3086015"/>
            <a:ext cx="2834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t.goto(0, -20)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4643" y="4139387"/>
            <a:ext cx="2538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t.circle(50)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17390" y="5116221"/>
            <a:ext cx="1817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......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5960" y="5645193"/>
            <a:ext cx="205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2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" y="-144463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80" y="311576"/>
            <a:ext cx="5336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使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用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减少代码的重复率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 descr="C:\Users\ADMINI~1.USE\AppData\Local\Temp\WeChat Files\8ef530c40a5c1ecd5897a9e32f2fb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2" y="2143313"/>
            <a:ext cx="2896836" cy="25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8" y="1366940"/>
            <a:ext cx="3354255" cy="522341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018662" y="1544041"/>
            <a:ext cx="4858602" cy="1226455"/>
            <a:chOff x="6018662" y="1544041"/>
            <a:chExt cx="4858602" cy="1226455"/>
          </a:xfrm>
        </p:grpSpPr>
        <p:sp>
          <p:nvSpPr>
            <p:cNvPr id="11" name="矩形 10"/>
            <p:cNvSpPr/>
            <p:nvPr/>
          </p:nvSpPr>
          <p:spPr>
            <a:xfrm>
              <a:off x="8311485" y="1544041"/>
              <a:ext cx="2565779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定义半径</a:t>
              </a:r>
              <a:endParaRPr lang="zh-CN" altLang="en-US" sz="32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6018662" y="1871280"/>
              <a:ext cx="2292823" cy="8992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882185" y="2671949"/>
            <a:ext cx="4995080" cy="654478"/>
            <a:chOff x="5882185" y="2671949"/>
            <a:chExt cx="4995080" cy="654478"/>
          </a:xfrm>
        </p:grpSpPr>
        <p:sp>
          <p:nvSpPr>
            <p:cNvPr id="17" name="矩形 16"/>
            <p:cNvSpPr/>
            <p:nvPr/>
          </p:nvSpPr>
          <p:spPr>
            <a:xfrm>
              <a:off x="8311486" y="2671949"/>
              <a:ext cx="2565779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定义</a:t>
              </a:r>
              <a:r>
                <a:rPr lang="en-US" altLang="zh-CN" sz="3200" dirty="0" smtClean="0"/>
                <a:t>y</a:t>
              </a:r>
              <a:r>
                <a:rPr lang="zh-CN" altLang="en-US" sz="3200" dirty="0" smtClean="0"/>
                <a:t>坐标</a:t>
              </a:r>
              <a:endParaRPr lang="zh-CN" altLang="en-US" sz="3200" dirty="0"/>
            </a:p>
          </p:txBody>
        </p:sp>
        <p:cxnSp>
          <p:nvCxnSpPr>
            <p:cNvPr id="21" name="直接箭头连接符 20"/>
            <p:cNvCxnSpPr>
              <a:stCxn id="17" idx="1"/>
            </p:cNvCxnSpPr>
            <p:nvPr/>
          </p:nvCxnSpPr>
          <p:spPr>
            <a:xfrm flipH="1">
              <a:off x="5882185" y="2999188"/>
              <a:ext cx="2429301" cy="1125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921690" y="3651410"/>
            <a:ext cx="4995079" cy="654478"/>
            <a:chOff x="5882186" y="2671949"/>
            <a:chExt cx="4995079" cy="654478"/>
          </a:xfrm>
        </p:grpSpPr>
        <p:sp>
          <p:nvSpPr>
            <p:cNvPr id="26" name="矩形 25"/>
            <p:cNvSpPr/>
            <p:nvPr/>
          </p:nvSpPr>
          <p:spPr>
            <a:xfrm>
              <a:off x="7412230" y="2671949"/>
              <a:ext cx="3465035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移到起始位置</a:t>
              </a:r>
              <a:endParaRPr lang="zh-CN" altLang="en-US" sz="32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882186" y="2999188"/>
              <a:ext cx="15300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7165073" y="4305888"/>
            <a:ext cx="2702258" cy="806878"/>
            <a:chOff x="6125569" y="2519549"/>
            <a:chExt cx="2702258" cy="806878"/>
          </a:xfrm>
        </p:grpSpPr>
        <p:sp>
          <p:nvSpPr>
            <p:cNvPr id="31" name="矩形 30"/>
            <p:cNvSpPr/>
            <p:nvPr/>
          </p:nvSpPr>
          <p:spPr>
            <a:xfrm>
              <a:off x="7412230" y="2671949"/>
              <a:ext cx="1415597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落笔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 flipV="1">
              <a:off x="6125569" y="2519549"/>
              <a:ext cx="1286661" cy="4796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921690" y="4785527"/>
            <a:ext cx="2945641" cy="920341"/>
            <a:chOff x="5882186" y="2406086"/>
            <a:chExt cx="2945641" cy="920341"/>
          </a:xfrm>
        </p:grpSpPr>
        <p:sp>
          <p:nvSpPr>
            <p:cNvPr id="35" name="矩形 34"/>
            <p:cNvSpPr/>
            <p:nvPr/>
          </p:nvSpPr>
          <p:spPr>
            <a:xfrm>
              <a:off x="7412230" y="2671949"/>
              <a:ext cx="1415597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画圆</a:t>
              </a:r>
              <a:endParaRPr lang="zh-CN" altLang="en-US" sz="3200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5882186" y="2406086"/>
              <a:ext cx="1530045" cy="5931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741993" y="5240743"/>
            <a:ext cx="3125338" cy="1337073"/>
            <a:chOff x="5882186" y="2406086"/>
            <a:chExt cx="2945642" cy="1071197"/>
          </a:xfrm>
        </p:grpSpPr>
        <p:sp>
          <p:nvSpPr>
            <p:cNvPr id="39" name="矩形 38"/>
            <p:cNvSpPr/>
            <p:nvPr/>
          </p:nvSpPr>
          <p:spPr>
            <a:xfrm>
              <a:off x="7412231" y="2929580"/>
              <a:ext cx="1415597" cy="547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抬笔</a:t>
              </a:r>
            </a:p>
          </p:txBody>
        </p:sp>
        <p:cxnSp>
          <p:nvCxnSpPr>
            <p:cNvPr id="40" name="直接箭头连接符 39"/>
            <p:cNvCxnSpPr>
              <a:stCxn id="39" idx="1"/>
            </p:cNvCxnSpPr>
            <p:nvPr/>
          </p:nvCxnSpPr>
          <p:spPr>
            <a:xfrm flipH="1" flipV="1">
              <a:off x="5882186" y="2406086"/>
              <a:ext cx="1530045" cy="7973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组合 7171"/>
          <p:cNvGrpSpPr/>
          <p:nvPr/>
        </p:nvGrpSpPr>
        <p:grpSpPr>
          <a:xfrm>
            <a:off x="612775" y="5431276"/>
            <a:ext cx="4559725" cy="654478"/>
            <a:chOff x="612775" y="5431276"/>
            <a:chExt cx="4559725" cy="654478"/>
          </a:xfrm>
        </p:grpSpPr>
        <p:sp>
          <p:nvSpPr>
            <p:cNvPr id="42" name="矩形 41"/>
            <p:cNvSpPr/>
            <p:nvPr/>
          </p:nvSpPr>
          <p:spPr>
            <a:xfrm>
              <a:off x="612775" y="5431276"/>
              <a:ext cx="3556757" cy="654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更新半径和</a:t>
              </a:r>
              <a:r>
                <a:rPr lang="en-US" altLang="zh-CN" sz="3200" dirty="0" smtClean="0"/>
                <a:t>y</a:t>
              </a:r>
              <a:r>
                <a:rPr lang="zh-CN" altLang="en-US" sz="3200" dirty="0" smtClean="0"/>
                <a:t>坐标</a:t>
              </a:r>
              <a:endParaRPr lang="zh-CN" altLang="en-US" sz="3200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4169531" y="5738368"/>
              <a:ext cx="1002969" cy="201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" y="-144463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 descr="C:\Users\ADMINI~1.USE\AppData\Local\Temp\WeChat Files\509826dbc40ce0d72d0506ab11efe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4" y="2214392"/>
            <a:ext cx="3685921" cy="361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54806" y="299243"/>
            <a:ext cx="393965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 = turtle.Pen()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t.pensize(3)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t.color('red')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t.color('orange')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t.goto(0,-20)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t.circle(50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......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turtle.done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4806" y="3755541"/>
            <a:ext cx="2875128" cy="21666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" y="-144463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54806" y="741942"/>
            <a:ext cx="39396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 = turtle.Pen()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t.pensize(3)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t.color('purple', 'purple')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t.goto(0,-80)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......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turtle.done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32353e68a22a74e936f95288bee65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03" y="2161664"/>
            <a:ext cx="3295813" cy="318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画同心圆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9063" y="221033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 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turtle.goto(0, -100)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a3dd19efc25eda619e92e8021b310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0" y="1952454"/>
            <a:ext cx="3608756" cy="36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9063" y="22103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</a:t>
            </a:r>
            <a:r>
              <a:rPr lang="en-US" altLang="zh-CN" sz="2800" dirty="0" smtClean="0">
                <a:solidFill>
                  <a:schemeClr val="bg1"/>
                </a:solidFill>
              </a:rPr>
              <a:t>turtle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......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turtle.color("green", "green")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turtle.goto(100, 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</p:txBody>
      </p:sp>
      <p:pic>
        <p:nvPicPr>
          <p:cNvPr id="1026" name="Picture 2" descr="C:\Users\ADMINI~1.USE\AppData\Local\Temp\WeChat Files\a3dd19efc25eda619e92e8021b310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05" y="2660376"/>
            <a:ext cx="2210109" cy="22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3703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69481" y="438149"/>
            <a:ext cx="8047563" cy="73645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702478" y="544768"/>
            <a:ext cx="7914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习：画出下列图形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9331" y="1487142"/>
            <a:ext cx="41623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turtle.color("red", "red")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-100)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turtle.color("green", "green")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turtle.goto(100,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a3dd19efc25eda619e92e8021b310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" y="2364473"/>
            <a:ext cx="2210109" cy="22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51677" y="1671809"/>
            <a:ext cx="4585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turtle.color("blue", "blue")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turtle.color("yellow", "yellow")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turtle.goto(-100,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 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画出下列八卦图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54" y="3779824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24" y="2430402"/>
            <a:ext cx="3699610" cy="369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6" y="2201860"/>
            <a:ext cx="3322323" cy="332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53218" y="1738531"/>
            <a:ext cx="39669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turtle.color("black")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turtle.circle(100,180)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turtle.color("black","black")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turtle.circle(50,-180)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turtle.circle(-50,-180)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turtle.circle(-100,180)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81389" y="421999"/>
            <a:ext cx="39396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turtle.color("black","black")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turtle.goto(0,140)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turtle.color("white","white")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turtle.hideturtle()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4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982828" y="1803770"/>
            <a:ext cx="5738091" cy="372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700" dirty="0" smtClean="0">
                <a:solidFill>
                  <a:schemeClr val="bg1"/>
                </a:solidFill>
              </a:rPr>
              <a:t>使用</a:t>
            </a:r>
            <a:r>
              <a:rPr lang="en-US" altLang="zh-CN" sz="2700" dirty="0" smtClean="0">
                <a:solidFill>
                  <a:schemeClr val="bg1"/>
                </a:solidFill>
              </a:rPr>
              <a:t>for</a:t>
            </a:r>
            <a:r>
              <a:rPr lang="zh-CN" altLang="en-US" sz="2700" dirty="0">
                <a:solidFill>
                  <a:schemeClr val="bg1"/>
                </a:solidFill>
              </a:rPr>
              <a:t>循</a:t>
            </a:r>
            <a:r>
              <a:rPr lang="zh-CN" altLang="en-US" sz="2700" dirty="0" smtClean="0">
                <a:solidFill>
                  <a:schemeClr val="bg1"/>
                </a:solidFill>
              </a:rPr>
              <a:t>环减</a:t>
            </a:r>
            <a:r>
              <a:rPr lang="zh-CN" altLang="en-US" sz="2700" dirty="0">
                <a:solidFill>
                  <a:schemeClr val="bg1"/>
                </a:solidFill>
              </a:rPr>
              <a:t>少重复的代码</a:t>
            </a:r>
            <a:endParaRPr lang="en-US" altLang="zh-CN" sz="2700" dirty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 smtClean="0">
                <a:solidFill>
                  <a:schemeClr val="bg1"/>
                </a:solidFill>
              </a:rPr>
              <a:t>可</a:t>
            </a:r>
            <a:r>
              <a:rPr lang="zh-CN" altLang="en-US" sz="2700" dirty="0">
                <a:solidFill>
                  <a:schemeClr val="bg1"/>
                </a:solidFill>
              </a:rPr>
              <a:t>以用来调整画笔的颜</a:t>
            </a:r>
            <a:r>
              <a:rPr lang="zh-CN" altLang="en-US" sz="2700" dirty="0" smtClean="0">
                <a:solidFill>
                  <a:schemeClr val="bg1"/>
                </a:solidFill>
              </a:rPr>
              <a:t>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700" dirty="0" smtClean="0">
                <a:solidFill>
                  <a:schemeClr val="bg1"/>
                </a:solidFill>
              </a:rPr>
              <a:t>penup()</a:t>
            </a:r>
            <a:r>
              <a:rPr lang="zh-CN" altLang="en-US" sz="2700" dirty="0" smtClean="0">
                <a:solidFill>
                  <a:schemeClr val="bg1"/>
                </a:solidFill>
              </a:rPr>
              <a:t>函数和</a:t>
            </a:r>
            <a:r>
              <a:rPr lang="en-US" altLang="zh-CN" sz="2700" dirty="0" smtClean="0">
                <a:solidFill>
                  <a:schemeClr val="bg1"/>
                </a:solidFill>
              </a:rPr>
              <a:t>pendown()</a:t>
            </a:r>
            <a:r>
              <a:rPr lang="zh-CN" altLang="en-US" sz="2700" dirty="0" smtClean="0">
                <a:solidFill>
                  <a:schemeClr val="bg1"/>
                </a:solidFill>
              </a:rPr>
              <a:t>函数</a:t>
            </a:r>
            <a:endParaRPr lang="zh-CN" altLang="en-US" sz="2700" dirty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en-US" altLang="zh-CN" sz="2700" dirty="0" smtClean="0">
                <a:solidFill>
                  <a:schemeClr val="bg1"/>
                </a:solidFill>
              </a:rPr>
              <a:t>right()</a:t>
            </a:r>
            <a:r>
              <a:rPr kumimoji="1" lang="zh-CN" altLang="en-US" sz="2700" dirty="0" smtClean="0">
                <a:solidFill>
                  <a:schemeClr val="bg1"/>
                </a:solidFill>
              </a:rPr>
              <a:t>函数和</a:t>
            </a:r>
            <a:r>
              <a:rPr kumimoji="1" lang="en-US" altLang="zh-CN" sz="2700" dirty="0" smtClean="0">
                <a:solidFill>
                  <a:schemeClr val="bg1"/>
                </a:solidFill>
              </a:rPr>
              <a:t>goto()</a:t>
            </a:r>
            <a:r>
              <a:rPr kumimoji="1" lang="zh-CN" altLang="en-US" sz="2700" dirty="0" smtClean="0">
                <a:solidFill>
                  <a:schemeClr val="bg1"/>
                </a:solidFill>
              </a:rPr>
              <a:t>函数</a:t>
            </a:r>
            <a:endParaRPr kumimoji="1" lang="zh-CN" altLang="en-US" sz="2700" dirty="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  <a:buFontTx/>
              <a:buNone/>
            </a:pPr>
            <a:endParaRPr lang="en-US" altLang="zh-CN" sz="1900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9" y="3916302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35" y="-300182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8680" y="497050"/>
            <a:ext cx="68194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下列程序表达的意思是？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3735725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3794077" y="1987516"/>
            <a:ext cx="4766719" cy="4189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import turtle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 = turtle.Pen()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t.pensize(3)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for i in range(1,5):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t.forward(100)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t.left(90)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turtle.done()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8194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下列程序表达的意思是？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1" y="3558304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 descr="C:\Users\ADMINI~1.USE\AppData\Local\Temp\WeChat Files\e5eceddf079b1a8d097e24e86425fe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07" y="2503526"/>
            <a:ext cx="3761792" cy="316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8194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下列程序表达的意思是？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3462770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C:\Users\ADMINI~1.USE\AppData\Local\Temp\WeChat Files\6cf597c1576c9cb8d9370a6b0582c6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94" y="2519235"/>
            <a:ext cx="3453231" cy="2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81949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下列程序表达的意思是？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3" y="3491996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C:\Users\ADMINI~1.USE\AppData\Local\Temp\WeChat Files\1ef19f59c1fbd7d4d8137021f23ba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64" y="2701982"/>
            <a:ext cx="3398640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6017" y="775175"/>
            <a:ext cx="2608406" cy="8374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import turtle</a:t>
            </a:r>
          </a:p>
        </p:txBody>
      </p:sp>
      <p:sp>
        <p:nvSpPr>
          <p:cNvPr id="7" name="矩形 6"/>
          <p:cNvSpPr/>
          <p:nvPr/>
        </p:nvSpPr>
        <p:spPr>
          <a:xfrm>
            <a:off x="5629536" y="775175"/>
            <a:ext cx="2104550" cy="8374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range(1,6)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7031" y="2019856"/>
            <a:ext cx="3529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i in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range(1,5)</a:t>
            </a: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</p:txBody>
      </p:sp>
      <p:sp>
        <p:nvSpPr>
          <p:cNvPr id="9" name="矩形 8"/>
          <p:cNvSpPr/>
          <p:nvPr/>
        </p:nvSpPr>
        <p:spPr>
          <a:xfrm>
            <a:off x="8619199" y="775175"/>
            <a:ext cx="2582758" cy="8374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turtle.done()</a:t>
            </a:r>
          </a:p>
        </p:txBody>
      </p:sp>
      <p:sp>
        <p:nvSpPr>
          <p:cNvPr id="10" name="矩形 9"/>
          <p:cNvSpPr/>
          <p:nvPr/>
        </p:nvSpPr>
        <p:spPr>
          <a:xfrm>
            <a:off x="1583140" y="3412559"/>
            <a:ext cx="316128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turtle.pensize(3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77391" y="4754581"/>
            <a:ext cx="3173995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t.forward(100)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t.left(90)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3491" y="4754581"/>
            <a:ext cx="3283812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t = turtle.Pen()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7827" y="3412558"/>
            <a:ext cx="4972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turtle.color("red", "blue")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8234" y="2158355"/>
            <a:ext cx="4001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turtle.circle(100, 90)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3580" y="4754580"/>
            <a:ext cx="3173995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t.backward(100)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t.right(90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 animBg="1"/>
      <p:bldP spid="13" grpId="0" animBg="1"/>
      <p:bldP spid="5" grpId="0"/>
      <p:bldP spid="6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心圆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8" y="5275053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622</Words>
  <Application>Microsoft Office PowerPoint</Application>
  <PresentationFormat>宽屏</PresentationFormat>
  <Paragraphs>195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方正静蕾简体</vt:lpstr>
      <vt:lpstr>宋体</vt:lpstr>
      <vt:lpstr>微软雅黑</vt:lpstr>
      <vt:lpstr>造字工房朗倩（非商用）粗体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125</cp:revision>
  <dcterms:created xsi:type="dcterms:W3CDTF">2017-01-26T10:13:00Z</dcterms:created>
  <dcterms:modified xsi:type="dcterms:W3CDTF">2020-11-14T07:58:10Z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